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6" d="100"/>
          <a:sy n="9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09-May-18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09-May-18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09-May-18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09-May-18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09-May-18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Internet of Things</a:t>
            </a:r>
            <a:endParaRPr lang="en-GB" dirty="0"/>
          </a:p>
        </p:txBody>
      </p:sp>
      <p:sp>
        <p:nvSpPr>
          <p:cNvPr id="3" name="Subtitle 2"/>
          <p:cNvSpPr>
            <a:spLocks noGrp="1"/>
          </p:cNvSpPr>
          <p:nvPr>
            <p:ph type="subTitle" idx="1"/>
          </p:nvPr>
        </p:nvSpPr>
        <p:spPr/>
        <p:txBody>
          <a:bodyPr/>
          <a:lstStyle/>
          <a:p>
            <a:r>
              <a:rPr lang="en-US" dirty="0" smtClean="0"/>
              <a:t>An Overview</a:t>
            </a:r>
            <a:endParaRPr lang="en-GB" dirty="0"/>
          </a:p>
        </p:txBody>
      </p:sp>
    </p:spTree>
    <p:extLst>
      <p:ext uri="{BB962C8B-B14F-4D97-AF65-F5344CB8AC3E}">
        <p14:creationId xmlns:p14="http://schemas.microsoft.com/office/powerpoint/2010/main" val="2640700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What Does It Mean?</a:t>
            </a:r>
            <a:r>
              <a:rPr lang="en-GB" dirty="0"/>
              <a:t/>
            </a:r>
            <a:br>
              <a:rPr lang="en-GB" dirty="0"/>
            </a:br>
            <a:endParaRPr lang="en-GB" dirty="0"/>
          </a:p>
        </p:txBody>
      </p:sp>
      <p:sp>
        <p:nvSpPr>
          <p:cNvPr id="3" name="Content Placeholder 2"/>
          <p:cNvSpPr>
            <a:spLocks noGrp="1"/>
          </p:cNvSpPr>
          <p:nvPr>
            <p:ph idx="1"/>
          </p:nvPr>
        </p:nvSpPr>
        <p:spPr>
          <a:xfrm>
            <a:off x="1284667" y="1949500"/>
            <a:ext cx="10907333" cy="4908499"/>
          </a:xfrm>
        </p:spPr>
        <p:txBody>
          <a:bodyPr/>
          <a:lstStyle/>
          <a:p>
            <a:r>
              <a:rPr lang="en-US" dirty="0" smtClean="0"/>
              <a:t>According </a:t>
            </a:r>
            <a:r>
              <a:rPr lang="en-US" dirty="0"/>
              <a:t>to Wikipedia- </a:t>
            </a:r>
            <a:r>
              <a:rPr lang="en-US" dirty="0" smtClean="0"/>
              <a:t>“The </a:t>
            </a:r>
            <a:r>
              <a:rPr lang="en-US" dirty="0"/>
              <a:t>Internet of Things (IoT) is the network of physical devices, vehicles, home appliances and other items embedded with electronics, software, sensors, </a:t>
            </a:r>
            <a:r>
              <a:rPr lang="en-US" dirty="0" smtClean="0"/>
              <a:t>actuators</a:t>
            </a:r>
            <a:r>
              <a:rPr lang="en-US" dirty="0"/>
              <a:t>, and connectivity which enables these </a:t>
            </a:r>
            <a:r>
              <a:rPr lang="en-US" dirty="0" smtClean="0"/>
              <a:t>objects </a:t>
            </a:r>
            <a:r>
              <a:rPr lang="en-US" dirty="0"/>
              <a:t>to connect and exchange </a:t>
            </a:r>
            <a:r>
              <a:rPr lang="en-US" dirty="0" smtClean="0"/>
              <a:t>data.”</a:t>
            </a:r>
          </a:p>
          <a:p>
            <a:pPr marL="0" indent="0">
              <a:buNone/>
            </a:pPr>
            <a:r>
              <a:rPr lang="en-US" b="1" dirty="0" smtClean="0"/>
              <a:t>Difference With Computers</a:t>
            </a:r>
          </a:p>
          <a:p>
            <a:r>
              <a:rPr lang="en-GB" dirty="0" smtClean="0"/>
              <a:t>While </a:t>
            </a:r>
            <a:r>
              <a:rPr lang="en-GB" dirty="0"/>
              <a:t>computers (and by extension </a:t>
            </a:r>
            <a:r>
              <a:rPr lang="en-GB" dirty="0" smtClean="0"/>
              <a:t>smartphones</a:t>
            </a:r>
            <a:r>
              <a:rPr lang="en-GB" dirty="0"/>
              <a:t>) are general purpose </a:t>
            </a:r>
            <a:r>
              <a:rPr lang="en-GB" dirty="0" smtClean="0"/>
              <a:t>machines </a:t>
            </a:r>
            <a:r>
              <a:rPr lang="en-GB" dirty="0"/>
              <a:t>able to run different kind </a:t>
            </a:r>
            <a:r>
              <a:rPr lang="en-GB" dirty="0" smtClean="0"/>
              <a:t>of code and </a:t>
            </a:r>
            <a:r>
              <a:rPr lang="en-GB" dirty="0"/>
              <a:t>software, IoT devices are </a:t>
            </a:r>
            <a:r>
              <a:rPr lang="en-GB" dirty="0" smtClean="0"/>
              <a:t>special </a:t>
            </a:r>
            <a:r>
              <a:rPr lang="en-GB" dirty="0"/>
              <a:t>purpose devices that </a:t>
            </a:r>
            <a:r>
              <a:rPr lang="en-GB" dirty="0" smtClean="0"/>
              <a:t>contain only the 	necessary </a:t>
            </a:r>
            <a:r>
              <a:rPr lang="en-GB" dirty="0"/>
              <a:t>hardware and software to do one task or a set of related tasks.</a:t>
            </a:r>
          </a:p>
          <a:p>
            <a:pPr lvl="0"/>
            <a:r>
              <a:rPr lang="en-GB" dirty="0"/>
              <a:t>IoT devices have another function separate from computing while a computers main work is to run code.</a:t>
            </a:r>
          </a:p>
          <a:p>
            <a:endParaRPr lang="en-GB" dirty="0"/>
          </a:p>
        </p:txBody>
      </p:sp>
      <p:pic>
        <p:nvPicPr>
          <p:cNvPr id="1026" name="Picture 2" descr="iot-3337536_19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0860" y="4657344"/>
            <a:ext cx="4171140" cy="206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982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Use Cases</a:t>
            </a:r>
            <a:r>
              <a:rPr lang="en-GB" dirty="0"/>
              <a:t/>
            </a:r>
            <a:br>
              <a:rPr lang="en-GB" dirty="0"/>
            </a:br>
            <a:endParaRPr lang="en-GB" dirty="0"/>
          </a:p>
        </p:txBody>
      </p:sp>
      <p:sp>
        <p:nvSpPr>
          <p:cNvPr id="3" name="Content Placeholder 2"/>
          <p:cNvSpPr>
            <a:spLocks noGrp="1"/>
          </p:cNvSpPr>
          <p:nvPr>
            <p:ph idx="1"/>
          </p:nvPr>
        </p:nvSpPr>
        <p:spPr/>
        <p:txBody>
          <a:bodyPr/>
          <a:lstStyle/>
          <a:p>
            <a:r>
              <a:rPr lang="en-GB" b="1" i="1" dirty="0"/>
              <a:t>Agriculture</a:t>
            </a:r>
            <a:endParaRPr lang="en-GB" dirty="0"/>
          </a:p>
          <a:p>
            <a:r>
              <a:rPr lang="en-GB" b="1" i="1" dirty="0"/>
              <a:t>Predictive maintenance</a:t>
            </a:r>
            <a:endParaRPr lang="en-GB" dirty="0"/>
          </a:p>
          <a:p>
            <a:r>
              <a:rPr lang="en-GB" b="1" i="1" dirty="0"/>
              <a:t>Smart metering</a:t>
            </a:r>
            <a:endParaRPr lang="en-GB" dirty="0"/>
          </a:p>
          <a:p>
            <a:r>
              <a:rPr lang="en-GB" b="1" i="1" dirty="0"/>
              <a:t>Asset tracking</a:t>
            </a:r>
            <a:endParaRPr lang="en-GB" dirty="0"/>
          </a:p>
          <a:p>
            <a:r>
              <a:rPr lang="en-GB" b="1" i="1" dirty="0"/>
              <a:t>Connected vehicles</a:t>
            </a:r>
            <a:endParaRPr lang="en-GB" dirty="0"/>
          </a:p>
          <a:p>
            <a:r>
              <a:rPr lang="en-GB" b="1" i="1" dirty="0"/>
              <a:t>Healthcare</a:t>
            </a:r>
            <a:endParaRPr lang="en-GB" dirty="0"/>
          </a:p>
          <a:p>
            <a:r>
              <a:rPr lang="en-GB" b="1" i="1" dirty="0"/>
              <a:t>Homes</a:t>
            </a:r>
            <a:endParaRPr lang="en-GB" dirty="0"/>
          </a:p>
          <a:p>
            <a:r>
              <a:rPr lang="en-GB" b="1" i="1" dirty="0"/>
              <a:t>Smart parking:</a:t>
            </a:r>
            <a:endParaRPr lang="en-GB" dirty="0"/>
          </a:p>
          <a:p>
            <a:r>
              <a:rPr lang="en-GB" b="1" i="1" dirty="0"/>
              <a:t>Environment monitoring</a:t>
            </a:r>
            <a:endParaRPr lang="en-GB" dirty="0"/>
          </a:p>
          <a:p>
            <a:endParaRPr lang="en-GB" dirty="0"/>
          </a:p>
        </p:txBody>
      </p:sp>
      <p:pic>
        <p:nvPicPr>
          <p:cNvPr id="4" name="Picture 3" descr="Image result for agriculture IoT"/>
          <p:cNvPicPr/>
          <p:nvPr/>
        </p:nvPicPr>
        <p:blipFill>
          <a:blip r:embed="rId2">
            <a:extLst>
              <a:ext uri="{28A0092B-C50C-407E-A947-70E740481C1C}">
                <a14:useLocalDpi xmlns:a14="http://schemas.microsoft.com/office/drawing/2010/main" val="0"/>
              </a:ext>
            </a:extLst>
          </a:blip>
          <a:srcRect/>
          <a:stretch>
            <a:fillRect/>
          </a:stretch>
        </p:blipFill>
        <p:spPr bwMode="auto">
          <a:xfrm>
            <a:off x="5855017" y="2084832"/>
            <a:ext cx="3045143" cy="1292352"/>
          </a:xfrm>
          <a:prstGeom prst="rect">
            <a:avLst/>
          </a:prstGeom>
          <a:noFill/>
          <a:ln>
            <a:noFill/>
          </a:ln>
        </p:spPr>
      </p:pic>
      <p:pic>
        <p:nvPicPr>
          <p:cNvPr id="5" name="Picture 4" descr="Image result for smart meter"/>
          <p:cNvPicPr/>
          <p:nvPr/>
        </p:nvPicPr>
        <p:blipFill>
          <a:blip r:embed="rId3">
            <a:extLst>
              <a:ext uri="{28A0092B-C50C-407E-A947-70E740481C1C}">
                <a14:useLocalDpi xmlns:a14="http://schemas.microsoft.com/office/drawing/2010/main" val="0"/>
              </a:ext>
            </a:extLst>
          </a:blip>
          <a:srcRect/>
          <a:stretch>
            <a:fillRect/>
          </a:stretch>
        </p:blipFill>
        <p:spPr bwMode="auto">
          <a:xfrm>
            <a:off x="9527809" y="2084832"/>
            <a:ext cx="1349153" cy="1555338"/>
          </a:xfrm>
          <a:prstGeom prst="rect">
            <a:avLst/>
          </a:prstGeom>
          <a:noFill/>
          <a:ln>
            <a:noFill/>
          </a:ln>
        </p:spPr>
      </p:pic>
      <p:pic>
        <p:nvPicPr>
          <p:cNvPr id="6" name="Picture 5"/>
          <p:cNvPicPr>
            <a:picLocks noChangeAspect="1"/>
          </p:cNvPicPr>
          <p:nvPr/>
        </p:nvPicPr>
        <p:blipFill>
          <a:blip r:embed="rId4"/>
          <a:stretch>
            <a:fillRect/>
          </a:stretch>
        </p:blipFill>
        <p:spPr>
          <a:xfrm>
            <a:off x="6135369" y="3557017"/>
            <a:ext cx="2533143" cy="1425714"/>
          </a:xfrm>
          <a:prstGeom prst="rect">
            <a:avLst/>
          </a:prstGeom>
        </p:spPr>
      </p:pic>
      <p:pic>
        <p:nvPicPr>
          <p:cNvPr id="7" name="Picture 6"/>
          <p:cNvPicPr>
            <a:picLocks noChangeAspect="1"/>
          </p:cNvPicPr>
          <p:nvPr/>
        </p:nvPicPr>
        <p:blipFill>
          <a:blip r:embed="rId5"/>
          <a:stretch>
            <a:fillRect/>
          </a:stretch>
        </p:blipFill>
        <p:spPr>
          <a:xfrm>
            <a:off x="9090285" y="3820002"/>
            <a:ext cx="2053203" cy="1523618"/>
          </a:xfrm>
          <a:prstGeom prst="rect">
            <a:avLst/>
          </a:prstGeom>
        </p:spPr>
      </p:pic>
      <p:pic>
        <p:nvPicPr>
          <p:cNvPr id="8" name="Picture 7" descr="Image result for iot in healthcare"/>
          <p:cNvPicPr/>
          <p:nvPr/>
        </p:nvPicPr>
        <p:blipFill>
          <a:blip r:embed="rId6">
            <a:extLst>
              <a:ext uri="{28A0092B-C50C-407E-A947-70E740481C1C}">
                <a14:useLocalDpi xmlns:a14="http://schemas.microsoft.com/office/drawing/2010/main" val="0"/>
              </a:ext>
            </a:extLst>
          </a:blip>
          <a:srcRect/>
          <a:stretch>
            <a:fillRect/>
          </a:stretch>
        </p:blipFill>
        <p:spPr bwMode="auto">
          <a:xfrm>
            <a:off x="6135368" y="5343620"/>
            <a:ext cx="2423415" cy="1240060"/>
          </a:xfrm>
          <a:prstGeom prst="rect">
            <a:avLst/>
          </a:prstGeom>
          <a:noFill/>
          <a:ln>
            <a:noFill/>
          </a:ln>
        </p:spPr>
      </p:pic>
    </p:spTree>
    <p:extLst>
      <p:ext uri="{BB962C8B-B14F-4D97-AF65-F5344CB8AC3E}">
        <p14:creationId xmlns:p14="http://schemas.microsoft.com/office/powerpoint/2010/main" val="1529817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IoT</a:t>
            </a:r>
            <a:endParaRPr lang="en-GB"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0839" y="1905000"/>
            <a:ext cx="7334953" cy="3959352"/>
          </a:xfrm>
          <a:prstGeom prst="rect">
            <a:avLst/>
          </a:prstGeom>
          <a:noFill/>
          <a:ln>
            <a:noFill/>
          </a:ln>
        </p:spPr>
      </p:pic>
    </p:spTree>
    <p:extLst>
      <p:ext uri="{BB962C8B-B14F-4D97-AF65-F5344CB8AC3E}">
        <p14:creationId xmlns:p14="http://schemas.microsoft.com/office/powerpoint/2010/main" val="3849558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GB" dirty="0"/>
          </a:p>
        </p:txBody>
      </p:sp>
      <p:sp>
        <p:nvSpPr>
          <p:cNvPr id="3" name="Content Placeholder 2"/>
          <p:cNvSpPr>
            <a:spLocks noGrp="1"/>
          </p:cNvSpPr>
          <p:nvPr>
            <p:ph idx="1"/>
          </p:nvPr>
        </p:nvSpPr>
        <p:spPr>
          <a:xfrm>
            <a:off x="2589212" y="624110"/>
            <a:ext cx="8915400" cy="5287112"/>
          </a:xfrm>
        </p:spPr>
        <p:txBody>
          <a:bodyPr/>
          <a:lstStyle/>
          <a:p>
            <a:r>
              <a:rPr lang="en-US" dirty="0" smtClean="0"/>
              <a:t>The Things- These are the end devices directly in contact with the physical environment. The thing is usually a sensor or actuator with a microcontroller as well as a communication module along with the electronic circuitry necessary for it to function.</a:t>
            </a:r>
          </a:p>
          <a:p>
            <a:r>
              <a:rPr lang="en-US" dirty="0" smtClean="0"/>
              <a:t>The Network(Communication Technology)-</a:t>
            </a:r>
            <a:r>
              <a:rPr lang="en-GB" dirty="0"/>
              <a:t> This refers to the mode at which these ‘things’ communicate to the internet. Such technologies include Ethernet, Wi-Fi, GSM, LoRaWAN, Bluetooth etc.</a:t>
            </a:r>
            <a:endParaRPr lang="en-US" dirty="0" smtClean="0"/>
          </a:p>
          <a:p>
            <a:r>
              <a:rPr lang="en-US" dirty="0" smtClean="0"/>
              <a:t>The Internet/The Cloud- </a:t>
            </a:r>
            <a:r>
              <a:rPr lang="en-GB" dirty="0"/>
              <a:t>The cloud basically refers to computing resources that can be accessed over the internet</a:t>
            </a:r>
            <a:r>
              <a:rPr lang="en-GB" dirty="0" smtClean="0"/>
              <a:t>. A lot of things happen in the cloud. Data is stored, cleaned, analysed. This is where the back-end services run. The back-end applications can do virtually anything you desire them to do, from controlling the IoT devices to machine learning.</a:t>
            </a:r>
            <a:endParaRPr lang="en-US" dirty="0" smtClean="0"/>
          </a:p>
          <a:p>
            <a:r>
              <a:rPr lang="en-US" dirty="0" smtClean="0"/>
              <a:t>The User End Devices/Dashboards -</a:t>
            </a:r>
            <a:r>
              <a:rPr lang="en-GB" dirty="0" smtClean="0"/>
              <a:t> </a:t>
            </a:r>
            <a:r>
              <a:rPr lang="en-GB" dirty="0"/>
              <a:t>Users may need a platform to display information collected (and analytics) and a way to control their devices. This can either through a web interface or through a mobile phone app (Android or iOS).</a:t>
            </a:r>
          </a:p>
        </p:txBody>
      </p:sp>
    </p:spTree>
    <p:extLst>
      <p:ext uri="{BB962C8B-B14F-4D97-AF65-F5344CB8AC3E}">
        <p14:creationId xmlns:p14="http://schemas.microsoft.com/office/powerpoint/2010/main" val="3809613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is Here to Stay, Pay Attention</a:t>
            </a:r>
            <a:endParaRPr lang="en-GB" dirty="0"/>
          </a:p>
        </p:txBody>
      </p:sp>
      <p:sp>
        <p:nvSpPr>
          <p:cNvPr id="3" name="Content Placeholder 2"/>
          <p:cNvSpPr>
            <a:spLocks noGrp="1"/>
          </p:cNvSpPr>
          <p:nvPr>
            <p:ph idx="1"/>
          </p:nvPr>
        </p:nvSpPr>
        <p:spPr/>
        <p:txBody>
          <a:bodyPr/>
          <a:lstStyle/>
          <a:p>
            <a:r>
              <a:rPr lang="en-GB" dirty="0"/>
              <a:t>IoT is everywhere, its use cases are limited only by our imagination. It basically consists of interconnected devices or ‘things’ that can send and receive data through the internet. It finds application in almost all industries known to man. One of the key features of IoT is that it is customized towards a specific use as per the particular need. The application of IoT technology can only continue to grow. In fact, It is estimated that by 2020 there will be a total of 50 billion connected devices and $267B will be spent on IoT technologies, products and services [1] [2]. It is then no wonder then that the likes of Amazon, IBM, GE, Cisco, Google, and Microsoft are investing big on IoT. So pay attention, the Internet of Things is not just hype, it is the real deal and it is here to change your life!</a:t>
            </a:r>
          </a:p>
          <a:p>
            <a:endParaRPr lang="en-GB" dirty="0"/>
          </a:p>
        </p:txBody>
      </p:sp>
    </p:spTree>
    <p:extLst>
      <p:ext uri="{BB962C8B-B14F-4D97-AF65-F5344CB8AC3E}">
        <p14:creationId xmlns:p14="http://schemas.microsoft.com/office/powerpoint/2010/main" val="4163783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endParaRPr lang="en-GB" dirty="0"/>
          </a:p>
        </p:txBody>
      </p:sp>
      <p:sp>
        <p:nvSpPr>
          <p:cNvPr id="3" name="Content Placeholder 2"/>
          <p:cNvSpPr>
            <a:spLocks noGrp="1"/>
          </p:cNvSpPr>
          <p:nvPr>
            <p:ph idx="1"/>
          </p:nvPr>
        </p:nvSpPr>
        <p:spPr/>
        <p:txBody>
          <a:bodyPr/>
          <a:lstStyle/>
          <a:p>
            <a:pPr marL="0" indent="0" algn="ctr">
              <a:buNone/>
            </a:pPr>
            <a:endParaRPr lang="en-GB" dirty="0" smtClean="0"/>
          </a:p>
          <a:p>
            <a:pPr marL="0" indent="0" algn="ctr">
              <a:buNone/>
            </a:pPr>
            <a:endParaRPr lang="en-GB" dirty="0"/>
          </a:p>
          <a:p>
            <a:pPr marL="0" indent="0" algn="ctr">
              <a:buNone/>
            </a:pPr>
            <a:endParaRPr lang="en-GB" sz="4400" dirty="0" smtClean="0"/>
          </a:p>
          <a:p>
            <a:pPr marL="0" indent="0" algn="ctr">
              <a:buNone/>
            </a:pPr>
            <a:r>
              <a:rPr lang="en-GB" sz="4400" dirty="0" smtClean="0">
                <a:solidFill>
                  <a:srgbClr val="C00000"/>
                </a:solidFill>
              </a:rPr>
              <a:t>Thank You</a:t>
            </a:r>
            <a:endParaRPr lang="en-GB" sz="4400" dirty="0">
              <a:solidFill>
                <a:srgbClr val="C00000"/>
              </a:solidFill>
            </a:endParaRPr>
          </a:p>
        </p:txBody>
      </p:sp>
    </p:spTree>
    <p:extLst>
      <p:ext uri="{BB962C8B-B14F-4D97-AF65-F5344CB8AC3E}">
        <p14:creationId xmlns:p14="http://schemas.microsoft.com/office/powerpoint/2010/main" val="40739117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TotalTime>
  <Words>483</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The Internet of Things</vt:lpstr>
      <vt:lpstr>What Does It Mean? </vt:lpstr>
      <vt:lpstr>Use Cases </vt:lpstr>
      <vt:lpstr>Components of IoT</vt:lpstr>
      <vt:lpstr> </vt:lpstr>
      <vt:lpstr>IoT is Here to Stay, Pay Attention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Internet of Things</dc:title>
  <dc:creator>Wechuli Paul</dc:creator>
  <cp:lastModifiedBy>Wechuli Paul</cp:lastModifiedBy>
  <cp:revision>6</cp:revision>
  <dcterms:created xsi:type="dcterms:W3CDTF">2018-05-09T13:16:40Z</dcterms:created>
  <dcterms:modified xsi:type="dcterms:W3CDTF">2018-05-09T17:03:47Z</dcterms:modified>
</cp:coreProperties>
</file>