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6" r:id="rId6"/>
    <p:sldId id="269" r:id="rId7"/>
    <p:sldId id="267" r:id="rId8"/>
    <p:sldId id="271" r:id="rId9"/>
    <p:sldId id="272" r:id="rId10"/>
    <p:sldId id="274" r:id="rId11"/>
    <p:sldId id="275" r:id="rId12"/>
    <p:sldId id="276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D21640-419D-43BE-814D-FFA3A9BEE4FD}">
          <p14:sldIdLst>
            <p14:sldId id="256"/>
            <p14:sldId id="261"/>
            <p14:sldId id="262"/>
            <p14:sldId id="264"/>
            <p14:sldId id="266"/>
            <p14:sldId id="269"/>
            <p14:sldId id="267"/>
            <p14:sldId id="271"/>
            <p14:sldId id="272"/>
            <p14:sldId id="274"/>
            <p14:sldId id="275"/>
            <p14:sldId id="276"/>
            <p14:sldId id="278"/>
          </p14:sldIdLst>
        </p14:section>
        <p14:section name="Untitled Section" id="{8AD5A90C-9B04-4953-BE1C-4505D50CD74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  <a:srgbClr val="A80000"/>
    <a:srgbClr val="BC00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7EAC-FD39-4256-9D3A-81AB976DB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2ED45-621D-429F-B602-6B6937922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85893-FF2C-43AF-8F39-401BDC10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F1E3-A698-423E-8910-23CB948455D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E934B-74D6-4D63-A375-3253E4E0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FF85-6BD0-411A-AF9B-64AF0F07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BE92-8B15-41BC-9B36-684D9875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9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FE0C-1C0D-4C6D-9E5C-0EDC1516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ABE87-3105-43D1-8799-4F3865A08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D04F-921D-4BE2-B3F8-D7CE5D67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F1E3-A698-423E-8910-23CB948455D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2666-2398-445E-846A-B4B47019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702DD-63DD-4215-A1CA-B29FD6CB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BE92-8B15-41BC-9B36-684D9875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4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1D3CC-3688-494F-A440-39184CC17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9B4CB-16EA-40B3-9EA0-F2449BA91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53DF4-A526-422B-AF5D-46D8387C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F1E3-A698-423E-8910-23CB948455D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59E19-7BB3-4A25-83FC-912AFD5B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B7595-3425-4F03-A28F-B58CC9F4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BE92-8B15-41BC-9B36-684D9875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8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D305-475D-4901-AD36-457C89A1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E545-0723-4096-96F0-EAFBEADD8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015E3-3342-44F7-9812-75A7BE60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F1E3-A698-423E-8910-23CB948455D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F09B2-CEB8-421F-BBBC-2B9761D3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CE4E6-9D6D-4849-861F-5AC0EE33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BE92-8B15-41BC-9B36-684D9875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8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1760-597F-497D-BE58-ECC41E43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5F170-7503-48BB-8068-D3B384B8C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7E1A6-3080-4939-B24D-F2D681A4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F1E3-A698-423E-8910-23CB948455D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F526-5607-49E6-85D8-72318567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9F5FC-B7DC-40D2-88D7-D2DE7CFF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BE92-8B15-41BC-9B36-684D9875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271B-7033-4F64-AED1-1BD63997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4227-2F93-4123-9B30-4C1A987BB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AF36-797C-4F6B-8C4D-394CE1B5E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BDCF9-4DB8-483E-849B-A2A6663F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F1E3-A698-423E-8910-23CB948455D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536EA-4D86-433C-9EDF-41A74EB5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81E91-BDDE-462F-B167-A833F27E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BE92-8B15-41BC-9B36-684D9875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7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E722-E0EE-47DF-AD56-EF412C0D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4BE83-4F98-46B9-BF3D-E03897993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A6E35-716D-4818-A7FB-F0DBD3FA4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BAC0F-2377-4089-950A-E1DFB83EC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E1EB9-7CB7-496E-82EC-224C4A06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2F117-C4E2-4CAD-AF96-FB8881FC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F1E3-A698-423E-8910-23CB948455D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959D9-6087-4720-BA02-7914F95A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CF60C-5660-4EAF-A7E9-1028B00D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BE92-8B15-41BC-9B36-684D9875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C0AC-6A2E-43CA-9587-5504A849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74409-2D11-4FAB-93CC-F84452C6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F1E3-A698-423E-8910-23CB948455D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C8468-3D15-4EDF-9DA4-62C78B82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24836-F7AA-4464-A80A-BE189413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BE92-8B15-41BC-9B36-684D9875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C7BBF-50EC-4190-99ED-5F258CB6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F1E3-A698-423E-8910-23CB948455D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1DD2B-788E-4C8C-86CA-C5F14A1E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F9399-63F2-4A3C-8641-141F7D1E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BE92-8B15-41BC-9B36-684D9875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1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2ED1-6AC8-4FDE-8D4E-24ED0135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A76A-06EF-4429-BA12-7AF50B2AA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54884-87BB-417C-8ED5-49B16F91D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0D291-568B-42E9-AD28-0AAFC198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F1E3-A698-423E-8910-23CB948455D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F58BD-79A5-462E-93A2-153A9FDF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3C249-FC14-4CA7-85C1-30960098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BE92-8B15-41BC-9B36-684D9875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7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B9CA-3FFC-48FA-B057-29F106FA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C4D5B-07D4-4954-A5C7-8C413E6BF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43B55-85D9-49EC-A0EE-D494F1EFD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2F780-BE73-4850-9AD3-E31C76F2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F1E3-A698-423E-8910-23CB948455D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CC207-0DA8-4C14-948C-EC8EA75C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361FD-12D8-47E8-B6FF-8F1F895A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BE92-8B15-41BC-9B36-684D9875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9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4F1FE-45A0-4DC2-B947-A5B7191B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D9619-E574-4BAD-9AE0-A9697836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230CB-3C31-4237-BE34-35AC9845E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9F1E3-A698-423E-8910-23CB948455D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FE2F0-2E31-40A0-BAB6-B33EB41E1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9178F-59AE-4C7E-A307-A51A67D77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8BE92-8B15-41BC-9B36-684D9875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8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cha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88C3-391C-4F3F-AFCA-F88D43A01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E-33A - Final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AA6C0-0D24-4392-9B65-22CA850380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WeCountWords</a:t>
            </a:r>
          </a:p>
          <a:p>
            <a:r>
              <a:rPr lang="en-US" dirty="0"/>
              <a:t>Tiffany Egan</a:t>
            </a:r>
          </a:p>
        </p:txBody>
      </p:sp>
    </p:spTree>
    <p:extLst>
      <p:ext uri="{BB962C8B-B14F-4D97-AF65-F5344CB8AC3E}">
        <p14:creationId xmlns:p14="http://schemas.microsoft.com/office/powerpoint/2010/main" val="393414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B698-05F5-4013-8630-EF9F8BFC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Minimum Required Feature Set for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3214-02A5-43AF-873E-B0A645502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/>
              <a:t>WeCountWords: member site for writers as laid out in concept and mockups above with two data visualizations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Count by Day of Week, Total Words with real-time (dynamic) updating when word counts are added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Integration with Google Charts to draw the visualizations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Basic profile and content pages as setout in the mockups</a:t>
            </a:r>
          </a:p>
          <a:p>
            <a:pPr>
              <a:spcAft>
                <a:spcPts val="900"/>
              </a:spcAft>
            </a:pPr>
            <a:r>
              <a:rPr lang="en-US" dirty="0"/>
              <a:t>WeCountWords: basic feature set for content developer site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Add, Save, Publish content where published content is added to the member site.</a:t>
            </a:r>
          </a:p>
          <a:p>
            <a:pPr lvl="1">
              <a:spcAft>
                <a:spcPts val="900"/>
              </a:spcAft>
            </a:pPr>
            <a:endParaRPr lang="en-US" dirty="0"/>
          </a:p>
          <a:p>
            <a:pPr marL="0" indent="0">
              <a:spcAft>
                <a:spcPts val="900"/>
              </a:spcAft>
              <a:buNone/>
            </a:pPr>
            <a:endParaRPr lang="en-US" dirty="0"/>
          </a:p>
          <a:p>
            <a:pPr>
              <a:spcAft>
                <a:spcPts val="9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9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B698-05F5-4013-8630-EF9F8BFC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Additional Features for “Better”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3214-02A5-43AF-873E-B0A645502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/>
              <a:t>All minimum required features</a:t>
            </a:r>
          </a:p>
          <a:p>
            <a:pPr>
              <a:spcAft>
                <a:spcPts val="900"/>
              </a:spcAft>
            </a:pPr>
            <a:r>
              <a:rPr lang="en-US" dirty="0"/>
              <a:t>WeCountWords: new features for the content developer site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New landing page with Content List and current state: Saved, Published, Archived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Ability to select unpublished content from the list and take the following actions: edit, save, publish, or archive (soft delete)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Ability to select published content from the list and move it from a Published state to a Saved state, removing it from the content on the member site</a:t>
            </a:r>
          </a:p>
          <a:p>
            <a:pPr marL="0" indent="0">
              <a:spcAft>
                <a:spcPts val="900"/>
              </a:spcAft>
              <a:buNone/>
            </a:pPr>
            <a:endParaRPr lang="en-US" dirty="0"/>
          </a:p>
          <a:p>
            <a:pPr>
              <a:spcAft>
                <a:spcPts val="9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3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B698-05F5-4013-8630-EF9F8BFC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Additional Features for “Best”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3214-02A5-43AF-873E-B0A64550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0331" cy="4351338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/>
              <a:t>All minimum required features and “good” features </a:t>
            </a:r>
          </a:p>
          <a:p>
            <a:pPr>
              <a:spcAft>
                <a:spcPts val="900"/>
              </a:spcAft>
            </a:pPr>
            <a:r>
              <a:rPr lang="en-US" dirty="0"/>
              <a:t>Members can opt to add a calendar visualization to track daily word count (leap year excluded from this assignment)</a:t>
            </a:r>
          </a:p>
          <a:p>
            <a:pPr marL="0" indent="0">
              <a:spcAft>
                <a:spcPts val="900"/>
              </a:spcAft>
              <a:buNone/>
            </a:pPr>
            <a:endParaRPr lang="en-US" dirty="0"/>
          </a:p>
          <a:p>
            <a:pPr>
              <a:spcAft>
                <a:spcPts val="900"/>
              </a:spcAft>
            </a:pP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1366C2B-512C-4AEC-9096-D1F047238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62" y="1825625"/>
            <a:ext cx="4699352" cy="217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5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B698-05F5-4013-8630-EF9F8BFC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Excluded from the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3214-02A5-43AF-873E-B0A645502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/>
              <a:t>Features that are considered outside the scope of the final project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Leap year calculations needed to support the daily count in the calendar view in the “BEST” requirements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Dynamic nightly updates of the all-member cumulative word count visualizations on index.html before login.</a:t>
            </a:r>
          </a:p>
          <a:p>
            <a:pPr marL="0" indent="0">
              <a:spcAft>
                <a:spcPts val="900"/>
              </a:spcAft>
              <a:buNone/>
            </a:pPr>
            <a:endParaRPr lang="en-US" dirty="0"/>
          </a:p>
          <a:p>
            <a:pPr>
              <a:spcAft>
                <a:spcPts val="9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4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B698-05F5-4013-8630-EF9F8BFC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WeCountWords for Writing Productivity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3214-02A5-43AF-873E-B0A645502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900"/>
              </a:spcAft>
            </a:pPr>
            <a:r>
              <a:rPr lang="en-US" dirty="0"/>
              <a:t>Concept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WeCountWords.com (WCW) is a virtual writing productivity coach to help writers establish and maintain a daily writing habit.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By establishing a habit of writing (what is sometimes referred to as a writing practice), writers increase their productivity and ability to successfully complete their projects.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WCW helps writers establish writing goals, track their progress against their goals, and analyze their progress with data visualizations.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Through curated content on regional conferences, organizations, and articles on the business of writing, WCW helps writers move from inspiration to action</a:t>
            </a:r>
          </a:p>
        </p:txBody>
      </p:sp>
    </p:spTree>
    <p:extLst>
      <p:ext uri="{BB962C8B-B14F-4D97-AF65-F5344CB8AC3E}">
        <p14:creationId xmlns:p14="http://schemas.microsoft.com/office/powerpoint/2010/main" val="42118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B698-05F5-4013-8630-EF9F8BFC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WeCountWords for Writing Productivity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3214-02A5-43AF-873E-B0A64550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61538" cy="4082807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/>
              <a:t>Concept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Users (aka members) add their word count daily, or on the days that they write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The act of adding word counts daily and reviewing history through visualizations helps the author build their productivity.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Members and non-members alike also have access to a selection of content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A6CF60-D2BA-46ED-981E-FA3512A948C9}"/>
              </a:ext>
            </a:extLst>
          </p:cNvPr>
          <p:cNvGrpSpPr/>
          <p:nvPr/>
        </p:nvGrpSpPr>
        <p:grpSpPr>
          <a:xfrm>
            <a:off x="6919547" y="2068757"/>
            <a:ext cx="4989364" cy="3612174"/>
            <a:chOff x="6963508" y="2095134"/>
            <a:chExt cx="4989364" cy="3612174"/>
          </a:xfrm>
        </p:grpSpPr>
        <p:pic>
          <p:nvPicPr>
            <p:cNvPr id="11" name="Picture 10" descr="Chart, bar chart&#10;&#10;Description automatically generated">
              <a:extLst>
                <a:ext uri="{FF2B5EF4-FFF2-40B4-BE49-F238E27FC236}">
                  <a16:creationId xmlns:a16="http://schemas.microsoft.com/office/drawing/2014/main" id="{17F5B27F-F828-4CEC-BE9A-1D7A9ED26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3508" y="2095134"/>
              <a:ext cx="4457607" cy="2005113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15" name="Picture 14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E57025EB-5170-4DB2-8AFB-DF35949E3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5035" y="3628786"/>
              <a:ext cx="4547837" cy="2078522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909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B698-05F5-4013-8630-EF9F8BFC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Mockup: 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3214-02A5-43AF-873E-B0A64550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53822" cy="4764936"/>
          </a:xfrm>
        </p:spPr>
        <p:txBody>
          <a:bodyPr>
            <a:normAutofit lnSpcReduction="10000"/>
          </a:bodyPr>
          <a:lstStyle/>
          <a:p>
            <a:pPr>
              <a:spcAft>
                <a:spcPts val="900"/>
              </a:spcAft>
            </a:pPr>
            <a:r>
              <a:rPr lang="en-US" dirty="0"/>
              <a:t>Before Login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Top nav allows users to add word counts, access content pages, register and sign-in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Data visualizations on this page spotlight  cumulative progress of all WCW members updated once per day (outside of the scope of this project)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Button </a:t>
            </a:r>
            <a:r>
              <a:rPr lang="en-US" dirty="0">
                <a:highlight>
                  <a:srgbClr val="C0C0C0"/>
                </a:highlight>
              </a:rPr>
              <a:t>Start Counting Words</a:t>
            </a:r>
            <a:r>
              <a:rPr lang="en-US" dirty="0"/>
              <a:t> is a call to action for new visitors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Button </a:t>
            </a:r>
            <a:r>
              <a:rPr lang="en-US" dirty="0">
                <a:highlight>
                  <a:srgbClr val="C0C0C0"/>
                </a:highlight>
              </a:rPr>
              <a:t>Why We Count Words</a:t>
            </a:r>
            <a:r>
              <a:rPr lang="en-US" dirty="0"/>
              <a:t> is an anchor to the page area that answers this question, for those who need more info</a:t>
            </a:r>
          </a:p>
          <a:p>
            <a:pPr lvl="1">
              <a:spcAft>
                <a:spcPts val="900"/>
              </a:spcAft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C58BFE-6BF9-4109-9F62-350F44C9F523}"/>
              </a:ext>
            </a:extLst>
          </p:cNvPr>
          <p:cNvGrpSpPr/>
          <p:nvPr/>
        </p:nvGrpSpPr>
        <p:grpSpPr>
          <a:xfrm>
            <a:off x="7255832" y="1617775"/>
            <a:ext cx="4421688" cy="4998183"/>
            <a:chOff x="7361340" y="365125"/>
            <a:chExt cx="4421688" cy="4998183"/>
          </a:xfrm>
        </p:grpSpPr>
        <p:pic>
          <p:nvPicPr>
            <p:cNvPr id="14" name="Picture 13" descr="Table&#10;&#10;Description automatically generated">
              <a:extLst>
                <a:ext uri="{FF2B5EF4-FFF2-40B4-BE49-F238E27FC236}">
                  <a16:creationId xmlns:a16="http://schemas.microsoft.com/office/drawing/2014/main" id="{232C13A9-9667-4AF0-9764-2A3A3ECDC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4767" y="665070"/>
              <a:ext cx="3923106" cy="2354662"/>
            </a:xfrm>
            <a:prstGeom prst="rect">
              <a:avLst/>
            </a:prstGeom>
          </p:spPr>
        </p:pic>
        <p:pic>
          <p:nvPicPr>
            <p:cNvPr id="17" name="Picture 16" descr="Chart, bar chart&#10;&#10;Description automatically generated">
              <a:extLst>
                <a:ext uri="{FF2B5EF4-FFF2-40B4-BE49-F238E27FC236}">
                  <a16:creationId xmlns:a16="http://schemas.microsoft.com/office/drawing/2014/main" id="{57F189B3-97AE-4DDF-8C44-49A260475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807" y="3477843"/>
              <a:ext cx="3594945" cy="1527161"/>
            </a:xfrm>
            <a:prstGeom prst="rect">
              <a:avLst/>
            </a:prstGeom>
          </p:spPr>
        </p:pic>
        <p:pic>
          <p:nvPicPr>
            <p:cNvPr id="19" name="Picture 18" descr="Text&#10;&#10;Description automatically generated">
              <a:extLst>
                <a:ext uri="{FF2B5EF4-FFF2-40B4-BE49-F238E27FC236}">
                  <a16:creationId xmlns:a16="http://schemas.microsoft.com/office/drawing/2014/main" id="{F3D7173B-CBF1-441A-BD69-FA90521B2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483" y="3028329"/>
              <a:ext cx="914400" cy="242316"/>
            </a:xfrm>
            <a:prstGeom prst="rect">
              <a:avLst/>
            </a:prstGeom>
          </p:spPr>
        </p:pic>
        <p:pic>
          <p:nvPicPr>
            <p:cNvPr id="20" name="Picture 19" descr="Text&#10;&#10;Description automatically generated">
              <a:extLst>
                <a:ext uri="{FF2B5EF4-FFF2-40B4-BE49-F238E27FC236}">
                  <a16:creationId xmlns:a16="http://schemas.microsoft.com/office/drawing/2014/main" id="{476C7ADD-D389-4967-B7B8-AE7A5143C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6794" y="3046649"/>
              <a:ext cx="914400" cy="24231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0B0F5C-2452-40E2-AC15-22842F4C2894}"/>
                </a:ext>
              </a:extLst>
            </p:cNvPr>
            <p:cNvSpPr/>
            <p:nvPr/>
          </p:nvSpPr>
          <p:spPr>
            <a:xfrm>
              <a:off x="7361340" y="365125"/>
              <a:ext cx="4421688" cy="4998183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EC3925-F852-4246-BACC-153F6AD8A5DA}"/>
                </a:ext>
              </a:extLst>
            </p:cNvPr>
            <p:cNvSpPr/>
            <p:nvPr/>
          </p:nvSpPr>
          <p:spPr>
            <a:xfrm>
              <a:off x="7534767" y="401114"/>
              <a:ext cx="4248260" cy="371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31C722-B788-4E1D-B2AD-E3C46C9F7561}"/>
                </a:ext>
              </a:extLst>
            </p:cNvPr>
            <p:cNvSpPr txBox="1"/>
            <p:nvPr/>
          </p:nvSpPr>
          <p:spPr>
            <a:xfrm>
              <a:off x="8315928" y="401114"/>
              <a:ext cx="3467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ea typeface="Cambria" panose="02040503050406030204" pitchFamily="18" charset="0"/>
                </a:rPr>
                <a:t>         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mbria" panose="02040503050406030204" pitchFamily="18" charset="0"/>
                </a:rPr>
                <a:t> Add Words | Selected Content | Register | Sign-In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5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B698-05F5-4013-8630-EF9F8BFC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Mockup: 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3214-02A5-43AF-873E-B0A64550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2406" cy="4764936"/>
          </a:xfrm>
        </p:spPr>
        <p:txBody>
          <a:bodyPr>
            <a:normAutofit lnSpcReduction="10000"/>
          </a:bodyPr>
          <a:lstStyle/>
          <a:p>
            <a:pPr>
              <a:spcAft>
                <a:spcPts val="900"/>
              </a:spcAft>
            </a:pPr>
            <a:r>
              <a:rPr lang="en-US" dirty="0"/>
              <a:t>After Login: Member Page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Members are taken to the member page after login to view data visualizations that spotlight cumulative progress</a:t>
            </a:r>
          </a:p>
          <a:p>
            <a:pPr lvl="2">
              <a:spcAft>
                <a:spcPts val="900"/>
              </a:spcAft>
            </a:pPr>
            <a:r>
              <a:rPr lang="en-US" dirty="0"/>
              <a:t>Cumulative word count celebrates progress through various time frames</a:t>
            </a:r>
          </a:p>
          <a:p>
            <a:pPr lvl="2">
              <a:spcAft>
                <a:spcPts val="900"/>
              </a:spcAft>
            </a:pPr>
            <a:r>
              <a:rPr lang="en-US" dirty="0"/>
              <a:t>Daily word count, calendar style, shows writing practice consistency (“Best” Requirement)</a:t>
            </a:r>
          </a:p>
          <a:p>
            <a:pPr lvl="2">
              <a:spcAft>
                <a:spcPts val="900"/>
              </a:spcAft>
            </a:pPr>
            <a:r>
              <a:rPr lang="en-US" dirty="0"/>
              <a:t>Words Counted by Day of Week, over time, surfaces problem productivity vs great productivity days of the week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From the top nav bar, add word count, access the profile page, selected content, and logout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0B4274-7147-42B4-BDA3-AB22DD44E452}"/>
              </a:ext>
            </a:extLst>
          </p:cNvPr>
          <p:cNvGrpSpPr/>
          <p:nvPr/>
        </p:nvGrpSpPr>
        <p:grpSpPr>
          <a:xfrm>
            <a:off x="7370132" y="373916"/>
            <a:ext cx="4421688" cy="6225436"/>
            <a:chOff x="513567" y="430582"/>
            <a:chExt cx="4421688" cy="62254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91704C1-3A3C-4FC9-8ADD-11BD55903B22}"/>
                </a:ext>
              </a:extLst>
            </p:cNvPr>
            <p:cNvGrpSpPr/>
            <p:nvPr/>
          </p:nvGrpSpPr>
          <p:grpSpPr>
            <a:xfrm>
              <a:off x="513567" y="430582"/>
              <a:ext cx="4421688" cy="6225436"/>
              <a:chOff x="513567" y="212942"/>
              <a:chExt cx="4421688" cy="6225436"/>
            </a:xfrm>
          </p:grpSpPr>
          <p:pic>
            <p:nvPicPr>
              <p:cNvPr id="14" name="Picture 13" descr="Table&#10;&#10;Description automatically generated">
                <a:extLst>
                  <a:ext uri="{FF2B5EF4-FFF2-40B4-BE49-F238E27FC236}">
                    <a16:creationId xmlns:a16="http://schemas.microsoft.com/office/drawing/2014/main" id="{232C13A9-9667-4AF0-9764-2A3A3ECDC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994" y="512887"/>
                <a:ext cx="3923106" cy="2354662"/>
              </a:xfrm>
              <a:prstGeom prst="rect">
                <a:avLst/>
              </a:prstGeom>
            </p:spPr>
          </p:pic>
          <p:pic>
            <p:nvPicPr>
              <p:cNvPr id="17" name="Picture 16" descr="Chart, bar chart&#10;&#10;Description automatically generated">
                <a:extLst>
                  <a:ext uri="{FF2B5EF4-FFF2-40B4-BE49-F238E27FC236}">
                    <a16:creationId xmlns:a16="http://schemas.microsoft.com/office/drawing/2014/main" id="{57F189B3-97AE-4DDF-8C44-49A260475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330" y="4739099"/>
                <a:ext cx="3594945" cy="1527161"/>
              </a:xfrm>
              <a:prstGeom prst="rect">
                <a:avLst/>
              </a:prstGeom>
            </p:spPr>
          </p:pic>
          <p:pic>
            <p:nvPicPr>
              <p:cNvPr id="18" name="Picture 17" descr="Table&#10;&#10;Description automatically generated">
                <a:extLst>
                  <a:ext uri="{FF2B5EF4-FFF2-40B4-BE49-F238E27FC236}">
                    <a16:creationId xmlns:a16="http://schemas.microsoft.com/office/drawing/2014/main" id="{4A5D3432-8471-4839-A7E3-B6147317B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330" y="3118462"/>
                <a:ext cx="3718770" cy="1625092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F0B0F5C-2452-40E2-AC15-22842F4C2894}"/>
                  </a:ext>
                </a:extLst>
              </p:cNvPr>
              <p:cNvSpPr/>
              <p:nvPr/>
            </p:nvSpPr>
            <p:spPr>
              <a:xfrm>
                <a:off x="513567" y="212942"/>
                <a:ext cx="4421688" cy="6225436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EC3925-F852-4246-BACC-153F6AD8A5DA}"/>
                </a:ext>
              </a:extLst>
            </p:cNvPr>
            <p:cNvSpPr/>
            <p:nvPr/>
          </p:nvSpPr>
          <p:spPr>
            <a:xfrm>
              <a:off x="686994" y="466571"/>
              <a:ext cx="4248260" cy="371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31C722-B788-4E1D-B2AD-E3C46C9F7561}"/>
                </a:ext>
              </a:extLst>
            </p:cNvPr>
            <p:cNvSpPr txBox="1"/>
            <p:nvPr/>
          </p:nvSpPr>
          <p:spPr>
            <a:xfrm>
              <a:off x="1468155" y="466571"/>
              <a:ext cx="3467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ea typeface="Cambria" panose="02040503050406030204" pitchFamily="18" charset="0"/>
                </a:rPr>
                <a:t>      </a:t>
              </a:r>
              <a:r>
                <a:rPr lang="en-US" sz="1100" dirty="0">
                  <a:solidFill>
                    <a:schemeClr val="bg2">
                      <a:lumMod val="25000"/>
                    </a:schemeClr>
                  </a:solidFill>
                  <a:ea typeface="Cambria" panose="02040503050406030204" pitchFamily="18" charset="0"/>
                </a:rPr>
                <a:t>Susan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ea typeface="Cambria" panose="02040503050406030204" pitchFamily="18" charset="0"/>
                </a:rPr>
                <a:t> |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mbria" panose="02040503050406030204" pitchFamily="18" charset="0"/>
                </a:rPr>
                <a:t> Add Words | Selected Content | logout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54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B698-05F5-4013-8630-EF9F8BFC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Mockup: Add Words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3214-02A5-43AF-873E-B0A64550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51804" cy="4764936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/>
              <a:t>Add Words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The link to add word count is available on the top nav bar on every page except login or registration page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Clicking on this link brings up the Add Words form</a:t>
            </a:r>
          </a:p>
          <a:p>
            <a:pPr lvl="2">
              <a:spcAft>
                <a:spcPts val="900"/>
              </a:spcAft>
            </a:pPr>
            <a:r>
              <a:rPr lang="en-US" dirty="0"/>
              <a:t>Logged-in users are offered a word count field to add their daily count.</a:t>
            </a:r>
          </a:p>
          <a:p>
            <a:pPr lvl="2">
              <a:spcAft>
                <a:spcPts val="900"/>
              </a:spcAft>
            </a:pPr>
            <a:r>
              <a:rPr lang="en-US" dirty="0"/>
              <a:t>For users who are not logged in, they are required to add their member email address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B7BCAC-66AC-48FC-A5D8-7E38CAE7CE2E}"/>
              </a:ext>
            </a:extLst>
          </p:cNvPr>
          <p:cNvGrpSpPr/>
          <p:nvPr/>
        </p:nvGrpSpPr>
        <p:grpSpPr>
          <a:xfrm>
            <a:off x="7282209" y="1604841"/>
            <a:ext cx="4421688" cy="4764936"/>
            <a:chOff x="7352547" y="365125"/>
            <a:chExt cx="4421688" cy="4764936"/>
          </a:xfrm>
        </p:grpSpPr>
        <p:pic>
          <p:nvPicPr>
            <p:cNvPr id="14" name="Picture 13" descr="Table&#10;&#10;Description automatically generated">
              <a:extLst>
                <a:ext uri="{FF2B5EF4-FFF2-40B4-BE49-F238E27FC236}">
                  <a16:creationId xmlns:a16="http://schemas.microsoft.com/office/drawing/2014/main" id="{232C13A9-9667-4AF0-9764-2A3A3ECDC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5974" y="700238"/>
              <a:ext cx="3923106" cy="2354662"/>
            </a:xfrm>
            <a:prstGeom prst="rect">
              <a:avLst/>
            </a:prstGeom>
          </p:spPr>
        </p:pic>
        <p:pic>
          <p:nvPicPr>
            <p:cNvPr id="17" name="Picture 16" descr="Chart, bar chart&#10;&#10;Description automatically generated">
              <a:extLst>
                <a:ext uri="{FF2B5EF4-FFF2-40B4-BE49-F238E27FC236}">
                  <a16:creationId xmlns:a16="http://schemas.microsoft.com/office/drawing/2014/main" id="{57F189B3-97AE-4DDF-8C44-49A260475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1880" y="3177089"/>
              <a:ext cx="3594945" cy="1527161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0B0F5C-2452-40E2-AC15-22842F4C2894}"/>
                </a:ext>
              </a:extLst>
            </p:cNvPr>
            <p:cNvSpPr/>
            <p:nvPr/>
          </p:nvSpPr>
          <p:spPr>
            <a:xfrm>
              <a:off x="7352547" y="365125"/>
              <a:ext cx="4421688" cy="4764936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EC3925-F852-4246-BACC-153F6AD8A5DA}"/>
                </a:ext>
              </a:extLst>
            </p:cNvPr>
            <p:cNvSpPr/>
            <p:nvPr/>
          </p:nvSpPr>
          <p:spPr>
            <a:xfrm>
              <a:off x="7525973" y="401114"/>
              <a:ext cx="4063629" cy="371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31C722-B788-4E1D-B2AD-E3C46C9F7561}"/>
                </a:ext>
              </a:extLst>
            </p:cNvPr>
            <p:cNvSpPr txBox="1"/>
            <p:nvPr/>
          </p:nvSpPr>
          <p:spPr>
            <a:xfrm>
              <a:off x="8122504" y="401114"/>
              <a:ext cx="3467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ea typeface="Cambria" panose="02040503050406030204" pitchFamily="18" charset="0"/>
                </a:rPr>
                <a:t>      </a:t>
              </a:r>
              <a:r>
                <a:rPr lang="en-US" sz="1100" dirty="0">
                  <a:solidFill>
                    <a:schemeClr val="bg2">
                      <a:lumMod val="25000"/>
                    </a:schemeClr>
                  </a:solidFill>
                  <a:ea typeface="Cambria" panose="02040503050406030204" pitchFamily="18" charset="0"/>
                </a:rPr>
                <a:t>Susan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ea typeface="Cambria" panose="02040503050406030204" pitchFamily="18" charset="0"/>
                </a:rPr>
                <a:t> |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mbria" panose="02040503050406030204" pitchFamily="18" charset="0"/>
                </a:rPr>
                <a:t> Add Words | Selected Content | logout</a:t>
              </a:r>
            </a:p>
          </p:txBody>
        </p:sp>
        <p:pic>
          <p:nvPicPr>
            <p:cNvPr id="13" name="Picture 1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836F6651-984F-4E53-85F8-A85331997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544" y="606487"/>
              <a:ext cx="1319616" cy="343650"/>
            </a:xfrm>
            <a:prstGeom prst="rect">
              <a:avLst/>
            </a:prstGeom>
          </p:spPr>
        </p:pic>
        <p:pic>
          <p:nvPicPr>
            <p:cNvPr id="16" name="Picture 1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696354A5-A789-4EE5-9F01-FF2A498B8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3374" y="606487"/>
              <a:ext cx="1319616" cy="3436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DC4B11-620D-4044-8E79-43C318E71434}"/>
                </a:ext>
              </a:extLst>
            </p:cNvPr>
            <p:cNvSpPr txBox="1"/>
            <p:nvPr/>
          </p:nvSpPr>
          <p:spPr>
            <a:xfrm>
              <a:off x="8457543" y="561386"/>
              <a:ext cx="457176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BC0000"/>
                  </a:solidFill>
                </a:rPr>
                <a:t>Email *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D4A27E-BD9C-4EC1-BCBD-15C44F3D0E9F}"/>
                </a:ext>
              </a:extLst>
            </p:cNvPr>
            <p:cNvSpPr/>
            <p:nvPr/>
          </p:nvSpPr>
          <p:spPr>
            <a:xfrm>
              <a:off x="9958334" y="593252"/>
              <a:ext cx="307731" cy="109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54B5D5-5363-4D0E-BC84-F9E9BE06FDBE}"/>
                </a:ext>
              </a:extLst>
            </p:cNvPr>
            <p:cNvSpPr txBox="1"/>
            <p:nvPr/>
          </p:nvSpPr>
          <p:spPr>
            <a:xfrm>
              <a:off x="9848180" y="570150"/>
              <a:ext cx="95731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>
                  <a:solidFill>
                    <a:srgbClr val="A80000"/>
                  </a:solidFill>
                </a:rPr>
                <a:t>Words Counted Today 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40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B698-05F5-4013-8630-EF9F8BFC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Mockup: Profile and Selected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3214-02A5-43AF-873E-B0A64550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72808" cy="4764936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/>
              <a:t>Member Profile Page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Members can update their email address, how they track their work per day, and writing targets</a:t>
            </a:r>
          </a:p>
          <a:p>
            <a:pPr>
              <a:spcAft>
                <a:spcPts val="900"/>
              </a:spcAft>
            </a:pPr>
            <a:r>
              <a:rPr lang="en-US" dirty="0"/>
              <a:t>Selected Content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Articles, writing links, and listings of regional writing conferences and book festivals available to members and casual users</a:t>
            </a:r>
          </a:p>
          <a:p>
            <a:pPr lvl="1">
              <a:spcAft>
                <a:spcPts val="900"/>
              </a:spcAft>
            </a:pPr>
            <a:endParaRPr lang="en-US" dirty="0"/>
          </a:p>
          <a:p>
            <a:pPr lvl="1">
              <a:spcAft>
                <a:spcPts val="900"/>
              </a:spcAft>
            </a:pPr>
            <a:endParaRPr lang="en-US" dirty="0"/>
          </a:p>
          <a:p>
            <a:pPr marL="457200" lvl="1" indent="0">
              <a:spcAft>
                <a:spcPts val="900"/>
              </a:spcAft>
              <a:buNone/>
            </a:pPr>
            <a:endParaRPr lang="en-US" dirty="0"/>
          </a:p>
          <a:p>
            <a:pPr lvl="1">
              <a:spcAft>
                <a:spcPts val="900"/>
              </a:spcAft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6BA51D-FDDA-4913-9263-94E4418E7DEC}"/>
              </a:ext>
            </a:extLst>
          </p:cNvPr>
          <p:cNvGrpSpPr/>
          <p:nvPr/>
        </p:nvGrpSpPr>
        <p:grpSpPr>
          <a:xfrm>
            <a:off x="6831622" y="1399820"/>
            <a:ext cx="4870293" cy="4455858"/>
            <a:chOff x="5236730" y="1399819"/>
            <a:chExt cx="6465186" cy="5688044"/>
          </a:xfrm>
        </p:grpSpPr>
        <p:pic>
          <p:nvPicPr>
            <p:cNvPr id="22" name="Picture 2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ABC656A6-CB9F-4868-BCD5-F9C7C04A6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863" y="1773137"/>
              <a:ext cx="4103835" cy="510065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304B87-1226-4F13-9D3A-DA2432E02F30}"/>
                </a:ext>
              </a:extLst>
            </p:cNvPr>
            <p:cNvSpPr txBox="1"/>
            <p:nvPr/>
          </p:nvSpPr>
          <p:spPr>
            <a:xfrm>
              <a:off x="5815258" y="1537152"/>
              <a:ext cx="36684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ea typeface="Cambria" panose="02040503050406030204" pitchFamily="18" charset="0"/>
                </a:rPr>
                <a:t>  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mbria" panose="02040503050406030204" pitchFamily="18" charset="0"/>
                </a:rPr>
                <a:t>   Susan | Add Words | Selected Content | Logout</a:t>
              </a:r>
            </a:p>
          </p:txBody>
        </p:sp>
        <p:pic>
          <p:nvPicPr>
            <p:cNvPr id="24" name="Picture 23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53F94582-B2F2-4E59-9E13-1BD4F62E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303" y="2611292"/>
              <a:ext cx="4070086" cy="1086123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1B42CD-681F-4CC3-9504-CEECBF2E7CAD}"/>
                </a:ext>
              </a:extLst>
            </p:cNvPr>
            <p:cNvSpPr/>
            <p:nvPr/>
          </p:nvSpPr>
          <p:spPr>
            <a:xfrm>
              <a:off x="5675424" y="5320848"/>
              <a:ext cx="3516238" cy="1510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0051E2C-20EF-455B-89B9-935B4602401A}"/>
                </a:ext>
              </a:extLst>
            </p:cNvPr>
            <p:cNvSpPr/>
            <p:nvPr/>
          </p:nvSpPr>
          <p:spPr>
            <a:xfrm>
              <a:off x="5675424" y="4831793"/>
              <a:ext cx="67491" cy="111696"/>
            </a:xfrm>
            <a:prstGeom prst="ellipse">
              <a:avLst/>
            </a:prstGeom>
            <a:solidFill>
              <a:srgbClr val="4C4C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2D6A30-89E7-495F-B466-A2225504D3C6}"/>
                </a:ext>
              </a:extLst>
            </p:cNvPr>
            <p:cNvSpPr/>
            <p:nvPr/>
          </p:nvSpPr>
          <p:spPr>
            <a:xfrm>
              <a:off x="5675424" y="3933400"/>
              <a:ext cx="67491" cy="111696"/>
            </a:xfrm>
            <a:prstGeom prst="ellipse">
              <a:avLst/>
            </a:prstGeom>
            <a:solidFill>
              <a:srgbClr val="4C4C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4A28D6-D357-4D12-97FF-A7D0DE3CE320}"/>
                </a:ext>
              </a:extLst>
            </p:cNvPr>
            <p:cNvSpPr/>
            <p:nvPr/>
          </p:nvSpPr>
          <p:spPr>
            <a:xfrm>
              <a:off x="5236730" y="1399819"/>
              <a:ext cx="4429125" cy="568804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C768AF0A-567D-49B4-8314-56967DE4D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0451" y="2368640"/>
              <a:ext cx="4671465" cy="3734124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13" name="Picture 12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696B0C5E-1909-4426-985C-FA948B40A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723" y="4343776"/>
              <a:ext cx="4663844" cy="2331922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9948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B698-05F5-4013-8630-EF9F8BFC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Mockup: Add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3214-02A5-43AF-873E-B0A64550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32168" cy="4764936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/>
              <a:t>For content developers</a:t>
            </a:r>
          </a:p>
          <a:p>
            <a:pPr lvl="1">
              <a:spcAft>
                <a:spcPts val="900"/>
              </a:spcAft>
            </a:pPr>
            <a:r>
              <a:rPr lang="en-US" sz="2400" dirty="0"/>
              <a:t>Single page app to upload and save content for the Selected Content pages</a:t>
            </a:r>
          </a:p>
          <a:p>
            <a:pPr lvl="1">
              <a:spcAft>
                <a:spcPts val="900"/>
              </a:spcAft>
            </a:pPr>
            <a:r>
              <a:rPr lang="en-US" sz="2400" dirty="0"/>
              <a:t>Content type options include articles, events, or links</a:t>
            </a:r>
          </a:p>
          <a:p>
            <a:pPr lvl="1">
              <a:spcAft>
                <a:spcPts val="900"/>
              </a:spcAft>
            </a:pPr>
            <a:r>
              <a:rPr lang="en-US" sz="2400" dirty="0"/>
              <a:t>Option to save and publish later in the “Good” requirement</a:t>
            </a:r>
          </a:p>
          <a:p>
            <a:pPr lvl="1">
              <a:spcAft>
                <a:spcPts val="900"/>
              </a:spcAft>
            </a:pPr>
            <a:endParaRPr lang="en-US" sz="2400" dirty="0"/>
          </a:p>
          <a:p>
            <a:pPr lvl="1">
              <a:spcAft>
                <a:spcPts val="900"/>
              </a:spcAft>
            </a:pPr>
            <a:endParaRPr lang="en-US" dirty="0"/>
          </a:p>
          <a:p>
            <a:pPr lvl="1">
              <a:spcAft>
                <a:spcPts val="900"/>
              </a:spcAft>
            </a:pPr>
            <a:endParaRPr lang="en-US" dirty="0"/>
          </a:p>
          <a:p>
            <a:pPr marL="457200" lvl="1" indent="0">
              <a:spcAft>
                <a:spcPts val="900"/>
              </a:spcAft>
              <a:buNone/>
            </a:pPr>
            <a:endParaRPr lang="en-US" dirty="0"/>
          </a:p>
          <a:p>
            <a:pPr lvl="1">
              <a:spcAft>
                <a:spcPts val="900"/>
              </a:spcAft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FD79F2-3546-4C25-9F69-F4EDD00EA8BC}"/>
              </a:ext>
            </a:extLst>
          </p:cNvPr>
          <p:cNvGrpSpPr/>
          <p:nvPr/>
        </p:nvGrpSpPr>
        <p:grpSpPr>
          <a:xfrm>
            <a:off x="7499837" y="1417209"/>
            <a:ext cx="4165355" cy="4832473"/>
            <a:chOff x="6858000" y="164854"/>
            <a:chExt cx="5000625" cy="63150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C7F9BC-3CE6-453E-BB12-CD9A67E7C28A}"/>
                </a:ext>
              </a:extLst>
            </p:cNvPr>
            <p:cNvGrpSpPr/>
            <p:nvPr/>
          </p:nvGrpSpPr>
          <p:grpSpPr>
            <a:xfrm>
              <a:off x="6858000" y="164854"/>
              <a:ext cx="5000625" cy="6315075"/>
              <a:chOff x="6858000" y="200025"/>
              <a:chExt cx="5000625" cy="6305704"/>
            </a:xfrm>
          </p:grpSpPr>
          <p:pic>
            <p:nvPicPr>
              <p:cNvPr id="40" name="Picture 39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589F0354-838A-4946-848C-4E9FD0A12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9602" y="613881"/>
                <a:ext cx="4633362" cy="565453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D5014E-E471-4DA6-9A0C-DCB57DD723F1}"/>
                  </a:ext>
                </a:extLst>
              </p:cNvPr>
              <p:cNvSpPr txBox="1"/>
              <p:nvPr/>
            </p:nvSpPr>
            <p:spPr>
              <a:xfrm>
                <a:off x="7511177" y="352271"/>
                <a:ext cx="4141787" cy="27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chemeClr val="bg1">
                        <a:lumMod val="95000"/>
                      </a:schemeClr>
                    </a:solidFill>
                    <a:ea typeface="Cambria" panose="02040503050406030204" pitchFamily="18" charset="0"/>
                  </a:rPr>
                  <a:t>  </a:t>
                </a:r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" panose="02040503050406030204" pitchFamily="18" charset="0"/>
                  </a:rPr>
                  <a:t>   Sally | Logout</a:t>
                </a:r>
              </a:p>
            </p:txBody>
          </p:sp>
          <p:pic>
            <p:nvPicPr>
              <p:cNvPr id="42" name="Picture 41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6FB74816-4B4F-423A-A426-9FBB1E558D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9131" y="1543051"/>
                <a:ext cx="4595258" cy="1204064"/>
              </a:xfrm>
              <a:prstGeom prst="rect">
                <a:avLst/>
              </a:prstGeom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ADFFEC3-92AA-4CF0-9275-0EE3CB908F34}"/>
                  </a:ext>
                </a:extLst>
              </p:cNvPr>
              <p:cNvSpPr/>
              <p:nvPr/>
            </p:nvSpPr>
            <p:spPr>
              <a:xfrm>
                <a:off x="7229475" y="5124450"/>
                <a:ext cx="4038600" cy="12763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309A26C-CBD0-4103-A0BC-3A5C41DC7105}"/>
                  </a:ext>
                </a:extLst>
              </p:cNvPr>
              <p:cNvSpPr/>
              <p:nvPr/>
            </p:nvSpPr>
            <p:spPr>
              <a:xfrm>
                <a:off x="7353300" y="4004674"/>
                <a:ext cx="76200" cy="123825"/>
              </a:xfrm>
              <a:prstGeom prst="ellipse">
                <a:avLst/>
              </a:prstGeom>
              <a:solidFill>
                <a:srgbClr val="4C4C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CBF75C9-0751-4571-8120-B4226C1F9D8B}"/>
                  </a:ext>
                </a:extLst>
              </p:cNvPr>
              <p:cNvSpPr/>
              <p:nvPr/>
            </p:nvSpPr>
            <p:spPr>
              <a:xfrm>
                <a:off x="7353300" y="3008725"/>
                <a:ext cx="76200" cy="123825"/>
              </a:xfrm>
              <a:prstGeom prst="ellipse">
                <a:avLst/>
              </a:prstGeom>
              <a:solidFill>
                <a:srgbClr val="4C4C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982F9D8-538B-4160-8378-8523E0388C9D}"/>
                  </a:ext>
                </a:extLst>
              </p:cNvPr>
              <p:cNvSpPr/>
              <p:nvPr/>
            </p:nvSpPr>
            <p:spPr>
              <a:xfrm>
                <a:off x="6858000" y="200025"/>
                <a:ext cx="5000625" cy="630570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70BAD1-3B95-48FC-BFF5-C28C1DA587F3}"/>
                </a:ext>
              </a:extLst>
            </p:cNvPr>
            <p:cNvSpPr txBox="1"/>
            <p:nvPr/>
          </p:nvSpPr>
          <p:spPr>
            <a:xfrm>
              <a:off x="7391400" y="2374855"/>
              <a:ext cx="699294" cy="27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85000"/>
                    </a:schemeClr>
                  </a:solidFill>
                  <a:ea typeface="Cambria" panose="02040503050406030204" pitchFamily="18" charset="0"/>
                </a:rPr>
                <a:t>Email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EF86F7-5989-4493-8F7E-B98CD6CFBDA2}"/>
                </a:ext>
              </a:extLst>
            </p:cNvPr>
            <p:cNvSpPr/>
            <p:nvPr/>
          </p:nvSpPr>
          <p:spPr>
            <a:xfrm>
              <a:off x="7305675" y="1562101"/>
              <a:ext cx="523875" cy="190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42BFD2-95E5-4EFE-9799-133C34537878}"/>
                </a:ext>
              </a:extLst>
            </p:cNvPr>
            <p:cNvSpPr/>
            <p:nvPr/>
          </p:nvSpPr>
          <p:spPr>
            <a:xfrm>
              <a:off x="7305675" y="2141820"/>
              <a:ext cx="523875" cy="1754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A1677C4-04D8-41AB-8758-CC9C78E5D0C3}"/>
                </a:ext>
              </a:extLst>
            </p:cNvPr>
            <p:cNvSpPr/>
            <p:nvPr/>
          </p:nvSpPr>
          <p:spPr>
            <a:xfrm>
              <a:off x="7258050" y="1543051"/>
              <a:ext cx="4172273" cy="4591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2AAD90-56EB-4B0B-A34A-554C97D65EB9}"/>
                </a:ext>
              </a:extLst>
            </p:cNvPr>
            <p:cNvSpPr/>
            <p:nvPr/>
          </p:nvSpPr>
          <p:spPr>
            <a:xfrm>
              <a:off x="7320917" y="1689975"/>
              <a:ext cx="4046537" cy="35208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5EC3CEE-5894-4E9B-9858-022C29A493F5}"/>
                </a:ext>
              </a:extLst>
            </p:cNvPr>
            <p:cNvSpPr/>
            <p:nvPr/>
          </p:nvSpPr>
          <p:spPr>
            <a:xfrm>
              <a:off x="7320917" y="2349799"/>
              <a:ext cx="4046537" cy="308897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688C75F-8464-4531-ADB5-09EA63050B29}"/>
                </a:ext>
              </a:extLst>
            </p:cNvPr>
            <p:cNvSpPr/>
            <p:nvPr/>
          </p:nvSpPr>
          <p:spPr>
            <a:xfrm>
              <a:off x="10077450" y="5619750"/>
              <a:ext cx="876300" cy="219075"/>
            </a:xfrm>
            <a:prstGeom prst="rect">
              <a:avLst/>
            </a:prstGeom>
            <a:solidFill>
              <a:srgbClr val="4C4C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AF0D49-6647-4EEA-9951-798E56B70C53}"/>
                </a:ext>
              </a:extLst>
            </p:cNvPr>
            <p:cNvSpPr txBox="1"/>
            <p:nvPr/>
          </p:nvSpPr>
          <p:spPr>
            <a:xfrm>
              <a:off x="7391400" y="1704881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title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1A41A8-AF69-4640-8F32-C61018AD7EE5}"/>
                </a:ext>
              </a:extLst>
            </p:cNvPr>
            <p:cNvSpPr txBox="1"/>
            <p:nvPr/>
          </p:nvSpPr>
          <p:spPr>
            <a:xfrm>
              <a:off x="7511177" y="2410561"/>
              <a:ext cx="908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content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30A9FE-4B95-44FE-B930-A21E2CFAD802}"/>
                </a:ext>
              </a:extLst>
            </p:cNvPr>
            <p:cNvSpPr txBox="1"/>
            <p:nvPr/>
          </p:nvSpPr>
          <p:spPr>
            <a:xfrm>
              <a:off x="10189182" y="5592629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publish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48B357E-9B37-44CE-98F8-C4828BEB18F8}"/>
                </a:ext>
              </a:extLst>
            </p:cNvPr>
            <p:cNvGrpSpPr/>
            <p:nvPr/>
          </p:nvGrpSpPr>
          <p:grpSpPr>
            <a:xfrm>
              <a:off x="8993795" y="5565008"/>
              <a:ext cx="876300" cy="307777"/>
              <a:chOff x="8905875" y="5565008"/>
              <a:chExt cx="876300" cy="307777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1AE1135-7BC1-462D-857D-485B0421F43B}"/>
                  </a:ext>
                </a:extLst>
              </p:cNvPr>
              <p:cNvSpPr/>
              <p:nvPr/>
            </p:nvSpPr>
            <p:spPr>
              <a:xfrm>
                <a:off x="8905875" y="5624512"/>
                <a:ext cx="876300" cy="219075"/>
              </a:xfrm>
              <a:prstGeom prst="rect">
                <a:avLst/>
              </a:prstGeom>
              <a:solidFill>
                <a:srgbClr val="4C4C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FE71674-13FE-4280-9A3E-17962C9145EB}"/>
                  </a:ext>
                </a:extLst>
              </p:cNvPr>
              <p:cNvSpPr txBox="1"/>
              <p:nvPr/>
            </p:nvSpPr>
            <p:spPr>
              <a:xfrm>
                <a:off x="9022301" y="5565008"/>
                <a:ext cx="5086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95000"/>
                      </a:schemeClr>
                    </a:solidFill>
                  </a:rPr>
                  <a:t>save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A03029A-6EA8-431F-886C-2A484887B12D}"/>
                </a:ext>
              </a:extLst>
            </p:cNvPr>
            <p:cNvGrpSpPr/>
            <p:nvPr/>
          </p:nvGrpSpPr>
          <p:grpSpPr>
            <a:xfrm>
              <a:off x="7376217" y="5592628"/>
              <a:ext cx="1430279" cy="294131"/>
              <a:chOff x="2816405" y="5420870"/>
              <a:chExt cx="1430279" cy="29413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4F1D209-F9ED-4321-B51F-B917E88AADB3}"/>
                  </a:ext>
                </a:extLst>
              </p:cNvPr>
              <p:cNvSpPr/>
              <p:nvPr/>
            </p:nvSpPr>
            <p:spPr>
              <a:xfrm>
                <a:off x="2816405" y="5438775"/>
                <a:ext cx="1430279" cy="276226"/>
              </a:xfrm>
              <a:prstGeom prst="rect">
                <a:avLst/>
              </a:prstGeom>
              <a:solidFill>
                <a:srgbClr val="4C4C4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0BF104-F48C-4075-99D6-4D7753A3DB97}"/>
                  </a:ext>
                </a:extLst>
              </p:cNvPr>
              <p:cNvSpPr txBox="1"/>
              <p:nvPr/>
            </p:nvSpPr>
            <p:spPr>
              <a:xfrm>
                <a:off x="2977582" y="5420870"/>
                <a:ext cx="996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Content type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29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B698-05F5-4013-8630-EF9F8BFC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Dev Stack, Apps,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3214-02A5-43AF-873E-B0A645502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/>
              <a:t>Dev stack: Django, Python, HTML, CSS, &amp; </a:t>
            </a:r>
            <a:r>
              <a:rPr lang="en-US" dirty="0" err="1"/>
              <a:t>JavaScripts</a:t>
            </a:r>
            <a:endParaRPr lang="en-US" dirty="0"/>
          </a:p>
          <a:p>
            <a:pPr>
              <a:spcAft>
                <a:spcPts val="900"/>
              </a:spcAft>
            </a:pPr>
            <a:r>
              <a:rPr lang="en-US" dirty="0"/>
              <a:t>Integrations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Google charts:  </a:t>
            </a:r>
            <a:r>
              <a:rPr lang="en-US" dirty="0">
                <a:hlinkClick r:id="rId2"/>
              </a:rPr>
              <a:t>https://developers.google.com/chart</a:t>
            </a:r>
            <a:endParaRPr lang="en-US" dirty="0"/>
          </a:p>
          <a:p>
            <a:pPr lvl="1">
              <a:spcAft>
                <a:spcPts val="900"/>
              </a:spcAft>
            </a:pPr>
            <a:r>
              <a:rPr lang="en-US" dirty="0"/>
              <a:t>Register and Login: from previous assignments</a:t>
            </a:r>
          </a:p>
          <a:p>
            <a:pPr>
              <a:spcAft>
                <a:spcPts val="900"/>
              </a:spcAft>
            </a:pPr>
            <a:r>
              <a:rPr lang="en-US" dirty="0"/>
              <a:t>New Templates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WCW member site: layout.html, index.html, profile.html, content.html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WCW content development site: layout, index</a:t>
            </a:r>
          </a:p>
          <a:p>
            <a:pPr marL="0" indent="0">
              <a:spcAft>
                <a:spcPts val="900"/>
              </a:spcAft>
              <a:buNone/>
            </a:pPr>
            <a:endParaRPr lang="en-US" dirty="0"/>
          </a:p>
          <a:p>
            <a:pPr>
              <a:spcAft>
                <a:spcPts val="9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895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CSCI E-33A - Final Project </vt:lpstr>
      <vt:lpstr>WeCountWords for Writing Productivity</vt:lpstr>
      <vt:lpstr>WeCountWords for Writing Productivity</vt:lpstr>
      <vt:lpstr>Mockup: Index.html</vt:lpstr>
      <vt:lpstr>Mockup: Index.html</vt:lpstr>
      <vt:lpstr>Mockup: Add Words Form</vt:lpstr>
      <vt:lpstr>Mockup: Profile and Selected Content</vt:lpstr>
      <vt:lpstr>Mockup: Add Content</vt:lpstr>
      <vt:lpstr>Dev Stack, Apps, Templates</vt:lpstr>
      <vt:lpstr>Minimum Required Feature Set for Final Project</vt:lpstr>
      <vt:lpstr>Additional Features for “Better” Final Project</vt:lpstr>
      <vt:lpstr>Additional Features for “Best” Final Project</vt:lpstr>
      <vt:lpstr>Excluded from the final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Egan</dc:creator>
  <cp:lastModifiedBy>Tiffany Egan</cp:lastModifiedBy>
  <cp:revision>82</cp:revision>
  <cp:lastPrinted>2020-11-19T22:59:38Z</cp:lastPrinted>
  <dcterms:created xsi:type="dcterms:W3CDTF">2020-11-18T23:34:43Z</dcterms:created>
  <dcterms:modified xsi:type="dcterms:W3CDTF">2020-11-20T03:10:09Z</dcterms:modified>
</cp:coreProperties>
</file>