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omfortaa Light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Comfortaa Medium"/>
      <p:regular r:id="rId24"/>
      <p:bold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E54A4F-9F27-412C-93E0-30FAA54CBCE1}">
  <a:tblStyle styleId="{74E54A4F-9F27-412C-93E0-30FAA54CB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omfortaa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mfortaa-regular.fntdata"/><Relationship Id="rId25" Type="http://schemas.openxmlformats.org/officeDocument/2006/relationships/font" Target="fonts/ComfortaaMedium-bold.fntdata"/><Relationship Id="rId27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ComfortaaLight-bold.fntdata"/><Relationship Id="rId18" Type="http://schemas.openxmlformats.org/officeDocument/2006/relationships/font" Target="fonts/Comforta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7848b4178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7848b4178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7848b4178_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7848b4178_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848b41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848b41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848b417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848b417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7848b4178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7848b4178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848b4178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848b4178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7848b4178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7848b4178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8b05ab0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8b05ab0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7848b4178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7848b4178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7848b4178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7848b4178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01674" y="467825"/>
            <a:ext cx="43212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380">
                <a:latin typeface="Comfortaa Medium"/>
                <a:ea typeface="Comfortaa Medium"/>
                <a:cs typeface="Comfortaa Medium"/>
                <a:sym typeface="Comfortaa Medium"/>
              </a:rPr>
              <a:t>EASEDU</a:t>
            </a:r>
            <a:endParaRPr sz="53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467975" y="1280625"/>
            <a:ext cx="5053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знания в твоих руках</a:t>
            </a:r>
            <a:endParaRPr sz="3600">
              <a:solidFill>
                <a:schemeClr val="dk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 Medium"/>
                <a:ea typeface="Comfortaa Medium"/>
                <a:cs typeface="Comfortaa Medium"/>
                <a:sym typeface="Comfortaa Medium"/>
              </a:rPr>
              <a:t>ПРЕДЛОЖЕНИЕ ДЛЯ ИНВЕСТОРА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822450" y="1553550"/>
            <a:ext cx="2378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6200">
                <a:solidFill>
                  <a:srgbClr val="000000"/>
                </a:solidFill>
                <a:highlight>
                  <a:srgbClr val="7980FC"/>
                </a:highlight>
              </a:rPr>
              <a:t>25      </a:t>
            </a:r>
            <a:endParaRPr sz="6200">
              <a:solidFill>
                <a:srgbClr val="000000"/>
              </a:solidFill>
              <a:highlight>
                <a:srgbClr val="7980FC"/>
              </a:highlight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201025" y="2571750"/>
            <a:ext cx="43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fortaa"/>
                <a:ea typeface="Comfortaa"/>
                <a:cs typeface="Comfortaa"/>
                <a:sym typeface="Comfortaa"/>
              </a:rPr>
              <a:t>МЛН. РУБЛЕЙ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201025" y="3033450"/>
            <a:ext cx="23646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AD2F7"/>
                </a:highlight>
              </a:rPr>
              <a:t>Выход на самоокупаемость </a:t>
            </a:r>
            <a:endParaRPr>
              <a:highlight>
                <a:srgbClr val="FAD2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11 месяц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AD2F7"/>
                </a:highlight>
              </a:rPr>
              <a:t>В</a:t>
            </a:r>
            <a:r>
              <a:rPr lang="ru">
                <a:highlight>
                  <a:srgbClr val="FAD2F7"/>
                </a:highlight>
              </a:rPr>
              <a:t>озврат первоначальных инвестиций </a:t>
            </a:r>
            <a:endParaRPr>
              <a:highlight>
                <a:srgbClr val="FAD2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18 месяцев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5021750" y="1553550"/>
            <a:ext cx="2378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6200">
                <a:solidFill>
                  <a:srgbClr val="000000"/>
                </a:solidFill>
                <a:highlight>
                  <a:srgbClr val="7980FC"/>
                </a:highlight>
              </a:rPr>
              <a:t>15 %</a:t>
            </a:r>
            <a:r>
              <a:rPr lang="ru" sz="6200">
                <a:solidFill>
                  <a:srgbClr val="000000"/>
                </a:solidFill>
                <a:highlight>
                  <a:srgbClr val="7980FC"/>
                </a:highlight>
              </a:rPr>
              <a:t>      </a:t>
            </a:r>
            <a:endParaRPr sz="6200">
              <a:solidFill>
                <a:srgbClr val="000000"/>
              </a:solidFill>
              <a:highlight>
                <a:srgbClr val="7980FC"/>
              </a:highlight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4822800" y="2571750"/>
            <a:ext cx="43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Comfortaa"/>
                <a:ea typeface="Comfortaa"/>
                <a:cs typeface="Comfortaa"/>
                <a:sym typeface="Comfortaa"/>
              </a:rPr>
              <a:t>ДОЛЕВОЕ УЧАСТИЕ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3" name="Google Shape;173;p22"/>
          <p:cNvSpPr txBox="1"/>
          <p:nvPr>
            <p:ph idx="4294967295" type="ctrTitle"/>
          </p:nvPr>
        </p:nvSpPr>
        <p:spPr>
          <a:xfrm>
            <a:off x="7939950" y="4059975"/>
            <a:ext cx="9633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EAS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EDU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7F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989924">
            <a:off x="4722617" y="1650875"/>
            <a:ext cx="4724394" cy="314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182750" y="717975"/>
            <a:ext cx="6135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Учеба без проблем.</a:t>
            </a:r>
            <a:endParaRPr sz="43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80" name="Google Shape;180;p23"/>
          <p:cNvSpPr txBox="1"/>
          <p:nvPr>
            <p:ph idx="4294967295" type="ctrTitle"/>
          </p:nvPr>
        </p:nvSpPr>
        <p:spPr>
          <a:xfrm>
            <a:off x="237750" y="3772800"/>
            <a:ext cx="1198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EAS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EDU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7F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4975" y="3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20">
                <a:latin typeface="Comfortaa Medium"/>
                <a:ea typeface="Comfortaa Medium"/>
                <a:cs typeface="Comfortaa Medium"/>
                <a:sym typeface="Comfortaa Medium"/>
              </a:rPr>
              <a:t>ПРОБЛЕМА</a:t>
            </a:r>
            <a:endParaRPr sz="342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2750" y="2765963"/>
            <a:ext cx="23775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865">
                <a:solidFill>
                  <a:schemeClr val="dk1"/>
                </a:solidFill>
              </a:rPr>
              <a:t>трудно понять</a:t>
            </a:r>
            <a:endParaRPr sz="1865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376925" y="2765975"/>
            <a:ext cx="1685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нет интереса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82750" y="1226600"/>
            <a:ext cx="1685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сложно найти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934975" y="1169750"/>
            <a:ext cx="19902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845">
                <a:solidFill>
                  <a:schemeClr val="dk1"/>
                </a:solidFill>
              </a:rPr>
              <a:t>нет организации</a:t>
            </a:r>
            <a:endParaRPr sz="1845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23975" y="1657775"/>
            <a:ext cx="444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Ребенок может испытывать затруднения в поиске учебников, тетрадей или других необходимых ресурсов, что может привести к потере времени и снижению эффективности учебного процесса.</a:t>
            </a:r>
            <a:endParaRPr sz="1300"/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234975" y="1657775"/>
            <a:ext cx="3968700" cy="13200"/>
          </a:xfrm>
          <a:prstGeom prst="straightConnector1">
            <a:avLst/>
          </a:prstGeom>
          <a:noFill/>
          <a:ln cap="flat" cmpd="sng" w="9525">
            <a:solidFill>
              <a:srgbClr val="7980F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123975" y="3232175"/>
            <a:ext cx="4448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Недостаточное объяснение учителем, сложность материала или недостаток индивидуальной поддержки могут затруднять понимание учебного материала. Ребенок может испытывать страх неуспеха или чувствовать себя отстающим, что может привести к снижению мотивации и учебной эффективности.</a:t>
            </a:r>
            <a:endParaRPr sz="1300"/>
          </a:p>
        </p:txBody>
      </p:sp>
      <p:cxnSp>
        <p:nvCxnSpPr>
          <p:cNvPr id="68" name="Google Shape;68;p14"/>
          <p:cNvCxnSpPr/>
          <p:nvPr/>
        </p:nvCxnSpPr>
        <p:spPr>
          <a:xfrm>
            <a:off x="234975" y="3185475"/>
            <a:ext cx="3994800" cy="0"/>
          </a:xfrm>
          <a:prstGeom prst="straightConnector1">
            <a:avLst/>
          </a:prstGeom>
          <a:noFill/>
          <a:ln cap="flat" cmpd="sng" w="9525">
            <a:solidFill>
              <a:srgbClr val="7980F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4073025" y="1635950"/>
            <a:ext cx="4989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Проблема того, что школьнику тяжело организовать свои дела в школе, может возникать из-за недостатка навыков планирования и управления временем. Ребенок может испытывать трудности в выполнении заданий в срок или забывать о домашних заданиях. </a:t>
            </a:r>
            <a:endParaRPr sz="1500"/>
          </a:p>
        </p:txBody>
      </p:sp>
      <p:cxnSp>
        <p:nvCxnSpPr>
          <p:cNvPr id="70" name="Google Shape;70;p14"/>
          <p:cNvCxnSpPr/>
          <p:nvPr/>
        </p:nvCxnSpPr>
        <p:spPr>
          <a:xfrm flipH="1" rot="10800000">
            <a:off x="4956475" y="1657775"/>
            <a:ext cx="3968700" cy="13200"/>
          </a:xfrm>
          <a:prstGeom prst="straightConnector1">
            <a:avLst/>
          </a:prstGeom>
          <a:noFill/>
          <a:ln cap="flat" cmpd="sng" w="9525">
            <a:solidFill>
              <a:srgbClr val="7980F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4943425" y="3185475"/>
            <a:ext cx="3994800" cy="0"/>
          </a:xfrm>
          <a:prstGeom prst="straightConnector1">
            <a:avLst/>
          </a:prstGeom>
          <a:noFill/>
          <a:ln cap="flat" cmpd="sng" w="9525">
            <a:solidFill>
              <a:srgbClr val="7980F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4428625" y="3232175"/>
            <a:ext cx="450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Отсутствие интереса к предметам, непонимание важности образования или негативный опыт в прошлом могут привести к отсутствию мотивации.</a:t>
            </a:r>
            <a:endParaRPr sz="1300"/>
          </a:p>
        </p:txBody>
      </p:sp>
      <p:sp>
        <p:nvSpPr>
          <p:cNvPr id="73" name="Google Shape;73;p14"/>
          <p:cNvSpPr txBox="1"/>
          <p:nvPr>
            <p:ph idx="4294967295" type="ctrTitle"/>
          </p:nvPr>
        </p:nvSpPr>
        <p:spPr>
          <a:xfrm>
            <a:off x="7945800" y="0"/>
            <a:ext cx="1198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EAS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EDU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7F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34975" y="35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20">
                <a:latin typeface="Comfortaa Medium"/>
                <a:ea typeface="Comfortaa Medium"/>
                <a:cs typeface="Comfortaa Medium"/>
                <a:sym typeface="Comfortaa Medium"/>
              </a:rPr>
              <a:t>РЕШЕНИЕ</a:t>
            </a:r>
            <a:endParaRPr sz="342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23975" y="2521338"/>
            <a:ext cx="23775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1865">
                <a:solidFill>
                  <a:schemeClr val="dk1"/>
                </a:solidFill>
              </a:rPr>
              <a:t>трудно понять</a:t>
            </a:r>
            <a:endParaRPr sz="1865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82750" y="3891775"/>
            <a:ext cx="1685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нет интереса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82750" y="1226600"/>
            <a:ext cx="16857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сложно найти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934975" y="1169750"/>
            <a:ext cx="19902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845">
                <a:solidFill>
                  <a:schemeClr val="dk1"/>
                </a:solidFill>
              </a:rPr>
              <a:t>нет организации</a:t>
            </a:r>
            <a:endParaRPr sz="1845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23975" y="1657775"/>
            <a:ext cx="444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Библиотека материалов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встроенная библиотека с нужными учебниками, книгами, рабочими тетрадями, доступными ученику в любой момент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234975" y="1657775"/>
            <a:ext cx="3968700" cy="13200"/>
          </a:xfrm>
          <a:prstGeom prst="straightConnector1">
            <a:avLst/>
          </a:prstGeom>
          <a:noFill/>
          <a:ln cap="flat" cmpd="sng" w="9525">
            <a:solidFill>
              <a:srgbClr val="7980F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123975" y="2961438"/>
            <a:ext cx="444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Дополнительные уроки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дополнительное подробное объяснение материала урока с ссылками на другие источники, где ученик сможет лучше освоить пройденную тему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221925" y="2985738"/>
            <a:ext cx="3994800" cy="0"/>
          </a:xfrm>
          <a:prstGeom prst="straightConnector1">
            <a:avLst/>
          </a:prstGeom>
          <a:noFill/>
          <a:ln cap="flat" cmpd="sng" w="9525">
            <a:solidFill>
              <a:srgbClr val="7980F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4125250" y="1635950"/>
            <a:ext cx="4800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Расписание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встроенное расписание уроков поможет ученику лучше контролировать процесс обучения и не пропускать уроки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Чат-бот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Бот, который будет напоминать ученику о дедлайнах домашних заданиях, а также отвечать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Отдел для домашнего задания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ученик сможет посмотреть домашнее задание в любой момент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Электронный дневник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ученик и его родитель  в любой момент сможет посмотреть оценки и понять на какой предмет нужно сделать уклон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flipH="1" rot="10800000">
            <a:off x="4956475" y="1657775"/>
            <a:ext cx="3968700" cy="13200"/>
          </a:xfrm>
          <a:prstGeom prst="straightConnector1">
            <a:avLst/>
          </a:prstGeom>
          <a:noFill/>
          <a:ln cap="flat" cmpd="sng" w="9525">
            <a:solidFill>
              <a:srgbClr val="7980F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182750" y="4317325"/>
            <a:ext cx="3994800" cy="0"/>
          </a:xfrm>
          <a:prstGeom prst="straightConnector1">
            <a:avLst/>
          </a:prstGeom>
          <a:noFill/>
          <a:ln cap="flat" cmpd="sng" w="9525">
            <a:solidFill>
              <a:srgbClr val="7980F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123975" y="4265100"/>
            <a:ext cx="4448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Лента рекомендаций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Интересные посты и короткие ролики, подобранные под возраст и интересы ученика, вовлекут ребенка в учебный процесс и сделают его более интересным </a:t>
            </a:r>
            <a:endParaRPr sz="1300"/>
          </a:p>
        </p:txBody>
      </p:sp>
      <p:sp>
        <p:nvSpPr>
          <p:cNvPr id="91" name="Google Shape;91;p15"/>
          <p:cNvSpPr txBox="1"/>
          <p:nvPr>
            <p:ph idx="4294967295" type="ctrTitle"/>
          </p:nvPr>
        </p:nvSpPr>
        <p:spPr>
          <a:xfrm>
            <a:off x="7945800" y="0"/>
            <a:ext cx="1198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EAS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EDU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7F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 Medium"/>
                <a:ea typeface="Comfortaa Medium"/>
                <a:cs typeface="Comfortaa Medium"/>
                <a:sym typeface="Comfortaa Medium"/>
              </a:rPr>
              <a:t>ПОРТРЕТ ПОТРЕБИТЕЛЯ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322175"/>
            <a:ext cx="43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AD2F7"/>
                </a:highlight>
              </a:rPr>
              <a:t>Демографические данные</a:t>
            </a:r>
            <a:endParaRPr sz="2100">
              <a:solidFill>
                <a:schemeClr val="dk1"/>
              </a:solidFill>
              <a:highlight>
                <a:srgbClr val="FAD2F7"/>
              </a:highlight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1700" y="2023450"/>
            <a:ext cx="6779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География:</a:t>
            </a:r>
            <a:r>
              <a:rPr lang="ru"/>
              <a:t> крупные города, мегаполисы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Возраст:</a:t>
            </a:r>
            <a:r>
              <a:rPr lang="ru"/>
              <a:t> 6-60 лет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Пол:</a:t>
            </a:r>
            <a:r>
              <a:rPr lang="ru"/>
              <a:t> женский и мужской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Образование:</a:t>
            </a:r>
            <a:r>
              <a:rPr lang="ru"/>
              <a:t> школьное, высшее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Семейный статус:</a:t>
            </a:r>
            <a:r>
              <a:rPr lang="ru"/>
              <a:t> имеющие ребенка, ребенок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14158">
            <a:off x="5372742" y="1085024"/>
            <a:ext cx="4724394" cy="314747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idx="4294967295" type="ctrTitle"/>
          </p:nvPr>
        </p:nvSpPr>
        <p:spPr>
          <a:xfrm>
            <a:off x="7945800" y="4033800"/>
            <a:ext cx="1198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EAS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EDU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7F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 Medium"/>
                <a:ea typeface="Comfortaa Medium"/>
                <a:cs typeface="Comfortaa Medium"/>
                <a:sym typeface="Comfortaa Medium"/>
              </a:rPr>
              <a:t>ПОРТРЕТ ПОТРЕБИТЕЛЯ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113300"/>
            <a:ext cx="4374900" cy="2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highlight>
                  <a:srgbClr val="FAD2F7"/>
                </a:highlight>
                <a:latin typeface="Comfortaa"/>
                <a:ea typeface="Comfortaa"/>
                <a:cs typeface="Comfortaa"/>
                <a:sym typeface="Comfortaa"/>
              </a:rPr>
              <a:t>consumers jobs</a:t>
            </a:r>
            <a:endParaRPr b="1" sz="2100">
              <a:solidFill>
                <a:schemeClr val="dk1"/>
              </a:solidFill>
              <a:highlight>
                <a:srgbClr val="FAD2F7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школьники: найти необходимый материал, повысить мотивацию к учебе, организовать свои дела, понять сложный учебный материал.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родители: помочь детям в поиске материалов, поддерживать и мотивировать их, помочь организовать дела, обеспечить дополнительную поддержку, контролировать успеваемость.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114158">
            <a:off x="5372742" y="1085024"/>
            <a:ext cx="4724394" cy="3147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7"/>
          <p:cNvCxnSpPr/>
          <p:nvPr/>
        </p:nvCxnSpPr>
        <p:spPr>
          <a:xfrm flipH="1" rot="10800000">
            <a:off x="391625" y="2428000"/>
            <a:ext cx="39165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5378250" y="953400"/>
            <a:ext cx="35289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highlight>
                  <a:srgbClr val="FAD2F7"/>
                </a:highlight>
                <a:latin typeface="Comfortaa"/>
                <a:ea typeface="Comfortaa"/>
                <a:cs typeface="Comfortaa"/>
                <a:sym typeface="Comfortaa"/>
              </a:rPr>
              <a:t>pains</a:t>
            </a:r>
            <a:endParaRPr b="1" sz="2100">
              <a:solidFill>
                <a:schemeClr val="dk1"/>
              </a:solidFill>
              <a:highlight>
                <a:srgbClr val="FAD2F7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Неорганизованность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Отсутствие мотивации учиться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Недостаток навыков планирования и управления временем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Затруднение в понимании учебного материала 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378250" y="3096300"/>
            <a:ext cx="3528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highlight>
                  <a:srgbClr val="FAD2F7"/>
                </a:highlight>
                <a:latin typeface="Comfortaa"/>
                <a:ea typeface="Comfortaa"/>
                <a:cs typeface="Comfortaa"/>
                <a:sym typeface="Comfortaa"/>
              </a:rPr>
              <a:t>gains</a:t>
            </a:r>
            <a:endParaRPr b="1" sz="2100">
              <a:solidFill>
                <a:schemeClr val="dk1"/>
              </a:solidFill>
              <a:highlight>
                <a:srgbClr val="FAD2F7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система хранения материалов</a:t>
            </a: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Развитие навыков планирования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Предоставление объяснений учебного материал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7"/>
          <p:cNvSpPr txBox="1"/>
          <p:nvPr>
            <p:ph idx="4294967295" type="ctrTitle"/>
          </p:nvPr>
        </p:nvSpPr>
        <p:spPr>
          <a:xfrm>
            <a:off x="0" y="4033800"/>
            <a:ext cx="1198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EAS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EDU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7F8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-2532575" y="1253250"/>
            <a:ext cx="6295200" cy="5730600"/>
          </a:xfrm>
          <a:prstGeom prst="ellipse">
            <a:avLst/>
          </a:prstGeom>
          <a:solidFill>
            <a:srgbClr val="7980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D2F7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-1592675" y="2911150"/>
            <a:ext cx="3919200" cy="3590100"/>
          </a:xfrm>
          <a:prstGeom prst="ellipse">
            <a:avLst/>
          </a:prstGeom>
          <a:solidFill>
            <a:srgbClr val="FAD2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D2F7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17500" y="1318500"/>
            <a:ext cx="100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lt1"/>
                </a:solidFill>
              </a:rPr>
              <a:t>TAM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92000" y="1826400"/>
            <a:ext cx="242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</a:rPr>
              <a:t>15 000 000 семей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</a:rPr>
              <a:t>26 000 000 человек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0" y="3116350"/>
            <a:ext cx="1005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lt1"/>
                </a:solidFill>
              </a:rPr>
              <a:t>S</a:t>
            </a:r>
            <a:r>
              <a:rPr b="1" lang="ru" sz="2100">
                <a:solidFill>
                  <a:schemeClr val="lt1"/>
                </a:solidFill>
              </a:rPr>
              <a:t>AM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26650" y="3624250"/>
            <a:ext cx="242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800 000</a:t>
            </a:r>
            <a:r>
              <a:rPr b="1" lang="ru">
                <a:solidFill>
                  <a:schemeClr val="lt1"/>
                </a:solidFill>
              </a:rPr>
              <a:t> семей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</a:rPr>
              <a:t>4 400 543 человек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006125" y="1253250"/>
            <a:ext cx="35247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AD2F7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ГРАНИЦЫ РЫНКА</a:t>
            </a:r>
            <a:endParaRPr>
              <a:highlight>
                <a:srgbClr val="FAD2F7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006125" y="1684750"/>
            <a:ext cx="67794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География:</a:t>
            </a:r>
            <a:r>
              <a:rPr lang="ru"/>
              <a:t> крупные города, мегаполисы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Возраст:</a:t>
            </a:r>
            <a:r>
              <a:rPr lang="ru"/>
              <a:t> 6-19, 30-50 лет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Образование:</a:t>
            </a:r>
            <a:r>
              <a:rPr lang="ru"/>
              <a:t> школьное, высшее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Доход</a:t>
            </a:r>
            <a:r>
              <a:rPr b="1" lang="ru">
                <a:highlight>
                  <a:srgbClr val="FAD2F7"/>
                </a:highlight>
              </a:rPr>
              <a:t>:</a:t>
            </a:r>
            <a:r>
              <a:rPr lang="ru"/>
              <a:t> средний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Количество городского населения в возрасте </a:t>
            </a:r>
            <a:endParaRPr b="1">
              <a:highlight>
                <a:srgbClr val="FAD2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rgbClr val="FAD2F7"/>
                </a:highlight>
              </a:rPr>
              <a:t>от 30 до 50 лет (родители):</a:t>
            </a:r>
            <a:r>
              <a:rPr lang="ru"/>
              <a:t> 31 736 264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FAD2F7"/>
                </a:highlight>
              </a:rPr>
              <a:t>Количество городского населения в возрасте</a:t>
            </a:r>
            <a:endParaRPr b="1">
              <a:solidFill>
                <a:schemeClr val="dk1"/>
              </a:solidFill>
              <a:highlight>
                <a:srgbClr val="FAD2F7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highlight>
                  <a:srgbClr val="FAD2F7"/>
                </a:highlight>
              </a:rPr>
              <a:t> от 6 до 19 лет (школьники):</a:t>
            </a:r>
            <a:r>
              <a:rPr b="1" lang="ru">
                <a:solidFill>
                  <a:schemeClr val="dk1"/>
                </a:solidFill>
              </a:rPr>
              <a:t> </a:t>
            </a:r>
            <a:r>
              <a:rPr lang="ru"/>
              <a:t>17 374 174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13300" y="300250"/>
            <a:ext cx="751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Comfortaa Medium"/>
                <a:ea typeface="Comfortaa Medium"/>
                <a:cs typeface="Comfortaa Medium"/>
                <a:sym typeface="Comfortaa Medium"/>
              </a:rPr>
              <a:t>ОБЪЕМ РЫНКА</a:t>
            </a:r>
            <a:endParaRPr sz="24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5" name="Google Shape;125;p18"/>
          <p:cNvSpPr txBox="1"/>
          <p:nvPr>
            <p:ph idx="4294967295" type="ctrTitle"/>
          </p:nvPr>
        </p:nvSpPr>
        <p:spPr>
          <a:xfrm>
            <a:off x="7945800" y="0"/>
            <a:ext cx="1198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EAS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EDU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7F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9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fortaa Medium"/>
                <a:ea typeface="Comfortaa Medium"/>
                <a:cs typeface="Comfortaa Medium"/>
                <a:sym typeface="Comfortaa Medium"/>
              </a:rPr>
              <a:t>КОНКУРЕНТНЫЙ АНАЛИЗ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202375" y="66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{74E54A4F-9F27-412C-93E0-30FAA54CBCE1}</a:tableStyleId>
              </a:tblPr>
              <a:tblGrid>
                <a:gridCol w="1747850"/>
                <a:gridCol w="1747850"/>
                <a:gridCol w="1747850"/>
                <a:gridCol w="1747850"/>
                <a:gridCol w="1747850"/>
              </a:tblGrid>
              <a:tr h="35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EASEDU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ClassTimetable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iStudiez pro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LightSchool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3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Библиотека материалов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3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Дополнительные уроки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Расписание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5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Электронный дневник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Лента рекомендаций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39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Бот-помощник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" sz="1200">
                          <a:solidFill>
                            <a:schemeClr val="dk1"/>
                          </a:solidFill>
                        </a:rPr>
                        <a:t>Отдел для домашнего задания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highlight>
                            <a:srgbClr val="7980FC"/>
                          </a:highlight>
                        </a:rPr>
                        <a:t>+</a:t>
                      </a:r>
                      <a:endParaRPr sz="1800">
                        <a:highlight>
                          <a:srgbClr val="7980FC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7F8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>
                <a:latin typeface="Comfortaa Medium"/>
                <a:ea typeface="Comfortaa Medium"/>
                <a:cs typeface="Comfortaa Medium"/>
                <a:sym typeface="Comfortaa Medium"/>
              </a:rPr>
              <a:t>БИЗНЕС МОДЕЛЬ</a:t>
            </a:r>
            <a:endParaRPr sz="272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22341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7980FC"/>
                </a:highlight>
              </a:rPr>
              <a:t>KEY PARTNERS</a:t>
            </a:r>
            <a:endParaRPr>
              <a:solidFill>
                <a:schemeClr val="dk1"/>
              </a:solidFill>
              <a:highlight>
                <a:srgbClr val="7980FC"/>
              </a:highlight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11700" y="156227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Образовательные учреждения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Блоггеры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2270275"/>
            <a:ext cx="22341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7980FC"/>
                </a:highlight>
              </a:rPr>
              <a:t>KEY ACTIVITIES</a:t>
            </a:r>
            <a:endParaRPr>
              <a:solidFill>
                <a:schemeClr val="dk1"/>
              </a:solidFill>
              <a:highlight>
                <a:srgbClr val="7980FC"/>
              </a:highlight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11700" y="274967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Повысить эффективность обучения школьников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Сделать процесс обучения интересным и понятным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92500" y="1152475"/>
            <a:ext cx="22341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7980FC"/>
                </a:highlight>
              </a:rPr>
              <a:t>KEY RESOURCES</a:t>
            </a:r>
            <a:endParaRPr>
              <a:solidFill>
                <a:schemeClr val="dk1"/>
              </a:solidFill>
              <a:highlight>
                <a:srgbClr val="7980FC"/>
              </a:highlight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192500" y="15297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Доступ к контенту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Образовательные программы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92500" y="2270275"/>
            <a:ext cx="22341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7980FC"/>
                </a:highlight>
              </a:rPr>
              <a:t>CHANNELS</a:t>
            </a:r>
            <a:endParaRPr>
              <a:solidFill>
                <a:schemeClr val="dk1"/>
              </a:solidFill>
              <a:highlight>
                <a:srgbClr val="7980FC"/>
              </a:highlight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192500" y="2749675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Мобильные платформы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Веб-сайт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Партнерство с образовательными организациями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127250" y="1152475"/>
            <a:ext cx="30000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7980FC"/>
                </a:highlight>
              </a:rPr>
              <a:t>CUSTOMER </a:t>
            </a:r>
            <a:r>
              <a:rPr lang="ru">
                <a:solidFill>
                  <a:schemeClr val="dk1"/>
                </a:solidFill>
                <a:highlight>
                  <a:srgbClr val="7980FC"/>
                </a:highlight>
              </a:rPr>
              <a:t>RELATIONSHIPS</a:t>
            </a:r>
            <a:endParaRPr>
              <a:solidFill>
                <a:schemeClr val="dk1"/>
              </a:solidFill>
              <a:highlight>
                <a:srgbClr val="7980FC"/>
              </a:highlight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127250" y="17868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Поддержка пользователей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Психологическая поддержка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Доверительные отношения между ребенком и родителем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6127250" y="3088375"/>
            <a:ext cx="31563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829">
                <a:solidFill>
                  <a:schemeClr val="dk1"/>
                </a:solidFill>
                <a:highlight>
                  <a:srgbClr val="7980FC"/>
                </a:highlight>
              </a:rPr>
              <a:t>VALUE PROPOSITION</a:t>
            </a:r>
            <a:endParaRPr sz="1829">
              <a:solidFill>
                <a:schemeClr val="dk1"/>
              </a:solidFill>
              <a:highlight>
                <a:srgbClr val="7980FC"/>
              </a:highlight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127250" y="3567775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Удобство и доступность</a:t>
            </a: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Персонализация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Распределение времени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Мониторинг прогресса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9" name="Google Shape;149;p20"/>
          <p:cNvSpPr txBox="1"/>
          <p:nvPr>
            <p:ph idx="4294967295" type="ctrTitle"/>
          </p:nvPr>
        </p:nvSpPr>
        <p:spPr>
          <a:xfrm>
            <a:off x="0" y="4093600"/>
            <a:ext cx="1198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EAS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EDU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7F8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268491">
            <a:off x="4511143" y="734100"/>
            <a:ext cx="4724393" cy="314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20">
                <a:latin typeface="Comfortaa Medium"/>
                <a:ea typeface="Comfortaa Medium"/>
                <a:cs typeface="Comfortaa Medium"/>
                <a:sym typeface="Comfortaa Medium"/>
              </a:rPr>
              <a:t>БИЗНЕС МОДЕЛЬ</a:t>
            </a:r>
            <a:endParaRPr sz="272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52475"/>
            <a:ext cx="3147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7980FC"/>
                </a:highlight>
              </a:rPr>
              <a:t>CUSTOMER SEGMENTS</a:t>
            </a:r>
            <a:endParaRPr>
              <a:solidFill>
                <a:schemeClr val="dk1"/>
              </a:solidFill>
              <a:highlight>
                <a:srgbClr val="7980FC"/>
              </a:highlight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21925" y="1523100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Ученики от 6 до 19 лет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Родители, имеющие детей школьного возраста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AD2F7"/>
                </a:highlight>
              </a:rPr>
              <a:t>Ключевые ценности:</a:t>
            </a:r>
            <a:endParaRPr sz="1200">
              <a:solidFill>
                <a:schemeClr val="dk1"/>
              </a:solidFill>
              <a:highlight>
                <a:srgbClr val="FAD2F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Научиться правильно распределять свое время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Повысить эффективность обучения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Найти мотивацию учиться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Отслеживать прогресс в учебе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964350" y="1152463"/>
            <a:ext cx="30000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7980FC"/>
                </a:highlight>
              </a:rPr>
              <a:t>COST STRUCTURE</a:t>
            </a:r>
            <a:endParaRPr sz="1900">
              <a:solidFill>
                <a:schemeClr val="dk1"/>
              </a:solidFill>
              <a:highlight>
                <a:srgbClr val="7980FC"/>
              </a:highlight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964350" y="1523100"/>
            <a:ext cx="3000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AD2F7"/>
                </a:highlight>
              </a:rPr>
              <a:t>Постоянные:</a:t>
            </a:r>
            <a:r>
              <a:rPr lang="ru" sz="1200">
                <a:solidFill>
                  <a:schemeClr val="dk1"/>
                </a:solidFill>
              </a:rPr>
              <a:t> ФОТ, содержание сервера, маркетинг, реклама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AD2F7"/>
                </a:highlight>
              </a:rPr>
              <a:t>Переменные:</a:t>
            </a:r>
            <a:r>
              <a:rPr lang="ru" sz="1200">
                <a:solidFill>
                  <a:schemeClr val="dk1"/>
                </a:solidFill>
              </a:rPr>
              <a:t> привлечение инфлюэнсеров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964350" y="2778588"/>
            <a:ext cx="30000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7980FC"/>
                </a:highlight>
              </a:rPr>
              <a:t>REVENUE STREAMS</a:t>
            </a:r>
            <a:endParaRPr sz="1900">
              <a:solidFill>
                <a:schemeClr val="dk1"/>
              </a:solidFill>
              <a:highlight>
                <a:srgbClr val="7980FC"/>
              </a:highlight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964350" y="3105775"/>
            <a:ext cx="353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Подписка Pro (доступ к большему контенту)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Реклама партнеров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Курсы для подготовки к ЕГЭ/ОГЭ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2" name="Google Shape;162;p21"/>
          <p:cNvSpPr txBox="1"/>
          <p:nvPr>
            <p:ph idx="4294967295" type="ctrTitle"/>
          </p:nvPr>
        </p:nvSpPr>
        <p:spPr>
          <a:xfrm>
            <a:off x="7945800" y="4033800"/>
            <a:ext cx="11982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EAS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80">
                <a:latin typeface="Comfortaa Medium"/>
                <a:ea typeface="Comfortaa Medium"/>
                <a:cs typeface="Comfortaa Medium"/>
                <a:sym typeface="Comfortaa Medium"/>
              </a:rPr>
              <a:t>EDU</a:t>
            </a:r>
            <a:endParaRPr sz="2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