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omments/modernComment_104_AFF4D7BE.xml" ContentType="application/vnd.ms-powerpoint.comments+xml"/>
  <Override PartName="/ppt/comments/modernComment_106_276A37B4.xml" ContentType="application/vnd.ms-powerpoint.comments+xml"/>
  <Override PartName="/ppt/comments/modernComment_10B_8519CB52.xml" ContentType="application/vnd.ms-powerpoint.comments+xml"/>
  <Override PartName="/ppt/comments/modernComment_116_1E49137E.xml" ContentType="application/vnd.ms-powerpoint.comments+xml"/>
  <Override PartName="/ppt/comments/modernComment_114_84D54302.xml" ContentType="application/vnd.ms-powerpoint.comments+xml"/>
  <Override PartName="/ppt/comments/modernComment_115_54D9EF21.xml" ContentType="application/vnd.ms-powerpoint.comments+xml"/>
  <Override PartName="/ppt/comments/modernComment_129_DA2E92D2.xml" ContentType="application/vnd.ms-powerpoint.comments+xml"/>
  <Override PartName="/ppt/comments/modernComment_11B_FB909AD8.xml" ContentType="application/vnd.ms-powerpoint.comments+xml"/>
  <Override PartName="/ppt/comments/modernComment_11C_D35F32D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33"/>
  </p:notesMasterIdLst>
  <p:sldIdLst>
    <p:sldId id="260" r:id="rId5"/>
    <p:sldId id="262" r:id="rId6"/>
    <p:sldId id="267" r:id="rId7"/>
    <p:sldId id="286" r:id="rId8"/>
    <p:sldId id="273" r:id="rId9"/>
    <p:sldId id="287" r:id="rId10"/>
    <p:sldId id="274" r:id="rId11"/>
    <p:sldId id="302" r:id="rId12"/>
    <p:sldId id="275" r:id="rId13"/>
    <p:sldId id="304" r:id="rId14"/>
    <p:sldId id="278" r:id="rId15"/>
    <p:sldId id="295" r:id="rId16"/>
    <p:sldId id="276" r:id="rId17"/>
    <p:sldId id="277" r:id="rId18"/>
    <p:sldId id="303" r:id="rId19"/>
    <p:sldId id="298" r:id="rId20"/>
    <p:sldId id="299" r:id="rId21"/>
    <p:sldId id="288" r:id="rId22"/>
    <p:sldId id="297" r:id="rId23"/>
    <p:sldId id="294" r:id="rId24"/>
    <p:sldId id="282" r:id="rId25"/>
    <p:sldId id="296" r:id="rId26"/>
    <p:sldId id="289" r:id="rId27"/>
    <p:sldId id="283" r:id="rId28"/>
    <p:sldId id="300" r:id="rId29"/>
    <p:sldId id="290" r:id="rId30"/>
    <p:sldId id="284" r:id="rId31"/>
    <p:sldId id="285" r:id="rId32"/>
  </p:sldIdLst>
  <p:sldSz cx="9144000" cy="5145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CABB24-1934-5D8F-5FF4-27BCF8003F89}" name="Seitz, Julia (WIN)" initials="SJ" userId="S::pp9103@kit.edu::45f65775-e64f-4fb6-875f-3d0ba1377ef1" providerId="AD"/>
  <p188:author id="{685C5353-D6B6-4F32-A6FB-7D0A3485BA1D}" name="Gastbenutzer" initials="Ga" userId="Gastbenutzer" providerId="Windows Live"/>
  <p188:author id="{2C625B8E-CE95-BA6A-9F67-F3B212BBD519}" name="Geist, Anian Carl" initials="GA" userId="S::ukhpe_student.kit.edu#ext#@kit0.onmicrosoft.com::c07c5a9b-2006-433d-bfe2-251880486bf0" providerId="AD"/>
  <p188:author id="{D0590595-1FED-6FEC-2864-5302DCBEB8F3}" name="uknpi" initials="uk" userId="S::uknpi_student.kit.edu#ext#@kit0.onmicrosoft.com::5b4d552f-9f62-4f2a-a415-26c5fecf984f" providerId="AD"/>
  <p188:author id="{743245F0-E39F-857B-DD88-4374A90F8D75}" name="Krisam, Chiara Pascale (WIN)" initials="K(" userId="S::wz6671@kit.edu::e20f0ddd-883e-4f44-a84b-ade325aade9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omments/modernComment_104_AFF4D7BE.xml><?xml version="1.0" encoding="utf-8"?>
<p188:cmLst xmlns:a="http://schemas.openxmlformats.org/drawingml/2006/main" xmlns:r="http://schemas.openxmlformats.org/officeDocument/2006/relationships" xmlns:p188="http://schemas.microsoft.com/office/powerpoint/2018/8/main">
  <p188:cm id="{A12866A6-1CA7-4C85-8D51-73E9E65FC188}" authorId="{743245F0-E39F-857B-DD88-4374A90F8D75}" created="2025-01-13T08:20:28.162">
    <ac:txMkLst xmlns:ac="http://schemas.microsoft.com/office/drawing/2013/main/command">
      <pc:docMk xmlns:pc="http://schemas.microsoft.com/office/powerpoint/2013/main/command"/>
      <pc:sldMk xmlns:pc="http://schemas.microsoft.com/office/powerpoint/2013/main/command" cId="2952058814" sldId="260"/>
      <ac:spMk id="8" creationId="{00000000-0000-0000-0000-000000000000}"/>
      <ac:txMk cp="0" len="20">
        <ac:context len="22" hash="3759006343"/>
      </ac:txMk>
    </ac:txMkLst>
    <p188:pos x="2644140" y="137202"/>
    <p188:txBody>
      <a:bodyPr/>
      <a:lstStyle/>
      <a:p>
        <a:r>
          <a:rPr lang="en-US"/>
          <a:t>Bitte vorne auf die Folie auch noch eure Namen schreiben</a:t>
        </a:r>
      </a:p>
    </p188:txBody>
  </p188:cm>
</p188:cmLst>
</file>

<file path=ppt/comments/modernComment_106_276A37B4.xml><?xml version="1.0" encoding="utf-8"?>
<p188:cmLst xmlns:a="http://schemas.openxmlformats.org/drawingml/2006/main" xmlns:r="http://schemas.openxmlformats.org/officeDocument/2006/relationships" xmlns:p188="http://schemas.microsoft.com/office/powerpoint/2018/8/main">
  <p188:cm id="{A66CB37B-43EC-4B49-B2BE-2A1897E58DA8}" authorId="{D0590595-1FED-6FEC-2864-5302DCBEB8F3}" created="2025-01-12T09:17:24.632">
    <pc:sldMkLst xmlns:pc="http://schemas.microsoft.com/office/powerpoint/2013/main/command">
      <pc:docMk/>
      <pc:sldMk cId="661272500" sldId="262"/>
    </pc:sldMkLst>
    <p188:txBody>
      <a:bodyPr/>
      <a:lstStyle/>
      <a:p>
        <a:r>
          <a:rPr lang="de-DE"/>
          <a:t>Namen in Slide Master einfügen</a:t>
        </a:r>
      </a:p>
    </p188:txBody>
  </p188:cm>
</p188:cmLst>
</file>

<file path=ppt/comments/modernComment_10B_8519CB52.xml><?xml version="1.0" encoding="utf-8"?>
<p188:cmLst xmlns:a="http://schemas.openxmlformats.org/drawingml/2006/main" xmlns:r="http://schemas.openxmlformats.org/officeDocument/2006/relationships" xmlns:p188="http://schemas.microsoft.com/office/powerpoint/2018/8/main">
  <p188:cm id="{61A20481-48FE-4050-9D0B-B6DD5D1FE447}" authorId="{743245F0-E39F-857B-DD88-4374A90F8D75}" created="2025-01-13T07:46:41.832">
    <ac:txMkLst xmlns:ac="http://schemas.microsoft.com/office/drawing/2013/main/command">
      <pc:docMk xmlns:pc="http://schemas.microsoft.com/office/powerpoint/2013/main/command"/>
      <pc:sldMk xmlns:pc="http://schemas.microsoft.com/office/powerpoint/2013/main/command" cId="2233060178" sldId="267"/>
      <ac:spMk id="6" creationId="{BC913D2D-9117-6322-B23E-34F36163180F}"/>
      <ac:txMk cp="0">
        <ac:context len="2" hash="442"/>
      </ac:txMk>
    </ac:txMkLst>
    <p188:pos x="1447800" y="198181"/>
    <p188:txBody>
      <a:bodyPr/>
      <a:lstStyle/>
      <a:p>
        <a:r>
          <a:rPr lang="en-US"/>
          <a:t>Ich schätze, dass das nicht da hingehört :)</a:t>
        </a:r>
      </a:p>
    </p188:txBody>
  </p188:cm>
</p188:cmLst>
</file>

<file path=ppt/comments/modernComment_114_84D54302.xml><?xml version="1.0" encoding="utf-8"?>
<p188:cmLst xmlns:a="http://schemas.openxmlformats.org/drawingml/2006/main" xmlns:r="http://schemas.openxmlformats.org/officeDocument/2006/relationships" xmlns:p188="http://schemas.microsoft.com/office/powerpoint/2018/8/main">
  <p188:cm id="{EF81CC59-867D-4988-B6E6-30DA46D4CDAA}" authorId="{685C5353-D6B6-4F32-A6FB-7D0A3485BA1D}" created="2025-01-11T20:58:05.965">
    <pc:sldMkLst xmlns:pc="http://schemas.microsoft.com/office/powerpoint/2013/main/command">
      <pc:docMk/>
      <pc:sldMk cId="2228568834" sldId="276"/>
    </pc:sldMkLst>
    <p188:txBody>
      <a:bodyPr/>
      <a:lstStyle/>
      <a:p>
        <a:r>
          <a:rPr lang="de-DE"/>
          <a:t>Auf die Auswertung und Vorgehensweise wird noch eingegangen, die Folie wird noch ergänzt.
 </a:t>
        </a:r>
      </a:p>
    </p188:txBody>
  </p188:cm>
  <p188:cm id="{A5802652-998C-4BB3-A574-4995C46C1F61}" authorId="{2C625B8E-CE95-BA6A-9F67-F3B212BBD519}" created="2025-01-12T11:28:24.303">
    <pc:sldMkLst xmlns:pc="http://schemas.microsoft.com/office/powerpoint/2013/main/command">
      <pc:docMk/>
      <pc:sldMk cId="2228568834" sldId="276"/>
    </pc:sldMkLst>
    <p188:txBody>
      <a:bodyPr/>
      <a:lstStyle/>
      <a:p>
        <a:r>
          <a:rPr lang="en-US"/>
          <a:t>Situationen kognitiver Belastung mündlich sagen auswertung liegt vor</a:t>
        </a:r>
      </a:p>
    </p188:txBody>
  </p188:cm>
</p188:cmLst>
</file>

<file path=ppt/comments/modernComment_115_54D9EF21.xml><?xml version="1.0" encoding="utf-8"?>
<p188:cmLst xmlns:a="http://schemas.openxmlformats.org/drawingml/2006/main" xmlns:r="http://schemas.openxmlformats.org/officeDocument/2006/relationships" xmlns:p188="http://schemas.microsoft.com/office/powerpoint/2018/8/main">
  <p188:cm id="{4DF05E4C-A997-40C7-A5C2-678A45DC7D78}" authorId="{685C5353-D6B6-4F32-A6FB-7D0A3485BA1D}" created="2025-01-11T20:58:27.684">
    <pc:sldMkLst xmlns:pc="http://schemas.microsoft.com/office/powerpoint/2013/main/command">
      <pc:docMk/>
      <pc:sldMk cId="1423568673" sldId="277"/>
    </pc:sldMkLst>
    <p188:txBody>
      <a:bodyPr/>
      <a:lstStyle/>
      <a:p>
        <a:r>
          <a:rPr lang="de-DE"/>
          <a:t>Auf die Auswertung und Vorgehensweise wird noch eingegangen, die Folie wird noch ergänzt.</a:t>
        </a:r>
      </a:p>
    </p188:txBody>
  </p188:cm>
  <p188:cm id="{DB2742B4-A4A6-444A-9104-D79D7DB57B7C}" authorId="{685C5353-D6B6-4F32-A6FB-7D0A3485BA1D}" created="2025-01-11T21:55:13.045">
    <pc:sldMkLst xmlns:pc="http://schemas.microsoft.com/office/powerpoint/2013/main/command">
      <pc:docMk/>
      <pc:sldMk cId="1423568673" sldId="277"/>
    </pc:sldMkLst>
    <p188:replyLst>
      <p188:reply id="{8BB9954C-06AA-4961-B8C3-019ED971ABAE}" authorId="{5CCABB24-1934-5D8F-5FF4-27BCF8003F89}" created="2025-01-13T07:45:10.392">
        <p188:txBody>
          <a:bodyPr/>
          <a:lstStyle/>
          <a:p>
            <a:r>
              <a:rPr lang="de-DE"/>
              <a:t>Key Points und Methodik erwähnen, Details im Anhang</a:t>
            </a:r>
          </a:p>
        </p188:txBody>
      </p188:reply>
    </p188:replyLst>
    <p188:txBody>
      <a:bodyPr/>
      <a:lstStyle/>
      <a:p>
        <a:r>
          <a:rPr lang="de-DE"/>
          <a:t>Inwieweit sollen die Codes ausformuliert?
Sollen wir für jede Frage die Antworten Coden oder reicht eine grobe Zusammenfassung wie hier nur mit den Fragen ergänzt und das eingehen der Vorgehensweise erklär
Die Situationen werden auch noch ergänzt und was das für das weitere Vorgehen bedeutet</a:t>
        </a:r>
      </a:p>
    </p188:txBody>
  </p188:cm>
  <p188:cm id="{6457ACA5-5D7B-4319-ADF0-125BE64A2337}" authorId="{2C625B8E-CE95-BA6A-9F67-F3B212BBD519}" created="2025-01-12T11:52:52.002">
    <pc:sldMkLst xmlns:pc="http://schemas.microsoft.com/office/powerpoint/2013/main/command">
      <pc:docMk/>
      <pc:sldMk cId="1423568673" sldId="277"/>
    </pc:sldMkLst>
    <p188:txBody>
      <a:bodyPr/>
      <a:lstStyle/>
      <a:p>
        <a:r>
          <a:rPr lang="en-US"/>
          <a:t>Situationen sind aufgeschrieben mündlich sagen...</a:t>
        </a:r>
      </a:p>
    </p188:txBody>
  </p188:cm>
</p188:cmLst>
</file>

<file path=ppt/comments/modernComment_116_1E49137E.xml><?xml version="1.0" encoding="utf-8"?>
<p188:cmLst xmlns:a="http://schemas.openxmlformats.org/drawingml/2006/main" xmlns:r="http://schemas.openxmlformats.org/officeDocument/2006/relationships" xmlns:p188="http://schemas.microsoft.com/office/powerpoint/2018/8/main">
  <p188:cm id="{5442E0CD-B486-43B1-92C1-11657287F271}" authorId="{685C5353-D6B6-4F32-A6FB-7D0A3485BA1D}" created="2025-01-11T20:48:56.787">
    <ac:txMkLst xmlns:ac="http://schemas.microsoft.com/office/drawing/2013/main/command">
      <pc:docMk xmlns:pc="http://schemas.microsoft.com/office/powerpoint/2013/main/command"/>
      <pc:sldMk xmlns:pc="http://schemas.microsoft.com/office/powerpoint/2013/main/command" cId="508105598" sldId="278"/>
      <ac:spMk id="3" creationId="{348F3E3A-5577-722D-2E1C-C3BBE774FD07}"/>
      <ac:txMk cp="280" len="24">
        <ac:context len="306" hash="4153044524"/>
      </ac:txMk>
    </ac:txMkLst>
    <p188:pos x="3246782" y="3189788"/>
    <p188:replyLst>
      <p188:reply id="{0524A6AD-6C28-4544-BDE3-0C77CFBBD40D}" authorId="{5CCABB24-1934-5D8F-5FF4-27BCF8003F89}" created="2025-01-13T07:44:26.109">
        <p188:txBody>
          <a:bodyPr/>
          <a:lstStyle/>
          <a:p>
            <a:r>
              <a:rPr lang="de-DE"/>
              <a:t>kurz erwähnen und im Anhang parat haben wenn es Fragen gibt</a:t>
            </a:r>
          </a:p>
        </p188:txBody>
      </p188:reply>
    </p188:replyLst>
    <p188:txBody>
      <a:bodyPr/>
      <a:lstStyle/>
      <a:p>
        <a:r>
          <a:rPr lang="de-DE"/>
          <a:t>Eingehen auf induktiv, deduktiv? Art der Codes?</a:t>
        </a:r>
      </a:p>
    </p188:txBody>
  </p188:cm>
</p188:cmLst>
</file>

<file path=ppt/comments/modernComment_11B_FB909AD8.xml><?xml version="1.0" encoding="utf-8"?>
<p188:cmLst xmlns:a="http://schemas.openxmlformats.org/drawingml/2006/main" xmlns:r="http://schemas.openxmlformats.org/officeDocument/2006/relationships" xmlns:p188="http://schemas.microsoft.com/office/powerpoint/2018/8/main">
  <p188:cm id="{64676DEC-9B64-41DC-930C-9C697049E501}" authorId="{685C5353-D6B6-4F32-A6FB-7D0A3485BA1D}" created="2025-01-11T21:42:36.569">
    <pc:sldMkLst xmlns:pc="http://schemas.microsoft.com/office/powerpoint/2013/main/command">
      <pc:docMk/>
      <pc:sldMk cId="4220558040" sldId="283"/>
    </pc:sldMkLst>
    <p188:txBody>
      <a:bodyPr/>
      <a:lstStyle/>
      <a:p>
        <a:r>
          <a:rPr lang="de-DE"/>
          <a:t>Hier würden wir den Figma Prototypen kurz live vorführen.</a:t>
        </a:r>
      </a:p>
    </p188:txBody>
  </p188:cm>
</p188:cmLst>
</file>

<file path=ppt/comments/modernComment_11C_D35F32D5.xml><?xml version="1.0" encoding="utf-8"?>
<p188:cmLst xmlns:a="http://schemas.openxmlformats.org/drawingml/2006/main" xmlns:r="http://schemas.openxmlformats.org/officeDocument/2006/relationships" xmlns:p188="http://schemas.microsoft.com/office/powerpoint/2018/8/main">
  <p188:cm id="{4EED4D09-0767-4818-8BB1-4079E3DCA8BC}" authorId="{685C5353-D6B6-4F32-A6FB-7D0A3485BA1D}" created="2025-01-11T21:20:42.826">
    <pc:sldMkLst xmlns:pc="http://schemas.microsoft.com/office/powerpoint/2013/main/command">
      <pc:docMk/>
      <pc:sldMk cId="3546231509" sldId="284"/>
    </pc:sldMkLst>
    <p188:txBody>
      <a:bodyPr/>
      <a:lstStyle/>
      <a:p>
        <a:r>
          <a:rPr lang="de-DE"/>
          <a:t>weswegen wir django benutzen werden wir mündlich noch dazu sagen</a:t>
        </a:r>
      </a:p>
    </p188:txBody>
  </p188:cm>
  <p188:cm id="{0B8738CB-3FE9-47CF-9737-86C448910ED1}" authorId="{685C5353-D6B6-4F32-A6FB-7D0A3485BA1D}" created="2025-01-11T21:23:23.383">
    <ac:deMkLst xmlns:ac="http://schemas.microsoft.com/office/drawing/2013/main/command">
      <pc:docMk xmlns:pc="http://schemas.microsoft.com/office/powerpoint/2013/main/command"/>
      <pc:sldMk xmlns:pc="http://schemas.microsoft.com/office/powerpoint/2013/main/command" cId="3546231509" sldId="284"/>
      <ac:spMk id="2" creationId="{5EB4E69F-BB9D-8088-218B-6EB104A74D27}"/>
    </ac:deMkLst>
    <p188:replyLst>
      <p188:reply id="{257348CA-FCB1-460D-953C-D0D2252256AB}" authorId="{5CCABB24-1934-5D8F-5FF4-27BCF8003F89}" created="2025-01-13T07:46:13.754">
        <p188:txBody>
          <a:bodyPr/>
          <a:lstStyle/>
          <a:p>
            <a:r>
              <a:rPr lang="de-DE"/>
              <a:t>ja bitte!</a:t>
            </a:r>
          </a:p>
        </p188:txBody>
      </p188:reply>
    </p188:replyLst>
    <p188:txBody>
      <a:bodyPr/>
      <a:lstStyle/>
      <a:p>
        <a:r>
          <a:rPr lang="de-DE"/>
          <a:t>Wir werden unsere bisherige Logik des Programmes noch anschaulicher gestalten, vermutlich mit einer Art Graph, Diagramm</a:t>
        </a:r>
      </a:p>
    </p188:txBody>
  </p188:cm>
</p188:cmLst>
</file>

<file path=ppt/comments/modernComment_129_DA2E92D2.xml><?xml version="1.0" encoding="utf-8"?>
<p188:cmLst xmlns:a="http://schemas.openxmlformats.org/drawingml/2006/main" xmlns:r="http://schemas.openxmlformats.org/officeDocument/2006/relationships" xmlns:p188="http://schemas.microsoft.com/office/powerpoint/2018/8/main">
  <p188:cm id="{037EBF89-4B2B-477B-8D07-443E6A0A95F1}" authorId="{685C5353-D6B6-4F32-A6FB-7D0A3485BA1D}" created="2025-01-11T20:21:50.063">
    <pc:sldMkLst xmlns:pc="http://schemas.microsoft.com/office/powerpoint/2013/main/command">
      <pc:docMk/>
      <pc:sldMk cId="3660485330" sldId="297"/>
    </pc:sldMkLst>
    <p188:replyLst>
      <p188:reply id="{A642C43B-D7E0-445C-A233-5E2EAEE0CF5F}" authorId="{5CCABB24-1934-5D8F-5FF4-27BCF8003F89}" created="2025-01-13T07:56:49.511">
        <p188:txBody>
          <a:bodyPr/>
          <a:lstStyle/>
          <a:p>
            <a:r>
              <a:rPr lang="de-DE"/>
              <a:t>das reicht. Beispielantrworten bitte in Backup oder spätestens in den Anhang des Berichts</a:t>
            </a:r>
          </a:p>
        </p188:txBody>
      </p188:reply>
    </p188:replyLst>
    <p188:txBody>
      <a:bodyPr/>
      <a:lstStyle/>
      <a:p>
        <a:r>
          <a:rPr lang="de-DE"/>
          <a:t>Reicht es auch als Interview fragen mit Antwort oder sollen wieder extra Folien für Beispiel Fragen und Antworten wie in der vorherigen Version hinzugefügt werden?
(Für die Buchstaben werden noch die Wörtlichen Fragen ergänzt)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F02CA-77CB-4E54-B712-21E588799EE8}" type="datetimeFigureOut">
              <a:rPr lang="de-DE" smtClean="0"/>
              <a:t>31.03.2025</a:t>
            </a:fld>
            <a:endParaRPr lang="de-DE"/>
          </a:p>
        </p:txBody>
      </p:sp>
      <p:sp>
        <p:nvSpPr>
          <p:cNvPr id="4" name="Folienbildplatzhalt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F729A-0AF0-4995-B32B-9504BC68960C}" type="slidenum">
              <a:rPr lang="de-DE" smtClean="0"/>
              <a:t>‹Nr.›</a:t>
            </a:fld>
            <a:endParaRPr lang="de-DE"/>
          </a:p>
        </p:txBody>
      </p:sp>
    </p:spTree>
    <p:extLst>
      <p:ext uri="{BB962C8B-B14F-4D97-AF65-F5344CB8AC3E}">
        <p14:creationId xmlns:p14="http://schemas.microsoft.com/office/powerpoint/2010/main" val="2810794510"/>
      </p:ext>
    </p:extLst>
  </p:cSld>
  <p:clrMap bg1="lt1" tx1="dk1" bg2="lt2" tx2="dk2" accent1="accent1" accent2="accent2" accent3="accent3" accent4="accent4" accent5="accent5" accent6="accent6" hlink="hlink" folHlink="folHlink"/>
  <p:notesStyle>
    <a:lvl1pPr marL="0" algn="l" defTabSz="685680" rtl="0" eaLnBrk="1" latinLnBrk="0" hangingPunct="1">
      <a:defRPr sz="900" kern="1200">
        <a:solidFill>
          <a:schemeClr val="tx1"/>
        </a:solidFill>
        <a:latin typeface="+mn-lt"/>
        <a:ea typeface="+mn-ea"/>
        <a:cs typeface="+mn-cs"/>
      </a:defRPr>
    </a:lvl1pPr>
    <a:lvl2pPr marL="342840" algn="l" defTabSz="685680" rtl="0" eaLnBrk="1" latinLnBrk="0" hangingPunct="1">
      <a:defRPr sz="900" kern="1200">
        <a:solidFill>
          <a:schemeClr val="tx1"/>
        </a:solidFill>
        <a:latin typeface="+mn-lt"/>
        <a:ea typeface="+mn-ea"/>
        <a:cs typeface="+mn-cs"/>
      </a:defRPr>
    </a:lvl2pPr>
    <a:lvl3pPr marL="685680" algn="l" defTabSz="685680" rtl="0" eaLnBrk="1" latinLnBrk="0" hangingPunct="1">
      <a:defRPr sz="900" kern="1200">
        <a:solidFill>
          <a:schemeClr val="tx1"/>
        </a:solidFill>
        <a:latin typeface="+mn-lt"/>
        <a:ea typeface="+mn-ea"/>
        <a:cs typeface="+mn-cs"/>
      </a:defRPr>
    </a:lvl3pPr>
    <a:lvl4pPr marL="1028520" algn="l" defTabSz="685680" rtl="0" eaLnBrk="1" latinLnBrk="0" hangingPunct="1">
      <a:defRPr sz="900" kern="1200">
        <a:solidFill>
          <a:schemeClr val="tx1"/>
        </a:solidFill>
        <a:latin typeface="+mn-lt"/>
        <a:ea typeface="+mn-ea"/>
        <a:cs typeface="+mn-cs"/>
      </a:defRPr>
    </a:lvl4pPr>
    <a:lvl5pPr marL="1371360" algn="l" defTabSz="685680" rtl="0" eaLnBrk="1" latinLnBrk="0" hangingPunct="1">
      <a:defRPr sz="900" kern="1200">
        <a:solidFill>
          <a:schemeClr val="tx1"/>
        </a:solidFill>
        <a:latin typeface="+mn-lt"/>
        <a:ea typeface="+mn-ea"/>
        <a:cs typeface="+mn-cs"/>
      </a:defRPr>
    </a:lvl5pPr>
    <a:lvl6pPr marL="1714200" algn="l" defTabSz="685680" rtl="0" eaLnBrk="1" latinLnBrk="0" hangingPunct="1">
      <a:defRPr sz="900" kern="1200">
        <a:solidFill>
          <a:schemeClr val="tx1"/>
        </a:solidFill>
        <a:latin typeface="+mn-lt"/>
        <a:ea typeface="+mn-ea"/>
        <a:cs typeface="+mn-cs"/>
      </a:defRPr>
    </a:lvl6pPr>
    <a:lvl7pPr marL="2057040" algn="l" defTabSz="685680" rtl="0" eaLnBrk="1" latinLnBrk="0" hangingPunct="1">
      <a:defRPr sz="900" kern="1200">
        <a:solidFill>
          <a:schemeClr val="tx1"/>
        </a:solidFill>
        <a:latin typeface="+mn-lt"/>
        <a:ea typeface="+mn-ea"/>
        <a:cs typeface="+mn-cs"/>
      </a:defRPr>
    </a:lvl7pPr>
    <a:lvl8pPr marL="2399880" algn="l" defTabSz="685680" rtl="0" eaLnBrk="1" latinLnBrk="0" hangingPunct="1">
      <a:defRPr sz="900" kern="1200">
        <a:solidFill>
          <a:schemeClr val="tx1"/>
        </a:solidFill>
        <a:latin typeface="+mn-lt"/>
        <a:ea typeface="+mn-ea"/>
        <a:cs typeface="+mn-cs"/>
      </a:defRPr>
    </a:lvl8pPr>
    <a:lvl9pPr marL="2742720" algn="l" defTabSz="68568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4" name="Bildplatzhalter 4"/>
          <p:cNvSpPr>
            <a:spLocks noGrp="1"/>
          </p:cNvSpPr>
          <p:nvPr>
            <p:ph type="pic" sz="quarter" idx="10" hasCustomPrompt="1"/>
          </p:nvPr>
        </p:nvSpPr>
        <p:spPr>
          <a:xfrm>
            <a:off x="117231" y="2714625"/>
            <a:ext cx="8928344" cy="2031205"/>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slide master</a:t>
            </a:r>
          </a:p>
        </p:txBody>
      </p:sp>
      <p:sp>
        <p:nvSpPr>
          <p:cNvPr id="8" name="Textplatzhalter 18"/>
          <p:cNvSpPr>
            <a:spLocks noGrp="1"/>
          </p:cNvSpPr>
          <p:nvPr>
            <p:ph type="body" sz="quarter" idx="11" hasCustomPrompt="1"/>
          </p:nvPr>
        </p:nvSpPr>
        <p:spPr>
          <a:xfrm>
            <a:off x="365443" y="1445896"/>
            <a:ext cx="8524557" cy="285114"/>
          </a:xfrm>
        </p:spPr>
        <p:txBody>
          <a:bodyPr>
            <a:normAutofit/>
          </a:bodyPr>
          <a:lstStyle>
            <a:lvl1pPr marL="0" indent="0">
              <a:buFont typeface="Arial" panose="020B0604020202020204" pitchFamily="34" charset="0"/>
              <a:buNone/>
              <a:defRPr sz="2600" b="1"/>
            </a:lvl1pPr>
            <a:lvl2pPr marL="355600" indent="0">
              <a:buFont typeface="Arial" panose="020B0604020202020204" pitchFamily="34" charset="0"/>
              <a:buNone/>
              <a:defRPr sz="2600" b="1"/>
            </a:lvl2pPr>
            <a:lvl3pPr marL="717550" indent="0">
              <a:buFont typeface="Arial" panose="020B0604020202020204" pitchFamily="34" charset="0"/>
              <a:buNone/>
              <a:defRPr sz="2600" b="1"/>
            </a:lvl3pPr>
            <a:lvl4pPr marL="1073150" indent="0">
              <a:buFont typeface="Arial" panose="020B0604020202020204" pitchFamily="34" charset="0"/>
              <a:buNone/>
              <a:defRPr sz="2600" b="1"/>
            </a:lvl4pPr>
            <a:lvl5pPr marL="1435100" indent="0">
              <a:buFont typeface="Arial" panose="020B0604020202020204" pitchFamily="34" charset="0"/>
              <a:buNone/>
              <a:defRPr sz="2600" b="1"/>
            </a:lvl5pPr>
          </a:lstStyle>
          <a:p>
            <a:pPr lvl="0"/>
            <a:r>
              <a:rPr lang="de-DE"/>
              <a:t>Click </a:t>
            </a:r>
            <a:r>
              <a:rPr lang="de-DE" err="1"/>
              <a:t>to</a:t>
            </a:r>
            <a:r>
              <a:rPr lang="de-DE"/>
              <a:t> </a:t>
            </a:r>
            <a:r>
              <a:rPr lang="de-DE" err="1"/>
              <a:t>add</a:t>
            </a:r>
            <a:endParaRPr lang="de-DE"/>
          </a:p>
        </p:txBody>
      </p:sp>
      <p:sp>
        <p:nvSpPr>
          <p:cNvPr id="9" name="Textplatzhalter 25"/>
          <p:cNvSpPr>
            <a:spLocks noGrp="1"/>
          </p:cNvSpPr>
          <p:nvPr>
            <p:ph type="body" sz="quarter" idx="13" hasCustomPrompt="1"/>
          </p:nvPr>
        </p:nvSpPr>
        <p:spPr>
          <a:xfrm>
            <a:off x="380675" y="1979930"/>
            <a:ext cx="8515675" cy="509905"/>
          </a:xfrm>
        </p:spPr>
        <p:txBody>
          <a:bodyPr>
            <a:normAutofit/>
          </a:bodyPr>
          <a:lstStyle>
            <a:lvl1pPr marL="0" indent="0">
              <a:buFont typeface="Arial" panose="020B0604020202020204" pitchFamily="34" charset="0"/>
              <a:buNone/>
              <a:defRPr sz="1800" b="1" i="0" baseline="0"/>
            </a:lvl1pPr>
            <a:lvl2pPr marL="355600" indent="0">
              <a:buFont typeface="Arial" panose="020B0604020202020204" pitchFamily="34" charset="0"/>
              <a:buNone/>
              <a:defRPr sz="1800" b="1" i="0"/>
            </a:lvl2pPr>
            <a:lvl3pPr marL="717550" indent="0">
              <a:buFont typeface="Arial" panose="020B0604020202020204" pitchFamily="34" charset="0"/>
              <a:buNone/>
              <a:defRPr sz="1800" b="1" i="0"/>
            </a:lvl3pPr>
            <a:lvl4pPr marL="1073150" indent="0">
              <a:buFont typeface="Arial" panose="020B0604020202020204" pitchFamily="34" charset="0"/>
              <a:buNone/>
              <a:defRPr sz="1800" b="1" i="0"/>
            </a:lvl4pPr>
            <a:lvl5pPr marL="1435100" indent="0">
              <a:buFont typeface="Arial" panose="020B0604020202020204" pitchFamily="34" charset="0"/>
              <a:buNone/>
              <a:defRPr sz="1800" b="1" i="0"/>
            </a:lvl5pPr>
          </a:lstStyle>
          <a:p>
            <a:pPr lvl="0"/>
            <a:r>
              <a:rPr lang="de-DE"/>
              <a:t>Click </a:t>
            </a:r>
            <a:r>
              <a:rPr lang="de-DE" err="1"/>
              <a:t>to</a:t>
            </a:r>
            <a:r>
              <a:rPr lang="de-DE"/>
              <a:t> </a:t>
            </a:r>
            <a:r>
              <a:rPr lang="de-DE" err="1"/>
              <a:t>add</a:t>
            </a:r>
            <a:r>
              <a:rPr lang="de-DE"/>
              <a:t> </a:t>
            </a:r>
            <a:r>
              <a:rPr lang="de-DE" err="1"/>
              <a:t>subline</a:t>
            </a:r>
            <a:br>
              <a:rPr lang="de-DE"/>
            </a:br>
            <a:r>
              <a:rPr lang="de-DE"/>
              <a:t>(</a:t>
            </a:r>
            <a:r>
              <a:rPr lang="en-US"/>
              <a:t>Also possible in two columns</a:t>
            </a:r>
            <a:r>
              <a:rPr lang="de-DE"/>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userDrawn="1"/>
        </p:nvSpPr>
        <p:spPr bwMode="auto">
          <a:xfrm>
            <a:off x="116600" y="4895776"/>
            <a:ext cx="3606670" cy="126958"/>
          </a:xfrm>
          <a:prstGeom prst="rect">
            <a:avLst/>
          </a:prstGeom>
          <a:noFill/>
          <a:ln w="9525">
            <a:noFill/>
            <a:miter lim="800000"/>
            <a:headEnd/>
            <a:tailEnd/>
          </a:ln>
          <a:effectLst/>
        </p:spPr>
        <p:txBody>
          <a:bodyPr wrap="square" lIns="0" tIns="0" rIns="0" bIns="0">
            <a:spAutoFit/>
          </a:bodyPr>
          <a:lstStyle/>
          <a:p>
            <a:r>
              <a:rPr lang="en-US" sz="825" noProof="0"/>
              <a:t>KIT – The Research University in the Helmholtz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userDrawn="1"/>
        </p:nvSpPr>
        <p:spPr bwMode="auto">
          <a:xfrm>
            <a:off x="7318375" y="4826105"/>
            <a:ext cx="1727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1600" b="1">
                <a:solidFill>
                  <a:schemeClr val="tx1"/>
                </a:solidFill>
              </a:rPr>
              <a:t>www.kit.edu</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00" y="360000"/>
            <a:ext cx="1621550" cy="751280"/>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D4A06D37-EBA1-C748-858C-44A8637589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815" y="354300"/>
            <a:ext cx="2658185" cy="755882"/>
          </a:xfrm>
          <a:prstGeom prst="rect">
            <a:avLst/>
          </a:prstGeom>
        </p:spPr>
      </p:pic>
    </p:spTree>
    <p:extLst>
      <p:ext uri="{BB962C8B-B14F-4D97-AF65-F5344CB8AC3E}">
        <p14:creationId xmlns:p14="http://schemas.microsoft.com/office/powerpoint/2010/main" val="190524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7234" y="4748824"/>
            <a:ext cx="1027755" cy="396264"/>
          </a:xfrm>
          <a:prstGeom prst="rect">
            <a:avLst/>
          </a:prstGeom>
        </p:spPr>
        <p:txBody>
          <a:bodyPr/>
          <a:lstStyle/>
          <a:p>
            <a:fld id="{EF9F2463-8150-4DAA-877D-A146C8C8C60A}" type="datetime1">
              <a:rPr lang="de-DE" smtClean="0"/>
              <a:t>31.03.2025</a:t>
            </a:fld>
            <a:endParaRPr lang="de-DE"/>
          </a:p>
        </p:txBody>
      </p:sp>
      <p:sp>
        <p:nvSpPr>
          <p:cNvPr id="4" name="Slide Number Placeholder 3"/>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Tree>
    <p:extLst>
      <p:ext uri="{BB962C8B-B14F-4D97-AF65-F5344CB8AC3E}">
        <p14:creationId xmlns:p14="http://schemas.microsoft.com/office/powerpoint/2010/main" val="206027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1640" y="1188000"/>
            <a:ext cx="4882310" cy="3209146"/>
          </a:xfrm>
        </p:spPr>
        <p:txBody>
          <a:bodyPr/>
          <a:lstStyle>
            <a:lvl1pPr>
              <a:defRPr sz="1500"/>
            </a:lvl1pPr>
            <a:lvl2pPr>
              <a:defRPr sz="1350"/>
            </a:lvl2pPr>
            <a:lvl3pPr>
              <a:defRPr sz="1200"/>
            </a:lvl3pPr>
            <a:lvl4pPr>
              <a:defRPr sz="1200"/>
            </a:lvl4pPr>
            <a:lvl5pPr marL="1076612" indent="0">
              <a:buNone/>
              <a:defRPr sz="1200"/>
            </a:lvl5pPr>
            <a:lvl6pPr>
              <a:defRPr sz="1500"/>
            </a:lvl6pPr>
            <a:lvl7pPr>
              <a:defRPr sz="1500"/>
            </a:lvl7pPr>
            <a:lvl8pPr>
              <a:defRPr sz="1500"/>
            </a:lvl8pPr>
            <a:lvl9pPr>
              <a:defRPr sz="1500"/>
            </a:lvl9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Text Placeholder 3"/>
          <p:cNvSpPr>
            <a:spLocks noGrp="1"/>
          </p:cNvSpPr>
          <p:nvPr>
            <p:ph type="body" sz="half" idx="2" hasCustomPrompt="1"/>
          </p:nvPr>
        </p:nvSpPr>
        <p:spPr>
          <a:xfrm>
            <a:off x="400051" y="1188001"/>
            <a:ext cx="3178969" cy="3209146"/>
          </a:xfrm>
        </p:spPr>
        <p:txBody>
          <a:bodyPr/>
          <a:lstStyle>
            <a:lvl1pPr marL="0" indent="0">
              <a:buNone/>
              <a:defRPr sz="1200"/>
            </a:lvl1pPr>
            <a:lvl2pPr marL="342991" indent="0">
              <a:buNone/>
              <a:defRPr sz="1050"/>
            </a:lvl2pPr>
            <a:lvl3pPr marL="685983" indent="0">
              <a:buNone/>
              <a:defRPr sz="900"/>
            </a:lvl3pPr>
            <a:lvl4pPr marL="1028974" indent="0">
              <a:buNone/>
              <a:defRPr sz="750"/>
            </a:lvl4pPr>
            <a:lvl5pPr marL="1371966" indent="0">
              <a:buNone/>
              <a:defRPr sz="750"/>
            </a:lvl5pPr>
            <a:lvl6pPr marL="1714957" indent="0">
              <a:buNone/>
              <a:defRPr sz="750"/>
            </a:lvl6pPr>
            <a:lvl7pPr marL="2057949" indent="0">
              <a:buNone/>
              <a:defRPr sz="750"/>
            </a:lvl7pPr>
            <a:lvl8pPr marL="2400940" indent="0">
              <a:buNone/>
              <a:defRPr sz="750"/>
            </a:lvl8pPr>
            <a:lvl9pPr marL="2743932" indent="0">
              <a:buNone/>
              <a:defRPr sz="750"/>
            </a:lvl9pPr>
          </a:lstStyle>
          <a:p>
            <a:pPr lvl="0"/>
            <a:r>
              <a:rPr lang="en-US" altLang="de-DE"/>
              <a:t>Click to add text</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224C4683-D191-47F3-8302-BB2B36B1C86A}" type="datetime1">
              <a:rPr lang="de-DE" smtClean="0"/>
              <a:t>31.03.2025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9" name="Title Placeholder 1">
            <a:extLst>
              <a:ext uri="{FF2B5EF4-FFF2-40B4-BE49-F238E27FC236}">
                <a16:creationId xmlns:a16="http://schemas.microsoft.com/office/drawing/2014/main" id="{5F47D9EC-E3C8-4173-84B3-DB5A91069C3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1700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43915" y="468662"/>
            <a:ext cx="5471285" cy="3112861"/>
          </a:xfrm>
        </p:spPr>
        <p:txBody>
          <a:bodyPr anchor="t"/>
          <a:lstStyle>
            <a:lvl1pPr marL="0" indent="0">
              <a:buNone/>
              <a:defRPr sz="2401"/>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de-DE"/>
              <a:t>Bild</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5E89BE91-4B1C-4025-AE57-60317864A3F3}" type="datetime1">
              <a:rPr lang="de-DE" smtClean="0"/>
              <a:t>31.03.2025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8" name="Title 1">
            <a:extLst>
              <a:ext uri="{FF2B5EF4-FFF2-40B4-BE49-F238E27FC236}">
                <a16:creationId xmlns:a16="http://schemas.microsoft.com/office/drawing/2014/main" id="{874D6481-F98B-45EE-B6D0-BF8C42A11F43}"/>
              </a:ext>
            </a:extLst>
          </p:cNvPr>
          <p:cNvSpPr>
            <a:spLocks noGrp="1"/>
          </p:cNvSpPr>
          <p:nvPr>
            <p:ph type="title" hasCustomPrompt="1"/>
          </p:nvPr>
        </p:nvSpPr>
        <p:spPr>
          <a:xfrm>
            <a:off x="1843914" y="3628492"/>
            <a:ext cx="5468677" cy="425214"/>
          </a:xfrm>
          <a:prstGeom prst="rect">
            <a:avLst/>
          </a:prstGeom>
        </p:spPr>
        <p:txBody>
          <a:bodyPr anchor="b">
            <a:normAutofit/>
          </a:bodyPr>
          <a:lstStyle>
            <a:lvl1pPr>
              <a:defRPr sz="1500"/>
            </a:lvl1pPr>
          </a:lstStyle>
          <a:p>
            <a:r>
              <a:rPr lang="en-US" altLang="de-DE"/>
              <a:t>Click to add title</a:t>
            </a:r>
            <a:endParaRPr lang="en-US"/>
          </a:p>
        </p:txBody>
      </p:sp>
      <p:sp>
        <p:nvSpPr>
          <p:cNvPr id="9" name="Text Placeholder 3">
            <a:extLst>
              <a:ext uri="{FF2B5EF4-FFF2-40B4-BE49-F238E27FC236}">
                <a16:creationId xmlns:a16="http://schemas.microsoft.com/office/drawing/2014/main" id="{85119134-5DDA-43C1-B0D4-2BD9056B0DD6}"/>
              </a:ext>
            </a:extLst>
          </p:cNvPr>
          <p:cNvSpPr>
            <a:spLocks noGrp="1"/>
          </p:cNvSpPr>
          <p:nvPr>
            <p:ph type="body" sz="half" idx="2"/>
          </p:nvPr>
        </p:nvSpPr>
        <p:spPr>
          <a:xfrm>
            <a:off x="1846522" y="4099062"/>
            <a:ext cx="5468677" cy="577364"/>
          </a:xfrm>
        </p:spPr>
        <p:txBody>
          <a:bodyPr>
            <a:normAutofit/>
          </a:bodyPr>
          <a:lstStyle>
            <a:lvl1pPr marL="0" indent="0">
              <a:buNone/>
              <a:defRPr sz="1050"/>
            </a:lvl1pPr>
            <a:lvl2pPr marL="342991" indent="0">
              <a:buNone/>
              <a:defRPr sz="1050"/>
            </a:lvl2pPr>
            <a:lvl3pPr marL="685983" indent="0">
              <a:buNone/>
              <a:defRPr sz="900"/>
            </a:lvl3pPr>
            <a:lvl4pPr marL="1028974" indent="0">
              <a:buNone/>
              <a:defRPr sz="750"/>
            </a:lvl4pPr>
            <a:lvl5pPr marL="1371966" indent="0">
              <a:buNone/>
              <a:defRPr sz="750"/>
            </a:lvl5pPr>
            <a:lvl6pPr marL="1714957" indent="0">
              <a:buNone/>
              <a:defRPr sz="750"/>
            </a:lvl6pPr>
            <a:lvl7pPr marL="2057949" indent="0">
              <a:buNone/>
              <a:defRPr sz="750"/>
            </a:lvl7pPr>
            <a:lvl8pPr marL="2400940" indent="0">
              <a:buNone/>
              <a:defRPr sz="750"/>
            </a:lvl8pPr>
            <a:lvl9pPr marL="2743932" indent="0">
              <a:buNone/>
              <a:defRPr sz="750"/>
            </a:lvl9pPr>
          </a:lstStyle>
          <a:p>
            <a:pPr lvl="0"/>
            <a:r>
              <a:rPr lang="en-US" altLang="de-DE" err="1"/>
              <a:t>Mastertextformat</a:t>
            </a:r>
            <a:r>
              <a:rPr lang="en-US" altLang="de-DE"/>
              <a:t> </a:t>
            </a:r>
            <a:r>
              <a:rPr lang="en-US" altLang="de-DE" err="1"/>
              <a:t>bearbeiten</a:t>
            </a:r>
            <a:endParaRPr lang="en-US" altLang="de-DE"/>
          </a:p>
        </p:txBody>
      </p:sp>
    </p:spTree>
    <p:extLst>
      <p:ext uri="{BB962C8B-B14F-4D97-AF65-F5344CB8AC3E}">
        <p14:creationId xmlns:p14="http://schemas.microsoft.com/office/powerpoint/2010/main" val="1436743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400050" y="1068308"/>
            <a:ext cx="8343900" cy="3512663"/>
          </a:xfrm>
        </p:spPr>
        <p:txBody>
          <a:bodyPr vert="eaVert"/>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3AD15D93-083F-4B89-951E-D5F35A1BBEC8}" type="datetime1">
              <a:rPr lang="de-DE" smtClean="0"/>
              <a:t>31.03.2025</a:t>
            </a:fld>
            <a:endParaRPr lang="de-DE"/>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8" name="Title Placeholder 1">
            <a:extLst>
              <a:ext uri="{FF2B5EF4-FFF2-40B4-BE49-F238E27FC236}">
                <a16:creationId xmlns:a16="http://schemas.microsoft.com/office/drawing/2014/main" id="{A0AF9471-6F4B-417A-9B82-1D3AC42AE952}"/>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5526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770387" y="273928"/>
            <a:ext cx="1971675" cy="4360224"/>
          </a:xfrm>
          <a:prstGeom prst="rect">
            <a:avLst/>
          </a:prstGeom>
        </p:spPr>
        <p:txBody>
          <a:bodyPr vert="eaVert"/>
          <a:lstStyle>
            <a:lvl1pPr>
              <a:defRPr/>
            </a:lvl1pPr>
          </a:lstStyle>
          <a:p>
            <a:r>
              <a:rPr lang="en-US" altLang="de-DE"/>
              <a:t>Click to add title</a:t>
            </a:r>
            <a:endParaRPr lang="en-US"/>
          </a:p>
        </p:txBody>
      </p:sp>
      <p:sp>
        <p:nvSpPr>
          <p:cNvPr id="3" name="Vertical Text Placeholder 2"/>
          <p:cNvSpPr>
            <a:spLocks noGrp="1"/>
          </p:cNvSpPr>
          <p:nvPr>
            <p:ph type="body" orient="vert" idx="1" hasCustomPrompt="1"/>
          </p:nvPr>
        </p:nvSpPr>
        <p:spPr>
          <a:xfrm>
            <a:off x="401940" y="273928"/>
            <a:ext cx="6225572" cy="4360224"/>
          </a:xfrm>
        </p:spPr>
        <p:txBody>
          <a:bodyPr vert="eaVert"/>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90C3E158-F33A-4782-AFB5-03A3FD6F0AB2}" type="datetime1">
              <a:rPr lang="de-DE" smtClean="0"/>
              <a:t>31.03.2025</a:t>
            </a:fld>
            <a:endParaRPr lang="de-DE"/>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Tree>
    <p:extLst>
      <p:ext uri="{BB962C8B-B14F-4D97-AF65-F5344CB8AC3E}">
        <p14:creationId xmlns:p14="http://schemas.microsoft.com/office/powerpoint/2010/main" val="192236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1188000"/>
            <a:ext cx="8343900" cy="3365893"/>
          </a:xfrm>
        </p:spPr>
        <p:txBody>
          <a:bodyPr/>
          <a:lstStyle>
            <a:lvl1pPr>
              <a:defRPr/>
            </a:lvl1pPr>
            <a:lvl2pPr>
              <a:defRPr/>
            </a:lvl2pPr>
            <a:lvl3pPr>
              <a:defRPr/>
            </a:lvl3pPr>
            <a:lvl4pPr>
              <a:defRPr/>
            </a:lvl4pPr>
            <a:lvl5pPr>
              <a:defRPr sz="1600"/>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627234" y="4748824"/>
            <a:ext cx="1027755" cy="396264"/>
          </a:xfrm>
          <a:prstGeom prst="rect">
            <a:avLst/>
          </a:prstGeom>
        </p:spPr>
        <p:txBody>
          <a:bodyPr/>
          <a:lstStyle/>
          <a:p>
            <a:fld id="{0A9BFA6A-9A63-4E2D-92C0-C77BFA750EDB}" type="datetime1">
              <a:rPr lang="de-DE" noProof="0" smtClean="0"/>
              <a:t>31.03.2025</a:t>
            </a:fld>
            <a:endParaRPr lang="en-US" noProof="0"/>
          </a:p>
        </p:txBody>
      </p:sp>
      <p:sp>
        <p:nvSpPr>
          <p:cNvPr id="6" name="Slide Number Placeholder 5"/>
          <p:cNvSpPr>
            <a:spLocks noGrp="1"/>
          </p:cNvSpPr>
          <p:nvPr>
            <p:ph type="sldNum" sz="quarter" idx="12"/>
          </p:nvPr>
        </p:nvSpPr>
        <p:spPr>
          <a:xfrm>
            <a:off x="216000" y="4748824"/>
            <a:ext cx="326368" cy="396264"/>
          </a:xfrm>
          <a:prstGeom prst="rect">
            <a:avLst/>
          </a:prstGeom>
        </p:spPr>
        <p:txBody>
          <a:bodyPr/>
          <a:lstStyle>
            <a:lvl1pPr>
              <a:defRPr/>
            </a:lvl1pPr>
          </a:lstStyle>
          <a:p>
            <a:fld id="{61696EC4-B4CF-4701-AD06-A8439D6D8E12}" type="slidenum">
              <a:rPr lang="en-US" noProof="0" smtClean="0"/>
              <a:t>‹Nr.›</a:t>
            </a:fld>
            <a:endParaRPr lang="en-US" noProof="0"/>
          </a:p>
        </p:txBody>
      </p:sp>
      <p:sp>
        <p:nvSpPr>
          <p:cNvPr id="7" name="Title Placeholder 1">
            <a:extLst>
              <a:ext uri="{FF2B5EF4-FFF2-40B4-BE49-F238E27FC236}">
                <a16:creationId xmlns:a16="http://schemas.microsoft.com/office/drawing/2014/main" id="{340BE303-A4F2-4BCB-AF82-DC9DDFB7C7E7}"/>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409139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00050" y="1188000"/>
            <a:ext cx="4114800"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Content Placeholder 3"/>
          <p:cNvSpPr>
            <a:spLocks noGrp="1"/>
          </p:cNvSpPr>
          <p:nvPr>
            <p:ph sz="half" idx="2" hasCustomPrompt="1"/>
          </p:nvPr>
        </p:nvSpPr>
        <p:spPr>
          <a:xfrm>
            <a:off x="4629150" y="1188000"/>
            <a:ext cx="4114799"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43A9179C-E631-47AA-B9CB-ABFD8F596650}" type="datetime1">
              <a:rPr lang="de-DE" smtClean="0"/>
              <a:t>31.03.2025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286638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8" name="Bildplatzhalter 4"/>
          <p:cNvSpPr>
            <a:spLocks noGrp="1"/>
          </p:cNvSpPr>
          <p:nvPr>
            <p:ph type="pic" sz="quarter" idx="13" hasCustomPrompt="1"/>
          </p:nvPr>
        </p:nvSpPr>
        <p:spPr>
          <a:xfrm>
            <a:off x="4655819" y="1188720"/>
            <a:ext cx="4100831" cy="3459481"/>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master slide</a:t>
            </a:r>
          </a:p>
        </p:txBody>
      </p:sp>
      <p:sp>
        <p:nvSpPr>
          <p:cNvPr id="3" name="Content Placeholder 2"/>
          <p:cNvSpPr>
            <a:spLocks noGrp="1"/>
          </p:cNvSpPr>
          <p:nvPr>
            <p:ph sz="half" idx="1" hasCustomPrompt="1"/>
          </p:nvPr>
        </p:nvSpPr>
        <p:spPr>
          <a:xfrm>
            <a:off x="400050" y="1188000"/>
            <a:ext cx="4114800" cy="3446153"/>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Date Placeholder 4"/>
          <p:cNvSpPr>
            <a:spLocks noGrp="1"/>
          </p:cNvSpPr>
          <p:nvPr>
            <p:ph type="dt" sz="half" idx="10"/>
          </p:nvPr>
        </p:nvSpPr>
        <p:spPr>
          <a:xfrm>
            <a:off x="627234" y="4748824"/>
            <a:ext cx="1027755" cy="396264"/>
          </a:xfrm>
          <a:prstGeom prst="rect">
            <a:avLst/>
          </a:prstGeom>
        </p:spPr>
        <p:txBody>
          <a:bodyPr/>
          <a:lstStyle/>
          <a:p>
            <a:fld id="{43A9179C-E631-47AA-B9CB-ABFD8F596650}" type="datetime1">
              <a:rPr lang="de-DE" smtClean="0"/>
              <a:t>31.03.2025</a:t>
            </a:fld>
            <a:endParaRPr lang="de-DE"/>
          </a:p>
        </p:txBody>
      </p:sp>
      <p:sp>
        <p:nvSpPr>
          <p:cNvPr id="7" name="Slide Number Placeholder 6"/>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372711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00050"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4" name="Content Placeholder 3"/>
          <p:cNvSpPr>
            <a:spLocks noGrp="1"/>
          </p:cNvSpPr>
          <p:nvPr>
            <p:ph sz="half" idx="2" hasCustomPrompt="1"/>
          </p:nvPr>
        </p:nvSpPr>
        <p:spPr>
          <a:xfrm>
            <a:off x="400050" y="1937441"/>
            <a:ext cx="4098132" cy="2706239"/>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Text Placeholder 4"/>
          <p:cNvSpPr>
            <a:spLocks noGrp="1"/>
          </p:cNvSpPr>
          <p:nvPr>
            <p:ph type="body" sz="quarter" idx="3" hasCustomPrompt="1"/>
          </p:nvPr>
        </p:nvSpPr>
        <p:spPr>
          <a:xfrm>
            <a:off x="4645818"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6" name="Content Placeholder 5"/>
          <p:cNvSpPr>
            <a:spLocks noGrp="1"/>
          </p:cNvSpPr>
          <p:nvPr>
            <p:ph sz="quarter" idx="4" hasCustomPrompt="1"/>
          </p:nvPr>
        </p:nvSpPr>
        <p:spPr>
          <a:xfrm>
            <a:off x="4645818" y="1937441"/>
            <a:ext cx="4098132" cy="2706240"/>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7" name="Date Placeholder 6"/>
          <p:cNvSpPr>
            <a:spLocks noGrp="1"/>
          </p:cNvSpPr>
          <p:nvPr>
            <p:ph type="dt" sz="half" idx="10"/>
          </p:nvPr>
        </p:nvSpPr>
        <p:spPr>
          <a:xfrm>
            <a:off x="627234" y="4748824"/>
            <a:ext cx="1027755" cy="396264"/>
          </a:xfrm>
          <a:prstGeom prst="rect">
            <a:avLst/>
          </a:prstGeom>
        </p:spPr>
        <p:txBody>
          <a:bodyPr/>
          <a:lstStyle/>
          <a:p>
            <a:fld id="{88C61DB6-D53F-456D-8864-56CE29C6E6BA}" type="datetime1">
              <a:rPr lang="de-DE" smtClean="0"/>
              <a:t>31.03.2025</a:t>
            </a:fld>
            <a:endParaRPr lang="de-DE"/>
          </a:p>
        </p:txBody>
      </p:sp>
      <p:sp>
        <p:nvSpPr>
          <p:cNvPr id="9" name="Slide Number Placeholder 8"/>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308144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10" name="Bildplatzhalter 4"/>
          <p:cNvSpPr>
            <a:spLocks noGrp="1"/>
          </p:cNvSpPr>
          <p:nvPr>
            <p:ph type="pic" sz="quarter" idx="13" hasCustomPrompt="1"/>
          </p:nvPr>
        </p:nvSpPr>
        <p:spPr>
          <a:xfrm>
            <a:off x="4655819" y="1943101"/>
            <a:ext cx="4100831" cy="2705099"/>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master slide</a:t>
            </a:r>
          </a:p>
        </p:txBody>
      </p:sp>
      <p:sp>
        <p:nvSpPr>
          <p:cNvPr id="3" name="Text Placeholder 2"/>
          <p:cNvSpPr>
            <a:spLocks noGrp="1"/>
          </p:cNvSpPr>
          <p:nvPr>
            <p:ph type="body" idx="1" hasCustomPrompt="1"/>
          </p:nvPr>
        </p:nvSpPr>
        <p:spPr>
          <a:xfrm>
            <a:off x="400050"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4" name="Content Placeholder 3"/>
          <p:cNvSpPr>
            <a:spLocks noGrp="1"/>
          </p:cNvSpPr>
          <p:nvPr>
            <p:ph sz="half" idx="2" hasCustomPrompt="1"/>
          </p:nvPr>
        </p:nvSpPr>
        <p:spPr>
          <a:xfrm>
            <a:off x="400050" y="1937441"/>
            <a:ext cx="4098132" cy="2706239"/>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Text Placeholder 4"/>
          <p:cNvSpPr>
            <a:spLocks noGrp="1"/>
          </p:cNvSpPr>
          <p:nvPr>
            <p:ph type="body" sz="quarter" idx="3" hasCustomPrompt="1"/>
          </p:nvPr>
        </p:nvSpPr>
        <p:spPr>
          <a:xfrm>
            <a:off x="4645818" y="1188000"/>
            <a:ext cx="4098132" cy="618125"/>
          </a:xfrm>
        </p:spPr>
        <p:txBody>
          <a:bodyPr anchor="b">
            <a:normAutofit/>
          </a:bodyPr>
          <a:lstStyle>
            <a:lvl1pPr marL="0" indent="0">
              <a:buNone/>
              <a:defRPr sz="20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ltLang="de-DE"/>
              <a:t>Click to add subline</a:t>
            </a:r>
          </a:p>
        </p:txBody>
      </p:sp>
      <p:sp>
        <p:nvSpPr>
          <p:cNvPr id="7" name="Date Placeholder 6"/>
          <p:cNvSpPr>
            <a:spLocks noGrp="1"/>
          </p:cNvSpPr>
          <p:nvPr>
            <p:ph type="dt" sz="half" idx="10"/>
          </p:nvPr>
        </p:nvSpPr>
        <p:spPr>
          <a:xfrm>
            <a:off x="627234" y="4748824"/>
            <a:ext cx="1027755" cy="396264"/>
          </a:xfrm>
          <a:prstGeom prst="rect">
            <a:avLst/>
          </a:prstGeom>
        </p:spPr>
        <p:txBody>
          <a:bodyPr/>
          <a:lstStyle/>
          <a:p>
            <a:fld id="{88C61DB6-D53F-456D-8864-56CE29C6E6BA}" type="datetime1">
              <a:rPr lang="de-DE" smtClean="0"/>
              <a:t>31.03.2025</a:t>
            </a:fld>
            <a:endParaRPr lang="de-DE"/>
          </a:p>
        </p:txBody>
      </p:sp>
      <p:sp>
        <p:nvSpPr>
          <p:cNvPr id="9" name="Slide Number Placeholder 8"/>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p>
        </p:txBody>
      </p:sp>
    </p:spTree>
    <p:extLst>
      <p:ext uri="{BB962C8B-B14F-4D97-AF65-F5344CB8AC3E}">
        <p14:creationId xmlns:p14="http://schemas.microsoft.com/office/powerpoint/2010/main" val="94747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31.03.2025</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
        <p:nvSpPr>
          <p:cNvPr id="8" name="Bildplatzhalter 3"/>
          <p:cNvSpPr>
            <a:spLocks noGrp="1"/>
          </p:cNvSpPr>
          <p:nvPr>
            <p:ph type="pic" sz="quarter" idx="14"/>
          </p:nvPr>
        </p:nvSpPr>
        <p:spPr>
          <a:xfrm>
            <a:off x="0" y="1328420"/>
            <a:ext cx="9144000" cy="3304540"/>
          </a:xfrm>
          <a:solidFill>
            <a:srgbClr val="FF99FF"/>
          </a:solidFill>
        </p:spPr>
        <p:txBody>
          <a:bodyPr anchor="t"/>
          <a:lstStyle>
            <a:lvl1pPr marL="0" indent="0" algn="ctr">
              <a:buFont typeface="Arial" panose="020B0604020202020204" pitchFamily="34" charset="0"/>
              <a:buNone/>
              <a:defRPr/>
            </a:lvl1pPr>
          </a:lstStyle>
          <a:p>
            <a:endParaRPr lang="de-DE"/>
          </a:p>
          <a:p>
            <a:r>
              <a:rPr lang="en-US"/>
              <a:t>Please insert a picture in the master slide</a:t>
            </a:r>
          </a:p>
        </p:txBody>
      </p:sp>
    </p:spTree>
    <p:extLst>
      <p:ext uri="{BB962C8B-B14F-4D97-AF65-F5344CB8AC3E}">
        <p14:creationId xmlns:p14="http://schemas.microsoft.com/office/powerpoint/2010/main" val="96995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31.03.2025</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
        <p:nvSpPr>
          <p:cNvPr id="2" name="Rechteck 1"/>
          <p:cNvSpPr/>
          <p:nvPr userDrawn="1"/>
        </p:nvSpPr>
        <p:spPr>
          <a:xfrm>
            <a:off x="0" y="4652492"/>
            <a:ext cx="914400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Bildplatzhalter 3"/>
          <p:cNvSpPr>
            <a:spLocks noGrp="1"/>
          </p:cNvSpPr>
          <p:nvPr>
            <p:ph type="pic" sz="quarter" idx="14"/>
          </p:nvPr>
        </p:nvSpPr>
        <p:spPr>
          <a:xfrm>
            <a:off x="0" y="1328419"/>
            <a:ext cx="9144000" cy="3419793"/>
          </a:xfrm>
          <a:solidFill>
            <a:srgbClr val="FF99FF"/>
          </a:solidFill>
        </p:spPr>
        <p:txBody>
          <a:bodyPr anchor="t"/>
          <a:lstStyle>
            <a:lvl1pPr marL="0" indent="0" algn="ctr">
              <a:buFont typeface="Arial" panose="020B0604020202020204" pitchFamily="34" charset="0"/>
              <a:buNone/>
              <a:defRPr/>
            </a:lvl1pPr>
          </a:lstStyle>
          <a:p>
            <a:endParaRPr lang="de-DE"/>
          </a:p>
          <a:p>
            <a:r>
              <a:rPr lang="en-US"/>
              <a:t>Please insert a picture in the master slide</a:t>
            </a:r>
          </a:p>
        </p:txBody>
      </p:sp>
    </p:spTree>
    <p:extLst>
      <p:ext uri="{BB962C8B-B14F-4D97-AF65-F5344CB8AC3E}">
        <p14:creationId xmlns:p14="http://schemas.microsoft.com/office/powerpoint/2010/main" val="367106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7234" y="4748824"/>
            <a:ext cx="1027755" cy="396264"/>
          </a:xfrm>
          <a:prstGeom prst="rect">
            <a:avLst/>
          </a:prstGeom>
        </p:spPr>
        <p:txBody>
          <a:bodyPr/>
          <a:lstStyle/>
          <a:p>
            <a:fld id="{0A1BF2A7-198D-4BCD-8375-CAC66677F609}" type="datetime1">
              <a:rPr lang="de-DE" smtClean="0"/>
              <a:t>31.03.2025</a:t>
            </a:fld>
            <a:endParaRPr lang="de-DE"/>
          </a:p>
        </p:txBody>
      </p:sp>
      <p:sp>
        <p:nvSpPr>
          <p:cNvPr id="5" name="Slide Number Placeholder 4"/>
          <p:cNvSpPr>
            <a:spLocks noGrp="1"/>
          </p:cNvSpPr>
          <p:nvPr>
            <p:ph type="sldNum" sz="quarter" idx="12"/>
          </p:nvPr>
        </p:nvSpPr>
        <p:spPr>
          <a:xfrm>
            <a:off x="216000" y="4748824"/>
            <a:ext cx="326368" cy="396264"/>
          </a:xfrm>
          <a:prstGeom prst="rect">
            <a:avLst/>
          </a:prstGeom>
        </p:spPr>
        <p:txBody>
          <a:bodyPr/>
          <a:lstStyle/>
          <a:p>
            <a:fld id="{61696EC4-B4CF-4701-AD06-A8439D6D8E12}" type="slidenum">
              <a:rPr lang="de-DE" smtClean="0"/>
              <a:t>‹Nr.›</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396000" y="296244"/>
            <a:ext cx="6869178" cy="575989"/>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237316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6000" y="296244"/>
            <a:ext cx="6869178" cy="575989"/>
          </a:xfrm>
          <a:prstGeom prst="rect">
            <a:avLst/>
          </a:prstGeom>
        </p:spPr>
        <p:txBody>
          <a:bodyPr vert="horz" lIns="0" tIns="0" rIns="0" bIns="0" rtlCol="0" anchor="b">
            <a:normAutofit/>
          </a:bodyPr>
          <a:lstStyle/>
          <a:p>
            <a:r>
              <a:rPr lang="en-US" altLang="de-DE"/>
              <a:t>Click to add title</a:t>
            </a:r>
            <a:endParaRPr lang="en-US"/>
          </a:p>
        </p:txBody>
      </p:sp>
      <p:sp>
        <p:nvSpPr>
          <p:cNvPr id="3" name="Text Placeholder 2"/>
          <p:cNvSpPr>
            <a:spLocks noGrp="1"/>
          </p:cNvSpPr>
          <p:nvPr>
            <p:ph type="body" idx="1"/>
          </p:nvPr>
        </p:nvSpPr>
        <p:spPr>
          <a:xfrm>
            <a:off x="396000" y="1187341"/>
            <a:ext cx="8351999" cy="3393631"/>
          </a:xfrm>
          <a:prstGeom prst="rect">
            <a:avLst/>
          </a:prstGeom>
        </p:spPr>
        <p:txBody>
          <a:bodyPr vert="horz" lIns="0" tIns="0" rIns="0" bIns="0" rtlCol="0">
            <a:normAutofit/>
          </a:bodyPr>
          <a:lstStyle/>
          <a:p>
            <a:pPr lvl="0"/>
            <a:r>
              <a:rPr lang="de-DE" altLang="de-DE"/>
              <a:t>Karlsruher Institute </a:t>
            </a:r>
            <a:r>
              <a:rPr lang="de-DE" altLang="de-DE" err="1"/>
              <a:t>for</a:t>
            </a:r>
            <a:r>
              <a:rPr lang="de-DE" altLang="de-DE"/>
              <a:t> Technology (KIT).</a:t>
            </a:r>
          </a:p>
          <a:p>
            <a:pPr lvl="1"/>
            <a:r>
              <a:rPr lang="en-US" altLang="de-DE"/>
              <a:t>Second level</a:t>
            </a:r>
          </a:p>
          <a:p>
            <a:pPr lvl="2"/>
            <a:r>
              <a:rPr lang="en-US" altLang="de-DE"/>
              <a:t>Third level</a:t>
            </a:r>
          </a:p>
          <a:p>
            <a:pPr lvl="3"/>
            <a:r>
              <a:rPr lang="en-US" altLang="de-DE"/>
              <a:t>Fourth level           </a:t>
            </a:r>
          </a:p>
        </p:txBody>
      </p:sp>
      <p:cxnSp>
        <p:nvCxnSpPr>
          <p:cNvPr id="12" name="Gerade Verbindung 11"/>
          <p:cNvCxnSpPr/>
          <p:nvPr userDrawn="1"/>
        </p:nvCxnSpPr>
        <p:spPr>
          <a:xfrm>
            <a:off x="107947" y="4741374"/>
            <a:ext cx="8928107" cy="745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49C6492B-9F9B-4588-8AB6-62DBF42A6EA9}"/>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668000" y="331200"/>
            <a:ext cx="1079999" cy="500374"/>
          </a:xfrm>
          <a:prstGeom prst="rect">
            <a:avLst/>
          </a:prstGeom>
        </p:spPr>
      </p:pic>
      <p:sp>
        <p:nvSpPr>
          <p:cNvPr id="15" name="Date Placeholder 3"/>
          <p:cNvSpPr>
            <a:spLocks noGrp="1"/>
          </p:cNvSpPr>
          <p:nvPr>
            <p:ph type="dt" sz="half" idx="2"/>
          </p:nvPr>
        </p:nvSpPr>
        <p:spPr>
          <a:xfrm>
            <a:off x="627234" y="4748824"/>
            <a:ext cx="1027755" cy="396264"/>
          </a:xfrm>
          <a:prstGeom prst="rect">
            <a:avLst/>
          </a:prstGeom>
        </p:spPr>
        <p:txBody>
          <a:bodyPr vert="horz" lIns="0" tIns="0" rIns="0" bIns="0" rtlCol="0" anchor="ctr"/>
          <a:lstStyle>
            <a:lvl1pPr algn="l">
              <a:defRPr sz="900">
                <a:solidFill>
                  <a:schemeClr val="tx1"/>
                </a:solidFill>
              </a:defRPr>
            </a:lvl1pPr>
          </a:lstStyle>
          <a:p>
            <a:fld id="{D440409C-9897-4940-8DB3-931E759C1E19}" type="datetime3">
              <a:rPr lang="en-US" smtClean="0"/>
              <a:pPr/>
              <a:t>31 March 2025</a:t>
            </a:fld>
            <a:endParaRPr lang="en-US"/>
          </a:p>
        </p:txBody>
      </p:sp>
      <p:sp>
        <p:nvSpPr>
          <p:cNvPr id="16" name="Slide Number Placeholder 5"/>
          <p:cNvSpPr>
            <a:spLocks noGrp="1"/>
          </p:cNvSpPr>
          <p:nvPr>
            <p:ph type="sldNum" sz="quarter" idx="4"/>
          </p:nvPr>
        </p:nvSpPr>
        <p:spPr>
          <a:xfrm>
            <a:off x="216000" y="4748824"/>
            <a:ext cx="326368" cy="396264"/>
          </a:xfrm>
          <a:prstGeom prst="rect">
            <a:avLst/>
          </a:prstGeom>
        </p:spPr>
        <p:txBody>
          <a:bodyPr vert="horz" lIns="0" tIns="0" rIns="0" bIns="0" rtlCol="0" anchor="ctr"/>
          <a:lstStyle>
            <a:lvl1pPr algn="l">
              <a:defRPr sz="900" b="1">
                <a:solidFill>
                  <a:schemeClr val="tx1"/>
                </a:solidFill>
              </a:defRPr>
            </a:lvl1pPr>
          </a:lstStyle>
          <a:p>
            <a:fld id="{61696EC4-B4CF-4701-AD06-A8439D6D8E12}" type="slidenum">
              <a:rPr lang="en-US" smtClean="0"/>
              <a:pPr/>
              <a:t>‹Nr.›</a:t>
            </a:fld>
            <a:endParaRPr lang="en-US"/>
          </a:p>
        </p:txBody>
      </p:sp>
      <p:sp>
        <p:nvSpPr>
          <p:cNvPr id="17" name="Footer Placeholder 4">
            <a:extLst>
              <a:ext uri="{FF2B5EF4-FFF2-40B4-BE49-F238E27FC236}">
                <a16:creationId xmlns:a16="http://schemas.microsoft.com/office/drawing/2014/main" id="{74D87B36-D57F-487F-9086-156B2F77E750}"/>
              </a:ext>
            </a:extLst>
          </p:cNvPr>
          <p:cNvSpPr txBox="1">
            <a:spLocks/>
          </p:cNvSpPr>
          <p:nvPr userDrawn="1"/>
        </p:nvSpPr>
        <p:spPr>
          <a:xfrm>
            <a:off x="1700330" y="4748824"/>
            <a:ext cx="3681295" cy="396264"/>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900" dirty="0"/>
              <a:t>Research Group Information Systems I</a:t>
            </a:r>
          </a:p>
          <a:p>
            <a:r>
              <a:rPr lang="de-DE" sz="800" dirty="0"/>
              <a:t>Kerem </a:t>
            </a:r>
            <a:r>
              <a:rPr lang="de-DE" sz="800" dirty="0" err="1"/>
              <a:t>Beker</a:t>
            </a:r>
            <a:r>
              <a:rPr lang="de-DE" sz="800" dirty="0"/>
              <a:t>, Anian Geist, Ömer Can </a:t>
            </a:r>
            <a:r>
              <a:rPr lang="de-DE" sz="800" b="0" dirty="0"/>
              <a:t>Kü</a:t>
            </a:r>
            <a:r>
              <a:rPr lang="de-DE" sz="800" b="0" i="0" dirty="0">
                <a:solidFill>
                  <a:srgbClr val="202122"/>
                </a:solidFill>
                <a:effectLst/>
                <a:latin typeface="Arial" panose="020B0604020202020204" pitchFamily="34" charset="0"/>
              </a:rPr>
              <a:t>çük, Clara Schmid, Alexander Zinn</a:t>
            </a:r>
            <a:endParaRPr lang="de-DE" sz="800" b="0" dirty="0"/>
          </a:p>
        </p:txBody>
      </p:sp>
      <p:sp>
        <p:nvSpPr>
          <p:cNvPr id="18" name="Fußzeilenplatzhalter 4">
            <a:extLst>
              <a:ext uri="{FF2B5EF4-FFF2-40B4-BE49-F238E27FC236}">
                <a16:creationId xmlns:a16="http://schemas.microsoft.com/office/drawing/2014/main" id="{AE6A56DB-B5EE-4225-952A-4A1FEE4F4716}"/>
              </a:ext>
            </a:extLst>
          </p:cNvPr>
          <p:cNvSpPr txBox="1">
            <a:spLocks/>
          </p:cNvSpPr>
          <p:nvPr userDrawn="1"/>
        </p:nvSpPr>
        <p:spPr>
          <a:xfrm>
            <a:off x="4353500" y="4748824"/>
            <a:ext cx="3245053" cy="396264"/>
          </a:xfrm>
          <a:prstGeom prst="rect">
            <a:avLst/>
          </a:prstGeom>
        </p:spPr>
        <p:txBody>
          <a:bodyPr vert="horz" lIns="0" tIns="0" rIns="0" bIns="0" rtlCol="0" anchor="ctr"/>
          <a:lstStyle>
            <a:defPPr>
              <a:defRPr lang="de-DE"/>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spcBef>
                <a:spcPct val="50000"/>
              </a:spcBef>
            </a:pPr>
            <a:r>
              <a:rPr lang="en-US" altLang="de-DE" sz="900"/>
              <a:t>Institute of Information Systems and Marketing</a:t>
            </a:r>
          </a:p>
          <a:p>
            <a:pPr algn="r" eaLnBrk="1" hangingPunct="1">
              <a:spcBef>
                <a:spcPts val="0"/>
              </a:spcBef>
            </a:pPr>
            <a:r>
              <a:rPr lang="en-US" altLang="de-DE" sz="900"/>
              <a:t>We create value from information</a:t>
            </a:r>
          </a:p>
        </p:txBody>
      </p:sp>
      <p:pic>
        <p:nvPicPr>
          <p:cNvPr id="10" name="Picture 9" descr="A picture containing drawing&#10;&#10;Description automatically generated">
            <a:extLst>
              <a:ext uri="{FF2B5EF4-FFF2-40B4-BE49-F238E27FC236}">
                <a16:creationId xmlns:a16="http://schemas.microsoft.com/office/drawing/2014/main" id="{EE0DA753-4CC1-E44B-B856-AC4C4E04CFA0}"/>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829549" y="4819852"/>
            <a:ext cx="918449" cy="261171"/>
          </a:xfrm>
          <a:prstGeom prst="rect">
            <a:avLst/>
          </a:prstGeom>
        </p:spPr>
      </p:pic>
    </p:spTree>
    <p:extLst>
      <p:ext uri="{BB962C8B-B14F-4D97-AF65-F5344CB8AC3E}">
        <p14:creationId xmlns:p14="http://schemas.microsoft.com/office/powerpoint/2010/main" val="35033404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7" r:id="rId3"/>
    <p:sldLayoutId id="2147483687" r:id="rId4"/>
    <p:sldLayoutId id="2147483678" r:id="rId5"/>
    <p:sldLayoutId id="2147483686" r:id="rId6"/>
    <p:sldLayoutId id="2147483688" r:id="rId7"/>
    <p:sldLayoutId id="2147483689" r:id="rId8"/>
    <p:sldLayoutId id="2147483679" r:id="rId9"/>
    <p:sldLayoutId id="2147483680" r:id="rId10"/>
    <p:sldLayoutId id="2147483681" r:id="rId11"/>
    <p:sldLayoutId id="2147483682" r:id="rId12"/>
    <p:sldLayoutId id="2147483683" r:id="rId13"/>
    <p:sldLayoutId id="2147483684" r:id="rId14"/>
  </p:sldLayoutIdLst>
  <p:hf hdr="0" ftr="0"/>
  <p:txStyles>
    <p:titleStyle>
      <a:lvl1pPr algn="l" defTabSz="685983" rtl="0" eaLnBrk="1" latinLnBrk="0" hangingPunct="1">
        <a:lnSpc>
          <a:spcPct val="90000"/>
        </a:lnSpc>
        <a:spcBef>
          <a:spcPct val="0"/>
        </a:spcBef>
        <a:buNone/>
        <a:defRPr lang="en-US" sz="2400" b="1" kern="1200" dirty="0">
          <a:solidFill>
            <a:schemeClr val="tx1"/>
          </a:solidFill>
          <a:latin typeface="+mj-lt"/>
          <a:ea typeface="+mj-ea"/>
          <a:cs typeface="Arial" panose="020B0604020202020204" pitchFamily="34" charset="0"/>
        </a:defRPr>
      </a:lvl1pPr>
    </p:titleStyle>
    <p:bodyStyle>
      <a:lvl1pPr marL="203652" indent="-203652" algn="l" defTabSz="685983" rtl="0" eaLnBrk="1" latinLnBrk="0" hangingPunct="1">
        <a:lnSpc>
          <a:spcPct val="90000"/>
        </a:lnSpc>
        <a:spcBef>
          <a:spcPts val="360"/>
        </a:spcBef>
        <a:buSzPct val="88000"/>
        <a:buFontTx/>
        <a:buBlip>
          <a:blip r:embed="rId18"/>
        </a:buBlip>
        <a:defRPr sz="2000" kern="1200">
          <a:solidFill>
            <a:schemeClr val="tx1"/>
          </a:solidFill>
          <a:latin typeface="+mn-lt"/>
          <a:ea typeface="+mn-ea"/>
          <a:cs typeface="+mn-cs"/>
        </a:defRPr>
      </a:lvl1pPr>
      <a:lvl2pPr marL="470423" indent="-203652" algn="l" defTabSz="685983" rtl="0" eaLnBrk="1" latinLnBrk="0" hangingPunct="1">
        <a:lnSpc>
          <a:spcPct val="90000"/>
        </a:lnSpc>
        <a:spcBef>
          <a:spcPts val="360"/>
        </a:spcBef>
        <a:buSzPct val="88000"/>
        <a:buFontTx/>
        <a:buBlip>
          <a:blip r:embed="rId18"/>
        </a:buBlip>
        <a:defRPr sz="1800" kern="1200">
          <a:solidFill>
            <a:schemeClr val="tx1"/>
          </a:solidFill>
          <a:latin typeface="+mn-lt"/>
          <a:ea typeface="+mn-ea"/>
          <a:cs typeface="+mn-cs"/>
        </a:defRPr>
      </a:lvl2pPr>
      <a:lvl3pPr marL="737194" indent="-198888" algn="l" defTabSz="674073" rtl="0" eaLnBrk="1" latinLnBrk="0" hangingPunct="1">
        <a:lnSpc>
          <a:spcPct val="90000"/>
        </a:lnSpc>
        <a:spcBef>
          <a:spcPts val="360"/>
        </a:spcBef>
        <a:buSzPct val="88000"/>
        <a:buFontTx/>
        <a:buBlip>
          <a:blip r:embed="rId18"/>
        </a:buBlip>
        <a:defRPr sz="1600" kern="1200">
          <a:solidFill>
            <a:schemeClr val="tx1"/>
          </a:solidFill>
          <a:latin typeface="+mn-lt"/>
          <a:ea typeface="+mn-ea"/>
          <a:cs typeface="+mn-cs"/>
        </a:defRPr>
      </a:lvl3pPr>
      <a:lvl4pPr marL="1008729" indent="-203652" algn="l" defTabSz="685983" rtl="0" eaLnBrk="1" latinLnBrk="0" hangingPunct="1">
        <a:lnSpc>
          <a:spcPct val="90000"/>
        </a:lnSpc>
        <a:spcBef>
          <a:spcPts val="360"/>
        </a:spcBef>
        <a:buSzPct val="88000"/>
        <a:buFontTx/>
        <a:buBlip>
          <a:blip r:embed="rId18"/>
        </a:buBlip>
        <a:defRPr sz="1600" kern="1200">
          <a:solidFill>
            <a:schemeClr val="tx1"/>
          </a:solidFill>
          <a:latin typeface="+mn-lt"/>
          <a:ea typeface="+mn-ea"/>
          <a:cs typeface="+mn-cs"/>
        </a:defRPr>
      </a:lvl4pPr>
      <a:lvl5pPr marL="1275500" indent="-198888" algn="l" defTabSz="685983" rtl="0" eaLnBrk="1" latinLnBrk="0" hangingPunct="1">
        <a:lnSpc>
          <a:spcPct val="90000"/>
        </a:lnSpc>
        <a:spcBef>
          <a:spcPts val="360"/>
        </a:spcBef>
        <a:buSzPct val="88000"/>
        <a:buFontTx/>
        <a:buBlip>
          <a:blip r:embed="rId18"/>
        </a:buBlip>
        <a:defRPr sz="120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00" userDrawn="1">
          <p15:clr>
            <a:srgbClr val="F26B43"/>
          </p15:clr>
        </p15:guide>
        <p15:guide id="3" orient="horz" pos="464" userDrawn="1">
          <p15:clr>
            <a:srgbClr val="F26B43"/>
          </p15:clr>
        </p15:guide>
        <p15:guide id="4" pos="4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microsoft.com/office/2018/10/relationships/comments" Target="../comments/modernComment_104_AFF4D7BE.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6_1E49137E.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14_84D5430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15_54D9EF2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29_DA2E92D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6_276A37B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B_FB909AD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1C_D35F32D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diarization-01-hubii.k8s.iism.kit.edu/docs" TargetMode="External"/><Relationship Id="rId3" Type="http://schemas.openxmlformats.org/officeDocument/2006/relationships/hyperlink" Target="https://doi.org/10.1287/mnsc.1080.0879" TargetMode="External"/><Relationship Id="rId7" Type="http://schemas.openxmlformats.org/officeDocument/2006/relationships/hyperlink" Target="https://doi.org/10.1023/A:1022193728205" TargetMode="External"/><Relationship Id="rId2" Type="http://schemas.openxmlformats.org/officeDocument/2006/relationships/hyperlink" Target="https://doi.org/10.1207/s1532785xmep0104_1" TargetMode="External"/><Relationship Id="rId1" Type="http://schemas.openxmlformats.org/officeDocument/2006/relationships/slideLayout" Target="../slideLayouts/slideLayout2.xml"/><Relationship Id="rId6" Type="http://schemas.openxmlformats.org/officeDocument/2006/relationships/hyperlink" Target="https://doi.org/10.1007/s10648-021-09624-7" TargetMode="External"/><Relationship Id="rId5" Type="http://schemas.openxmlformats.org/officeDocument/2006/relationships/hyperlink" Target="https://doi.org/10.1007/s11251-009-9110-0" TargetMode="External"/><Relationship Id="rId4" Type="http://schemas.openxmlformats.org/officeDocument/2006/relationships/hyperlink" Target="https://doi.org/10.1007/s12525-021-00501-3" TargetMode="External"/><Relationship Id="rId9" Type="http://schemas.openxmlformats.org/officeDocument/2006/relationships/hyperlink" Target="https://doi.org/10.1016/j.compedu.2019.10361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B_8519CB5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a:xfrm>
            <a:off x="373182" y="1291171"/>
            <a:ext cx="8524557" cy="285114"/>
          </a:xfrm>
        </p:spPr>
        <p:txBody>
          <a:bodyPr vert="horz" lIns="0" tIns="0" rIns="0" bIns="0" rtlCol="0" anchor="t">
            <a:noAutofit/>
          </a:bodyPr>
          <a:lstStyle/>
          <a:p>
            <a:r>
              <a:rPr lang="en-US" sz="1900" err="1"/>
              <a:t>MyLoad</a:t>
            </a:r>
            <a:r>
              <a:rPr lang="en-US" sz="1900"/>
              <a:t>: </a:t>
            </a:r>
            <a:r>
              <a:rPr lang="en-US" sz="1900" err="1"/>
              <a:t>Entwicklung</a:t>
            </a:r>
            <a:r>
              <a:rPr lang="en-US" sz="1900"/>
              <a:t> </a:t>
            </a:r>
            <a:r>
              <a:rPr lang="en-US" sz="1900" err="1"/>
              <a:t>einer</a:t>
            </a:r>
            <a:r>
              <a:rPr lang="en-US" sz="1900"/>
              <a:t> </a:t>
            </a:r>
            <a:r>
              <a:rPr lang="en-US" sz="1900" err="1"/>
              <a:t>Echtzeit</a:t>
            </a:r>
            <a:r>
              <a:rPr lang="en-US" sz="1900"/>
              <a:t>- </a:t>
            </a:r>
            <a:r>
              <a:rPr lang="en-US" sz="1900" err="1"/>
              <a:t>Visualisierung</a:t>
            </a:r>
            <a:r>
              <a:rPr lang="en-US" sz="1900"/>
              <a:t> für </a:t>
            </a:r>
            <a:r>
              <a:rPr lang="en-US" sz="1900" err="1"/>
              <a:t>mentale</a:t>
            </a:r>
            <a:r>
              <a:rPr lang="en-US" sz="1900"/>
              <a:t> </a:t>
            </a:r>
            <a:r>
              <a:rPr lang="en-US" sz="1900" err="1"/>
              <a:t>Belastung</a:t>
            </a:r>
            <a:r>
              <a:rPr lang="en-US" sz="1900"/>
              <a:t> am </a:t>
            </a:r>
            <a:r>
              <a:rPr lang="en-US" sz="1900" err="1"/>
              <a:t>hybriden</a:t>
            </a:r>
            <a:r>
              <a:rPr lang="en-US" sz="1900"/>
              <a:t> </a:t>
            </a:r>
            <a:r>
              <a:rPr lang="en-US" sz="1900" err="1">
                <a:cs typeface="Arial"/>
              </a:rPr>
              <a:t>Arbeitsplatz</a:t>
            </a:r>
            <a:endParaRPr lang="en-US" sz="1900" b="0" err="1">
              <a:cs typeface="Arial"/>
            </a:endParaRPr>
          </a:p>
          <a:p>
            <a:endParaRPr lang="en-US" sz="1900">
              <a:cs typeface="Arial"/>
            </a:endParaRPr>
          </a:p>
          <a:p>
            <a:endParaRPr lang="de-DE">
              <a:cs typeface="Arial"/>
            </a:endParaRPr>
          </a:p>
        </p:txBody>
      </p:sp>
      <p:sp>
        <p:nvSpPr>
          <p:cNvPr id="8" name="Textplatzhalter 7"/>
          <p:cNvSpPr>
            <a:spLocks noGrp="1"/>
          </p:cNvSpPr>
          <p:nvPr>
            <p:ph type="body" sz="quarter" idx="13"/>
          </p:nvPr>
        </p:nvSpPr>
        <p:spPr>
          <a:xfrm>
            <a:off x="372936" y="2072765"/>
            <a:ext cx="8515675" cy="509905"/>
          </a:xfrm>
        </p:spPr>
        <p:txBody>
          <a:bodyPr vert="horz" lIns="0" tIns="0" rIns="0" bIns="0" rtlCol="0" anchor="t">
            <a:normAutofit/>
          </a:bodyPr>
          <a:lstStyle/>
          <a:p>
            <a:r>
              <a:rPr lang="en-US" sz="2000"/>
              <a:t>Midterm </a:t>
            </a:r>
            <a:r>
              <a:rPr lang="en-US" sz="2000" err="1"/>
              <a:t>Präsentation</a:t>
            </a:r>
            <a:endParaRPr lang="en-US" sz="2000" b="0">
              <a:cs typeface="Arial"/>
            </a:endParaRPr>
          </a:p>
          <a:p>
            <a:endParaRPr lang="en-US" sz="1900">
              <a:cs typeface="Arial"/>
            </a:endParaRPr>
          </a:p>
        </p:txBody>
      </p:sp>
      <p:pic>
        <p:nvPicPr>
          <p:cNvPr id="4" name="Bildplatzhalt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8811" b="18811"/>
          <a:stretch>
            <a:fillRect/>
          </a:stretch>
        </p:blipFill>
        <p:spPr/>
      </p:pic>
    </p:spTree>
    <p:extLst>
      <p:ext uri="{BB962C8B-B14F-4D97-AF65-F5344CB8AC3E}">
        <p14:creationId xmlns:p14="http://schemas.microsoft.com/office/powerpoint/2010/main" val="2952058814"/>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C68BAEE8-40FD-71C5-4DEA-D32FA5BF55F9}"/>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A2EED641-5DF6-E434-5AF4-2823FDC7601F}"/>
              </a:ext>
            </a:extLst>
          </p:cNvPr>
          <p:cNvSpPr>
            <a:spLocks noGrp="1"/>
          </p:cNvSpPr>
          <p:nvPr>
            <p:ph type="sldNum" sz="quarter" idx="12"/>
          </p:nvPr>
        </p:nvSpPr>
        <p:spPr/>
        <p:txBody>
          <a:bodyPr/>
          <a:lstStyle/>
          <a:p>
            <a:fld id="{61696EC4-B4CF-4701-AD06-A8439D6D8E12}" type="slidenum">
              <a:rPr lang="en-US" noProof="0" smtClean="0"/>
              <a:t>10</a:t>
            </a:fld>
            <a:endParaRPr lang="en-US" noProof="0"/>
          </a:p>
        </p:txBody>
      </p:sp>
      <p:sp>
        <p:nvSpPr>
          <p:cNvPr id="5" name="Titel 4">
            <a:extLst>
              <a:ext uri="{FF2B5EF4-FFF2-40B4-BE49-F238E27FC236}">
                <a16:creationId xmlns:a16="http://schemas.microsoft.com/office/drawing/2014/main" id="{6D204E40-23C9-488D-8886-4DF08B9C3ACB}"/>
              </a:ext>
            </a:extLst>
          </p:cNvPr>
          <p:cNvSpPr>
            <a:spLocks noGrp="1"/>
          </p:cNvSpPr>
          <p:nvPr>
            <p:ph type="title"/>
          </p:nvPr>
        </p:nvSpPr>
        <p:spPr/>
        <p:txBody>
          <a:bodyPr>
            <a:normAutofit fontScale="90000"/>
          </a:bodyPr>
          <a:lstStyle/>
          <a:p>
            <a:r>
              <a:rPr lang="en-US" err="1">
                <a:cs typeface="Arial"/>
              </a:rPr>
              <a:t>Analysephase</a:t>
            </a:r>
            <a:r>
              <a:rPr lang="en-US">
                <a:cs typeface="Arial"/>
              </a:rPr>
              <a:t> – </a:t>
            </a:r>
            <a:r>
              <a:rPr lang="en-US" err="1">
                <a:cs typeface="Arial"/>
              </a:rPr>
              <a:t>Literaturrecherche</a:t>
            </a:r>
            <a:r>
              <a:rPr lang="en-US">
                <a:cs typeface="Arial"/>
              </a:rPr>
              <a:t> </a:t>
            </a:r>
            <a:r>
              <a:rPr lang="en-US" err="1">
                <a:cs typeface="Arial"/>
              </a:rPr>
              <a:t>individuelle</a:t>
            </a:r>
            <a:r>
              <a:rPr lang="en-US">
                <a:cs typeface="Arial"/>
              </a:rPr>
              <a:t> </a:t>
            </a:r>
            <a:r>
              <a:rPr lang="en-US" err="1">
                <a:cs typeface="Arial"/>
              </a:rPr>
              <a:t>Aufgabenbearbeitung</a:t>
            </a:r>
          </a:p>
        </p:txBody>
      </p:sp>
      <p:sp>
        <p:nvSpPr>
          <p:cNvPr id="21" name="Bildplatzhalter 9">
            <a:extLst>
              <a:ext uri="{FF2B5EF4-FFF2-40B4-BE49-F238E27FC236}">
                <a16:creationId xmlns:a16="http://schemas.microsoft.com/office/drawing/2014/main" id="{083D64F0-7119-C940-1C29-4F7B374EE0E8}"/>
              </a:ext>
            </a:extLst>
          </p:cNvPr>
          <p:cNvSpPr txBox="1">
            <a:spLocks/>
          </p:cNvSpPr>
          <p:nvPr/>
        </p:nvSpPr>
        <p:spPr>
          <a:xfrm>
            <a:off x="398144" y="1229387"/>
            <a:ext cx="8350330" cy="1787859"/>
          </a:xfrm>
          <a:prstGeom prst="rect">
            <a:avLst/>
          </a:prstGeom>
        </p:spPr>
        <p:txBody>
          <a:bodyPr vert="horz" lIns="0" tIns="0" rIns="0" bIns="0" rtlCol="0" anchor="t">
            <a:noAutofit/>
          </a:bodyPr>
          <a:lstStyle>
            <a:lvl1pPr marL="203652" indent="-203652" algn="l" defTabSz="685983" rtl="0" eaLnBrk="1" latinLnBrk="0" hangingPunct="1">
              <a:lnSpc>
                <a:spcPct val="90000"/>
              </a:lnSpc>
              <a:spcBef>
                <a:spcPts val="360"/>
              </a:spcBef>
              <a:buSzPct val="88000"/>
              <a:buFontTx/>
              <a:buBlip>
                <a:blip r:embed="rId2"/>
              </a:buBlip>
              <a:defRPr sz="2000" kern="1200">
                <a:solidFill>
                  <a:schemeClr val="tx1"/>
                </a:solidFill>
                <a:latin typeface="+mn-lt"/>
                <a:ea typeface="+mn-ea"/>
                <a:cs typeface="+mn-cs"/>
              </a:defRPr>
            </a:lvl1pPr>
            <a:lvl2pPr marL="470423" indent="-203652" algn="l" defTabSz="685983" rtl="0" eaLnBrk="1" latinLnBrk="0" hangingPunct="1">
              <a:lnSpc>
                <a:spcPct val="90000"/>
              </a:lnSpc>
              <a:spcBef>
                <a:spcPts val="360"/>
              </a:spcBef>
              <a:buSzPct val="88000"/>
              <a:buFontTx/>
              <a:buBlip>
                <a:blip r:embed="rId2"/>
              </a:buBlip>
              <a:defRPr sz="1800" kern="1200">
                <a:solidFill>
                  <a:schemeClr val="tx1"/>
                </a:solidFill>
                <a:latin typeface="+mn-lt"/>
                <a:ea typeface="+mn-ea"/>
                <a:cs typeface="+mn-cs"/>
              </a:defRPr>
            </a:lvl2pPr>
            <a:lvl3pPr marL="737194" indent="-198888" algn="l" defTabSz="674073" rtl="0" eaLnBrk="1" latinLnBrk="0" hangingPunct="1">
              <a:lnSpc>
                <a:spcPct val="90000"/>
              </a:lnSpc>
              <a:spcBef>
                <a:spcPts val="360"/>
              </a:spcBef>
              <a:buSzPct val="88000"/>
              <a:buFontTx/>
              <a:buBlip>
                <a:blip r:embed="rId2"/>
              </a:buBlip>
              <a:defRPr sz="1600" kern="1200">
                <a:solidFill>
                  <a:schemeClr val="tx1"/>
                </a:solidFill>
                <a:latin typeface="+mn-lt"/>
                <a:ea typeface="+mn-ea"/>
                <a:cs typeface="+mn-cs"/>
              </a:defRPr>
            </a:lvl3pPr>
            <a:lvl4pPr marL="1008729" indent="-203652" algn="l" defTabSz="685983" rtl="0" eaLnBrk="1" latinLnBrk="0" hangingPunct="1">
              <a:lnSpc>
                <a:spcPct val="90000"/>
              </a:lnSpc>
              <a:spcBef>
                <a:spcPts val="360"/>
              </a:spcBef>
              <a:buSzPct val="88000"/>
              <a:buFontTx/>
              <a:buBlip>
                <a:blip r:embed="rId2"/>
              </a:buBlip>
              <a:defRPr sz="1600" kern="1200">
                <a:solidFill>
                  <a:schemeClr val="tx1"/>
                </a:solidFill>
                <a:latin typeface="+mn-lt"/>
                <a:ea typeface="+mn-ea"/>
                <a:cs typeface="+mn-cs"/>
              </a:defRPr>
            </a:lvl4pPr>
            <a:lvl5pPr marL="1275500" indent="-198888" algn="l" defTabSz="685983" rtl="0" eaLnBrk="1" latinLnBrk="0" hangingPunct="1">
              <a:lnSpc>
                <a:spcPct val="90000"/>
              </a:lnSpc>
              <a:spcBef>
                <a:spcPts val="360"/>
              </a:spcBef>
              <a:buSzPct val="88000"/>
              <a:buFontTx/>
              <a:buBlip>
                <a:blip r:embed="rId2"/>
              </a:buBlip>
              <a:defRPr sz="120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03200" indent="-203200"/>
            <a:r>
              <a:rPr lang="de-DE" sz="1600" err="1">
                <a:ea typeface="+mn-lt"/>
                <a:cs typeface="+mn-lt"/>
              </a:rPr>
              <a:t>Cognitive</a:t>
            </a:r>
            <a:r>
              <a:rPr lang="de-DE" sz="1600">
                <a:ea typeface="+mn-lt"/>
                <a:cs typeface="+mn-lt"/>
              </a:rPr>
              <a:t> </a:t>
            </a:r>
            <a:r>
              <a:rPr lang="de-DE" sz="1600" err="1">
                <a:ea typeface="+mn-lt"/>
                <a:cs typeface="+mn-lt"/>
              </a:rPr>
              <a:t>Overload</a:t>
            </a:r>
            <a:r>
              <a:rPr lang="de-DE" sz="1600">
                <a:ea typeface="+mn-lt"/>
                <a:cs typeface="+mn-lt"/>
              </a:rPr>
              <a:t> kann auftreten und wirkt sich negativ auf den Lernerfolg aus [5][6]</a:t>
            </a:r>
          </a:p>
          <a:p>
            <a:pPr marL="469900" lvl="1" indent="-342900">
              <a:buFont typeface="Courier New"/>
              <a:buChar char="o"/>
            </a:pPr>
            <a:r>
              <a:rPr lang="de-DE" sz="1400">
                <a:ea typeface="+mn-lt"/>
                <a:cs typeface="+mn-lt"/>
              </a:rPr>
              <a:t>reduzierte Aufnahmefähigkeit [9]</a:t>
            </a:r>
            <a:endParaRPr lang="de-DE" sz="1400">
              <a:cs typeface="Arial"/>
            </a:endParaRPr>
          </a:p>
          <a:p>
            <a:pPr marL="469900" lvl="1" indent="-342900">
              <a:buFont typeface="Courier New"/>
              <a:buChar char="o"/>
            </a:pPr>
            <a:r>
              <a:rPr lang="de-DE" sz="1400">
                <a:ea typeface="+mn-lt"/>
                <a:cs typeface="+mn-lt"/>
              </a:rPr>
              <a:t>Erhöhte Ermüdung und verringerte Motivation [9]</a:t>
            </a:r>
            <a:endParaRPr lang="de-DE">
              <a:cs typeface="Arial"/>
            </a:endParaRPr>
          </a:p>
          <a:p>
            <a:pPr marL="203200" indent="-203200">
              <a:buFontTx/>
              <a:buChar char="•"/>
            </a:pPr>
            <a:endParaRPr lang="de-DE" sz="1600">
              <a:cs typeface="Arial"/>
            </a:endParaRPr>
          </a:p>
          <a:p>
            <a:pPr marL="469900" lvl="1" indent="-342900">
              <a:buFont typeface="Courier New"/>
              <a:buChar char="o"/>
            </a:pPr>
            <a:endParaRPr lang="de-DE" sz="1400">
              <a:cs typeface="Arial"/>
            </a:endParaRPr>
          </a:p>
          <a:p>
            <a:pPr marL="0" indent="0">
              <a:buNone/>
            </a:pPr>
            <a:endParaRPr lang="de-DE">
              <a:cs typeface="Arial"/>
            </a:endParaRPr>
          </a:p>
        </p:txBody>
      </p:sp>
    </p:spTree>
    <p:extLst>
      <p:ext uri="{BB962C8B-B14F-4D97-AF65-F5344CB8AC3E}">
        <p14:creationId xmlns:p14="http://schemas.microsoft.com/office/powerpoint/2010/main" val="224189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48F3E3A-5577-722D-2E1C-C3BBE774FD07}"/>
              </a:ext>
            </a:extLst>
          </p:cNvPr>
          <p:cNvSpPr>
            <a:spLocks noGrp="1"/>
          </p:cNvSpPr>
          <p:nvPr>
            <p:ph idx="1"/>
          </p:nvPr>
        </p:nvSpPr>
        <p:spPr/>
        <p:txBody>
          <a:bodyPr vert="horz" lIns="0" tIns="0" rIns="0" bIns="0" rtlCol="0" anchor="t">
            <a:normAutofit/>
          </a:bodyPr>
          <a:lstStyle/>
          <a:p>
            <a:pPr marL="203200" indent="-203200"/>
            <a:r>
              <a:rPr lang="de-DE">
                <a:cs typeface="Arial"/>
              </a:rPr>
              <a:t>Semistrukturierte Interviews</a:t>
            </a:r>
            <a:endParaRPr lang="de-DE" err="1"/>
          </a:p>
          <a:p>
            <a:pPr marL="203200" indent="-203200"/>
            <a:r>
              <a:rPr lang="de-DE">
                <a:cs typeface="Arial"/>
              </a:rPr>
              <a:t>Gefragte Kategorien</a:t>
            </a:r>
          </a:p>
          <a:p>
            <a:pPr marL="469900" lvl="1" indent="-203200">
              <a:buFont typeface="Courier New"/>
              <a:buChar char="•"/>
            </a:pPr>
            <a:r>
              <a:rPr lang="de-DE">
                <a:cs typeface="Arial"/>
              </a:rPr>
              <a:t>As-</a:t>
            </a:r>
            <a:r>
              <a:rPr lang="de-DE" err="1">
                <a:cs typeface="Arial"/>
              </a:rPr>
              <a:t>Is</a:t>
            </a:r>
            <a:r>
              <a:rPr lang="de-DE">
                <a:cs typeface="Arial"/>
              </a:rPr>
              <a:t>-Situation Meetings / individuelle Aufgabenbearbeitung am hybriden Arbeitsplatz</a:t>
            </a:r>
          </a:p>
          <a:p>
            <a:pPr marL="469900" lvl="1" indent="-203200">
              <a:buFont typeface="Courier New"/>
              <a:buChar char="•"/>
            </a:pPr>
            <a:r>
              <a:rPr lang="de-DE">
                <a:cs typeface="Arial"/>
              </a:rPr>
              <a:t>Visualisierung</a:t>
            </a:r>
            <a:endParaRPr lang="de-DE"/>
          </a:p>
          <a:p>
            <a:pPr marL="469900" lvl="1" indent="-203200">
              <a:buFont typeface="Courier New"/>
              <a:buChar char="•"/>
            </a:pPr>
            <a:r>
              <a:rPr lang="de-DE">
                <a:cs typeface="Arial"/>
              </a:rPr>
              <a:t>Bedenken</a:t>
            </a:r>
          </a:p>
          <a:p>
            <a:pPr marL="203200" indent="-203200"/>
            <a:r>
              <a:rPr lang="de-DE">
                <a:cs typeface="Arial"/>
              </a:rPr>
              <a:t>10 Interviews</a:t>
            </a:r>
          </a:p>
          <a:p>
            <a:pPr marL="203200" indent="-203200"/>
            <a:r>
              <a:rPr lang="de-DE">
                <a:cs typeface="Arial"/>
              </a:rPr>
              <a:t>Dauer: 25 – 60 min</a:t>
            </a:r>
          </a:p>
          <a:p>
            <a:pPr marL="203200" indent="-203200"/>
            <a:r>
              <a:rPr lang="de-DE">
                <a:cs typeface="Arial"/>
              </a:rPr>
              <a:t>Per Mobilem Endgerät aufgezeichnet</a:t>
            </a:r>
          </a:p>
          <a:p>
            <a:pPr marL="203200" indent="-203200"/>
            <a:r>
              <a:rPr lang="de-DE" err="1">
                <a:cs typeface="Arial"/>
              </a:rPr>
              <a:t>Transkripiertool</a:t>
            </a:r>
            <a:r>
              <a:rPr lang="de-DE">
                <a:cs typeface="Arial"/>
              </a:rPr>
              <a:t> </a:t>
            </a:r>
            <a:r>
              <a:rPr lang="de-DE" err="1">
                <a:cs typeface="Arial"/>
              </a:rPr>
              <a:t>diarization</a:t>
            </a:r>
            <a:r>
              <a:rPr lang="de-DE">
                <a:cs typeface="Arial"/>
              </a:rPr>
              <a:t> vom Lehrstuhl genutzt[8]</a:t>
            </a:r>
          </a:p>
          <a:p>
            <a:pPr marL="203200" indent="-203200"/>
            <a:r>
              <a:rPr lang="de-DE">
                <a:cs typeface="Arial"/>
              </a:rPr>
              <a:t>Auswertung mit Codierung</a:t>
            </a:r>
            <a:endParaRPr lang="de-DE"/>
          </a:p>
          <a:p>
            <a:pPr marL="203200" indent="-203200">
              <a:buChar char="•"/>
            </a:pPr>
            <a:endParaRPr lang="de-DE">
              <a:cs typeface="Arial"/>
            </a:endParaRPr>
          </a:p>
        </p:txBody>
      </p:sp>
      <p:sp>
        <p:nvSpPr>
          <p:cNvPr id="6" name="Datumsplatzhalter 5">
            <a:extLst>
              <a:ext uri="{FF2B5EF4-FFF2-40B4-BE49-F238E27FC236}">
                <a16:creationId xmlns:a16="http://schemas.microsoft.com/office/drawing/2014/main" id="{7CF95ADF-B611-6F75-F4B9-24B9217A0EF1}"/>
              </a:ext>
            </a:extLst>
          </p:cNvPr>
          <p:cNvSpPr>
            <a:spLocks noGrp="1"/>
          </p:cNvSpPr>
          <p:nvPr>
            <p:ph type="dt" sz="half" idx="10"/>
          </p:nvPr>
        </p:nvSpPr>
        <p:spPr/>
        <p:txBody>
          <a:bodyPr/>
          <a:lstStyle/>
          <a:p>
            <a:fld id="{88C61DB6-D53F-456D-8864-56CE29C6E6BA}" type="datetime1">
              <a:rPr lang="de-DE" smtClean="0"/>
              <a:t>31.03.2025</a:t>
            </a:fld>
            <a:endParaRPr lang="de-DE"/>
          </a:p>
        </p:txBody>
      </p:sp>
      <p:sp>
        <p:nvSpPr>
          <p:cNvPr id="7" name="Foliennummernplatzhalter 6">
            <a:extLst>
              <a:ext uri="{FF2B5EF4-FFF2-40B4-BE49-F238E27FC236}">
                <a16:creationId xmlns:a16="http://schemas.microsoft.com/office/drawing/2014/main" id="{EBAE45A7-41AE-F17A-1AF5-7B0F90878FC9}"/>
              </a:ext>
            </a:extLst>
          </p:cNvPr>
          <p:cNvSpPr>
            <a:spLocks noGrp="1"/>
          </p:cNvSpPr>
          <p:nvPr>
            <p:ph type="sldNum" sz="quarter" idx="12"/>
          </p:nvPr>
        </p:nvSpPr>
        <p:spPr/>
        <p:txBody>
          <a:bodyPr/>
          <a:lstStyle/>
          <a:p>
            <a:fld id="{61696EC4-B4CF-4701-AD06-A8439D6D8E12}" type="slidenum">
              <a:rPr lang="de-DE" smtClean="0"/>
              <a:t>11</a:t>
            </a:fld>
            <a:endParaRPr lang="de-DE"/>
          </a:p>
        </p:txBody>
      </p:sp>
      <p:sp>
        <p:nvSpPr>
          <p:cNvPr id="8" name="Titel 7">
            <a:extLst>
              <a:ext uri="{FF2B5EF4-FFF2-40B4-BE49-F238E27FC236}">
                <a16:creationId xmlns:a16="http://schemas.microsoft.com/office/drawing/2014/main" id="{1E15195F-246B-32F8-29D5-0D6DA732EE53}"/>
              </a:ext>
            </a:extLst>
          </p:cNvPr>
          <p:cNvSpPr>
            <a:spLocks noGrp="1"/>
          </p:cNvSpPr>
          <p:nvPr>
            <p:ph type="title"/>
          </p:nvPr>
        </p:nvSpPr>
        <p:spPr/>
        <p:txBody>
          <a:bodyPr/>
          <a:lstStyle/>
          <a:p>
            <a:r>
              <a:rPr lang="de-DE">
                <a:cs typeface="Arial"/>
              </a:rPr>
              <a:t>Analysephase - Interviews</a:t>
            </a:r>
            <a:endParaRPr lang="de-DE"/>
          </a:p>
        </p:txBody>
      </p:sp>
    </p:spTree>
    <p:extLst>
      <p:ext uri="{BB962C8B-B14F-4D97-AF65-F5344CB8AC3E}">
        <p14:creationId xmlns:p14="http://schemas.microsoft.com/office/powerpoint/2010/main" val="50810559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5E87039-CC17-39B0-F86B-B1F369E7B13C}"/>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Slide Number Placeholder 3">
            <a:extLst>
              <a:ext uri="{FF2B5EF4-FFF2-40B4-BE49-F238E27FC236}">
                <a16:creationId xmlns:a16="http://schemas.microsoft.com/office/drawing/2014/main" id="{DFA83CC1-D661-1C89-089F-4BDC9B563C14}"/>
              </a:ext>
            </a:extLst>
          </p:cNvPr>
          <p:cNvSpPr>
            <a:spLocks noGrp="1"/>
          </p:cNvSpPr>
          <p:nvPr>
            <p:ph type="sldNum" sz="quarter" idx="12"/>
          </p:nvPr>
        </p:nvSpPr>
        <p:spPr/>
        <p:txBody>
          <a:bodyPr/>
          <a:lstStyle/>
          <a:p>
            <a:fld id="{61696EC4-B4CF-4701-AD06-A8439D6D8E12}" type="slidenum">
              <a:rPr lang="en-US" noProof="0" smtClean="0"/>
              <a:t>12</a:t>
            </a:fld>
            <a:endParaRPr lang="en-US" noProof="0"/>
          </a:p>
        </p:txBody>
      </p:sp>
      <p:sp>
        <p:nvSpPr>
          <p:cNvPr id="5" name="Title 4">
            <a:extLst>
              <a:ext uri="{FF2B5EF4-FFF2-40B4-BE49-F238E27FC236}">
                <a16:creationId xmlns:a16="http://schemas.microsoft.com/office/drawing/2014/main" id="{7A6FD186-12C9-F793-DE4B-39F9AB2C952A}"/>
              </a:ext>
            </a:extLst>
          </p:cNvPr>
          <p:cNvSpPr>
            <a:spLocks noGrp="1"/>
          </p:cNvSpPr>
          <p:nvPr>
            <p:ph type="title"/>
          </p:nvPr>
        </p:nvSpPr>
        <p:spPr/>
        <p:txBody>
          <a:bodyPr/>
          <a:lstStyle/>
          <a:p>
            <a:r>
              <a:rPr lang="en-US">
                <a:cs typeface="Arial"/>
              </a:rPr>
              <a:t>Interview </a:t>
            </a:r>
            <a:r>
              <a:rPr lang="en-US" err="1">
                <a:cs typeface="Arial"/>
              </a:rPr>
              <a:t>Demografie</a:t>
            </a:r>
            <a:endParaRPr lang="en-US" err="1"/>
          </a:p>
        </p:txBody>
      </p:sp>
      <p:pic>
        <p:nvPicPr>
          <p:cNvPr id="8" name="Picture 7" descr="A graph with blue and pink dots&#10;&#10;Description automatically generated">
            <a:extLst>
              <a:ext uri="{FF2B5EF4-FFF2-40B4-BE49-F238E27FC236}">
                <a16:creationId xmlns:a16="http://schemas.microsoft.com/office/drawing/2014/main" id="{C89DC335-55C5-CD11-35E6-0C671E5B2ABA}"/>
              </a:ext>
            </a:extLst>
          </p:cNvPr>
          <p:cNvPicPr>
            <a:picLocks noChangeAspect="1"/>
          </p:cNvPicPr>
          <p:nvPr/>
        </p:nvPicPr>
        <p:blipFill>
          <a:blip r:embed="rId2"/>
          <a:stretch>
            <a:fillRect/>
          </a:stretch>
        </p:blipFill>
        <p:spPr>
          <a:xfrm>
            <a:off x="4588498" y="1272646"/>
            <a:ext cx="3492077" cy="2855267"/>
          </a:xfrm>
          <a:prstGeom prst="rect">
            <a:avLst/>
          </a:prstGeom>
        </p:spPr>
      </p:pic>
      <p:pic>
        <p:nvPicPr>
          <p:cNvPr id="10" name="Grafik 9" descr="Ein Bild, das Text, Screenshot, Rechteck, Diagramm enthält.&#10;&#10;Beschreibung automatisch generiert.">
            <a:extLst>
              <a:ext uri="{FF2B5EF4-FFF2-40B4-BE49-F238E27FC236}">
                <a16:creationId xmlns:a16="http://schemas.microsoft.com/office/drawing/2014/main" id="{8E31E329-4730-26E2-2561-AACBF6A0926E}"/>
              </a:ext>
            </a:extLst>
          </p:cNvPr>
          <p:cNvPicPr>
            <a:picLocks noChangeAspect="1"/>
          </p:cNvPicPr>
          <p:nvPr/>
        </p:nvPicPr>
        <p:blipFill>
          <a:blip r:embed="rId3"/>
          <a:stretch>
            <a:fillRect/>
          </a:stretch>
        </p:blipFill>
        <p:spPr>
          <a:xfrm>
            <a:off x="538517" y="1280998"/>
            <a:ext cx="3505352" cy="2845567"/>
          </a:xfrm>
          <a:prstGeom prst="rect">
            <a:avLst/>
          </a:prstGeom>
        </p:spPr>
      </p:pic>
    </p:spTree>
    <p:extLst>
      <p:ext uri="{BB962C8B-B14F-4D97-AF65-F5344CB8AC3E}">
        <p14:creationId xmlns:p14="http://schemas.microsoft.com/office/powerpoint/2010/main" val="21179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4B7336D7-D3D4-E2C3-C50A-B4433D0B7360}"/>
              </a:ext>
            </a:extLst>
          </p:cNvPr>
          <p:cNvSpPr>
            <a:spLocks noGrp="1"/>
          </p:cNvSpPr>
          <p:nvPr>
            <p:ph sz="quarter" idx="4"/>
          </p:nvPr>
        </p:nvSpPr>
        <p:spPr>
          <a:xfrm>
            <a:off x="375947" y="1634792"/>
            <a:ext cx="8001935" cy="2958165"/>
          </a:xfrm>
        </p:spPr>
        <p:txBody>
          <a:bodyPr vert="horz" lIns="0" tIns="0" rIns="0" bIns="0" rtlCol="0" anchor="t">
            <a:normAutofit/>
          </a:bodyPr>
          <a:lstStyle/>
          <a:p>
            <a:pPr marL="203200" indent="-203200"/>
            <a:r>
              <a:rPr lang="de-DE" sz="1800">
                <a:cs typeface="Arial"/>
              </a:rPr>
              <a:t>9/10 Teilnehmer können Momente erhöhter kognitiver Belastung beschreiben</a:t>
            </a:r>
          </a:p>
          <a:p>
            <a:pPr marL="203200" indent="-203200"/>
            <a:r>
              <a:rPr lang="de-DE" sz="1800">
                <a:cs typeface="Arial"/>
              </a:rPr>
              <a:t>Gemerkt wird dies von allen Teilnehmern erst durch Ablenkbarkeit 5/10 oder körperliche Signale (erhöhter Puls 2/10, Juckreiz 1/10, unangenehmes Gefühl 1/10) 4/10</a:t>
            </a:r>
          </a:p>
          <a:p>
            <a:pPr marL="203200" indent="-203200"/>
            <a:r>
              <a:rPr lang="de-DE" sz="1800">
                <a:cs typeface="Arial"/>
              </a:rPr>
              <a:t>Der Erfolg eines Meetings wird nach Informationsneugewinn 3/10, Aufgaben danach 1/10, Zeit 2/10, Austausch funktioniert 2/10 oder Gefühl 1/10 bewertet</a:t>
            </a:r>
          </a:p>
          <a:p>
            <a:pPr marL="203200" indent="-203200"/>
            <a:endParaRPr lang="de-DE">
              <a:cs typeface="Arial"/>
            </a:endParaRPr>
          </a:p>
          <a:p>
            <a:pPr marL="203200" indent="-203200"/>
            <a:endParaRPr lang="de-DE">
              <a:cs typeface="Arial"/>
            </a:endParaRPr>
          </a:p>
        </p:txBody>
      </p:sp>
      <p:sp>
        <p:nvSpPr>
          <p:cNvPr id="6" name="Datumsplatzhalter 5">
            <a:extLst>
              <a:ext uri="{FF2B5EF4-FFF2-40B4-BE49-F238E27FC236}">
                <a16:creationId xmlns:a16="http://schemas.microsoft.com/office/drawing/2014/main" id="{87B91A4C-264C-BF3A-2A60-52324789E110}"/>
              </a:ext>
            </a:extLst>
          </p:cNvPr>
          <p:cNvSpPr>
            <a:spLocks noGrp="1"/>
          </p:cNvSpPr>
          <p:nvPr>
            <p:ph type="dt" sz="half" idx="10"/>
          </p:nvPr>
        </p:nvSpPr>
        <p:spPr/>
        <p:txBody>
          <a:bodyPr/>
          <a:lstStyle/>
          <a:p>
            <a:fld id="{88C61DB6-D53F-456D-8864-56CE29C6E6BA}" type="datetime1">
              <a:rPr lang="de-DE" smtClean="0"/>
              <a:t>31.03.2025</a:t>
            </a:fld>
            <a:endParaRPr lang="de-DE"/>
          </a:p>
        </p:txBody>
      </p:sp>
      <p:sp>
        <p:nvSpPr>
          <p:cNvPr id="7" name="Foliennummernplatzhalter 6">
            <a:extLst>
              <a:ext uri="{FF2B5EF4-FFF2-40B4-BE49-F238E27FC236}">
                <a16:creationId xmlns:a16="http://schemas.microsoft.com/office/drawing/2014/main" id="{A5DC8ACB-4E56-700B-BC26-8DAEF04D8486}"/>
              </a:ext>
            </a:extLst>
          </p:cNvPr>
          <p:cNvSpPr>
            <a:spLocks noGrp="1"/>
          </p:cNvSpPr>
          <p:nvPr>
            <p:ph type="sldNum" sz="quarter" idx="12"/>
          </p:nvPr>
        </p:nvSpPr>
        <p:spPr/>
        <p:txBody>
          <a:bodyPr/>
          <a:lstStyle/>
          <a:p>
            <a:fld id="{61696EC4-B4CF-4701-AD06-A8439D6D8E12}" type="slidenum">
              <a:rPr lang="de-DE" smtClean="0"/>
              <a:t>13</a:t>
            </a:fld>
            <a:endParaRPr lang="de-DE"/>
          </a:p>
        </p:txBody>
      </p:sp>
      <p:sp>
        <p:nvSpPr>
          <p:cNvPr id="8" name="Titel 7">
            <a:extLst>
              <a:ext uri="{FF2B5EF4-FFF2-40B4-BE49-F238E27FC236}">
                <a16:creationId xmlns:a16="http://schemas.microsoft.com/office/drawing/2014/main" id="{6C8F5CF5-922D-D44E-81F0-4978F281487A}"/>
              </a:ext>
            </a:extLst>
          </p:cNvPr>
          <p:cNvSpPr>
            <a:spLocks noGrp="1"/>
          </p:cNvSpPr>
          <p:nvPr>
            <p:ph type="title"/>
          </p:nvPr>
        </p:nvSpPr>
        <p:spPr/>
        <p:txBody>
          <a:bodyPr>
            <a:normAutofit/>
          </a:bodyPr>
          <a:lstStyle/>
          <a:p>
            <a:r>
              <a:rPr lang="en-US" dirty="0" err="1">
                <a:cs typeface="Arial"/>
              </a:rPr>
              <a:t>Analysephase</a:t>
            </a:r>
            <a:r>
              <a:rPr lang="en-US" dirty="0">
                <a:cs typeface="Arial"/>
              </a:rPr>
              <a:t> – </a:t>
            </a:r>
            <a:r>
              <a:rPr lang="en-US" dirty="0" err="1">
                <a:cs typeface="Arial"/>
              </a:rPr>
              <a:t>Erkenntnisse</a:t>
            </a:r>
            <a:r>
              <a:rPr lang="en-US" dirty="0">
                <a:cs typeface="Arial"/>
              </a:rPr>
              <a:t> für Meetings</a:t>
            </a:r>
            <a:endParaRPr lang="en-US" dirty="0"/>
          </a:p>
        </p:txBody>
      </p:sp>
    </p:spTree>
    <p:extLst>
      <p:ext uri="{BB962C8B-B14F-4D97-AF65-F5344CB8AC3E}">
        <p14:creationId xmlns:p14="http://schemas.microsoft.com/office/powerpoint/2010/main" val="222856883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7E17455B-08CC-C8EF-C525-0732A47664C0}"/>
              </a:ext>
            </a:extLst>
          </p:cNvPr>
          <p:cNvSpPr>
            <a:spLocks noGrp="1"/>
          </p:cNvSpPr>
          <p:nvPr>
            <p:ph sz="quarter" idx="4"/>
          </p:nvPr>
        </p:nvSpPr>
        <p:spPr>
          <a:xfrm>
            <a:off x="638388" y="1608002"/>
            <a:ext cx="7885671" cy="3035679"/>
          </a:xfrm>
        </p:spPr>
        <p:txBody>
          <a:bodyPr vert="horz" lIns="0" tIns="0" rIns="0" bIns="0" rtlCol="0" anchor="t">
            <a:normAutofit/>
          </a:bodyPr>
          <a:lstStyle/>
          <a:p>
            <a:pPr marL="203200" indent="-203200"/>
            <a:r>
              <a:rPr lang="de-DE" sz="1800">
                <a:cs typeface="Arial"/>
              </a:rPr>
              <a:t>6/10 Interviewteilnehmern geben an Situationen mit erhöhtem </a:t>
            </a:r>
            <a:r>
              <a:rPr lang="de-DE" sz="1800" err="1">
                <a:cs typeface="Arial"/>
              </a:rPr>
              <a:t>Cognitive</a:t>
            </a:r>
            <a:r>
              <a:rPr lang="de-DE" sz="1800">
                <a:cs typeface="Arial"/>
              </a:rPr>
              <a:t> Load täglich, 8/10 wöchentlich erleben</a:t>
            </a:r>
          </a:p>
          <a:p>
            <a:pPr marL="203200" indent="-203200"/>
            <a:r>
              <a:rPr lang="de-DE" sz="1800">
                <a:cs typeface="Arial"/>
              </a:rPr>
              <a:t>Bemerkt werden solche Situationen erst anhand von erhöhter Ablenkbarkeit 4/10, dem allgemeinen Gefühl der Überbelastung 3/10</a:t>
            </a:r>
          </a:p>
          <a:p>
            <a:pPr marL="203200" indent="-203200"/>
            <a:r>
              <a:rPr lang="de-DE" sz="1800">
                <a:cs typeface="Arial"/>
              </a:rPr>
              <a:t>Bewertet wird anhand von erfüllten Aufgaben 5/10 oder zeitlicher Differenz 2/10</a:t>
            </a:r>
            <a:endParaRPr lang="de-DE" sz="1800"/>
          </a:p>
          <a:p>
            <a:pPr marL="203200" indent="-203200"/>
            <a:endParaRPr lang="de-DE">
              <a:cs typeface="Arial"/>
            </a:endParaRPr>
          </a:p>
        </p:txBody>
      </p:sp>
      <p:sp>
        <p:nvSpPr>
          <p:cNvPr id="6" name="Datumsplatzhalter 5">
            <a:extLst>
              <a:ext uri="{FF2B5EF4-FFF2-40B4-BE49-F238E27FC236}">
                <a16:creationId xmlns:a16="http://schemas.microsoft.com/office/drawing/2014/main" id="{C3BDDF2E-913E-356B-995F-EDA3DF981C28}"/>
              </a:ext>
            </a:extLst>
          </p:cNvPr>
          <p:cNvSpPr>
            <a:spLocks noGrp="1"/>
          </p:cNvSpPr>
          <p:nvPr>
            <p:ph type="dt" sz="half" idx="10"/>
          </p:nvPr>
        </p:nvSpPr>
        <p:spPr/>
        <p:txBody>
          <a:bodyPr/>
          <a:lstStyle/>
          <a:p>
            <a:fld id="{88C61DB6-D53F-456D-8864-56CE29C6E6BA}" type="datetime1">
              <a:rPr lang="de-DE" smtClean="0"/>
              <a:t>31.03.2025</a:t>
            </a:fld>
            <a:endParaRPr lang="de-DE"/>
          </a:p>
        </p:txBody>
      </p:sp>
      <p:sp>
        <p:nvSpPr>
          <p:cNvPr id="7" name="Foliennummernplatzhalter 6">
            <a:extLst>
              <a:ext uri="{FF2B5EF4-FFF2-40B4-BE49-F238E27FC236}">
                <a16:creationId xmlns:a16="http://schemas.microsoft.com/office/drawing/2014/main" id="{BDC420F4-929A-EB4F-3E91-9A99ADD09DD7}"/>
              </a:ext>
            </a:extLst>
          </p:cNvPr>
          <p:cNvSpPr>
            <a:spLocks noGrp="1"/>
          </p:cNvSpPr>
          <p:nvPr>
            <p:ph type="sldNum" sz="quarter" idx="12"/>
          </p:nvPr>
        </p:nvSpPr>
        <p:spPr/>
        <p:txBody>
          <a:bodyPr/>
          <a:lstStyle/>
          <a:p>
            <a:fld id="{61696EC4-B4CF-4701-AD06-A8439D6D8E12}" type="slidenum">
              <a:rPr lang="de-DE" smtClean="0"/>
              <a:t>14</a:t>
            </a:fld>
            <a:endParaRPr lang="de-DE"/>
          </a:p>
        </p:txBody>
      </p:sp>
      <p:sp>
        <p:nvSpPr>
          <p:cNvPr id="8" name="Titel 7">
            <a:extLst>
              <a:ext uri="{FF2B5EF4-FFF2-40B4-BE49-F238E27FC236}">
                <a16:creationId xmlns:a16="http://schemas.microsoft.com/office/drawing/2014/main" id="{EF127268-778C-8E4D-92D0-030EDD2EBD6F}"/>
              </a:ext>
            </a:extLst>
          </p:cNvPr>
          <p:cNvSpPr>
            <a:spLocks noGrp="1"/>
          </p:cNvSpPr>
          <p:nvPr>
            <p:ph type="title"/>
          </p:nvPr>
        </p:nvSpPr>
        <p:spPr/>
        <p:txBody>
          <a:bodyPr>
            <a:normAutofit fontScale="90000"/>
          </a:bodyPr>
          <a:lstStyle/>
          <a:p>
            <a:r>
              <a:rPr lang="de-DE">
                <a:cs typeface="Arial"/>
              </a:rPr>
              <a:t>Analysephase – Erkenntnisse für individuelle Arbeit aus Interviews</a:t>
            </a:r>
          </a:p>
        </p:txBody>
      </p:sp>
    </p:spTree>
    <p:extLst>
      <p:ext uri="{BB962C8B-B14F-4D97-AF65-F5344CB8AC3E}">
        <p14:creationId xmlns:p14="http://schemas.microsoft.com/office/powerpoint/2010/main" val="1423568673"/>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21E770E-5426-8511-2ACD-FB98F7FD7953}"/>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B3BBC1A2-9AB6-7D1B-C9B5-71B66F5A91E1}"/>
              </a:ext>
            </a:extLst>
          </p:cNvPr>
          <p:cNvSpPr>
            <a:spLocks noGrp="1"/>
          </p:cNvSpPr>
          <p:nvPr>
            <p:ph type="sldNum" sz="quarter" idx="12"/>
          </p:nvPr>
        </p:nvSpPr>
        <p:spPr/>
        <p:txBody>
          <a:bodyPr/>
          <a:lstStyle/>
          <a:p>
            <a:fld id="{61696EC4-B4CF-4701-AD06-A8439D6D8E12}" type="slidenum">
              <a:rPr lang="en-US" noProof="0" smtClean="0"/>
              <a:t>15</a:t>
            </a:fld>
            <a:endParaRPr lang="en-US" noProof="0"/>
          </a:p>
        </p:txBody>
      </p:sp>
      <p:sp>
        <p:nvSpPr>
          <p:cNvPr id="5" name="Titel 4">
            <a:extLst>
              <a:ext uri="{FF2B5EF4-FFF2-40B4-BE49-F238E27FC236}">
                <a16:creationId xmlns:a16="http://schemas.microsoft.com/office/drawing/2014/main" id="{B077417E-467E-A654-2F38-9241CD5AE64B}"/>
              </a:ext>
            </a:extLst>
          </p:cNvPr>
          <p:cNvSpPr>
            <a:spLocks noGrp="1"/>
          </p:cNvSpPr>
          <p:nvPr>
            <p:ph type="title"/>
          </p:nvPr>
        </p:nvSpPr>
        <p:spPr/>
        <p:txBody>
          <a:bodyPr/>
          <a:lstStyle/>
          <a:p>
            <a:r>
              <a:rPr lang="de-DE">
                <a:cs typeface="Arial"/>
              </a:rPr>
              <a:t>Analysephase – User Groups</a:t>
            </a:r>
            <a:endParaRPr lang="de-DE"/>
          </a:p>
        </p:txBody>
      </p:sp>
      <p:graphicFrame>
        <p:nvGraphicFramePr>
          <p:cNvPr id="6" name="Tabelle 5">
            <a:extLst>
              <a:ext uri="{FF2B5EF4-FFF2-40B4-BE49-F238E27FC236}">
                <a16:creationId xmlns:a16="http://schemas.microsoft.com/office/drawing/2014/main" id="{EA058BDD-6075-4CA3-3904-8F96227A3CA6}"/>
              </a:ext>
            </a:extLst>
          </p:cNvPr>
          <p:cNvGraphicFramePr>
            <a:graphicFrameLocks noGrp="1"/>
          </p:cNvGraphicFramePr>
          <p:nvPr>
            <p:extLst>
              <p:ext uri="{D42A27DB-BD31-4B8C-83A1-F6EECF244321}">
                <p14:modId xmlns:p14="http://schemas.microsoft.com/office/powerpoint/2010/main" val="2690482316"/>
              </p:ext>
            </p:extLst>
          </p:nvPr>
        </p:nvGraphicFramePr>
        <p:xfrm>
          <a:off x="419834" y="1300960"/>
          <a:ext cx="7813242" cy="2983262"/>
        </p:xfrm>
        <a:graphic>
          <a:graphicData uri="http://schemas.openxmlformats.org/drawingml/2006/table">
            <a:tbl>
              <a:tblPr firstRow="1" bandRow="1">
                <a:tableStyleId>{5C22544A-7EE6-4342-B048-85BDC9FD1C3A}</a:tableStyleId>
              </a:tblPr>
              <a:tblGrid>
                <a:gridCol w="3906621">
                  <a:extLst>
                    <a:ext uri="{9D8B030D-6E8A-4147-A177-3AD203B41FA5}">
                      <a16:colId xmlns:a16="http://schemas.microsoft.com/office/drawing/2014/main" val="1469012158"/>
                    </a:ext>
                  </a:extLst>
                </a:gridCol>
                <a:gridCol w="3906621">
                  <a:extLst>
                    <a:ext uri="{9D8B030D-6E8A-4147-A177-3AD203B41FA5}">
                      <a16:colId xmlns:a16="http://schemas.microsoft.com/office/drawing/2014/main" val="3995575079"/>
                    </a:ext>
                  </a:extLst>
                </a:gridCol>
              </a:tblGrid>
              <a:tr h="544862">
                <a:tc>
                  <a:txBody>
                    <a:bodyPr/>
                    <a:lstStyle/>
                    <a:p>
                      <a:r>
                        <a:rPr lang="de-DE"/>
                        <a:t>Video – Meeting Teilnehmer</a:t>
                      </a:r>
                    </a:p>
                  </a:txBody>
                  <a:tcPr/>
                </a:tc>
                <a:tc>
                  <a:txBody>
                    <a:bodyPr/>
                    <a:lstStyle/>
                    <a:p>
                      <a:r>
                        <a:rPr lang="de-DE"/>
                        <a:t>Personen die individuelle Aufgaben am hybriden Arbeitsplatz durchführen</a:t>
                      </a:r>
                    </a:p>
                  </a:txBody>
                  <a:tcPr/>
                </a:tc>
                <a:extLst>
                  <a:ext uri="{0D108BD9-81ED-4DB2-BD59-A6C34878D82A}">
                    <a16:rowId xmlns:a16="http://schemas.microsoft.com/office/drawing/2014/main" val="4276803543"/>
                  </a:ext>
                </a:extLst>
              </a:tr>
              <a:tr h="2427785">
                <a:tc>
                  <a:txBody>
                    <a:bodyPr/>
                    <a:lstStyle/>
                    <a:p>
                      <a:pPr lvl="0" algn="l">
                        <a:lnSpc>
                          <a:spcPct val="100000"/>
                        </a:lnSpc>
                        <a:spcBef>
                          <a:spcPts val="0"/>
                        </a:spcBef>
                        <a:spcAft>
                          <a:spcPts val="0"/>
                        </a:spcAft>
                        <a:buNone/>
                      </a:pPr>
                      <a:r>
                        <a:rPr lang="de-DE" sz="1400" b="0" i="0" u="none" strike="noStrike" noProof="0">
                          <a:solidFill>
                            <a:srgbClr val="252525"/>
                          </a:solidFill>
                          <a:latin typeface="Arial"/>
                        </a:rPr>
                        <a:t>Personen die von der Arbeit, Schule oder dem privaten aus an Video - Meetings teilnehmen. Diese Personen möchten durch das Video - Meeting Informationen dazu gewinnen oder sich austauschen. Diese Meetings werden meist von ca. 3 - 30 Personen angetreten und dauern meist von ca. 15 - 180 Minuten. Wenn Personen an Video - Meetings teilnehmen, dann meistens regelmäßig, mindestens einmal die Woche.</a:t>
                      </a:r>
                      <a:endParaRPr lang="de-DE" sz="1400"/>
                    </a:p>
                    <a:p>
                      <a:pPr lvl="0">
                        <a:buNone/>
                      </a:pPr>
                      <a:endParaRPr lang="de-DE" sz="1400"/>
                    </a:p>
                  </a:txBody>
                  <a:tcPr/>
                </a:tc>
                <a:tc>
                  <a:txBody>
                    <a:bodyPr/>
                    <a:lstStyle/>
                    <a:p>
                      <a:pPr lvl="0" algn="l">
                        <a:lnSpc>
                          <a:spcPct val="100000"/>
                        </a:lnSpc>
                        <a:spcBef>
                          <a:spcPts val="0"/>
                        </a:spcBef>
                        <a:spcAft>
                          <a:spcPts val="0"/>
                        </a:spcAft>
                        <a:buNone/>
                      </a:pPr>
                      <a:r>
                        <a:rPr lang="de-DE" sz="1400" b="0" i="0" u="none" strike="noStrike" noProof="0">
                          <a:solidFill>
                            <a:srgbClr val="252525"/>
                          </a:solidFill>
                          <a:latin typeface="Arial"/>
                        </a:rPr>
                        <a:t>Personen die von der Arbeit, Schule oder dem privaten aus individuelle Arbeit verrichten. Diese Personen möchten ihre Aufgaben effizient und richtig durchführen. Die Aufgaben können verschiedenste Formen annehmen und von Minuten bis Tage dauern. Personen die solche Aufgaben erledigen machen dies meist täglich.</a:t>
                      </a:r>
                      <a:endParaRPr lang="de-DE" sz="1400"/>
                    </a:p>
                    <a:p>
                      <a:pPr lvl="0">
                        <a:buNone/>
                      </a:pPr>
                      <a:endParaRPr lang="de-DE" sz="1400"/>
                    </a:p>
                  </a:txBody>
                  <a:tcPr/>
                </a:tc>
                <a:extLst>
                  <a:ext uri="{0D108BD9-81ED-4DB2-BD59-A6C34878D82A}">
                    <a16:rowId xmlns:a16="http://schemas.microsoft.com/office/drawing/2014/main" val="4045988065"/>
                  </a:ext>
                </a:extLst>
              </a:tr>
            </a:tbl>
          </a:graphicData>
        </a:graphic>
      </p:graphicFrame>
    </p:spTree>
    <p:extLst>
      <p:ext uri="{BB962C8B-B14F-4D97-AF65-F5344CB8AC3E}">
        <p14:creationId xmlns:p14="http://schemas.microsoft.com/office/powerpoint/2010/main" val="130770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FA457B4-ED50-DC6A-835A-C44C7A70D6C2}"/>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3F10AE55-7E01-745E-7F9A-EF10B43631FB}"/>
              </a:ext>
            </a:extLst>
          </p:cNvPr>
          <p:cNvSpPr>
            <a:spLocks noGrp="1"/>
          </p:cNvSpPr>
          <p:nvPr>
            <p:ph type="sldNum" sz="quarter" idx="12"/>
          </p:nvPr>
        </p:nvSpPr>
        <p:spPr/>
        <p:txBody>
          <a:bodyPr/>
          <a:lstStyle/>
          <a:p>
            <a:fld id="{61696EC4-B4CF-4701-AD06-A8439D6D8E12}" type="slidenum">
              <a:rPr lang="en-US" noProof="0" smtClean="0"/>
              <a:t>16</a:t>
            </a:fld>
            <a:endParaRPr lang="en-US" noProof="0"/>
          </a:p>
        </p:txBody>
      </p:sp>
      <p:sp>
        <p:nvSpPr>
          <p:cNvPr id="5" name="Titel 4">
            <a:extLst>
              <a:ext uri="{FF2B5EF4-FFF2-40B4-BE49-F238E27FC236}">
                <a16:creationId xmlns:a16="http://schemas.microsoft.com/office/drawing/2014/main" id="{C255A9FE-CF67-A425-4B5E-C59FE5B98026}"/>
              </a:ext>
            </a:extLst>
          </p:cNvPr>
          <p:cNvSpPr>
            <a:spLocks noGrp="1"/>
          </p:cNvSpPr>
          <p:nvPr>
            <p:ph type="title"/>
          </p:nvPr>
        </p:nvSpPr>
        <p:spPr/>
        <p:txBody>
          <a:bodyPr/>
          <a:lstStyle/>
          <a:p>
            <a:r>
              <a:rPr lang="de-DE">
                <a:cs typeface="Arial"/>
              </a:rPr>
              <a:t>Personas-Backup </a:t>
            </a:r>
            <a:endParaRPr lang="de-DE"/>
          </a:p>
        </p:txBody>
      </p:sp>
      <p:pic>
        <p:nvPicPr>
          <p:cNvPr id="2" name="Grafik 1" descr="Ein Bild, das Text, Mann, Menschliches Gesicht, Screenshot enthält.&#10;&#10;Beschreibung automatisch generiert.">
            <a:extLst>
              <a:ext uri="{FF2B5EF4-FFF2-40B4-BE49-F238E27FC236}">
                <a16:creationId xmlns:a16="http://schemas.microsoft.com/office/drawing/2014/main" id="{EA638F53-9C31-57A5-DCAC-23D32638EF42}"/>
              </a:ext>
            </a:extLst>
          </p:cNvPr>
          <p:cNvPicPr>
            <a:picLocks noChangeAspect="1"/>
          </p:cNvPicPr>
          <p:nvPr/>
        </p:nvPicPr>
        <p:blipFill>
          <a:blip r:embed="rId2"/>
          <a:stretch>
            <a:fillRect/>
          </a:stretch>
        </p:blipFill>
        <p:spPr>
          <a:xfrm>
            <a:off x="1460154" y="876530"/>
            <a:ext cx="2604626" cy="3690416"/>
          </a:xfrm>
          <a:prstGeom prst="rect">
            <a:avLst/>
          </a:prstGeom>
        </p:spPr>
      </p:pic>
      <p:pic>
        <p:nvPicPr>
          <p:cNvPr id="6" name="Grafik 5" descr="Ein Bild, das Text, Mann, Screenshot, Menschliches Gesicht enthält.&#10;&#10;Beschreibung automatisch generiert.">
            <a:extLst>
              <a:ext uri="{FF2B5EF4-FFF2-40B4-BE49-F238E27FC236}">
                <a16:creationId xmlns:a16="http://schemas.microsoft.com/office/drawing/2014/main" id="{9FC7B99E-EC2B-BDF4-28E1-317F5C6263B9}"/>
              </a:ext>
            </a:extLst>
          </p:cNvPr>
          <p:cNvPicPr>
            <a:picLocks noChangeAspect="1"/>
          </p:cNvPicPr>
          <p:nvPr/>
        </p:nvPicPr>
        <p:blipFill>
          <a:blip r:embed="rId3"/>
          <a:stretch>
            <a:fillRect/>
          </a:stretch>
        </p:blipFill>
        <p:spPr>
          <a:xfrm>
            <a:off x="5110468" y="877803"/>
            <a:ext cx="2574733" cy="3698810"/>
          </a:xfrm>
          <a:prstGeom prst="rect">
            <a:avLst/>
          </a:prstGeom>
        </p:spPr>
      </p:pic>
    </p:spTree>
    <p:extLst>
      <p:ext uri="{BB962C8B-B14F-4D97-AF65-F5344CB8AC3E}">
        <p14:creationId xmlns:p14="http://schemas.microsoft.com/office/powerpoint/2010/main" val="376621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C21E604D-7B7F-300B-F6CE-05422525C8E5}"/>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2D162BF2-E6A0-4961-835E-BD79818AE044}"/>
              </a:ext>
            </a:extLst>
          </p:cNvPr>
          <p:cNvSpPr>
            <a:spLocks noGrp="1"/>
          </p:cNvSpPr>
          <p:nvPr>
            <p:ph type="sldNum" sz="quarter" idx="12"/>
          </p:nvPr>
        </p:nvSpPr>
        <p:spPr/>
        <p:txBody>
          <a:bodyPr/>
          <a:lstStyle/>
          <a:p>
            <a:fld id="{61696EC4-B4CF-4701-AD06-A8439D6D8E12}" type="slidenum">
              <a:rPr lang="en-US" noProof="0" smtClean="0"/>
              <a:t>17</a:t>
            </a:fld>
            <a:endParaRPr lang="en-US" noProof="0"/>
          </a:p>
        </p:txBody>
      </p:sp>
      <p:sp>
        <p:nvSpPr>
          <p:cNvPr id="5" name="Titel 4">
            <a:extLst>
              <a:ext uri="{FF2B5EF4-FFF2-40B4-BE49-F238E27FC236}">
                <a16:creationId xmlns:a16="http://schemas.microsoft.com/office/drawing/2014/main" id="{D86FA19F-664F-6BA3-96B2-336F19640ACE}"/>
              </a:ext>
            </a:extLst>
          </p:cNvPr>
          <p:cNvSpPr>
            <a:spLocks noGrp="1"/>
          </p:cNvSpPr>
          <p:nvPr>
            <p:ph type="title"/>
          </p:nvPr>
        </p:nvSpPr>
        <p:spPr/>
        <p:txBody>
          <a:bodyPr/>
          <a:lstStyle/>
          <a:p>
            <a:r>
              <a:rPr lang="de-DE">
                <a:cs typeface="Arial"/>
              </a:rPr>
              <a:t>Personas - Backup</a:t>
            </a:r>
            <a:endParaRPr lang="de-DE"/>
          </a:p>
        </p:txBody>
      </p:sp>
      <p:pic>
        <p:nvPicPr>
          <p:cNvPr id="6" name="Grafik 5" descr="Ein Bild, das Text, Menschliches Gesicht, Screenshot, Person enthält.&#10;&#10;Beschreibung automatisch generiert.">
            <a:extLst>
              <a:ext uri="{FF2B5EF4-FFF2-40B4-BE49-F238E27FC236}">
                <a16:creationId xmlns:a16="http://schemas.microsoft.com/office/drawing/2014/main" id="{C827BDC0-464D-22F3-CA89-E6488E376D39}"/>
              </a:ext>
            </a:extLst>
          </p:cNvPr>
          <p:cNvPicPr>
            <a:picLocks noChangeAspect="1"/>
          </p:cNvPicPr>
          <p:nvPr/>
        </p:nvPicPr>
        <p:blipFill>
          <a:blip r:embed="rId2"/>
          <a:stretch>
            <a:fillRect/>
          </a:stretch>
        </p:blipFill>
        <p:spPr>
          <a:xfrm>
            <a:off x="1231460" y="1037154"/>
            <a:ext cx="2605319" cy="3690416"/>
          </a:xfrm>
          <a:prstGeom prst="rect">
            <a:avLst/>
          </a:prstGeom>
        </p:spPr>
      </p:pic>
      <p:pic>
        <p:nvPicPr>
          <p:cNvPr id="7" name="Grafik 6" descr="Ein Bild, das Text, Screenshot, Person, Kleidung enthält.&#10;&#10;Beschreibung automatisch generiert.">
            <a:extLst>
              <a:ext uri="{FF2B5EF4-FFF2-40B4-BE49-F238E27FC236}">
                <a16:creationId xmlns:a16="http://schemas.microsoft.com/office/drawing/2014/main" id="{18246A88-6693-C3F6-F4E0-62E697B305C1}"/>
              </a:ext>
            </a:extLst>
          </p:cNvPr>
          <p:cNvPicPr>
            <a:picLocks noChangeAspect="1"/>
          </p:cNvPicPr>
          <p:nvPr/>
        </p:nvPicPr>
        <p:blipFill>
          <a:blip r:embed="rId3"/>
          <a:stretch>
            <a:fillRect/>
          </a:stretch>
        </p:blipFill>
        <p:spPr>
          <a:xfrm>
            <a:off x="5020346" y="1037154"/>
            <a:ext cx="2580129" cy="3690416"/>
          </a:xfrm>
          <a:prstGeom prst="rect">
            <a:avLst/>
          </a:prstGeom>
        </p:spPr>
      </p:pic>
      <p:sp>
        <p:nvSpPr>
          <p:cNvPr id="8" name="Textfeld 7">
            <a:extLst>
              <a:ext uri="{FF2B5EF4-FFF2-40B4-BE49-F238E27FC236}">
                <a16:creationId xmlns:a16="http://schemas.microsoft.com/office/drawing/2014/main" id="{ACB8D87B-DC8F-512A-3F0D-6A844256674C}"/>
              </a:ext>
            </a:extLst>
          </p:cNvPr>
          <p:cNvSpPr txBox="1"/>
          <p:nvPr/>
        </p:nvSpPr>
        <p:spPr>
          <a:xfrm>
            <a:off x="5092586" y="847379"/>
            <a:ext cx="22762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000">
                <a:cs typeface="Arial"/>
              </a:rPr>
              <a:t>Negativ Persona</a:t>
            </a:r>
          </a:p>
        </p:txBody>
      </p:sp>
    </p:spTree>
    <p:extLst>
      <p:ext uri="{BB962C8B-B14F-4D97-AF65-F5344CB8AC3E}">
        <p14:creationId xmlns:p14="http://schemas.microsoft.com/office/powerpoint/2010/main" val="247579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31.03.2025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18</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32145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a:extLst>
              <a:ext uri="{FF2B5EF4-FFF2-40B4-BE49-F238E27FC236}">
                <a16:creationId xmlns:a16="http://schemas.microsoft.com/office/drawing/2014/main" id="{AB778933-E9C4-4188-9B5C-24F56B7DBEF7}"/>
              </a:ext>
            </a:extLst>
          </p:cNvPr>
          <p:cNvGraphicFramePr>
            <a:graphicFrameLocks noGrp="1"/>
          </p:cNvGraphicFramePr>
          <p:nvPr>
            <p:ph idx="1"/>
            <p:extLst>
              <p:ext uri="{D42A27DB-BD31-4B8C-83A1-F6EECF244321}">
                <p14:modId xmlns:p14="http://schemas.microsoft.com/office/powerpoint/2010/main" val="1611592395"/>
              </p:ext>
            </p:extLst>
          </p:nvPr>
        </p:nvGraphicFramePr>
        <p:xfrm>
          <a:off x="432962" y="1744997"/>
          <a:ext cx="8297739" cy="28397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68271668"/>
                    </a:ext>
                  </a:extLst>
                </a:gridCol>
                <a:gridCol w="6011739">
                  <a:extLst>
                    <a:ext uri="{9D8B030D-6E8A-4147-A177-3AD203B41FA5}">
                      <a16:colId xmlns:a16="http://schemas.microsoft.com/office/drawing/2014/main" val="3455409035"/>
                    </a:ext>
                  </a:extLst>
                </a:gridCol>
              </a:tblGrid>
              <a:tr h="370840">
                <a:tc>
                  <a:txBody>
                    <a:bodyPr/>
                    <a:lstStyle/>
                    <a:p>
                      <a:pPr lvl="0">
                        <a:buNone/>
                      </a:pPr>
                      <a:r>
                        <a:rPr lang="tr-TR" err="1"/>
                        <a:t>Interview</a:t>
                      </a:r>
                      <a:endParaRPr lang="tr-TR"/>
                    </a:p>
                  </a:txBody>
                  <a:tcPr/>
                </a:tc>
                <a:tc>
                  <a:txBody>
                    <a:bodyPr/>
                    <a:lstStyle/>
                    <a:p>
                      <a:r>
                        <a:rPr lang="tr-TR"/>
                        <a:t>User </a:t>
                      </a:r>
                      <a:r>
                        <a:rPr lang="tr-TR" err="1"/>
                        <a:t>Requirement</a:t>
                      </a:r>
                    </a:p>
                  </a:txBody>
                  <a:tcPr/>
                </a:tc>
                <a:extLst>
                  <a:ext uri="{0D108BD9-81ED-4DB2-BD59-A6C34878D82A}">
                    <a16:rowId xmlns:a16="http://schemas.microsoft.com/office/drawing/2014/main" val="912898318"/>
                  </a:ext>
                </a:extLst>
              </a:tr>
              <a:tr h="370840">
                <a:tc>
                  <a:txBody>
                    <a:bodyPr/>
                    <a:lstStyle/>
                    <a:p>
                      <a:pPr lvl="0">
                        <a:buNone/>
                      </a:pPr>
                      <a:r>
                        <a:rPr lang="tr-TR" sz="1000" b="0" i="0" u="none" strike="noStrike" noProof="0" err="1">
                          <a:solidFill>
                            <a:srgbClr val="000000"/>
                          </a:solidFill>
                          <a:latin typeface="Arial"/>
                        </a:rPr>
                        <a:t>Kategorie</a:t>
                      </a:r>
                      <a:r>
                        <a:rPr lang="tr-TR" sz="1000" b="0" i="0" u="none" strike="noStrike" noProof="0">
                          <a:solidFill>
                            <a:srgbClr val="000000"/>
                          </a:solidFill>
                          <a:latin typeface="Arial"/>
                        </a:rPr>
                        <a:t>: </a:t>
                      </a:r>
                      <a:r>
                        <a:rPr lang="tr-TR" sz="1000" b="0" i="0" u="none" strike="noStrike" noProof="0" err="1">
                          <a:solidFill>
                            <a:srgbClr val="000000"/>
                          </a:solidFill>
                          <a:latin typeface="Arial"/>
                        </a:rPr>
                        <a:t>Visualisierung</a:t>
                      </a:r>
                      <a:r>
                        <a:rPr lang="tr-TR" sz="1000" b="0" i="0" u="none" strike="noStrike" noProof="0">
                          <a:solidFill>
                            <a:srgbClr val="000000"/>
                          </a:solidFill>
                          <a:latin typeface="Arial"/>
                        </a:rPr>
                        <a:t> </a:t>
                      </a:r>
                      <a:endParaRPr lang="en-US" sz="1000" b="0" i="0" u="none" strike="noStrike" noProof="0">
                        <a:solidFill>
                          <a:srgbClr val="000000"/>
                        </a:solidFill>
                        <a:latin typeface="Arial"/>
                      </a:endParaRPr>
                    </a:p>
                    <a:p>
                      <a:pPr lvl="0">
                        <a:buNone/>
                      </a:pPr>
                      <a:r>
                        <a:rPr lang="tr-TR" sz="800" b="0" i="0" u="none" strike="noStrike" noProof="0" err="1">
                          <a:solidFill>
                            <a:srgbClr val="000000"/>
                          </a:solidFill>
                          <a:latin typeface="Arial"/>
                        </a:rPr>
                        <a:t>Frage</a:t>
                      </a:r>
                      <a:r>
                        <a:rPr lang="tr-TR" sz="800" b="0" i="0" u="none" strike="noStrike" noProof="0">
                          <a:solidFill>
                            <a:srgbClr val="000000"/>
                          </a:solidFill>
                          <a:latin typeface="Arial"/>
                        </a:rPr>
                        <a:t>: </a:t>
                      </a:r>
                      <a:r>
                        <a:rPr lang="tr-TR" sz="800" b="0" i="0" u="none" strike="noStrike" noProof="0" err="1">
                          <a:solidFill>
                            <a:srgbClr val="000000"/>
                          </a:solidFill>
                          <a:latin typeface="Arial"/>
                        </a:rPr>
                        <a:t>Würde</a:t>
                      </a:r>
                      <a:r>
                        <a:rPr lang="tr-TR" sz="800" b="0" i="0" u="none" strike="noStrike" noProof="0">
                          <a:solidFill>
                            <a:srgbClr val="000000"/>
                          </a:solidFill>
                          <a:latin typeface="Arial"/>
                        </a:rPr>
                        <a:t> es </a:t>
                      </a:r>
                      <a:r>
                        <a:rPr lang="tr-TR" sz="800" b="0" i="0" u="none" strike="noStrike" noProof="0" err="1">
                          <a:solidFill>
                            <a:srgbClr val="000000"/>
                          </a:solidFill>
                          <a:latin typeface="Arial"/>
                        </a:rPr>
                        <a:t>Ihnen</a:t>
                      </a:r>
                      <a:r>
                        <a:rPr lang="tr-TR" sz="800" b="0" i="0" u="none" strike="noStrike" noProof="0">
                          <a:solidFill>
                            <a:srgbClr val="000000"/>
                          </a:solidFill>
                          <a:latin typeface="Arial"/>
                        </a:rPr>
                        <a:t> </a:t>
                      </a:r>
                      <a:r>
                        <a:rPr lang="tr-TR" sz="800" b="0" i="0" u="none" strike="noStrike" noProof="0" err="1">
                          <a:solidFill>
                            <a:srgbClr val="000000"/>
                          </a:solidFill>
                          <a:latin typeface="Arial"/>
                        </a:rPr>
                        <a:t>gefallen</a:t>
                      </a:r>
                      <a:r>
                        <a:rPr lang="tr-TR" sz="800" b="0" i="0" u="none" strike="noStrike" noProof="0">
                          <a:solidFill>
                            <a:srgbClr val="000000"/>
                          </a:solidFill>
                          <a:latin typeface="Arial"/>
                        </a:rPr>
                        <a:t>, </a:t>
                      </a:r>
                      <a:r>
                        <a:rPr lang="tr-TR" sz="800" b="0" i="0" u="none" strike="noStrike" noProof="0" err="1">
                          <a:solidFill>
                            <a:srgbClr val="000000"/>
                          </a:solidFill>
                          <a:latin typeface="Arial"/>
                        </a:rPr>
                        <a:t>auf</a:t>
                      </a:r>
                      <a:r>
                        <a:rPr lang="tr-TR" sz="800" b="0" i="0" u="none" strike="noStrike" noProof="0">
                          <a:solidFill>
                            <a:srgbClr val="000000"/>
                          </a:solidFill>
                          <a:latin typeface="Arial"/>
                        </a:rPr>
                        <a:t> </a:t>
                      </a:r>
                      <a:r>
                        <a:rPr lang="tr-TR" sz="800" b="0" i="0" u="none" strike="noStrike" noProof="0" err="1">
                          <a:solidFill>
                            <a:srgbClr val="000000"/>
                          </a:solidFill>
                          <a:latin typeface="Arial"/>
                        </a:rPr>
                        <a:t>einen</a:t>
                      </a:r>
                      <a:r>
                        <a:rPr lang="tr-TR" sz="800" b="0" i="0" u="none" strike="noStrike" noProof="0">
                          <a:solidFill>
                            <a:srgbClr val="000000"/>
                          </a:solidFill>
                          <a:latin typeface="Arial"/>
                        </a:rPr>
                        <a:t> </a:t>
                      </a:r>
                      <a:r>
                        <a:rPr lang="tr-TR" sz="800" b="0" i="0" u="none" strike="noStrike" noProof="0" err="1">
                          <a:solidFill>
                            <a:srgbClr val="000000"/>
                          </a:solidFill>
                          <a:latin typeface="Arial"/>
                        </a:rPr>
                        <a:t>hohen</a:t>
                      </a:r>
                      <a:r>
                        <a:rPr lang="tr-TR" sz="800" b="0" i="0" u="none" strike="noStrike" noProof="0">
                          <a:solidFill>
                            <a:srgbClr val="000000"/>
                          </a:solidFill>
                          <a:latin typeface="Arial"/>
                        </a:rPr>
                        <a:t> CL </a:t>
                      </a:r>
                      <a:r>
                        <a:rPr lang="tr-TR" sz="800" b="0" i="0" u="none" strike="noStrike" noProof="0" err="1">
                          <a:solidFill>
                            <a:srgbClr val="000000"/>
                          </a:solidFill>
                          <a:latin typeface="Arial"/>
                        </a:rPr>
                        <a:t>zusätzlich</a:t>
                      </a:r>
                      <a:r>
                        <a:rPr lang="tr-TR" sz="800" b="0" i="0" u="none" strike="noStrike" noProof="0">
                          <a:solidFill>
                            <a:srgbClr val="000000"/>
                          </a:solidFill>
                          <a:latin typeface="Arial"/>
                        </a:rPr>
                        <a:t> </a:t>
                      </a:r>
                      <a:r>
                        <a:rPr lang="tr-TR" sz="800" b="0" i="0" u="none" strike="noStrike" noProof="0" err="1">
                          <a:solidFill>
                            <a:srgbClr val="000000"/>
                          </a:solidFill>
                          <a:latin typeface="Arial"/>
                        </a:rPr>
                        <a:t>durch</a:t>
                      </a:r>
                      <a:r>
                        <a:rPr lang="tr-TR" sz="800" b="0" i="0" u="none" strike="noStrike" noProof="0">
                          <a:solidFill>
                            <a:srgbClr val="000000"/>
                          </a:solidFill>
                          <a:latin typeface="Arial"/>
                        </a:rPr>
                        <a:t> </a:t>
                      </a:r>
                      <a:r>
                        <a:rPr lang="tr-TR" sz="800" b="0" i="0" u="none" strike="noStrike" noProof="0" err="1">
                          <a:solidFill>
                            <a:srgbClr val="000000"/>
                          </a:solidFill>
                          <a:latin typeface="Arial"/>
                        </a:rPr>
                        <a:t>ein</a:t>
                      </a:r>
                      <a:r>
                        <a:rPr lang="tr-TR" sz="800" b="0" i="0" u="none" strike="noStrike" noProof="0">
                          <a:solidFill>
                            <a:srgbClr val="000000"/>
                          </a:solidFill>
                          <a:latin typeface="Arial"/>
                        </a:rPr>
                        <a:t> </a:t>
                      </a:r>
                      <a:r>
                        <a:rPr lang="tr-TR" sz="800" b="0" i="0" u="none" strike="noStrike" noProof="0" err="1">
                          <a:solidFill>
                            <a:srgbClr val="000000"/>
                          </a:solidFill>
                          <a:latin typeface="Arial"/>
                        </a:rPr>
                        <a:t>auditives</a:t>
                      </a:r>
                      <a:r>
                        <a:rPr lang="tr-TR" sz="800" b="0" i="0" u="none" strike="noStrike" noProof="0">
                          <a:solidFill>
                            <a:srgbClr val="000000"/>
                          </a:solidFill>
                          <a:latin typeface="Arial"/>
                        </a:rPr>
                        <a:t> </a:t>
                      </a:r>
                      <a:r>
                        <a:rPr lang="tr-TR" sz="800" b="0" i="0" u="none" strike="noStrike" noProof="0" err="1">
                          <a:solidFill>
                            <a:srgbClr val="000000"/>
                          </a:solidFill>
                          <a:latin typeface="Arial"/>
                        </a:rPr>
                        <a:t>SIgnal</a:t>
                      </a:r>
                      <a:r>
                        <a:rPr lang="tr-TR" sz="800" b="0" i="0" u="none" strike="noStrike" noProof="0">
                          <a:solidFill>
                            <a:srgbClr val="000000"/>
                          </a:solidFill>
                          <a:latin typeface="Arial"/>
                        </a:rPr>
                        <a:t> </a:t>
                      </a:r>
                      <a:r>
                        <a:rPr lang="tr-TR" sz="800" b="0" i="0" u="none" strike="noStrike" noProof="0" err="1">
                          <a:solidFill>
                            <a:srgbClr val="000000"/>
                          </a:solidFill>
                          <a:latin typeface="Arial"/>
                        </a:rPr>
                        <a:t>oder</a:t>
                      </a:r>
                      <a:r>
                        <a:rPr lang="tr-TR" sz="800" b="0" i="0" u="none" strike="noStrike" noProof="0">
                          <a:solidFill>
                            <a:srgbClr val="000000"/>
                          </a:solidFill>
                          <a:latin typeface="Arial"/>
                        </a:rPr>
                        <a:t> </a:t>
                      </a:r>
                      <a:r>
                        <a:rPr lang="tr-TR" sz="800" b="0" i="0" u="none" strike="noStrike" noProof="0" err="1">
                          <a:solidFill>
                            <a:srgbClr val="000000"/>
                          </a:solidFill>
                          <a:latin typeface="Arial"/>
                        </a:rPr>
                        <a:t>eine</a:t>
                      </a:r>
                      <a:r>
                        <a:rPr lang="tr-TR" sz="800" b="0" i="0" u="none" strike="noStrike" noProof="0">
                          <a:solidFill>
                            <a:srgbClr val="000000"/>
                          </a:solidFill>
                          <a:latin typeface="Arial"/>
                        </a:rPr>
                        <a:t> </a:t>
                      </a:r>
                      <a:r>
                        <a:rPr lang="tr-TR" sz="800" b="0" i="0" u="none" strike="noStrike" noProof="0" err="1">
                          <a:solidFill>
                            <a:srgbClr val="000000"/>
                          </a:solidFill>
                          <a:latin typeface="Arial"/>
                        </a:rPr>
                        <a:t>Benachrichtigung</a:t>
                      </a:r>
                      <a:r>
                        <a:rPr lang="tr-TR" sz="800" b="0" i="0" u="none" strike="noStrike" noProof="0">
                          <a:solidFill>
                            <a:srgbClr val="000000"/>
                          </a:solidFill>
                          <a:latin typeface="Arial"/>
                        </a:rPr>
                        <a:t> </a:t>
                      </a:r>
                      <a:r>
                        <a:rPr lang="tr-TR" sz="800" b="0" i="0" u="none" strike="noStrike" noProof="0" err="1">
                          <a:solidFill>
                            <a:srgbClr val="000000"/>
                          </a:solidFill>
                          <a:latin typeface="Arial"/>
                        </a:rPr>
                        <a:t>aufmerksam</a:t>
                      </a:r>
                      <a:r>
                        <a:rPr lang="tr-TR" sz="800" b="0" i="0" u="none" strike="noStrike" noProof="0">
                          <a:solidFill>
                            <a:srgbClr val="000000"/>
                          </a:solidFill>
                          <a:latin typeface="Arial"/>
                        </a:rPr>
                        <a:t> </a:t>
                      </a:r>
                      <a:r>
                        <a:rPr lang="tr-TR" sz="800" b="0" i="0" u="none" strike="noStrike" noProof="0" err="1">
                          <a:solidFill>
                            <a:srgbClr val="000000"/>
                          </a:solidFill>
                          <a:latin typeface="Arial"/>
                        </a:rPr>
                        <a:t>gemacht</a:t>
                      </a:r>
                      <a:r>
                        <a:rPr lang="tr-TR" sz="800" b="0" i="0" u="none" strike="noStrike" noProof="0">
                          <a:solidFill>
                            <a:srgbClr val="000000"/>
                          </a:solidFill>
                          <a:latin typeface="Arial"/>
                        </a:rPr>
                        <a:t> </a:t>
                      </a:r>
                      <a:r>
                        <a:rPr lang="tr-TR" sz="800" b="0" i="0" u="none" strike="noStrike" noProof="0" err="1">
                          <a:solidFill>
                            <a:srgbClr val="000000"/>
                          </a:solidFill>
                          <a:latin typeface="Arial"/>
                        </a:rPr>
                        <a:t>werden</a:t>
                      </a:r>
                      <a:r>
                        <a:rPr lang="tr-TR" sz="800" b="0" i="0" u="none" strike="noStrike" noProof="0">
                          <a:solidFill>
                            <a:srgbClr val="000000"/>
                          </a:solidFill>
                          <a:latin typeface="Arial"/>
                        </a:rPr>
                        <a:t>?</a:t>
                      </a:r>
                    </a:p>
                    <a:p>
                      <a:pPr lvl="0">
                        <a:buNone/>
                      </a:pPr>
                      <a:r>
                        <a:rPr lang="tr-TR" sz="1000" b="0" i="0" u="none" strike="noStrike" noProof="0" err="1">
                          <a:solidFill>
                            <a:srgbClr val="000000"/>
                          </a:solidFill>
                          <a:latin typeface="Arial"/>
                        </a:rPr>
                        <a:t>Teilnehmer</a:t>
                      </a:r>
                      <a:r>
                        <a:rPr lang="tr-TR" sz="1000" b="0" i="0" u="none" strike="noStrike" noProof="0">
                          <a:solidFill>
                            <a:srgbClr val="000000"/>
                          </a:solidFill>
                          <a:latin typeface="Arial"/>
                        </a:rPr>
                        <a:t>: </a:t>
                      </a:r>
                      <a:r>
                        <a:rPr lang="tr-TR" sz="1000" b="0" i="0" u="none" strike="noStrike" noProof="0" err="1">
                          <a:solidFill>
                            <a:srgbClr val="000000"/>
                          </a:solidFill>
                          <a:latin typeface="Arial"/>
                        </a:rPr>
                        <a:t>alle</a:t>
                      </a:r>
                      <a:endParaRPr lang="tr-TR" sz="1000" b="0" i="0" u="none" strike="noStrike" noProof="0">
                        <a:solidFill>
                          <a:srgbClr val="000000"/>
                        </a:solidFill>
                        <a:latin typeface="Arial"/>
                      </a:endParaRPr>
                    </a:p>
                  </a:txBody>
                  <a:tcPr/>
                </a:tc>
                <a:tc>
                  <a:txBody>
                    <a:bodyPr/>
                    <a:lstStyle/>
                    <a:p>
                      <a:pPr marL="0" lvl="0" indent="0" algn="l">
                        <a:lnSpc>
                          <a:spcPct val="100000"/>
                        </a:lnSpc>
                        <a:spcBef>
                          <a:spcPts val="0"/>
                        </a:spcBef>
                        <a:spcAft>
                          <a:spcPts val="0"/>
                        </a:spcAft>
                        <a:buNone/>
                      </a:pPr>
                      <a:r>
                        <a:rPr lang="de-DE" sz="1400" b="0" i="0" u="none" strike="noStrike" noProof="0">
                          <a:solidFill>
                            <a:srgbClr val="000000"/>
                          </a:solidFill>
                          <a:latin typeface="Arial"/>
                        </a:rPr>
                        <a:t>•Nutzer bekommt eine Benachrichtigung, wenn sein CL zu hoch ist</a:t>
                      </a:r>
                    </a:p>
                    <a:p>
                      <a:pPr lvl="0">
                        <a:buNone/>
                      </a:pPr>
                      <a:endParaRPr lang="de-DE" sz="1400" b="0" i="0" u="none" strike="noStrike" noProof="0">
                        <a:solidFill>
                          <a:srgbClr val="000000"/>
                        </a:solidFill>
                        <a:latin typeface="Arial"/>
                      </a:endParaRPr>
                    </a:p>
                  </a:txBody>
                  <a:tcPr/>
                </a:tc>
                <a:extLst>
                  <a:ext uri="{0D108BD9-81ED-4DB2-BD59-A6C34878D82A}">
                    <a16:rowId xmlns:a16="http://schemas.microsoft.com/office/drawing/2014/main" val="1718476592"/>
                  </a:ext>
                </a:extLst>
              </a:tr>
              <a:tr h="370840">
                <a:tc>
                  <a:txBody>
                    <a:bodyPr/>
                    <a:lstStyle/>
                    <a:p>
                      <a:pPr lvl="0">
                        <a:buNone/>
                      </a:pPr>
                      <a:r>
                        <a:rPr lang="tr-TR" sz="1000" b="0" i="0" u="none" strike="noStrike" noProof="0" err="1">
                          <a:solidFill>
                            <a:srgbClr val="000000"/>
                          </a:solidFill>
                          <a:latin typeface="Arial"/>
                        </a:rPr>
                        <a:t>Kategorie</a:t>
                      </a:r>
                      <a:r>
                        <a:rPr lang="tr-TR" sz="1000" b="0" i="0" u="none" strike="noStrike" noProof="0">
                          <a:solidFill>
                            <a:srgbClr val="000000"/>
                          </a:solidFill>
                          <a:latin typeface="Arial"/>
                        </a:rPr>
                        <a:t>: </a:t>
                      </a:r>
                      <a:r>
                        <a:rPr lang="tr-TR" sz="1000" b="0" i="0" u="none" strike="noStrike" noProof="0" err="1">
                          <a:solidFill>
                            <a:srgbClr val="000000"/>
                          </a:solidFill>
                          <a:latin typeface="Arial"/>
                        </a:rPr>
                        <a:t>Visualisierung</a:t>
                      </a:r>
                      <a:endParaRPr lang="en-US" sz="1000" b="0" i="0" u="none" strike="noStrike" noProof="0">
                        <a:solidFill>
                          <a:srgbClr val="000000"/>
                        </a:solidFill>
                        <a:latin typeface="Arial"/>
                      </a:endParaRPr>
                    </a:p>
                    <a:p>
                      <a:pPr lvl="0">
                        <a:buNone/>
                      </a:pPr>
                      <a:r>
                        <a:rPr lang="tr-TR" sz="800" b="0" i="0" u="none" strike="noStrike" noProof="0" err="1">
                          <a:solidFill>
                            <a:srgbClr val="000000"/>
                          </a:solidFill>
                          <a:latin typeface="Arial"/>
                        </a:rPr>
                        <a:t>Frage</a:t>
                      </a:r>
                      <a:r>
                        <a:rPr lang="tr-TR" sz="800" b="0" i="0" u="none" strike="noStrike" noProof="0">
                          <a:solidFill>
                            <a:srgbClr val="000000"/>
                          </a:solidFill>
                          <a:latin typeface="Arial"/>
                        </a:rPr>
                        <a:t>: </a:t>
                      </a:r>
                      <a:r>
                        <a:rPr lang="tr-TR" sz="800" b="0" i="0" u="none" strike="noStrike" noProof="0" err="1">
                          <a:solidFill>
                            <a:srgbClr val="000000"/>
                          </a:solidFill>
                          <a:latin typeface="Arial"/>
                        </a:rPr>
                        <a:t>Wie</a:t>
                      </a:r>
                      <a:r>
                        <a:rPr lang="tr-TR" sz="800" b="0" i="0" u="none" strike="noStrike" noProof="0">
                          <a:solidFill>
                            <a:srgbClr val="000000"/>
                          </a:solidFill>
                          <a:latin typeface="Arial"/>
                        </a:rPr>
                        <a:t> </a:t>
                      </a:r>
                      <a:r>
                        <a:rPr lang="tr-TR" sz="800" b="0" i="0" u="none" strike="noStrike" noProof="0" err="1">
                          <a:solidFill>
                            <a:srgbClr val="000000"/>
                          </a:solidFill>
                          <a:latin typeface="Arial"/>
                        </a:rPr>
                        <a:t>könnten</a:t>
                      </a:r>
                      <a:r>
                        <a:rPr lang="tr-TR" sz="800" b="0" i="0" u="none" strike="noStrike" noProof="0">
                          <a:solidFill>
                            <a:srgbClr val="000000"/>
                          </a:solidFill>
                          <a:latin typeface="Arial"/>
                        </a:rPr>
                        <a:t> </a:t>
                      </a:r>
                      <a:r>
                        <a:rPr lang="tr-TR" sz="800" b="0" i="0" u="none" strike="noStrike" noProof="0" err="1">
                          <a:solidFill>
                            <a:srgbClr val="000000"/>
                          </a:solidFill>
                          <a:latin typeface="Arial"/>
                        </a:rPr>
                        <a:t>SIe</a:t>
                      </a:r>
                      <a:r>
                        <a:rPr lang="tr-TR" sz="800" b="0" i="0" u="none" strike="noStrike" noProof="0">
                          <a:solidFill>
                            <a:srgbClr val="000000"/>
                          </a:solidFill>
                          <a:latin typeface="Arial"/>
                        </a:rPr>
                        <a:t> </a:t>
                      </a:r>
                      <a:r>
                        <a:rPr lang="tr-TR" sz="800" b="0" i="0" u="none" strike="noStrike" noProof="0" err="1">
                          <a:solidFill>
                            <a:srgbClr val="000000"/>
                          </a:solidFill>
                          <a:latin typeface="Arial"/>
                        </a:rPr>
                        <a:t>sich</a:t>
                      </a:r>
                      <a:r>
                        <a:rPr lang="tr-TR" sz="800" b="0" i="0" u="none" strike="noStrike" noProof="0">
                          <a:solidFill>
                            <a:srgbClr val="000000"/>
                          </a:solidFill>
                          <a:latin typeface="Arial"/>
                        </a:rPr>
                        <a:t> </a:t>
                      </a:r>
                      <a:r>
                        <a:rPr lang="tr-TR" sz="800" b="0" i="0" u="none" strike="noStrike" noProof="0" err="1">
                          <a:solidFill>
                            <a:srgbClr val="000000"/>
                          </a:solidFill>
                          <a:latin typeface="Arial"/>
                        </a:rPr>
                        <a:t>eine</a:t>
                      </a:r>
                      <a:r>
                        <a:rPr lang="tr-TR" sz="800" b="0" i="0" u="none" strike="noStrike" noProof="0">
                          <a:solidFill>
                            <a:srgbClr val="000000"/>
                          </a:solidFill>
                          <a:latin typeface="Arial"/>
                        </a:rPr>
                        <a:t> (</a:t>
                      </a:r>
                      <a:r>
                        <a:rPr lang="tr-TR" sz="800" b="0" i="0" u="none" strike="noStrike" noProof="0" err="1">
                          <a:solidFill>
                            <a:srgbClr val="000000"/>
                          </a:solidFill>
                          <a:latin typeface="Arial"/>
                        </a:rPr>
                        <a:t>echtzeit</a:t>
                      </a:r>
                      <a:r>
                        <a:rPr lang="tr-TR" sz="800" b="0" i="0" u="none" strike="noStrike" noProof="0">
                          <a:solidFill>
                            <a:srgbClr val="000000"/>
                          </a:solidFill>
                          <a:latin typeface="Arial"/>
                        </a:rPr>
                        <a:t>-)</a:t>
                      </a:r>
                      <a:r>
                        <a:rPr lang="tr-TR" sz="800" b="0" i="0" u="none" strike="noStrike" noProof="0" err="1">
                          <a:solidFill>
                            <a:srgbClr val="000000"/>
                          </a:solidFill>
                          <a:latin typeface="Arial"/>
                        </a:rPr>
                        <a:t>Visualisierung</a:t>
                      </a:r>
                      <a:r>
                        <a:rPr lang="tr-TR" sz="800" b="0" i="0" u="none" strike="noStrike" noProof="0">
                          <a:solidFill>
                            <a:srgbClr val="000000"/>
                          </a:solidFill>
                          <a:latin typeface="Arial"/>
                        </a:rPr>
                        <a:t> </a:t>
                      </a:r>
                      <a:r>
                        <a:rPr lang="tr-TR" sz="800" b="0" i="0" u="none" strike="noStrike" noProof="0" err="1">
                          <a:solidFill>
                            <a:srgbClr val="000000"/>
                          </a:solidFill>
                          <a:latin typeface="Arial"/>
                        </a:rPr>
                        <a:t>während</a:t>
                      </a:r>
                      <a:r>
                        <a:rPr lang="tr-TR" sz="800" b="0" i="0" u="none" strike="noStrike" noProof="0">
                          <a:solidFill>
                            <a:srgbClr val="000000"/>
                          </a:solidFill>
                          <a:latin typeface="Arial"/>
                        </a:rPr>
                        <a:t> </a:t>
                      </a:r>
                      <a:r>
                        <a:rPr lang="tr-TR" sz="800" b="0" i="0" u="none" strike="noStrike" noProof="0" err="1">
                          <a:solidFill>
                            <a:srgbClr val="000000"/>
                          </a:solidFill>
                          <a:latin typeface="Arial"/>
                        </a:rPr>
                        <a:t>eines</a:t>
                      </a:r>
                      <a:r>
                        <a:rPr lang="tr-TR" sz="800" b="0" i="0" u="none" strike="noStrike" noProof="0">
                          <a:solidFill>
                            <a:srgbClr val="000000"/>
                          </a:solidFill>
                          <a:latin typeface="Arial"/>
                        </a:rPr>
                        <a:t>  </a:t>
                      </a:r>
                      <a:r>
                        <a:rPr lang="tr-TR" sz="800" b="0" i="0" u="none" strike="noStrike" noProof="0" err="1">
                          <a:solidFill>
                            <a:srgbClr val="000000"/>
                          </a:solidFill>
                          <a:latin typeface="Arial"/>
                        </a:rPr>
                        <a:t>Meetings</a:t>
                      </a:r>
                      <a:r>
                        <a:rPr lang="tr-TR" sz="800" b="0" i="0" u="none" strike="noStrike" noProof="0">
                          <a:solidFill>
                            <a:srgbClr val="000000"/>
                          </a:solidFill>
                          <a:latin typeface="Arial"/>
                        </a:rPr>
                        <a:t>/</a:t>
                      </a:r>
                      <a:r>
                        <a:rPr lang="tr-TR" sz="800" b="0" i="0" u="none" strike="noStrike" noProof="0" err="1">
                          <a:solidFill>
                            <a:srgbClr val="000000"/>
                          </a:solidFill>
                          <a:latin typeface="Arial"/>
                        </a:rPr>
                        <a:t>des</a:t>
                      </a:r>
                      <a:r>
                        <a:rPr lang="tr-TR" sz="800" b="0" i="0" u="none" strike="noStrike" noProof="0">
                          <a:solidFill>
                            <a:srgbClr val="000000"/>
                          </a:solidFill>
                          <a:latin typeface="Arial"/>
                        </a:rPr>
                        <a:t> </a:t>
                      </a:r>
                      <a:r>
                        <a:rPr lang="tr-TR" sz="800" b="0" i="0" u="none" strike="noStrike" noProof="0" err="1">
                          <a:solidFill>
                            <a:srgbClr val="000000"/>
                          </a:solidFill>
                          <a:latin typeface="Arial"/>
                        </a:rPr>
                        <a:t>Arbeitensvorstellen</a:t>
                      </a:r>
                      <a:r>
                        <a:rPr lang="tr-TR" sz="800" b="0" i="0" u="none" strike="noStrike" noProof="0">
                          <a:solidFill>
                            <a:srgbClr val="000000"/>
                          </a:solidFill>
                          <a:latin typeface="Arial"/>
                        </a:rPr>
                        <a:t>?</a:t>
                      </a:r>
                    </a:p>
                    <a:p>
                      <a:pPr lvl="0">
                        <a:buNone/>
                      </a:pPr>
                      <a:r>
                        <a:rPr lang="tr-TR" sz="1000" b="0" i="0" u="none" strike="noStrike" noProof="0" err="1">
                          <a:solidFill>
                            <a:srgbClr val="000000"/>
                          </a:solidFill>
                          <a:latin typeface="Arial"/>
                        </a:rPr>
                        <a:t>Teilnehmer</a:t>
                      </a:r>
                      <a:r>
                        <a:rPr lang="tr-TR" sz="1000" b="0" i="0" u="none" strike="noStrike" noProof="0">
                          <a:solidFill>
                            <a:srgbClr val="000000"/>
                          </a:solidFill>
                          <a:latin typeface="Arial"/>
                        </a:rPr>
                        <a:t>: </a:t>
                      </a:r>
                      <a:r>
                        <a:rPr lang="tr-TR" sz="1000" b="0" i="0" u="none" strike="noStrike" noProof="0" err="1">
                          <a:solidFill>
                            <a:srgbClr val="000000"/>
                          </a:solidFill>
                          <a:latin typeface="Arial"/>
                        </a:rPr>
                        <a:t>alle</a:t>
                      </a:r>
                      <a:r>
                        <a:rPr lang="tr-TR" sz="1000" b="0" i="0" u="none" strike="noStrike" noProof="0">
                          <a:solidFill>
                            <a:srgbClr val="000000"/>
                          </a:solidFill>
                          <a:latin typeface="Arial"/>
                        </a:rPr>
                        <a:t> </a:t>
                      </a:r>
                      <a:r>
                        <a:rPr lang="tr-TR" sz="1000" b="0" i="0" u="none" strike="noStrike" noProof="0" err="1">
                          <a:solidFill>
                            <a:srgbClr val="000000"/>
                          </a:solidFill>
                          <a:latin typeface="Arial"/>
                        </a:rPr>
                        <a:t>außer</a:t>
                      </a:r>
                      <a:r>
                        <a:rPr lang="tr-TR" sz="1000" b="0" i="0" u="none" strike="noStrike" noProof="0">
                          <a:solidFill>
                            <a:srgbClr val="000000"/>
                          </a:solidFill>
                          <a:latin typeface="Arial"/>
                        </a:rPr>
                        <a:t> P3</a:t>
                      </a:r>
                      <a:endParaRPr lang="tr-TR" sz="1000"/>
                    </a:p>
                  </a:txBody>
                  <a:tcPr/>
                </a:tc>
                <a:tc>
                  <a:txBody>
                    <a:bodyPr/>
                    <a:lstStyle/>
                    <a:p>
                      <a:pPr lvl="0" algn="l">
                        <a:lnSpc>
                          <a:spcPct val="100000"/>
                        </a:lnSpc>
                        <a:spcBef>
                          <a:spcPts val="0"/>
                        </a:spcBef>
                        <a:spcAft>
                          <a:spcPts val="0"/>
                        </a:spcAft>
                        <a:buNone/>
                      </a:pPr>
                      <a:r>
                        <a:rPr lang="de-DE" sz="1400" b="0" i="0" u="none" strike="noStrike" noProof="0">
                          <a:solidFill>
                            <a:srgbClr val="000000"/>
                          </a:solidFill>
                          <a:latin typeface="Arial"/>
                        </a:rPr>
                        <a:t>•Nutzer kann selbst wählen, wie die Echtzeitdarstellung aussieht</a:t>
                      </a:r>
                    </a:p>
                    <a:p>
                      <a:pPr lvl="0">
                        <a:buNone/>
                      </a:pPr>
                      <a:endParaRPr lang="de-DE" sz="1400" b="0" i="0" u="none" strike="noStrike" noProof="0">
                        <a:solidFill>
                          <a:srgbClr val="000000"/>
                        </a:solidFill>
                        <a:latin typeface="Arial"/>
                      </a:endParaRPr>
                    </a:p>
                  </a:txBody>
                  <a:tcPr/>
                </a:tc>
                <a:extLst>
                  <a:ext uri="{0D108BD9-81ED-4DB2-BD59-A6C34878D82A}">
                    <a16:rowId xmlns:a16="http://schemas.microsoft.com/office/drawing/2014/main" val="569226929"/>
                  </a:ext>
                </a:extLst>
              </a:tr>
              <a:tr h="370840">
                <a:tc>
                  <a:txBody>
                    <a:bodyPr/>
                    <a:lstStyle/>
                    <a:p>
                      <a:pPr lvl="0">
                        <a:buNone/>
                      </a:pPr>
                      <a:r>
                        <a:rPr lang="tr-TR" sz="1000" b="0" i="0" u="none" strike="noStrike" noProof="0" err="1">
                          <a:solidFill>
                            <a:srgbClr val="000000"/>
                          </a:solidFill>
                          <a:latin typeface="Arial"/>
                        </a:rPr>
                        <a:t>Kategorie</a:t>
                      </a:r>
                      <a:r>
                        <a:rPr lang="tr-TR" sz="1000" b="0" i="0" u="none" strike="noStrike" noProof="0">
                          <a:solidFill>
                            <a:srgbClr val="000000"/>
                          </a:solidFill>
                          <a:latin typeface="Arial"/>
                        </a:rPr>
                        <a:t>: </a:t>
                      </a:r>
                      <a:r>
                        <a:rPr lang="tr-TR" sz="1000" b="0" i="0" u="none" strike="noStrike" noProof="0" err="1">
                          <a:solidFill>
                            <a:srgbClr val="000000"/>
                          </a:solidFill>
                          <a:latin typeface="Arial"/>
                        </a:rPr>
                        <a:t>Visualisierung</a:t>
                      </a:r>
                      <a:r>
                        <a:rPr lang="tr-TR" sz="1400" b="0" i="0" u="none" strike="noStrike" noProof="0">
                          <a:solidFill>
                            <a:srgbClr val="000000"/>
                          </a:solidFill>
                          <a:latin typeface="Arial"/>
                        </a:rPr>
                        <a:t> </a:t>
                      </a:r>
                    </a:p>
                    <a:p>
                      <a:pPr lvl="0">
                        <a:buNone/>
                      </a:pPr>
                      <a:r>
                        <a:rPr lang="tr-TR" sz="800" b="0" i="0" u="none" strike="noStrike" noProof="0" err="1">
                          <a:solidFill>
                            <a:srgbClr val="000000"/>
                          </a:solidFill>
                          <a:latin typeface="Arial"/>
                        </a:rPr>
                        <a:t>Frage</a:t>
                      </a:r>
                      <a:r>
                        <a:rPr lang="tr-TR" sz="800" b="0" i="0" u="none" strike="noStrike" noProof="0">
                          <a:solidFill>
                            <a:srgbClr val="000000"/>
                          </a:solidFill>
                          <a:latin typeface="Arial"/>
                        </a:rPr>
                        <a:t>: </a:t>
                      </a:r>
                      <a:r>
                        <a:rPr lang="tr-TR" sz="800" b="0" i="0" u="none" strike="noStrike" noProof="0" err="1">
                          <a:solidFill>
                            <a:srgbClr val="000000"/>
                          </a:solidFill>
                          <a:latin typeface="Arial"/>
                        </a:rPr>
                        <a:t>Würde</a:t>
                      </a:r>
                      <a:r>
                        <a:rPr lang="tr-TR" sz="800" b="0" i="0" u="none" strike="noStrike" noProof="0">
                          <a:solidFill>
                            <a:srgbClr val="000000"/>
                          </a:solidFill>
                          <a:latin typeface="Arial"/>
                        </a:rPr>
                        <a:t> </a:t>
                      </a:r>
                      <a:r>
                        <a:rPr lang="tr-TR" sz="800" b="0" i="0" u="none" strike="noStrike" noProof="0" err="1">
                          <a:solidFill>
                            <a:srgbClr val="000000"/>
                          </a:solidFill>
                          <a:latin typeface="Arial"/>
                        </a:rPr>
                        <a:t>Ihnen</a:t>
                      </a:r>
                      <a:r>
                        <a:rPr lang="tr-TR" sz="800" b="0" i="0" u="none" strike="noStrike" noProof="0">
                          <a:solidFill>
                            <a:srgbClr val="000000"/>
                          </a:solidFill>
                          <a:latin typeface="Arial"/>
                        </a:rPr>
                        <a:t> </a:t>
                      </a:r>
                      <a:r>
                        <a:rPr lang="tr-TR" sz="800" b="0" i="0" u="none" strike="noStrike" noProof="0" err="1">
                          <a:solidFill>
                            <a:srgbClr val="000000"/>
                          </a:solidFill>
                          <a:latin typeface="Arial"/>
                        </a:rPr>
                        <a:t>ein</a:t>
                      </a:r>
                      <a:r>
                        <a:rPr lang="tr-TR" sz="800" b="0" i="0" u="none" strike="noStrike" noProof="0">
                          <a:solidFill>
                            <a:srgbClr val="000000"/>
                          </a:solidFill>
                          <a:latin typeface="Arial"/>
                        </a:rPr>
                        <a:t> </a:t>
                      </a:r>
                      <a:r>
                        <a:rPr lang="tr-TR" sz="800" b="0" i="0" u="none" strike="noStrike" noProof="0" err="1">
                          <a:solidFill>
                            <a:srgbClr val="000000"/>
                          </a:solidFill>
                          <a:latin typeface="Arial"/>
                        </a:rPr>
                        <a:t>Verlauf</a:t>
                      </a:r>
                      <a:r>
                        <a:rPr lang="tr-TR" sz="800" b="0" i="0" u="none" strike="noStrike" noProof="0">
                          <a:solidFill>
                            <a:srgbClr val="000000"/>
                          </a:solidFill>
                          <a:latin typeface="Arial"/>
                        </a:rPr>
                        <a:t> </a:t>
                      </a:r>
                      <a:r>
                        <a:rPr lang="tr-TR" sz="800" b="0" i="0" u="none" strike="noStrike" noProof="0" err="1">
                          <a:solidFill>
                            <a:srgbClr val="000000"/>
                          </a:solidFill>
                          <a:latin typeface="Arial"/>
                        </a:rPr>
                        <a:t>Ihres</a:t>
                      </a:r>
                      <a:r>
                        <a:rPr lang="tr-TR" sz="800" b="0" i="0" u="none" strike="noStrike" noProof="0">
                          <a:solidFill>
                            <a:srgbClr val="000000"/>
                          </a:solidFill>
                          <a:latin typeface="Arial"/>
                        </a:rPr>
                        <a:t> CL </a:t>
                      </a:r>
                      <a:r>
                        <a:rPr lang="tr-TR" sz="800" b="0" i="0" u="none" strike="noStrike" noProof="0" err="1">
                          <a:solidFill>
                            <a:srgbClr val="000000"/>
                          </a:solidFill>
                          <a:latin typeface="Arial"/>
                        </a:rPr>
                        <a:t>über</a:t>
                      </a:r>
                      <a:r>
                        <a:rPr lang="tr-TR" sz="800" b="0" i="0" u="none" strike="noStrike" noProof="0">
                          <a:solidFill>
                            <a:srgbClr val="000000"/>
                          </a:solidFill>
                          <a:latin typeface="Arial"/>
                        </a:rPr>
                        <a:t> </a:t>
                      </a:r>
                      <a:r>
                        <a:rPr lang="tr-TR" sz="800" b="0" i="0" u="none" strike="noStrike" noProof="0" err="1">
                          <a:solidFill>
                            <a:srgbClr val="000000"/>
                          </a:solidFill>
                          <a:latin typeface="Arial"/>
                        </a:rPr>
                        <a:t>die</a:t>
                      </a:r>
                      <a:r>
                        <a:rPr lang="tr-TR" sz="800" b="0" i="0" u="none" strike="noStrike" noProof="0">
                          <a:solidFill>
                            <a:srgbClr val="000000"/>
                          </a:solidFill>
                          <a:latin typeface="Arial"/>
                        </a:rPr>
                        <a:t> </a:t>
                      </a:r>
                      <a:r>
                        <a:rPr lang="tr-TR" sz="800" b="0" i="0" u="none" strike="noStrike" noProof="0" err="1">
                          <a:solidFill>
                            <a:srgbClr val="000000"/>
                          </a:solidFill>
                          <a:latin typeface="Arial"/>
                        </a:rPr>
                        <a:t>Dauer</a:t>
                      </a:r>
                      <a:r>
                        <a:rPr lang="tr-TR" sz="800" b="0" i="0" u="none" strike="noStrike" noProof="0">
                          <a:solidFill>
                            <a:srgbClr val="000000"/>
                          </a:solidFill>
                          <a:latin typeface="Arial"/>
                        </a:rPr>
                        <a:t> </a:t>
                      </a:r>
                      <a:r>
                        <a:rPr lang="tr-TR" sz="800" b="0" i="0" u="none" strike="noStrike" noProof="0" err="1">
                          <a:solidFill>
                            <a:srgbClr val="000000"/>
                          </a:solidFill>
                          <a:latin typeface="Arial"/>
                        </a:rPr>
                        <a:t>einer</a:t>
                      </a:r>
                      <a:r>
                        <a:rPr lang="tr-TR" sz="800" b="0" i="0" u="none" strike="noStrike" noProof="0">
                          <a:solidFill>
                            <a:srgbClr val="000000"/>
                          </a:solidFill>
                          <a:latin typeface="Arial"/>
                        </a:rPr>
                        <a:t> </a:t>
                      </a:r>
                      <a:r>
                        <a:rPr lang="tr-TR" sz="800" b="0" i="0" u="none" strike="noStrike" noProof="0" err="1">
                          <a:solidFill>
                            <a:srgbClr val="000000"/>
                          </a:solidFill>
                          <a:latin typeface="Arial"/>
                        </a:rPr>
                        <a:t>Arbeitssession</a:t>
                      </a:r>
                      <a:r>
                        <a:rPr lang="tr-TR" sz="800" b="0" i="0" u="none" strike="noStrike" noProof="0">
                          <a:solidFill>
                            <a:srgbClr val="000000"/>
                          </a:solidFill>
                          <a:latin typeface="Arial"/>
                        </a:rPr>
                        <a:t>/</a:t>
                      </a:r>
                      <a:r>
                        <a:rPr lang="tr-TR" sz="800" b="0" i="0" u="none" strike="noStrike" noProof="0" err="1">
                          <a:solidFill>
                            <a:srgbClr val="000000"/>
                          </a:solidFill>
                          <a:latin typeface="Arial"/>
                        </a:rPr>
                        <a:t>eines</a:t>
                      </a:r>
                      <a:r>
                        <a:rPr lang="tr-TR" sz="800" b="0" i="0" u="none" strike="noStrike" noProof="0">
                          <a:solidFill>
                            <a:srgbClr val="000000"/>
                          </a:solidFill>
                          <a:latin typeface="Arial"/>
                        </a:rPr>
                        <a:t> </a:t>
                      </a:r>
                      <a:r>
                        <a:rPr lang="tr-TR" sz="800" b="0" i="0" u="none" strike="noStrike" noProof="0" err="1">
                          <a:solidFill>
                            <a:srgbClr val="000000"/>
                          </a:solidFill>
                          <a:latin typeface="Arial"/>
                        </a:rPr>
                        <a:t>Meetings</a:t>
                      </a:r>
                      <a:r>
                        <a:rPr lang="tr-TR" sz="800" b="0" i="0" u="none" strike="noStrike" noProof="0">
                          <a:solidFill>
                            <a:srgbClr val="000000"/>
                          </a:solidFill>
                          <a:latin typeface="Arial"/>
                        </a:rPr>
                        <a:t> </a:t>
                      </a:r>
                      <a:r>
                        <a:rPr lang="tr-TR" sz="800" b="0" i="0" u="none" strike="noStrike" noProof="0" err="1">
                          <a:solidFill>
                            <a:srgbClr val="000000"/>
                          </a:solidFill>
                          <a:latin typeface="Arial"/>
                        </a:rPr>
                        <a:t>zur</a:t>
                      </a:r>
                      <a:r>
                        <a:rPr lang="tr-TR" sz="800" b="0" i="0" u="none" strike="noStrike" noProof="0">
                          <a:solidFill>
                            <a:srgbClr val="000000"/>
                          </a:solidFill>
                          <a:latin typeface="Arial"/>
                        </a:rPr>
                        <a:t> </a:t>
                      </a:r>
                      <a:r>
                        <a:rPr lang="tr-TR" sz="800" b="0" i="0" u="none" strike="noStrike" noProof="0" err="1">
                          <a:solidFill>
                            <a:srgbClr val="000000"/>
                          </a:solidFill>
                          <a:latin typeface="Arial"/>
                        </a:rPr>
                        <a:t>Bewertung</a:t>
                      </a:r>
                      <a:r>
                        <a:rPr lang="tr-TR" sz="800" b="0" i="0" u="none" strike="noStrike" noProof="0">
                          <a:solidFill>
                            <a:srgbClr val="000000"/>
                          </a:solidFill>
                          <a:latin typeface="Arial"/>
                        </a:rPr>
                        <a:t> </a:t>
                      </a:r>
                      <a:r>
                        <a:rPr lang="tr-TR" sz="800" b="0" i="0" u="none" strike="noStrike" noProof="0" err="1">
                          <a:solidFill>
                            <a:srgbClr val="000000"/>
                          </a:solidFill>
                          <a:latin typeface="Arial"/>
                        </a:rPr>
                        <a:t>dieser</a:t>
                      </a:r>
                      <a:r>
                        <a:rPr lang="tr-TR" sz="800" b="0" i="0" u="none" strike="noStrike" noProof="0">
                          <a:solidFill>
                            <a:srgbClr val="000000"/>
                          </a:solidFill>
                          <a:latin typeface="Arial"/>
                        </a:rPr>
                        <a:t> </a:t>
                      </a:r>
                      <a:r>
                        <a:rPr lang="tr-TR" sz="800" b="0" i="0" u="none" strike="noStrike" noProof="0" err="1">
                          <a:solidFill>
                            <a:srgbClr val="000000"/>
                          </a:solidFill>
                          <a:latin typeface="Arial"/>
                        </a:rPr>
                        <a:t>helfen</a:t>
                      </a:r>
                      <a:r>
                        <a:rPr lang="tr-TR" sz="800" b="0" i="0" u="none" strike="noStrike" noProof="0">
                          <a:solidFill>
                            <a:srgbClr val="000000"/>
                          </a:solidFill>
                          <a:latin typeface="Arial"/>
                        </a:rPr>
                        <a:t>?</a:t>
                      </a:r>
                    </a:p>
                    <a:p>
                      <a:pPr lvl="0">
                        <a:buNone/>
                      </a:pPr>
                      <a:r>
                        <a:rPr lang="tr-TR" sz="1000" b="0" i="0" u="none" strike="noStrike" noProof="0" err="1">
                          <a:solidFill>
                            <a:srgbClr val="000000"/>
                          </a:solidFill>
                          <a:latin typeface="Arial"/>
                        </a:rPr>
                        <a:t>Teilnehmer</a:t>
                      </a:r>
                      <a:r>
                        <a:rPr lang="tr-TR" sz="1000" b="0" i="0" u="none" strike="noStrike" noProof="0">
                          <a:solidFill>
                            <a:srgbClr val="000000"/>
                          </a:solidFill>
                          <a:latin typeface="Arial"/>
                        </a:rPr>
                        <a:t>: </a:t>
                      </a:r>
                      <a:r>
                        <a:rPr lang="tr-TR" sz="1000" b="0" i="0" u="none" strike="noStrike" noProof="0" err="1">
                          <a:solidFill>
                            <a:srgbClr val="000000"/>
                          </a:solidFill>
                          <a:latin typeface="Arial"/>
                        </a:rPr>
                        <a:t>alle</a:t>
                      </a:r>
                      <a:r>
                        <a:rPr lang="tr-TR" sz="1000" b="0" i="0" u="none" strike="noStrike" noProof="0">
                          <a:solidFill>
                            <a:srgbClr val="000000"/>
                          </a:solidFill>
                          <a:latin typeface="Arial"/>
                        </a:rPr>
                        <a:t> </a:t>
                      </a:r>
                      <a:r>
                        <a:rPr lang="tr-TR" sz="1000" b="0" i="0" u="none" strike="noStrike" noProof="0" err="1">
                          <a:solidFill>
                            <a:srgbClr val="000000"/>
                          </a:solidFill>
                          <a:latin typeface="Arial"/>
                        </a:rPr>
                        <a:t>außer</a:t>
                      </a:r>
                      <a:r>
                        <a:rPr lang="tr-TR" sz="1000" b="0" i="0" u="none" strike="noStrike" noProof="0">
                          <a:solidFill>
                            <a:srgbClr val="000000"/>
                          </a:solidFill>
                          <a:latin typeface="Arial"/>
                        </a:rPr>
                        <a:t> P7,P8</a:t>
                      </a:r>
                      <a:endParaRPr lang="tr-TR" sz="1000" err="1"/>
                    </a:p>
                  </a:txBody>
                  <a:tcPr/>
                </a:tc>
                <a:tc>
                  <a:txBody>
                    <a:bodyPr/>
                    <a:lstStyle/>
                    <a:p>
                      <a:pPr lvl="0">
                        <a:buNone/>
                      </a:pPr>
                      <a:r>
                        <a:rPr lang="de-DE" sz="1400" b="0" i="0" u="none" strike="noStrike" noProof="0">
                          <a:solidFill>
                            <a:srgbClr val="000000"/>
                          </a:solidFill>
                          <a:latin typeface="Arial"/>
                        </a:rPr>
                        <a:t>•Nutzer kann nachträglich seinen CL als Graph oder Diagramm einsehen</a:t>
                      </a:r>
                      <a:endParaRPr lang="tr-TR"/>
                    </a:p>
                  </a:txBody>
                  <a:tcPr/>
                </a:tc>
                <a:extLst>
                  <a:ext uri="{0D108BD9-81ED-4DB2-BD59-A6C34878D82A}">
                    <a16:rowId xmlns:a16="http://schemas.microsoft.com/office/drawing/2014/main" val="4272499998"/>
                  </a:ext>
                </a:extLst>
              </a:tr>
            </a:tbl>
          </a:graphicData>
        </a:graphic>
      </p:graphicFrame>
      <p:sp>
        <p:nvSpPr>
          <p:cNvPr id="3" name="Veri Yer Tutucusu 2">
            <a:extLst>
              <a:ext uri="{FF2B5EF4-FFF2-40B4-BE49-F238E27FC236}">
                <a16:creationId xmlns:a16="http://schemas.microsoft.com/office/drawing/2014/main" id="{63F064FC-8F91-D501-D02B-2C356A1207F9}"/>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Slayt Numarası Yer Tutucusu 3">
            <a:extLst>
              <a:ext uri="{FF2B5EF4-FFF2-40B4-BE49-F238E27FC236}">
                <a16:creationId xmlns:a16="http://schemas.microsoft.com/office/drawing/2014/main" id="{63DC1CCC-C86C-FF49-E3D7-B94537077EA7}"/>
              </a:ext>
            </a:extLst>
          </p:cNvPr>
          <p:cNvSpPr>
            <a:spLocks noGrp="1"/>
          </p:cNvSpPr>
          <p:nvPr>
            <p:ph type="sldNum" sz="quarter" idx="12"/>
          </p:nvPr>
        </p:nvSpPr>
        <p:spPr/>
        <p:txBody>
          <a:bodyPr/>
          <a:lstStyle/>
          <a:p>
            <a:fld id="{61696EC4-B4CF-4701-AD06-A8439D6D8E12}" type="slidenum">
              <a:rPr lang="en-US" noProof="0" smtClean="0"/>
              <a:t>19</a:t>
            </a:fld>
            <a:endParaRPr lang="en-US" noProof="0"/>
          </a:p>
        </p:txBody>
      </p:sp>
      <p:sp>
        <p:nvSpPr>
          <p:cNvPr id="5" name="Başlık 4">
            <a:extLst>
              <a:ext uri="{FF2B5EF4-FFF2-40B4-BE49-F238E27FC236}">
                <a16:creationId xmlns:a16="http://schemas.microsoft.com/office/drawing/2014/main" id="{7A0823F5-72BA-A6BE-8690-88C91CC5762F}"/>
              </a:ext>
            </a:extLst>
          </p:cNvPr>
          <p:cNvSpPr>
            <a:spLocks noGrp="1"/>
          </p:cNvSpPr>
          <p:nvPr>
            <p:ph type="title"/>
          </p:nvPr>
        </p:nvSpPr>
        <p:spPr>
          <a:xfrm>
            <a:off x="544101" y="213949"/>
            <a:ext cx="6869178" cy="575989"/>
          </a:xfrm>
        </p:spPr>
        <p:txBody>
          <a:bodyPr/>
          <a:lstStyle/>
          <a:p>
            <a:r>
              <a:rPr lang="de-DE"/>
              <a:t>Spezifikationsphase</a:t>
            </a:r>
            <a:endParaRPr lang="tr-TR"/>
          </a:p>
        </p:txBody>
      </p:sp>
      <p:sp>
        <p:nvSpPr>
          <p:cNvPr id="7" name="Metin kutusu 6">
            <a:extLst>
              <a:ext uri="{FF2B5EF4-FFF2-40B4-BE49-F238E27FC236}">
                <a16:creationId xmlns:a16="http://schemas.microsoft.com/office/drawing/2014/main" id="{0B627A27-3FDE-C316-C530-81B74BD2F5D7}"/>
              </a:ext>
            </a:extLst>
          </p:cNvPr>
          <p:cNvSpPr txBox="1"/>
          <p:nvPr/>
        </p:nvSpPr>
        <p:spPr>
          <a:xfrm>
            <a:off x="433581" y="790800"/>
            <a:ext cx="7607378" cy="808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360"/>
              </a:spcBef>
              <a:buFont typeface="Arial"/>
              <a:buChar char="•"/>
            </a:pPr>
            <a:r>
              <a:rPr lang="de-DE" sz="1600"/>
              <a:t>Aus den Interviewergebnissen User Needs und User </a:t>
            </a:r>
            <a:r>
              <a:rPr lang="de-DE" sz="1600" err="1"/>
              <a:t>Requirements</a:t>
            </a:r>
            <a:r>
              <a:rPr lang="de-DE" sz="1600"/>
              <a:t> erstellt</a:t>
            </a:r>
            <a:endParaRPr lang="tr-TR" sz="1600">
              <a:cs typeface="Arial"/>
            </a:endParaRPr>
          </a:p>
          <a:p>
            <a:pPr marL="285750" indent="-285750">
              <a:lnSpc>
                <a:spcPct val="90000"/>
              </a:lnSpc>
              <a:spcBef>
                <a:spcPts val="360"/>
              </a:spcBef>
              <a:buFont typeface="Arial"/>
              <a:buChar char="•"/>
            </a:pPr>
            <a:r>
              <a:rPr lang="de-DE" sz="1600"/>
              <a:t>Im Folgenden die User </a:t>
            </a:r>
            <a:r>
              <a:rPr lang="de-DE" sz="1600" err="1"/>
              <a:t>Requirements</a:t>
            </a:r>
            <a:r>
              <a:rPr lang="de-DE" sz="1600"/>
              <a:t> die als Grundlage für unseren Prototyp gedient haben</a:t>
            </a:r>
            <a:endParaRPr lang="tr-TR"/>
          </a:p>
        </p:txBody>
      </p:sp>
    </p:spTree>
    <p:extLst>
      <p:ext uri="{BB962C8B-B14F-4D97-AF65-F5344CB8AC3E}">
        <p14:creationId xmlns:p14="http://schemas.microsoft.com/office/powerpoint/2010/main" val="366048533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31.03.2025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2</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661272500"/>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a:extLst>
              <a:ext uri="{FF2B5EF4-FFF2-40B4-BE49-F238E27FC236}">
                <a16:creationId xmlns:a16="http://schemas.microsoft.com/office/drawing/2014/main" id="{AB778933-E9C4-4188-9B5C-24F56B7DBEF7}"/>
              </a:ext>
            </a:extLst>
          </p:cNvPr>
          <p:cNvGraphicFramePr>
            <a:graphicFrameLocks noGrp="1"/>
          </p:cNvGraphicFramePr>
          <p:nvPr>
            <p:ph idx="1"/>
            <p:extLst>
              <p:ext uri="{D42A27DB-BD31-4B8C-83A1-F6EECF244321}">
                <p14:modId xmlns:p14="http://schemas.microsoft.com/office/powerpoint/2010/main" val="1065102504"/>
              </p:ext>
            </p:extLst>
          </p:nvPr>
        </p:nvGraphicFramePr>
        <p:xfrm>
          <a:off x="400050" y="879720"/>
          <a:ext cx="8297739" cy="43332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68271668"/>
                    </a:ext>
                  </a:extLst>
                </a:gridCol>
                <a:gridCol w="6011739">
                  <a:extLst>
                    <a:ext uri="{9D8B030D-6E8A-4147-A177-3AD203B41FA5}">
                      <a16:colId xmlns:a16="http://schemas.microsoft.com/office/drawing/2014/main" val="3455409035"/>
                    </a:ext>
                  </a:extLst>
                </a:gridCol>
              </a:tblGrid>
              <a:tr h="370840">
                <a:tc>
                  <a:txBody>
                    <a:bodyPr/>
                    <a:lstStyle/>
                    <a:p>
                      <a:r>
                        <a:rPr lang="tr-TR" err="1"/>
                        <a:t>Interview</a:t>
                      </a:r>
                    </a:p>
                  </a:txBody>
                  <a:tcPr/>
                </a:tc>
                <a:tc>
                  <a:txBody>
                    <a:bodyPr/>
                    <a:lstStyle/>
                    <a:p>
                      <a:r>
                        <a:rPr lang="tr-TR"/>
                        <a:t>User </a:t>
                      </a:r>
                      <a:r>
                        <a:rPr lang="tr-TR" err="1"/>
                        <a:t>Requirement</a:t>
                      </a:r>
                    </a:p>
                  </a:txBody>
                  <a:tcPr/>
                </a:tc>
                <a:extLst>
                  <a:ext uri="{0D108BD9-81ED-4DB2-BD59-A6C34878D82A}">
                    <a16:rowId xmlns:a16="http://schemas.microsoft.com/office/drawing/2014/main" val="912898318"/>
                  </a:ext>
                </a:extLst>
              </a:tr>
              <a:tr h="370840">
                <a:tc>
                  <a:txBody>
                    <a:bodyPr/>
                    <a:lstStyle/>
                    <a:p>
                      <a:r>
                        <a:rPr lang="tr-TR" sz="1000" b="0" i="0" u="none" strike="noStrike" noProof="0" err="1">
                          <a:solidFill>
                            <a:srgbClr val="000000"/>
                          </a:solidFill>
                          <a:latin typeface="Arial"/>
                        </a:rPr>
                        <a:t>Kategorie</a:t>
                      </a:r>
                      <a:r>
                        <a:rPr lang="tr-TR" sz="1000" b="0" i="0" u="none" strike="noStrike" noProof="0">
                          <a:solidFill>
                            <a:srgbClr val="000000"/>
                          </a:solidFill>
                          <a:latin typeface="Arial"/>
                        </a:rPr>
                        <a:t>: </a:t>
                      </a:r>
                      <a:r>
                        <a:rPr lang="tr-TR" sz="1000" b="0" i="0" u="none" strike="noStrike" noProof="0" err="1">
                          <a:solidFill>
                            <a:srgbClr val="000000"/>
                          </a:solidFill>
                          <a:latin typeface="Arial"/>
                        </a:rPr>
                        <a:t>Visualisierung</a:t>
                      </a:r>
                      <a:endParaRPr lang="tr-TR" sz="800" i="1" err="1"/>
                    </a:p>
                    <a:p>
                      <a:pPr lvl="0">
                        <a:buNone/>
                      </a:pPr>
                      <a:r>
                        <a:rPr lang="tr-TR" sz="800" b="0" i="1" u="none" strike="noStrike" noProof="0" err="1">
                          <a:solidFill>
                            <a:srgbClr val="000000"/>
                          </a:solidFill>
                          <a:latin typeface="Arial"/>
                        </a:rPr>
                        <a:t>Frage</a:t>
                      </a:r>
                      <a:r>
                        <a:rPr lang="tr-TR" sz="800" b="0" i="1" u="none" strike="noStrike" noProof="0">
                          <a:solidFill>
                            <a:srgbClr val="000000"/>
                          </a:solidFill>
                          <a:latin typeface="Arial"/>
                        </a:rPr>
                        <a:t>: </a:t>
                      </a:r>
                      <a:r>
                        <a:rPr lang="tr-TR" sz="800" b="0" i="0" u="none" strike="noStrike" noProof="0" err="1">
                          <a:solidFill>
                            <a:srgbClr val="000000"/>
                          </a:solidFill>
                          <a:latin typeface="Arial"/>
                        </a:rPr>
                        <a:t>Würde</a:t>
                      </a:r>
                      <a:r>
                        <a:rPr lang="tr-TR" sz="800" b="0" i="0" u="none" strike="noStrike" noProof="0">
                          <a:solidFill>
                            <a:srgbClr val="000000"/>
                          </a:solidFill>
                          <a:latin typeface="Arial"/>
                        </a:rPr>
                        <a:t> es </a:t>
                      </a:r>
                      <a:r>
                        <a:rPr lang="tr-TR" sz="800" b="0" i="0" u="none" strike="noStrike" noProof="0" err="1">
                          <a:solidFill>
                            <a:srgbClr val="000000"/>
                          </a:solidFill>
                          <a:latin typeface="Arial"/>
                        </a:rPr>
                        <a:t>Ihnen</a:t>
                      </a:r>
                      <a:r>
                        <a:rPr lang="tr-TR" sz="800" b="0" i="0" u="none" strike="noStrike" noProof="0">
                          <a:solidFill>
                            <a:srgbClr val="000000"/>
                          </a:solidFill>
                          <a:latin typeface="Arial"/>
                        </a:rPr>
                        <a:t> </a:t>
                      </a:r>
                      <a:r>
                        <a:rPr lang="tr-TR" sz="800" b="0" i="0" u="none" strike="noStrike" noProof="0" err="1">
                          <a:solidFill>
                            <a:srgbClr val="000000"/>
                          </a:solidFill>
                          <a:latin typeface="Arial"/>
                        </a:rPr>
                        <a:t>gefallen</a:t>
                      </a:r>
                      <a:r>
                        <a:rPr lang="tr-TR" sz="800" b="0" i="0" u="none" strike="noStrike" noProof="0">
                          <a:solidFill>
                            <a:srgbClr val="000000"/>
                          </a:solidFill>
                          <a:latin typeface="Arial"/>
                        </a:rPr>
                        <a:t>, </a:t>
                      </a:r>
                      <a:r>
                        <a:rPr lang="tr-TR" sz="800" b="0" i="0" u="none" strike="noStrike" noProof="0" err="1">
                          <a:solidFill>
                            <a:srgbClr val="000000"/>
                          </a:solidFill>
                          <a:latin typeface="Arial"/>
                        </a:rPr>
                        <a:t>auf</a:t>
                      </a:r>
                      <a:r>
                        <a:rPr lang="tr-TR" sz="800" b="0" i="0" u="none" strike="noStrike" noProof="0">
                          <a:solidFill>
                            <a:srgbClr val="000000"/>
                          </a:solidFill>
                          <a:latin typeface="Arial"/>
                        </a:rPr>
                        <a:t> </a:t>
                      </a:r>
                      <a:r>
                        <a:rPr lang="tr-TR" sz="800" b="0" i="0" u="none" strike="noStrike" noProof="0" err="1">
                          <a:solidFill>
                            <a:srgbClr val="000000"/>
                          </a:solidFill>
                          <a:latin typeface="Arial"/>
                        </a:rPr>
                        <a:t>einen</a:t>
                      </a:r>
                      <a:r>
                        <a:rPr lang="tr-TR" sz="800" b="0" i="0" u="none" strike="noStrike" noProof="0">
                          <a:solidFill>
                            <a:srgbClr val="000000"/>
                          </a:solidFill>
                          <a:latin typeface="Arial"/>
                        </a:rPr>
                        <a:t> </a:t>
                      </a:r>
                      <a:r>
                        <a:rPr lang="tr-TR" sz="800" b="0" i="0" u="none" strike="noStrike" noProof="0" err="1">
                          <a:solidFill>
                            <a:srgbClr val="000000"/>
                          </a:solidFill>
                          <a:latin typeface="Arial"/>
                        </a:rPr>
                        <a:t>hohen</a:t>
                      </a:r>
                      <a:r>
                        <a:rPr lang="tr-TR" sz="800" b="0" i="0" u="none" strike="noStrike" noProof="0">
                          <a:solidFill>
                            <a:srgbClr val="000000"/>
                          </a:solidFill>
                          <a:latin typeface="Arial"/>
                        </a:rPr>
                        <a:t> CL </a:t>
                      </a:r>
                      <a:r>
                        <a:rPr lang="tr-TR" sz="800" b="0" i="0" u="none" strike="noStrike" noProof="0" err="1">
                          <a:solidFill>
                            <a:srgbClr val="000000"/>
                          </a:solidFill>
                          <a:latin typeface="Arial"/>
                        </a:rPr>
                        <a:t>zusätzlich</a:t>
                      </a:r>
                      <a:r>
                        <a:rPr lang="tr-TR" sz="800" b="0" i="0" u="none" strike="noStrike" noProof="0">
                          <a:solidFill>
                            <a:srgbClr val="000000"/>
                          </a:solidFill>
                          <a:latin typeface="Arial"/>
                        </a:rPr>
                        <a:t> </a:t>
                      </a:r>
                      <a:r>
                        <a:rPr lang="tr-TR" sz="800" b="0" i="0" u="none" strike="noStrike" noProof="0" err="1">
                          <a:solidFill>
                            <a:srgbClr val="000000"/>
                          </a:solidFill>
                          <a:latin typeface="Arial"/>
                        </a:rPr>
                        <a:t>durch</a:t>
                      </a:r>
                      <a:r>
                        <a:rPr lang="tr-TR" sz="800" b="0" i="0" u="none" strike="noStrike" noProof="0">
                          <a:solidFill>
                            <a:srgbClr val="000000"/>
                          </a:solidFill>
                          <a:latin typeface="Arial"/>
                        </a:rPr>
                        <a:t> </a:t>
                      </a:r>
                      <a:r>
                        <a:rPr lang="tr-TR" sz="800" b="0" i="0" u="none" strike="noStrike" noProof="0" err="1">
                          <a:solidFill>
                            <a:srgbClr val="000000"/>
                          </a:solidFill>
                          <a:latin typeface="Arial"/>
                        </a:rPr>
                        <a:t>ein</a:t>
                      </a:r>
                      <a:r>
                        <a:rPr lang="tr-TR" sz="800" b="0" i="0" u="none" strike="noStrike" noProof="0">
                          <a:solidFill>
                            <a:srgbClr val="000000"/>
                          </a:solidFill>
                          <a:latin typeface="Arial"/>
                        </a:rPr>
                        <a:t> </a:t>
                      </a:r>
                      <a:r>
                        <a:rPr lang="tr-TR" sz="800" b="0" i="0" u="none" strike="noStrike" noProof="0" err="1">
                          <a:solidFill>
                            <a:srgbClr val="000000"/>
                          </a:solidFill>
                          <a:latin typeface="Arial"/>
                        </a:rPr>
                        <a:t>auditives</a:t>
                      </a:r>
                      <a:r>
                        <a:rPr lang="tr-TR" sz="800" b="0" i="0" u="none" strike="noStrike" noProof="0">
                          <a:solidFill>
                            <a:srgbClr val="000000"/>
                          </a:solidFill>
                          <a:latin typeface="Arial"/>
                        </a:rPr>
                        <a:t> </a:t>
                      </a:r>
                      <a:r>
                        <a:rPr lang="tr-TR" sz="800" b="0" i="0" u="none" strike="noStrike" noProof="0" err="1">
                          <a:solidFill>
                            <a:srgbClr val="000000"/>
                          </a:solidFill>
                          <a:latin typeface="Arial"/>
                        </a:rPr>
                        <a:t>SIgnal</a:t>
                      </a:r>
                      <a:r>
                        <a:rPr lang="tr-TR" sz="800" b="0" i="0" u="none" strike="noStrike" noProof="0">
                          <a:solidFill>
                            <a:srgbClr val="000000"/>
                          </a:solidFill>
                          <a:latin typeface="Arial"/>
                        </a:rPr>
                        <a:t> </a:t>
                      </a:r>
                      <a:r>
                        <a:rPr lang="tr-TR" sz="800" b="0" i="0" u="none" strike="noStrike" noProof="0" err="1">
                          <a:solidFill>
                            <a:srgbClr val="000000"/>
                          </a:solidFill>
                          <a:latin typeface="Arial"/>
                        </a:rPr>
                        <a:t>oder</a:t>
                      </a:r>
                      <a:r>
                        <a:rPr lang="tr-TR" sz="800" b="0" i="0" u="none" strike="noStrike" noProof="0">
                          <a:solidFill>
                            <a:srgbClr val="000000"/>
                          </a:solidFill>
                          <a:latin typeface="Arial"/>
                        </a:rPr>
                        <a:t> </a:t>
                      </a:r>
                      <a:r>
                        <a:rPr lang="tr-TR" sz="800" b="0" i="0" u="none" strike="noStrike" noProof="0" err="1">
                          <a:solidFill>
                            <a:srgbClr val="000000"/>
                          </a:solidFill>
                          <a:latin typeface="Arial"/>
                        </a:rPr>
                        <a:t>eine</a:t>
                      </a:r>
                      <a:r>
                        <a:rPr lang="tr-TR" sz="800" b="0" i="0" u="none" strike="noStrike" noProof="0">
                          <a:solidFill>
                            <a:srgbClr val="000000"/>
                          </a:solidFill>
                          <a:latin typeface="Arial"/>
                        </a:rPr>
                        <a:t> </a:t>
                      </a:r>
                      <a:r>
                        <a:rPr lang="tr-TR" sz="800" b="0" i="0" u="none" strike="noStrike" noProof="0" err="1">
                          <a:solidFill>
                            <a:srgbClr val="000000"/>
                          </a:solidFill>
                          <a:latin typeface="Arial"/>
                        </a:rPr>
                        <a:t>Benachrichtigung</a:t>
                      </a:r>
                      <a:r>
                        <a:rPr lang="tr-TR" sz="800" b="0" i="0" u="none" strike="noStrike" noProof="0">
                          <a:solidFill>
                            <a:srgbClr val="000000"/>
                          </a:solidFill>
                          <a:latin typeface="Arial"/>
                        </a:rPr>
                        <a:t> </a:t>
                      </a:r>
                      <a:r>
                        <a:rPr lang="tr-TR" sz="800" b="0" i="0" u="none" strike="noStrike" noProof="0" err="1">
                          <a:solidFill>
                            <a:srgbClr val="000000"/>
                          </a:solidFill>
                          <a:latin typeface="Arial"/>
                        </a:rPr>
                        <a:t>aufmerksam</a:t>
                      </a:r>
                      <a:r>
                        <a:rPr lang="tr-TR" sz="800" b="0" i="0" u="none" strike="noStrike" noProof="0">
                          <a:solidFill>
                            <a:srgbClr val="000000"/>
                          </a:solidFill>
                          <a:latin typeface="Arial"/>
                        </a:rPr>
                        <a:t> </a:t>
                      </a:r>
                      <a:r>
                        <a:rPr lang="tr-TR" sz="800" b="0" i="0" u="none" strike="noStrike" noProof="0" err="1">
                          <a:solidFill>
                            <a:srgbClr val="000000"/>
                          </a:solidFill>
                          <a:latin typeface="Arial"/>
                        </a:rPr>
                        <a:t>gemacht</a:t>
                      </a:r>
                      <a:r>
                        <a:rPr lang="tr-TR" sz="800" b="0" i="0" u="none" strike="noStrike" noProof="0">
                          <a:solidFill>
                            <a:srgbClr val="000000"/>
                          </a:solidFill>
                          <a:latin typeface="Arial"/>
                        </a:rPr>
                        <a:t> </a:t>
                      </a:r>
                      <a:r>
                        <a:rPr lang="tr-TR" sz="800" b="0" i="0" u="none" strike="noStrike" noProof="0" err="1">
                          <a:solidFill>
                            <a:srgbClr val="000000"/>
                          </a:solidFill>
                          <a:latin typeface="Arial"/>
                        </a:rPr>
                        <a:t>werden</a:t>
                      </a:r>
                      <a:r>
                        <a:rPr lang="tr-TR" sz="800" b="0" i="0" u="none" strike="noStrike" noProof="0">
                          <a:solidFill>
                            <a:srgbClr val="000000"/>
                          </a:solidFill>
                          <a:latin typeface="Arial"/>
                        </a:rPr>
                        <a:t>?</a:t>
                      </a:r>
                      <a:r>
                        <a:rPr lang="tr-TR" sz="800" b="0" i="1" u="none" strike="noStrike" noProof="0">
                          <a:solidFill>
                            <a:srgbClr val="000000"/>
                          </a:solidFill>
                          <a:latin typeface="Arial"/>
                        </a:rPr>
                        <a:t>, </a:t>
                      </a:r>
                      <a:endParaRPr lang="tr-TR" sz="800" i="1"/>
                    </a:p>
                    <a:p>
                      <a:pPr lvl="0">
                        <a:buNone/>
                      </a:pPr>
                      <a:r>
                        <a:rPr lang="tr-TR" sz="1000" b="0" i="0" u="none" strike="noStrike" noProof="0" err="1">
                          <a:solidFill>
                            <a:srgbClr val="000000"/>
                          </a:solidFill>
                          <a:latin typeface="Arial"/>
                        </a:rPr>
                        <a:t>Teilnehmer</a:t>
                      </a:r>
                      <a:r>
                        <a:rPr lang="tr-TR" sz="1000" b="0" i="0" u="none" strike="noStrike" noProof="0">
                          <a:solidFill>
                            <a:srgbClr val="000000"/>
                          </a:solidFill>
                          <a:latin typeface="Arial"/>
                        </a:rPr>
                        <a:t>: P7</a:t>
                      </a:r>
                    </a:p>
                    <a:p>
                      <a:pPr lvl="0">
                        <a:buNone/>
                      </a:pPr>
                      <a:r>
                        <a:rPr lang="tr-TR" sz="1000" b="0" i="0" u="none" strike="noStrike" noProof="0" err="1">
                          <a:solidFill>
                            <a:srgbClr val="000000"/>
                          </a:solidFill>
                          <a:latin typeface="Arial"/>
                        </a:rPr>
                        <a:t>Kategorie</a:t>
                      </a:r>
                      <a:r>
                        <a:rPr lang="tr-TR" sz="1000" b="0" i="0" u="none" strike="noStrike" noProof="0">
                          <a:solidFill>
                            <a:srgbClr val="000000"/>
                          </a:solidFill>
                          <a:latin typeface="Arial"/>
                        </a:rPr>
                        <a:t>: Bedenken</a:t>
                      </a:r>
                    </a:p>
                    <a:p>
                      <a:pPr lvl="0">
                        <a:buNone/>
                      </a:pPr>
                      <a:r>
                        <a:rPr lang="tr-TR" sz="800" b="0" i="0" u="none" strike="noStrike" noProof="0">
                          <a:solidFill>
                            <a:srgbClr val="000000"/>
                          </a:solidFill>
                          <a:latin typeface="Arial"/>
                        </a:rPr>
                        <a:t>,</a:t>
                      </a:r>
                      <a:r>
                        <a:rPr lang="tr-TR" sz="800" b="0" i="0" u="none" strike="noStrike" noProof="0" err="1">
                          <a:solidFill>
                            <a:srgbClr val="000000"/>
                          </a:solidFill>
                          <a:latin typeface="Arial"/>
                        </a:rPr>
                        <a:t>Frage</a:t>
                      </a:r>
                      <a:r>
                        <a:rPr lang="tr-TR" sz="800" b="0" i="0" u="none" strike="noStrike" noProof="0">
                          <a:solidFill>
                            <a:srgbClr val="000000"/>
                          </a:solidFill>
                          <a:latin typeface="Arial"/>
                        </a:rPr>
                        <a:t>: </a:t>
                      </a:r>
                      <a:r>
                        <a:rPr lang="tr-TR" sz="800" b="0" i="0" u="none" strike="noStrike" noProof="0" err="1">
                          <a:solidFill>
                            <a:srgbClr val="000000"/>
                          </a:solidFill>
                          <a:latin typeface="Arial"/>
                        </a:rPr>
                        <a:t>Braucht</a:t>
                      </a:r>
                      <a:r>
                        <a:rPr lang="tr-TR" sz="800" b="0" i="0" u="none" strike="noStrike" noProof="0">
                          <a:solidFill>
                            <a:srgbClr val="000000"/>
                          </a:solidFill>
                          <a:latin typeface="Arial"/>
                        </a:rPr>
                        <a:t> es </a:t>
                      </a:r>
                      <a:r>
                        <a:rPr lang="tr-TR" sz="800" b="0" i="0" u="none" strike="noStrike" noProof="0" err="1">
                          <a:solidFill>
                            <a:srgbClr val="000000"/>
                          </a:solidFill>
                          <a:latin typeface="Arial"/>
                        </a:rPr>
                        <a:t>eine</a:t>
                      </a:r>
                      <a:r>
                        <a:rPr lang="tr-TR" sz="800" b="0" i="0" u="none" strike="noStrike" noProof="0">
                          <a:solidFill>
                            <a:srgbClr val="000000"/>
                          </a:solidFill>
                          <a:latin typeface="Arial"/>
                        </a:rPr>
                        <a:t> Option </a:t>
                      </a:r>
                      <a:r>
                        <a:rPr lang="tr-TR" sz="800" b="0" i="0" u="none" strike="noStrike" noProof="0" err="1">
                          <a:solidFill>
                            <a:srgbClr val="000000"/>
                          </a:solidFill>
                          <a:latin typeface="Arial"/>
                        </a:rPr>
                        <a:t>die</a:t>
                      </a:r>
                      <a:r>
                        <a:rPr lang="tr-TR" sz="800" b="0" i="0" u="none" strike="noStrike" noProof="0">
                          <a:solidFill>
                            <a:srgbClr val="000000"/>
                          </a:solidFill>
                          <a:latin typeface="Arial"/>
                        </a:rPr>
                        <a:t> </a:t>
                      </a:r>
                      <a:r>
                        <a:rPr lang="tr-TR" sz="800" b="0" i="0" u="none" strike="noStrike" noProof="0" err="1">
                          <a:solidFill>
                            <a:srgbClr val="000000"/>
                          </a:solidFill>
                          <a:latin typeface="Arial"/>
                        </a:rPr>
                        <a:t>z.B</a:t>
                      </a:r>
                      <a:r>
                        <a:rPr lang="tr-TR" sz="800" b="0" i="0" u="none" strike="noStrike" noProof="0">
                          <a:solidFill>
                            <a:srgbClr val="000000"/>
                          </a:solidFill>
                          <a:latin typeface="Arial"/>
                        </a:rPr>
                        <a:t> </a:t>
                      </a:r>
                      <a:r>
                        <a:rPr lang="tr-TR" sz="800" b="0" i="0" u="none" strike="noStrike" noProof="0" err="1">
                          <a:solidFill>
                            <a:srgbClr val="000000"/>
                          </a:solidFill>
                          <a:latin typeface="Arial"/>
                        </a:rPr>
                        <a:t>auditiven</a:t>
                      </a:r>
                      <a:r>
                        <a:rPr lang="tr-TR" sz="800" b="0" i="0" u="none" strike="noStrike" noProof="0">
                          <a:solidFill>
                            <a:srgbClr val="000000"/>
                          </a:solidFill>
                          <a:latin typeface="Arial"/>
                        </a:rPr>
                        <a:t> </a:t>
                      </a:r>
                      <a:r>
                        <a:rPr lang="tr-TR" sz="800" b="0" i="0" u="none" strike="noStrike" noProof="0" err="1">
                          <a:solidFill>
                            <a:srgbClr val="000000"/>
                          </a:solidFill>
                          <a:latin typeface="Arial"/>
                        </a:rPr>
                        <a:t>Signale</a:t>
                      </a:r>
                      <a:r>
                        <a:rPr lang="tr-TR" sz="800" b="0" i="0" u="none" strike="noStrike" noProof="0">
                          <a:solidFill>
                            <a:srgbClr val="000000"/>
                          </a:solidFill>
                          <a:latin typeface="Arial"/>
                        </a:rPr>
                        <a:t> der </a:t>
                      </a:r>
                      <a:r>
                        <a:rPr lang="tr-TR" sz="800" b="0" i="0" u="none" strike="noStrike" noProof="0" err="1">
                          <a:solidFill>
                            <a:srgbClr val="000000"/>
                          </a:solidFill>
                          <a:latin typeface="Arial"/>
                        </a:rPr>
                        <a:t>Benachrichtigungen</a:t>
                      </a:r>
                      <a:r>
                        <a:rPr lang="tr-TR" sz="800" b="0" i="0" u="none" strike="noStrike" noProof="0">
                          <a:solidFill>
                            <a:srgbClr val="000000"/>
                          </a:solidFill>
                          <a:latin typeface="Arial"/>
                        </a:rPr>
                        <a:t> </a:t>
                      </a:r>
                      <a:r>
                        <a:rPr lang="tr-TR" sz="800" b="0" i="0" u="none" strike="noStrike" noProof="0" err="1">
                          <a:solidFill>
                            <a:srgbClr val="000000"/>
                          </a:solidFill>
                          <a:latin typeface="Arial"/>
                        </a:rPr>
                        <a:t>stummzuschalten</a:t>
                      </a:r>
                      <a:r>
                        <a:rPr lang="tr-TR" sz="800" b="0" i="0" u="none" strike="noStrike" noProof="0">
                          <a:solidFill>
                            <a:srgbClr val="000000"/>
                          </a:solidFill>
                          <a:latin typeface="Arial"/>
                        </a:rPr>
                        <a:t>? </a:t>
                      </a:r>
                      <a:endParaRPr lang="tr-TR" sz="800"/>
                    </a:p>
                    <a:p>
                      <a:pPr lvl="0">
                        <a:buNone/>
                      </a:pPr>
                      <a:r>
                        <a:rPr lang="tr-TR" sz="1000" b="0" i="0" u="none" strike="noStrike" noProof="0" err="1">
                          <a:solidFill>
                            <a:srgbClr val="000000"/>
                          </a:solidFill>
                          <a:latin typeface="Arial"/>
                        </a:rPr>
                        <a:t>Teilnehmer</a:t>
                      </a:r>
                      <a:r>
                        <a:rPr lang="tr-TR" sz="1000" b="0" i="0" u="none" strike="noStrike" noProof="0">
                          <a:solidFill>
                            <a:srgbClr val="000000"/>
                          </a:solidFill>
                          <a:latin typeface="Arial"/>
                        </a:rPr>
                        <a:t>: </a:t>
                      </a:r>
                      <a:r>
                        <a:rPr lang="tr-TR" sz="1000" b="0" i="0" u="none" strike="noStrike" noProof="0" err="1">
                          <a:solidFill>
                            <a:srgbClr val="000000"/>
                          </a:solidFill>
                          <a:latin typeface="Arial"/>
                        </a:rPr>
                        <a:t>alle</a:t>
                      </a:r>
                      <a:endParaRPr lang="tr-TR" sz="1000" b="0" i="0" u="none" strike="noStrike" noProof="0">
                        <a:solidFill>
                          <a:srgbClr val="000000"/>
                        </a:solidFill>
                        <a:latin typeface="Arial"/>
                      </a:endParaRPr>
                    </a:p>
                  </a:txBody>
                  <a:tcPr/>
                </a:tc>
                <a:tc>
                  <a:txBody>
                    <a:bodyPr/>
                    <a:lstStyle/>
                    <a:p>
                      <a:pPr lvl="0">
                        <a:buNone/>
                      </a:pPr>
                      <a:r>
                        <a:rPr lang="de-DE" sz="1400" b="0" i="0" u="none" strike="noStrike" noProof="0">
                          <a:solidFill>
                            <a:srgbClr val="000000"/>
                          </a:solidFill>
                          <a:latin typeface="Arial"/>
                        </a:rPr>
                        <a:t>•Nutzer kann Benachrichtigungen ausschalten</a:t>
                      </a:r>
                      <a:endParaRPr lang="tr-TR"/>
                    </a:p>
                  </a:txBody>
                  <a:tcPr/>
                </a:tc>
                <a:extLst>
                  <a:ext uri="{0D108BD9-81ED-4DB2-BD59-A6C34878D82A}">
                    <a16:rowId xmlns:a16="http://schemas.microsoft.com/office/drawing/2014/main" val="1718476592"/>
                  </a:ext>
                </a:extLst>
              </a:tr>
              <a:tr h="370840">
                <a:tc>
                  <a:txBody>
                    <a:bodyPr/>
                    <a:lstStyle/>
                    <a:p>
                      <a:pPr lvl="0">
                        <a:buNone/>
                      </a:pPr>
                      <a:r>
                        <a:rPr lang="tr-TR" sz="1000" b="0" i="0" u="none" strike="noStrike" noProof="0" err="1">
                          <a:solidFill>
                            <a:srgbClr val="000000"/>
                          </a:solidFill>
                          <a:latin typeface="Arial"/>
                        </a:rPr>
                        <a:t>Kategorie</a:t>
                      </a:r>
                      <a:r>
                        <a:rPr lang="tr-TR" sz="1000" b="0" i="0" u="none" strike="noStrike" noProof="0">
                          <a:solidFill>
                            <a:srgbClr val="000000"/>
                          </a:solidFill>
                          <a:latin typeface="Arial"/>
                        </a:rPr>
                        <a:t>: </a:t>
                      </a:r>
                      <a:r>
                        <a:rPr lang="tr-TR" sz="1000" b="0" i="0" u="none" strike="noStrike" noProof="0" err="1">
                          <a:solidFill>
                            <a:srgbClr val="000000"/>
                          </a:solidFill>
                          <a:latin typeface="Arial"/>
                        </a:rPr>
                        <a:t>Visualisierung</a:t>
                      </a:r>
                      <a:endParaRPr lang="tr-TR" sz="800" i="1" u="none" err="1"/>
                    </a:p>
                    <a:p>
                      <a:pPr lvl="0">
                        <a:buNone/>
                      </a:pPr>
                      <a:r>
                        <a:rPr lang="tr-TR" sz="800" b="0" i="0" u="none" strike="noStrike" noProof="0" err="1">
                          <a:solidFill>
                            <a:srgbClr val="000000"/>
                          </a:solidFill>
                          <a:latin typeface="Arial"/>
                        </a:rPr>
                        <a:t>Frage</a:t>
                      </a:r>
                      <a:r>
                        <a:rPr lang="tr-TR" sz="800" b="0" i="0" u="none" strike="noStrike" noProof="0">
                          <a:solidFill>
                            <a:srgbClr val="000000"/>
                          </a:solidFill>
                          <a:latin typeface="Arial"/>
                        </a:rPr>
                        <a:t>: </a:t>
                      </a:r>
                      <a:r>
                        <a:rPr lang="tr-TR" sz="800" b="0" i="0" u="none" strike="noStrike" noProof="0" err="1">
                          <a:solidFill>
                            <a:srgbClr val="000000"/>
                          </a:solidFill>
                          <a:latin typeface="Arial"/>
                        </a:rPr>
                        <a:t>Möchten</a:t>
                      </a:r>
                      <a:r>
                        <a:rPr lang="tr-TR" sz="800" b="0" i="0" u="none" strike="noStrike" noProof="0">
                          <a:solidFill>
                            <a:srgbClr val="000000"/>
                          </a:solidFill>
                          <a:latin typeface="Arial"/>
                        </a:rPr>
                        <a:t> </a:t>
                      </a:r>
                      <a:r>
                        <a:rPr lang="tr-TR" sz="800" b="0" i="0" u="none" strike="noStrike" noProof="0" err="1">
                          <a:solidFill>
                            <a:srgbClr val="000000"/>
                          </a:solidFill>
                          <a:latin typeface="Arial"/>
                        </a:rPr>
                        <a:t>SIe</a:t>
                      </a:r>
                      <a:r>
                        <a:rPr lang="tr-TR" sz="800" b="0" i="0" u="none" strike="noStrike" noProof="0">
                          <a:solidFill>
                            <a:srgbClr val="000000"/>
                          </a:solidFill>
                          <a:latin typeface="Arial"/>
                        </a:rPr>
                        <a:t> </a:t>
                      </a:r>
                      <a:r>
                        <a:rPr lang="tr-TR" sz="800" b="0" i="0" u="none" strike="noStrike" noProof="0" err="1">
                          <a:solidFill>
                            <a:srgbClr val="000000"/>
                          </a:solidFill>
                          <a:latin typeface="Arial"/>
                        </a:rPr>
                        <a:t>gegebenenfalls</a:t>
                      </a:r>
                      <a:r>
                        <a:rPr lang="tr-TR" sz="800" b="0" i="0" u="none" strike="noStrike" noProof="0">
                          <a:solidFill>
                            <a:srgbClr val="000000"/>
                          </a:solidFill>
                          <a:latin typeface="Arial"/>
                        </a:rPr>
                        <a:t> </a:t>
                      </a:r>
                      <a:r>
                        <a:rPr lang="tr-TR" sz="800" b="0" i="0" u="none" strike="noStrike" noProof="0" err="1">
                          <a:solidFill>
                            <a:srgbClr val="000000"/>
                          </a:solidFill>
                          <a:latin typeface="Arial"/>
                        </a:rPr>
                        <a:t>Tipps</a:t>
                      </a:r>
                      <a:r>
                        <a:rPr lang="tr-TR" sz="800" b="0" i="0" u="none" strike="noStrike" noProof="0">
                          <a:solidFill>
                            <a:srgbClr val="000000"/>
                          </a:solidFill>
                          <a:latin typeface="Arial"/>
                        </a:rPr>
                        <a:t> in </a:t>
                      </a:r>
                      <a:r>
                        <a:rPr lang="tr-TR" sz="800" b="0" i="0" u="none" strike="noStrike" noProof="0" err="1">
                          <a:solidFill>
                            <a:srgbClr val="000000"/>
                          </a:solidFill>
                          <a:latin typeface="Arial"/>
                        </a:rPr>
                        <a:t>Situationen</a:t>
                      </a:r>
                      <a:r>
                        <a:rPr lang="tr-TR" sz="800" b="0" i="0" u="none" strike="noStrike" noProof="0">
                          <a:solidFill>
                            <a:srgbClr val="000000"/>
                          </a:solidFill>
                          <a:latin typeface="Arial"/>
                        </a:rPr>
                        <a:t> </a:t>
                      </a:r>
                      <a:r>
                        <a:rPr lang="tr-TR" sz="800" b="0" i="0" u="none" strike="noStrike" noProof="0" err="1">
                          <a:solidFill>
                            <a:srgbClr val="000000"/>
                          </a:solidFill>
                          <a:latin typeface="Arial"/>
                        </a:rPr>
                        <a:t>des</a:t>
                      </a:r>
                      <a:r>
                        <a:rPr lang="tr-TR" sz="800" b="0" i="0" u="none" strike="noStrike" noProof="0">
                          <a:solidFill>
                            <a:srgbClr val="000000"/>
                          </a:solidFill>
                          <a:latin typeface="Arial"/>
                        </a:rPr>
                        <a:t> </a:t>
                      </a:r>
                      <a:r>
                        <a:rPr lang="tr-TR" sz="800" b="0" i="0" u="none" strike="noStrike" noProof="0" err="1">
                          <a:solidFill>
                            <a:srgbClr val="000000"/>
                          </a:solidFill>
                          <a:latin typeface="Arial"/>
                        </a:rPr>
                        <a:t>hohen</a:t>
                      </a:r>
                      <a:r>
                        <a:rPr lang="tr-TR" sz="800" b="0" i="0" u="none" strike="noStrike" noProof="0">
                          <a:solidFill>
                            <a:srgbClr val="000000"/>
                          </a:solidFill>
                          <a:latin typeface="Arial"/>
                        </a:rPr>
                        <a:t> CL </a:t>
                      </a:r>
                      <a:r>
                        <a:rPr lang="tr-TR" sz="800" b="0" i="0" u="none" strike="noStrike" noProof="0" err="1">
                          <a:solidFill>
                            <a:srgbClr val="000000"/>
                          </a:solidFill>
                          <a:latin typeface="Arial"/>
                        </a:rPr>
                        <a:t>oder</a:t>
                      </a:r>
                      <a:r>
                        <a:rPr lang="tr-TR" sz="800" b="0" i="0" u="none" strike="noStrike" noProof="0">
                          <a:solidFill>
                            <a:srgbClr val="000000"/>
                          </a:solidFill>
                          <a:latin typeface="Arial"/>
                        </a:rPr>
                        <a:t> </a:t>
                      </a:r>
                      <a:r>
                        <a:rPr lang="tr-TR" sz="800" b="0" i="0" u="none" strike="noStrike" noProof="0" err="1">
                          <a:solidFill>
                            <a:srgbClr val="000000"/>
                          </a:solidFill>
                          <a:latin typeface="Arial"/>
                        </a:rPr>
                        <a:t>fänden</a:t>
                      </a:r>
                      <a:r>
                        <a:rPr lang="tr-TR" sz="800" b="0" i="0" u="none" strike="noStrike" noProof="0">
                          <a:solidFill>
                            <a:srgbClr val="000000"/>
                          </a:solidFill>
                          <a:latin typeface="Arial"/>
                        </a:rPr>
                        <a:t> </a:t>
                      </a:r>
                      <a:r>
                        <a:rPr lang="tr-TR" sz="800" b="0" i="0" u="none" strike="noStrike" noProof="0" err="1">
                          <a:solidFill>
                            <a:srgbClr val="000000"/>
                          </a:solidFill>
                          <a:latin typeface="Arial"/>
                        </a:rPr>
                        <a:t>SIe</a:t>
                      </a:r>
                      <a:r>
                        <a:rPr lang="tr-TR" sz="800" b="0" i="0" u="none" strike="noStrike" noProof="0">
                          <a:solidFill>
                            <a:srgbClr val="000000"/>
                          </a:solidFill>
                          <a:latin typeface="Arial"/>
                        </a:rPr>
                        <a:t> </a:t>
                      </a:r>
                      <a:r>
                        <a:rPr lang="tr-TR" sz="800" b="0" i="0" u="none" strike="noStrike" noProof="0" err="1">
                          <a:solidFill>
                            <a:srgbClr val="000000"/>
                          </a:solidFill>
                          <a:latin typeface="Arial"/>
                        </a:rPr>
                        <a:t>so</a:t>
                      </a:r>
                      <a:r>
                        <a:rPr lang="tr-TR" sz="800" b="0" i="0" u="none" strike="noStrike" noProof="0">
                          <a:solidFill>
                            <a:srgbClr val="000000"/>
                          </a:solidFill>
                          <a:latin typeface="Arial"/>
                        </a:rPr>
                        <a:t> </a:t>
                      </a:r>
                      <a:r>
                        <a:rPr lang="tr-TR" sz="800" b="0" i="0" u="none" strike="noStrike" noProof="0" err="1">
                          <a:solidFill>
                            <a:srgbClr val="000000"/>
                          </a:solidFill>
                          <a:latin typeface="Arial"/>
                        </a:rPr>
                        <a:t>etwas</a:t>
                      </a:r>
                      <a:r>
                        <a:rPr lang="tr-TR" sz="800" b="0" i="0" u="none" strike="noStrike" noProof="0">
                          <a:solidFill>
                            <a:srgbClr val="000000"/>
                          </a:solidFill>
                          <a:latin typeface="Arial"/>
                        </a:rPr>
                        <a:t> </a:t>
                      </a:r>
                      <a:r>
                        <a:rPr lang="tr-TR" sz="800" b="0" i="0" u="none" strike="noStrike" noProof="0" err="1">
                          <a:solidFill>
                            <a:srgbClr val="000000"/>
                          </a:solidFill>
                          <a:latin typeface="Arial"/>
                        </a:rPr>
                        <a:t>ablenkend</a:t>
                      </a:r>
                      <a:r>
                        <a:rPr lang="tr-TR" sz="800" b="0" i="0" u="none" strike="noStrike" noProof="0">
                          <a:solidFill>
                            <a:srgbClr val="000000"/>
                          </a:solidFill>
                          <a:latin typeface="Arial"/>
                        </a:rPr>
                        <a:t>? </a:t>
                      </a:r>
                      <a:r>
                        <a:rPr lang="tr-TR" sz="800" b="0" i="0" u="none" strike="noStrike" noProof="0" err="1">
                          <a:solidFill>
                            <a:srgbClr val="000000"/>
                          </a:solidFill>
                          <a:latin typeface="Arial"/>
                        </a:rPr>
                        <a:t>In</a:t>
                      </a:r>
                      <a:r>
                        <a:rPr lang="tr-TR" sz="800" b="0" i="0" u="none" strike="noStrike" noProof="0">
                          <a:solidFill>
                            <a:srgbClr val="000000"/>
                          </a:solidFill>
                          <a:latin typeface="Arial"/>
                        </a:rPr>
                        <a:t> </a:t>
                      </a:r>
                      <a:r>
                        <a:rPr lang="tr-TR" sz="800" b="0" i="0" u="none" strike="noStrike" noProof="0" err="1">
                          <a:solidFill>
                            <a:srgbClr val="000000"/>
                          </a:solidFill>
                          <a:latin typeface="Arial"/>
                        </a:rPr>
                        <a:t>welcher</a:t>
                      </a:r>
                      <a:r>
                        <a:rPr lang="tr-TR" sz="800" b="0" i="0" u="none" strike="noStrike" noProof="0">
                          <a:solidFill>
                            <a:srgbClr val="000000"/>
                          </a:solidFill>
                          <a:latin typeface="Arial"/>
                        </a:rPr>
                        <a:t> Form </a:t>
                      </a:r>
                      <a:r>
                        <a:rPr lang="tr-TR" sz="800" b="0" i="0" u="none" strike="noStrike" noProof="0" err="1">
                          <a:solidFill>
                            <a:srgbClr val="000000"/>
                          </a:solidFill>
                          <a:latin typeface="Arial"/>
                        </a:rPr>
                        <a:t>sollten</a:t>
                      </a:r>
                      <a:r>
                        <a:rPr lang="tr-TR" sz="800" b="0" i="0" u="none" strike="noStrike" noProof="0">
                          <a:solidFill>
                            <a:srgbClr val="000000"/>
                          </a:solidFill>
                          <a:latin typeface="Arial"/>
                        </a:rPr>
                        <a:t> </a:t>
                      </a:r>
                      <a:r>
                        <a:rPr lang="tr-TR" sz="800" b="0" i="0" u="none" strike="noStrike" noProof="0" err="1">
                          <a:solidFill>
                            <a:srgbClr val="000000"/>
                          </a:solidFill>
                          <a:latin typeface="Arial"/>
                        </a:rPr>
                        <a:t>Tipps</a:t>
                      </a:r>
                      <a:r>
                        <a:rPr lang="tr-TR" sz="800" b="0" i="0" u="none" strike="noStrike" noProof="0">
                          <a:solidFill>
                            <a:srgbClr val="000000"/>
                          </a:solidFill>
                          <a:latin typeface="Arial"/>
                        </a:rPr>
                        <a:t> </a:t>
                      </a:r>
                      <a:r>
                        <a:rPr lang="tr-TR" sz="800" b="0" i="0" u="none" strike="noStrike" noProof="0" err="1">
                          <a:solidFill>
                            <a:srgbClr val="000000"/>
                          </a:solidFill>
                          <a:latin typeface="Arial"/>
                        </a:rPr>
                        <a:t>dargestellt</a:t>
                      </a:r>
                      <a:r>
                        <a:rPr lang="tr-TR" sz="800" b="0" i="0" u="none" strike="noStrike" noProof="0">
                          <a:solidFill>
                            <a:srgbClr val="000000"/>
                          </a:solidFill>
                          <a:latin typeface="Arial"/>
                        </a:rPr>
                        <a:t> </a:t>
                      </a:r>
                      <a:r>
                        <a:rPr lang="tr-TR" sz="800" b="0" i="0" u="none" strike="noStrike" noProof="0" err="1">
                          <a:solidFill>
                            <a:srgbClr val="000000"/>
                          </a:solidFill>
                          <a:latin typeface="Arial"/>
                        </a:rPr>
                        <a:t>werden</a:t>
                      </a:r>
                      <a:r>
                        <a:rPr lang="tr-TR" sz="800" b="0" i="0" u="none" strike="noStrike" noProof="0">
                          <a:solidFill>
                            <a:srgbClr val="000000"/>
                          </a:solidFill>
                          <a:latin typeface="Arial"/>
                        </a:rPr>
                        <a:t>?</a:t>
                      </a:r>
                      <a:endParaRPr lang="tr-TR"/>
                    </a:p>
                    <a:p>
                      <a:pPr lvl="0">
                        <a:buNone/>
                      </a:pPr>
                      <a:r>
                        <a:rPr lang="tr-TR" sz="1000" b="0" i="0" u="none" strike="noStrike" noProof="0" err="1">
                          <a:solidFill>
                            <a:srgbClr val="000000"/>
                          </a:solidFill>
                          <a:latin typeface="Arial"/>
                        </a:rPr>
                        <a:t>Teilnehmer</a:t>
                      </a:r>
                      <a:r>
                        <a:rPr lang="tr-TR" sz="1000" b="0" i="0" u="none" strike="noStrike" noProof="0">
                          <a:solidFill>
                            <a:srgbClr val="000000"/>
                          </a:solidFill>
                          <a:latin typeface="Arial"/>
                        </a:rPr>
                        <a:t>: P1,P2, P3,P10</a:t>
                      </a:r>
                      <a:endParaRPr lang="tr-TR" sz="1000"/>
                    </a:p>
                  </a:txBody>
                  <a:tcPr/>
                </a:tc>
                <a:tc>
                  <a:txBody>
                    <a:bodyPr/>
                    <a:lstStyle/>
                    <a:p>
                      <a:pPr lvl="0">
                        <a:buNone/>
                      </a:pPr>
                      <a:r>
                        <a:rPr lang="de-DE" sz="1400" b="0" i="0" u="none" strike="noStrike" noProof="0">
                          <a:solidFill>
                            <a:srgbClr val="000000"/>
                          </a:solidFill>
                          <a:latin typeface="Arial"/>
                        </a:rPr>
                        <a:t>•Nutzer kann über mögliche Bewältigungsstrategien gegen einen hohen CL benachrichtigt werden wenn erwünscht</a:t>
                      </a:r>
                      <a:endParaRPr lang="tr-TR"/>
                    </a:p>
                  </a:txBody>
                  <a:tcPr/>
                </a:tc>
                <a:extLst>
                  <a:ext uri="{0D108BD9-81ED-4DB2-BD59-A6C34878D82A}">
                    <a16:rowId xmlns:a16="http://schemas.microsoft.com/office/drawing/2014/main" val="1445940432"/>
                  </a:ext>
                </a:extLst>
              </a:tr>
              <a:tr h="370840">
                <a:tc>
                  <a:txBody>
                    <a:bodyPr/>
                    <a:lstStyle/>
                    <a:p>
                      <a:pPr lvl="0">
                        <a:buNone/>
                      </a:pPr>
                      <a:r>
                        <a:rPr lang="tr-TR" sz="1000" b="0" i="0" u="none" strike="noStrike" noProof="0" err="1">
                          <a:solidFill>
                            <a:srgbClr val="000000"/>
                          </a:solidFill>
                          <a:latin typeface="Arial"/>
                        </a:rPr>
                        <a:t>Kategorie</a:t>
                      </a:r>
                      <a:r>
                        <a:rPr lang="tr-TR" sz="1000" b="0" i="0" u="none" strike="noStrike" noProof="0">
                          <a:solidFill>
                            <a:srgbClr val="000000"/>
                          </a:solidFill>
                          <a:latin typeface="Arial"/>
                        </a:rPr>
                        <a:t>: </a:t>
                      </a:r>
                      <a:r>
                        <a:rPr lang="tr-TR" sz="1000" b="0" i="0" u="none" strike="noStrike" noProof="0" err="1">
                          <a:solidFill>
                            <a:srgbClr val="000000"/>
                          </a:solidFill>
                          <a:latin typeface="Arial"/>
                        </a:rPr>
                        <a:t>Visualisierung</a:t>
                      </a:r>
                      <a:endParaRPr lang="tr-TR" sz="800" i="1" err="1"/>
                    </a:p>
                    <a:p>
                      <a:pPr lvl="0">
                        <a:buNone/>
                      </a:pPr>
                      <a:r>
                        <a:rPr lang="tr-TR" sz="800" b="0" i="1" u="none" strike="noStrike" noProof="0" err="1">
                          <a:solidFill>
                            <a:srgbClr val="000000"/>
                          </a:solidFill>
                          <a:latin typeface="Arial"/>
                        </a:rPr>
                        <a:t>Frage</a:t>
                      </a:r>
                      <a:r>
                        <a:rPr lang="tr-TR" sz="800" b="0" i="1" u="none" strike="noStrike" noProof="0">
                          <a:solidFill>
                            <a:srgbClr val="000000"/>
                          </a:solidFill>
                          <a:latin typeface="Arial"/>
                        </a:rPr>
                        <a:t>: </a:t>
                      </a:r>
                      <a:r>
                        <a:rPr lang="tr-TR" sz="800" b="0" i="0" u="none" strike="noStrike" noProof="0" err="1">
                          <a:solidFill>
                            <a:srgbClr val="000000"/>
                          </a:solidFill>
                          <a:latin typeface="Arial"/>
                        </a:rPr>
                        <a:t>Wie</a:t>
                      </a:r>
                      <a:r>
                        <a:rPr lang="tr-TR" sz="800" b="0" i="0" u="none" strike="noStrike" noProof="0">
                          <a:solidFill>
                            <a:srgbClr val="000000"/>
                          </a:solidFill>
                          <a:latin typeface="Arial"/>
                        </a:rPr>
                        <a:t> </a:t>
                      </a:r>
                      <a:r>
                        <a:rPr lang="tr-TR" sz="800" b="0" i="0" u="none" strike="noStrike" noProof="0" err="1">
                          <a:solidFill>
                            <a:srgbClr val="000000"/>
                          </a:solidFill>
                          <a:latin typeface="Arial"/>
                        </a:rPr>
                        <a:t>könnten</a:t>
                      </a:r>
                      <a:r>
                        <a:rPr lang="tr-TR" sz="800" b="0" i="0" u="none" strike="noStrike" noProof="0">
                          <a:solidFill>
                            <a:srgbClr val="000000"/>
                          </a:solidFill>
                          <a:latin typeface="Arial"/>
                        </a:rPr>
                        <a:t> </a:t>
                      </a:r>
                      <a:r>
                        <a:rPr lang="tr-TR" sz="800" b="0" i="0" u="none" strike="noStrike" noProof="0" err="1">
                          <a:solidFill>
                            <a:srgbClr val="000000"/>
                          </a:solidFill>
                          <a:latin typeface="Arial"/>
                        </a:rPr>
                        <a:t>SIe</a:t>
                      </a:r>
                      <a:r>
                        <a:rPr lang="tr-TR" sz="800" b="0" i="0" u="none" strike="noStrike" noProof="0">
                          <a:solidFill>
                            <a:srgbClr val="000000"/>
                          </a:solidFill>
                          <a:latin typeface="Arial"/>
                        </a:rPr>
                        <a:t> </a:t>
                      </a:r>
                      <a:r>
                        <a:rPr lang="tr-TR" sz="800" b="0" i="0" u="none" strike="noStrike" noProof="0" err="1">
                          <a:solidFill>
                            <a:srgbClr val="000000"/>
                          </a:solidFill>
                          <a:latin typeface="Arial"/>
                        </a:rPr>
                        <a:t>sich</a:t>
                      </a:r>
                      <a:r>
                        <a:rPr lang="tr-TR" sz="800" b="0" i="0" u="none" strike="noStrike" noProof="0">
                          <a:solidFill>
                            <a:srgbClr val="000000"/>
                          </a:solidFill>
                          <a:latin typeface="Arial"/>
                        </a:rPr>
                        <a:t> </a:t>
                      </a:r>
                      <a:r>
                        <a:rPr lang="tr-TR" sz="800" b="0" i="0" u="none" strike="noStrike" noProof="0" err="1">
                          <a:solidFill>
                            <a:srgbClr val="000000"/>
                          </a:solidFill>
                          <a:latin typeface="Arial"/>
                        </a:rPr>
                        <a:t>eine</a:t>
                      </a:r>
                      <a:r>
                        <a:rPr lang="tr-TR" sz="800" b="0" i="0" u="none" strike="noStrike" noProof="0">
                          <a:solidFill>
                            <a:srgbClr val="000000"/>
                          </a:solidFill>
                          <a:latin typeface="Arial"/>
                        </a:rPr>
                        <a:t> (</a:t>
                      </a:r>
                      <a:r>
                        <a:rPr lang="tr-TR" sz="800" b="0" i="0" u="none" strike="noStrike" noProof="0" err="1">
                          <a:solidFill>
                            <a:srgbClr val="000000"/>
                          </a:solidFill>
                          <a:latin typeface="Arial"/>
                        </a:rPr>
                        <a:t>echtzeit</a:t>
                      </a:r>
                      <a:r>
                        <a:rPr lang="tr-TR" sz="800" b="0" i="0" u="none" strike="noStrike" noProof="0">
                          <a:solidFill>
                            <a:srgbClr val="000000"/>
                          </a:solidFill>
                          <a:latin typeface="Arial"/>
                        </a:rPr>
                        <a:t>-)</a:t>
                      </a:r>
                      <a:r>
                        <a:rPr lang="tr-TR" sz="800" b="0" i="0" u="none" strike="noStrike" noProof="0" err="1">
                          <a:solidFill>
                            <a:srgbClr val="000000"/>
                          </a:solidFill>
                          <a:latin typeface="Arial"/>
                        </a:rPr>
                        <a:t>Visualisierung</a:t>
                      </a:r>
                      <a:r>
                        <a:rPr lang="tr-TR" sz="800" b="0" i="0" u="none" strike="noStrike" noProof="0">
                          <a:solidFill>
                            <a:srgbClr val="000000"/>
                          </a:solidFill>
                          <a:latin typeface="Arial"/>
                        </a:rPr>
                        <a:t> </a:t>
                      </a:r>
                      <a:r>
                        <a:rPr lang="tr-TR" sz="800" b="0" i="0" u="none" strike="noStrike" noProof="0" err="1">
                          <a:solidFill>
                            <a:srgbClr val="000000"/>
                          </a:solidFill>
                          <a:latin typeface="Arial"/>
                        </a:rPr>
                        <a:t>während</a:t>
                      </a:r>
                      <a:r>
                        <a:rPr lang="tr-TR" sz="800" b="0" i="0" u="none" strike="noStrike" noProof="0">
                          <a:solidFill>
                            <a:srgbClr val="000000"/>
                          </a:solidFill>
                          <a:latin typeface="Arial"/>
                        </a:rPr>
                        <a:t> </a:t>
                      </a:r>
                      <a:r>
                        <a:rPr lang="tr-TR" sz="800" b="0" i="0" u="none" strike="noStrike" noProof="0" err="1">
                          <a:solidFill>
                            <a:srgbClr val="000000"/>
                          </a:solidFill>
                          <a:latin typeface="Arial"/>
                        </a:rPr>
                        <a:t>eines</a:t>
                      </a:r>
                      <a:r>
                        <a:rPr lang="tr-TR" sz="800" b="0" i="0" u="none" strike="noStrike" noProof="0">
                          <a:solidFill>
                            <a:srgbClr val="000000"/>
                          </a:solidFill>
                          <a:latin typeface="Arial"/>
                        </a:rPr>
                        <a:t> </a:t>
                      </a:r>
                      <a:r>
                        <a:rPr lang="tr-TR" sz="800" b="0" i="0" u="none" strike="noStrike" noProof="0" err="1">
                          <a:solidFill>
                            <a:srgbClr val="000000"/>
                          </a:solidFill>
                          <a:latin typeface="Arial"/>
                        </a:rPr>
                        <a:t>Meetings</a:t>
                      </a:r>
                      <a:r>
                        <a:rPr lang="tr-TR" sz="800" b="0" i="0" u="none" strike="noStrike" noProof="0">
                          <a:solidFill>
                            <a:srgbClr val="000000"/>
                          </a:solidFill>
                          <a:latin typeface="Arial"/>
                        </a:rPr>
                        <a:t>/</a:t>
                      </a:r>
                      <a:r>
                        <a:rPr lang="tr-TR" sz="800" b="0" i="0" u="none" strike="noStrike" noProof="0" err="1">
                          <a:solidFill>
                            <a:srgbClr val="000000"/>
                          </a:solidFill>
                          <a:latin typeface="Arial"/>
                        </a:rPr>
                        <a:t>des</a:t>
                      </a:r>
                      <a:r>
                        <a:rPr lang="tr-TR" sz="800" b="0" i="0" u="none" strike="noStrike" noProof="0">
                          <a:solidFill>
                            <a:srgbClr val="000000"/>
                          </a:solidFill>
                          <a:latin typeface="Arial"/>
                        </a:rPr>
                        <a:t> </a:t>
                      </a:r>
                      <a:r>
                        <a:rPr lang="tr-TR" sz="800" b="0" i="0" u="none" strike="noStrike" noProof="0" err="1">
                          <a:solidFill>
                            <a:srgbClr val="000000"/>
                          </a:solidFill>
                          <a:latin typeface="Arial"/>
                        </a:rPr>
                        <a:t>Arbeitensvorstellen</a:t>
                      </a:r>
                      <a:r>
                        <a:rPr lang="tr-TR" sz="800" b="0" i="0" u="none" strike="noStrike" noProof="0">
                          <a:solidFill>
                            <a:srgbClr val="000000"/>
                          </a:solidFill>
                          <a:latin typeface="Arial"/>
                        </a:rPr>
                        <a:t>?</a:t>
                      </a:r>
                    </a:p>
                    <a:p>
                      <a:pPr lvl="0">
                        <a:buNone/>
                      </a:pPr>
                      <a:r>
                        <a:rPr lang="tr-TR" sz="1000" b="0" i="0" u="none" strike="noStrike" noProof="0" err="1">
                          <a:solidFill>
                            <a:srgbClr val="000000"/>
                          </a:solidFill>
                          <a:latin typeface="Arial"/>
                        </a:rPr>
                        <a:t>Teilnehmer</a:t>
                      </a:r>
                      <a:r>
                        <a:rPr lang="tr-TR" sz="1000" b="0" i="0" u="none" strike="noStrike" noProof="0">
                          <a:solidFill>
                            <a:srgbClr val="000000"/>
                          </a:solidFill>
                          <a:latin typeface="Arial"/>
                        </a:rPr>
                        <a:t>:  P1,P4,P5</a:t>
                      </a:r>
                      <a:endParaRPr lang="tr-TR" sz="1000"/>
                    </a:p>
                  </a:txBody>
                  <a:tcPr/>
                </a:tc>
                <a:tc>
                  <a:txBody>
                    <a:bodyPr/>
                    <a:lstStyle/>
                    <a:p>
                      <a:pPr lvl="0">
                        <a:buNone/>
                      </a:pPr>
                      <a:r>
                        <a:rPr lang="de-DE" sz="1400" b="0" i="0" u="none" strike="noStrike" noProof="0">
                          <a:solidFill>
                            <a:srgbClr val="000000"/>
                          </a:solidFill>
                          <a:latin typeface="Arial"/>
                        </a:rPr>
                        <a:t>•Das Programm hinsichtlich von Video Meetings integriert dieses</a:t>
                      </a:r>
                      <a:endParaRPr lang="tr-TR"/>
                    </a:p>
                  </a:txBody>
                  <a:tcPr/>
                </a:tc>
                <a:extLst>
                  <a:ext uri="{0D108BD9-81ED-4DB2-BD59-A6C34878D82A}">
                    <a16:rowId xmlns:a16="http://schemas.microsoft.com/office/drawing/2014/main" val="569226929"/>
                  </a:ext>
                </a:extLst>
              </a:tr>
              <a:tr h="370840">
                <a:tc>
                  <a:txBody>
                    <a:bodyPr/>
                    <a:lstStyle/>
                    <a:p>
                      <a:r>
                        <a:rPr lang="tr-TR" sz="1000" err="1"/>
                        <a:t>Kategorie</a:t>
                      </a:r>
                      <a:r>
                        <a:rPr lang="tr-TR" sz="1000"/>
                        <a:t>: Bedenken</a:t>
                      </a:r>
                    </a:p>
                    <a:p>
                      <a:pPr lvl="0">
                        <a:buNone/>
                      </a:pPr>
                      <a:r>
                        <a:rPr lang="tr-TR" sz="800" i="1" err="1"/>
                        <a:t>Frage</a:t>
                      </a:r>
                      <a:r>
                        <a:rPr lang="tr-TR" sz="800" i="1"/>
                        <a:t>: </a:t>
                      </a:r>
                      <a:r>
                        <a:rPr lang="tr-TR" sz="800" i="1" err="1"/>
                        <a:t>Würden</a:t>
                      </a:r>
                      <a:r>
                        <a:rPr lang="tr-TR" sz="800" i="1"/>
                        <a:t> </a:t>
                      </a:r>
                      <a:r>
                        <a:rPr lang="tr-TR" sz="800" i="1" err="1"/>
                        <a:t>Sie</a:t>
                      </a:r>
                      <a:r>
                        <a:rPr lang="tr-TR" sz="800" i="1"/>
                        <a:t> </a:t>
                      </a:r>
                      <a:r>
                        <a:rPr lang="tr-TR" sz="800" i="1" err="1"/>
                        <a:t>eine</a:t>
                      </a:r>
                      <a:r>
                        <a:rPr lang="tr-TR" sz="800" i="1"/>
                        <a:t> </a:t>
                      </a:r>
                      <a:r>
                        <a:rPr lang="tr-TR" sz="800" i="1" err="1"/>
                        <a:t>solche</a:t>
                      </a:r>
                      <a:r>
                        <a:rPr lang="tr-TR" sz="800" i="1"/>
                        <a:t> </a:t>
                      </a:r>
                      <a:r>
                        <a:rPr lang="tr-TR" sz="800" i="1" err="1"/>
                        <a:t>Visualisierung</a:t>
                      </a:r>
                      <a:r>
                        <a:rPr lang="tr-TR" sz="800" i="1"/>
                        <a:t> </a:t>
                      </a:r>
                      <a:r>
                        <a:rPr lang="tr-TR" sz="800" i="1" err="1"/>
                        <a:t>benutzen</a:t>
                      </a:r>
                      <a:r>
                        <a:rPr lang="tr-TR" sz="800" i="1"/>
                        <a:t>, </a:t>
                      </a:r>
                      <a:r>
                        <a:rPr lang="tr-TR" sz="800" i="1" err="1"/>
                        <a:t>was</a:t>
                      </a:r>
                      <a:r>
                        <a:rPr lang="tr-TR" sz="800" i="1"/>
                        <a:t> </a:t>
                      </a:r>
                      <a:r>
                        <a:rPr lang="tr-TR" sz="800" i="1" err="1"/>
                        <a:t>sind</a:t>
                      </a:r>
                      <a:r>
                        <a:rPr lang="tr-TR" sz="800" i="1"/>
                        <a:t> </a:t>
                      </a:r>
                      <a:r>
                        <a:rPr lang="tr-TR" sz="800" i="1" err="1"/>
                        <a:t>Ihre</a:t>
                      </a:r>
                      <a:r>
                        <a:rPr lang="tr-TR" sz="800" i="1"/>
                        <a:t> </a:t>
                      </a:r>
                      <a:r>
                        <a:rPr lang="tr-TR" sz="800" i="1" err="1"/>
                        <a:t>Gründe</a:t>
                      </a:r>
                      <a:r>
                        <a:rPr lang="tr-TR" sz="800" i="1"/>
                        <a:t> </a:t>
                      </a:r>
                      <a:r>
                        <a:rPr lang="tr-TR" sz="800" i="1" err="1"/>
                        <a:t>dagegen</a:t>
                      </a:r>
                      <a:r>
                        <a:rPr lang="tr-TR" sz="800" i="1"/>
                        <a:t>/</a:t>
                      </a:r>
                      <a:r>
                        <a:rPr lang="tr-TR" sz="800" i="1" err="1"/>
                        <a:t>dafür</a:t>
                      </a:r>
                      <a:r>
                        <a:rPr lang="tr-TR" sz="800" i="1"/>
                        <a:t>?</a:t>
                      </a:r>
                    </a:p>
                    <a:p>
                      <a:pPr lvl="0">
                        <a:buNone/>
                      </a:pPr>
                      <a:r>
                        <a:rPr lang="tr-TR" sz="1000" err="1"/>
                        <a:t>Teilnehmer</a:t>
                      </a:r>
                      <a:r>
                        <a:rPr lang="tr-TR" sz="1000"/>
                        <a:t>: P1, P4, P9,P10</a:t>
                      </a:r>
                    </a:p>
                  </a:txBody>
                  <a:tcPr/>
                </a:tc>
                <a:tc>
                  <a:txBody>
                    <a:bodyPr/>
                    <a:lstStyle/>
                    <a:p>
                      <a:pPr lvl="0">
                        <a:buNone/>
                      </a:pPr>
                      <a:r>
                        <a:rPr lang="de-DE" sz="1400" b="0" i="0" u="none" strike="noStrike" noProof="0">
                          <a:solidFill>
                            <a:srgbClr val="000000"/>
                          </a:solidFill>
                          <a:latin typeface="Arial"/>
                        </a:rPr>
                        <a:t>•Die Verarbeitung der am eigenen Rechner oder in der Cloud anonymisiert sind</a:t>
                      </a:r>
                      <a:endParaRPr lang="tr-TR"/>
                    </a:p>
                  </a:txBody>
                  <a:tcPr/>
                </a:tc>
                <a:extLst>
                  <a:ext uri="{0D108BD9-81ED-4DB2-BD59-A6C34878D82A}">
                    <a16:rowId xmlns:a16="http://schemas.microsoft.com/office/drawing/2014/main" val="4272499998"/>
                  </a:ext>
                </a:extLst>
              </a:tr>
            </a:tbl>
          </a:graphicData>
        </a:graphic>
      </p:graphicFrame>
      <p:sp>
        <p:nvSpPr>
          <p:cNvPr id="3" name="Veri Yer Tutucusu 2">
            <a:extLst>
              <a:ext uri="{FF2B5EF4-FFF2-40B4-BE49-F238E27FC236}">
                <a16:creationId xmlns:a16="http://schemas.microsoft.com/office/drawing/2014/main" id="{63F064FC-8F91-D501-D02B-2C356A1207F9}"/>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Slayt Numarası Yer Tutucusu 3">
            <a:extLst>
              <a:ext uri="{FF2B5EF4-FFF2-40B4-BE49-F238E27FC236}">
                <a16:creationId xmlns:a16="http://schemas.microsoft.com/office/drawing/2014/main" id="{63DC1CCC-C86C-FF49-E3D7-B94537077EA7}"/>
              </a:ext>
            </a:extLst>
          </p:cNvPr>
          <p:cNvSpPr>
            <a:spLocks noGrp="1"/>
          </p:cNvSpPr>
          <p:nvPr>
            <p:ph type="sldNum" sz="quarter" idx="12"/>
          </p:nvPr>
        </p:nvSpPr>
        <p:spPr/>
        <p:txBody>
          <a:bodyPr/>
          <a:lstStyle/>
          <a:p>
            <a:fld id="{61696EC4-B4CF-4701-AD06-A8439D6D8E12}" type="slidenum">
              <a:rPr lang="en-US" noProof="0" smtClean="0"/>
              <a:t>20</a:t>
            </a:fld>
            <a:endParaRPr lang="en-US" noProof="0"/>
          </a:p>
        </p:txBody>
      </p:sp>
      <p:sp>
        <p:nvSpPr>
          <p:cNvPr id="5" name="Başlık 4">
            <a:extLst>
              <a:ext uri="{FF2B5EF4-FFF2-40B4-BE49-F238E27FC236}">
                <a16:creationId xmlns:a16="http://schemas.microsoft.com/office/drawing/2014/main" id="{7A0823F5-72BA-A6BE-8690-88C91CC5762F}"/>
              </a:ext>
            </a:extLst>
          </p:cNvPr>
          <p:cNvSpPr>
            <a:spLocks noGrp="1"/>
          </p:cNvSpPr>
          <p:nvPr>
            <p:ph type="title"/>
          </p:nvPr>
        </p:nvSpPr>
        <p:spPr/>
        <p:txBody>
          <a:bodyPr/>
          <a:lstStyle/>
          <a:p>
            <a:endParaRPr lang="tr-TR"/>
          </a:p>
        </p:txBody>
      </p:sp>
    </p:spTree>
    <p:extLst>
      <p:ext uri="{BB962C8B-B14F-4D97-AF65-F5344CB8AC3E}">
        <p14:creationId xmlns:p14="http://schemas.microsoft.com/office/powerpoint/2010/main" val="146094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BF10704-5458-EA46-4957-5CB98057DAAE}"/>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27CB5178-F3EC-10DE-F2F8-540E439CB509}"/>
              </a:ext>
            </a:extLst>
          </p:cNvPr>
          <p:cNvSpPr>
            <a:spLocks noGrp="1"/>
          </p:cNvSpPr>
          <p:nvPr>
            <p:ph type="sldNum" sz="quarter" idx="12"/>
          </p:nvPr>
        </p:nvSpPr>
        <p:spPr/>
        <p:txBody>
          <a:bodyPr/>
          <a:lstStyle/>
          <a:p>
            <a:fld id="{61696EC4-B4CF-4701-AD06-A8439D6D8E12}" type="slidenum">
              <a:rPr lang="en-US" noProof="0" smtClean="0"/>
              <a:t>21</a:t>
            </a:fld>
            <a:endParaRPr lang="en-US" noProof="0"/>
          </a:p>
        </p:txBody>
      </p:sp>
      <p:sp>
        <p:nvSpPr>
          <p:cNvPr id="5" name="Titel 4">
            <a:extLst>
              <a:ext uri="{FF2B5EF4-FFF2-40B4-BE49-F238E27FC236}">
                <a16:creationId xmlns:a16="http://schemas.microsoft.com/office/drawing/2014/main" id="{29226577-4425-4DA3-6A3B-0D3E8E6FE704}"/>
              </a:ext>
            </a:extLst>
          </p:cNvPr>
          <p:cNvSpPr>
            <a:spLocks noGrp="1"/>
          </p:cNvSpPr>
          <p:nvPr>
            <p:ph type="title"/>
          </p:nvPr>
        </p:nvSpPr>
        <p:spPr>
          <a:xfrm>
            <a:off x="396000" y="152528"/>
            <a:ext cx="6869178" cy="575989"/>
          </a:xfrm>
        </p:spPr>
        <p:txBody>
          <a:bodyPr/>
          <a:lstStyle/>
          <a:p>
            <a:r>
              <a:rPr lang="de-DE">
                <a:cs typeface="Arial"/>
              </a:rPr>
              <a:t>Spezifikationsphase – User Needs - Backup</a:t>
            </a:r>
            <a:endParaRPr lang="de-DE"/>
          </a:p>
        </p:txBody>
      </p:sp>
      <p:graphicFrame>
        <p:nvGraphicFramePr>
          <p:cNvPr id="6" name="Tabelle 5">
            <a:extLst>
              <a:ext uri="{FF2B5EF4-FFF2-40B4-BE49-F238E27FC236}">
                <a16:creationId xmlns:a16="http://schemas.microsoft.com/office/drawing/2014/main" id="{ADBD0821-8761-4323-66E3-799D337172AB}"/>
              </a:ext>
            </a:extLst>
          </p:cNvPr>
          <p:cNvGraphicFramePr>
            <a:graphicFrameLocks noGrp="1"/>
          </p:cNvGraphicFramePr>
          <p:nvPr>
            <p:extLst>
              <p:ext uri="{D42A27DB-BD31-4B8C-83A1-F6EECF244321}">
                <p14:modId xmlns:p14="http://schemas.microsoft.com/office/powerpoint/2010/main" val="1135516706"/>
              </p:ext>
            </p:extLst>
          </p:nvPr>
        </p:nvGraphicFramePr>
        <p:xfrm>
          <a:off x="658707" y="826625"/>
          <a:ext cx="7833909" cy="3762181"/>
        </p:xfrm>
        <a:graphic>
          <a:graphicData uri="http://schemas.openxmlformats.org/drawingml/2006/table">
            <a:tbl>
              <a:tblPr firstRow="1" bandRow="1">
                <a:tableStyleId>{5C22544A-7EE6-4342-B048-85BDC9FD1C3A}</a:tableStyleId>
              </a:tblPr>
              <a:tblGrid>
                <a:gridCol w="7833909">
                  <a:extLst>
                    <a:ext uri="{9D8B030D-6E8A-4147-A177-3AD203B41FA5}">
                      <a16:colId xmlns:a16="http://schemas.microsoft.com/office/drawing/2014/main" val="3322368837"/>
                    </a:ext>
                  </a:extLst>
                </a:gridCol>
              </a:tblGrid>
              <a:tr h="302701">
                <a:tc>
                  <a:txBody>
                    <a:bodyPr/>
                    <a:lstStyle/>
                    <a:p>
                      <a:r>
                        <a:rPr lang="de-DE"/>
                        <a:t>User Needs</a:t>
                      </a:r>
                    </a:p>
                  </a:txBody>
                  <a:tcPr/>
                </a:tc>
                <a:extLst>
                  <a:ext uri="{0D108BD9-81ED-4DB2-BD59-A6C34878D82A}">
                    <a16:rowId xmlns:a16="http://schemas.microsoft.com/office/drawing/2014/main" val="1321316116"/>
                  </a:ext>
                </a:extLst>
              </a:tr>
              <a:tr h="855372">
                <a:tc>
                  <a:txBody>
                    <a:bodyPr/>
                    <a:lstStyle/>
                    <a:p>
                      <a:pPr marL="285750" indent="-285750">
                        <a:buFont typeface="Arial"/>
                        <a:buChar char="•"/>
                      </a:pPr>
                      <a:r>
                        <a:rPr lang="de-DE"/>
                        <a:t>Nutzer möchten darauf aufmerksam gemacht werden wenn ihr CL hoch ist, sodass sie darauf reagieren können um diesen zu senken</a:t>
                      </a:r>
                    </a:p>
                    <a:p>
                      <a:pPr marL="285750" lvl="0" indent="-285750">
                        <a:buFont typeface="Arial"/>
                        <a:buChar char="•"/>
                      </a:pPr>
                      <a:r>
                        <a:rPr lang="de-DE"/>
                        <a:t>Nutzer möchten für </a:t>
                      </a:r>
                      <a:r>
                        <a:rPr lang="de-DE" sz="1400" b="0" i="0" u="none" strike="noStrike" noProof="0">
                          <a:solidFill>
                            <a:srgbClr val="000000"/>
                          </a:solidFill>
                          <a:latin typeface="Arial"/>
                        </a:rPr>
                        <a:t>die Arbeit oder Online-Meetings selbst auswählen können ob sie die Echtzeitvisualisierung sehen oder nicht</a:t>
                      </a:r>
                      <a:endParaRPr lang="de-DE"/>
                    </a:p>
                    <a:p>
                      <a:pPr marL="285750" lvl="0" indent="-285750">
                        <a:buFont typeface="Arial"/>
                        <a:buChar char="•"/>
                      </a:pPr>
                      <a:r>
                        <a:rPr lang="de-DE"/>
                        <a:t>Nutzer möchten für die Arbeit oder Online-Meetings selbst auswählen können wie die Echtzeitvisualisierung aussieht, sodass die gewählt werden kann die am besten passt</a:t>
                      </a:r>
                    </a:p>
                    <a:p>
                      <a:pPr marL="285750" lvl="0" indent="-285750">
                        <a:buFont typeface="Arial"/>
                        <a:buChar char="•"/>
                      </a:pPr>
                      <a:r>
                        <a:rPr lang="de-DE"/>
                        <a:t>Nutzer möchten nach einer Arbeitssession oder eines Online-Meetings eine Visuelle Darstellung davon haben um retroperspektiv dies zu beurteilen und zukünftig zu optimieren</a:t>
                      </a:r>
                    </a:p>
                    <a:p>
                      <a:pPr marL="285750" lvl="0" indent="-285750">
                        <a:buFont typeface="Arial"/>
                        <a:buChar char="•"/>
                      </a:pPr>
                      <a:r>
                        <a:rPr lang="de-DE"/>
                        <a:t>Während wichtigen </a:t>
                      </a:r>
                      <a:r>
                        <a:rPr lang="de-DE" sz="1400" b="0" i="0" u="none" strike="noStrike" noProof="0">
                          <a:solidFill>
                            <a:srgbClr val="000000"/>
                          </a:solidFill>
                          <a:latin typeface="Arial"/>
                        </a:rPr>
                        <a:t>Arbeitssessions oder Online-Meetings haben die Nutzer das Bedürfnis die Benachrichtigungen auszuschalten, um ungestört arbeiten zu können</a:t>
                      </a:r>
                      <a:endParaRPr lang="de-DE"/>
                    </a:p>
                    <a:p>
                      <a:pPr marL="285750" lvl="0" indent="-285750">
                        <a:buFont typeface="Arial"/>
                        <a:buChar char="•"/>
                      </a:pPr>
                      <a:r>
                        <a:rPr lang="de-DE" sz="1400" b="0" i="0" u="none" strike="noStrike" noProof="0">
                          <a:solidFill>
                            <a:srgbClr val="000000"/>
                          </a:solidFill>
                          <a:latin typeface="Arial"/>
                        </a:rPr>
                        <a:t>Wenn der CL von Nutzern zu hoch ist möchten sie auf mögliche Bewältigungsstrategien hingewiesen um diese direkt umsetzen zu können</a:t>
                      </a:r>
                    </a:p>
                    <a:p>
                      <a:pPr marL="285750" lvl="0" indent="-285750">
                        <a:buFont typeface="Arial"/>
                        <a:buChar char="•"/>
                      </a:pPr>
                      <a:r>
                        <a:rPr lang="de-DE" sz="1400" b="0" i="0" u="none" strike="noStrike" noProof="0">
                          <a:solidFill>
                            <a:srgbClr val="000000"/>
                          </a:solidFill>
                          <a:latin typeface="Arial"/>
                        </a:rPr>
                        <a:t>Nutzer möchten während Video-Meetings nicht, dass die Visualisierung in einem extra Fenster geöffnet werden und dadurch die Nutzung verkompliziert</a:t>
                      </a:r>
                    </a:p>
                    <a:p>
                      <a:pPr marL="285750" lvl="0" indent="-285750">
                        <a:buFont typeface="Arial"/>
                        <a:buChar char="•"/>
                      </a:pPr>
                      <a:r>
                        <a:rPr lang="de-DE" sz="1400" b="0" i="0" u="none" strike="noStrike" noProof="0">
                          <a:solidFill>
                            <a:srgbClr val="000000"/>
                          </a:solidFill>
                          <a:latin typeface="Arial"/>
                        </a:rPr>
                        <a:t>Nutzer möchten nicht, dass die von ihnen gesammelten Daten frei zugänglich sind und sonst anonymisiert werden</a:t>
                      </a:r>
                    </a:p>
                  </a:txBody>
                  <a:tcPr/>
                </a:tc>
                <a:extLst>
                  <a:ext uri="{0D108BD9-81ED-4DB2-BD59-A6C34878D82A}">
                    <a16:rowId xmlns:a16="http://schemas.microsoft.com/office/drawing/2014/main" val="2707507663"/>
                  </a:ext>
                </a:extLst>
              </a:tr>
            </a:tbl>
          </a:graphicData>
        </a:graphic>
      </p:graphicFrame>
    </p:spTree>
    <p:extLst>
      <p:ext uri="{BB962C8B-B14F-4D97-AF65-F5344CB8AC3E}">
        <p14:creationId xmlns:p14="http://schemas.microsoft.com/office/powerpoint/2010/main" val="1402166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F73CC10-FB62-7A2C-F29F-DC4F7F6E8B3D}"/>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C7F6D00F-859F-A5E1-5F4C-1F6DD44C6FB2}"/>
              </a:ext>
            </a:extLst>
          </p:cNvPr>
          <p:cNvSpPr>
            <a:spLocks noGrp="1"/>
          </p:cNvSpPr>
          <p:nvPr>
            <p:ph type="sldNum" sz="quarter" idx="12"/>
          </p:nvPr>
        </p:nvSpPr>
        <p:spPr/>
        <p:txBody>
          <a:bodyPr/>
          <a:lstStyle/>
          <a:p>
            <a:fld id="{61696EC4-B4CF-4701-AD06-A8439D6D8E12}" type="slidenum">
              <a:rPr lang="en-US" noProof="0" smtClean="0"/>
              <a:t>22</a:t>
            </a:fld>
            <a:endParaRPr lang="en-US" noProof="0"/>
          </a:p>
        </p:txBody>
      </p:sp>
      <p:sp>
        <p:nvSpPr>
          <p:cNvPr id="5" name="Titel 4">
            <a:extLst>
              <a:ext uri="{FF2B5EF4-FFF2-40B4-BE49-F238E27FC236}">
                <a16:creationId xmlns:a16="http://schemas.microsoft.com/office/drawing/2014/main" id="{DDACD118-4DB6-0C7B-4B91-BEF6F5C488B8}"/>
              </a:ext>
            </a:extLst>
          </p:cNvPr>
          <p:cNvSpPr>
            <a:spLocks noGrp="1"/>
          </p:cNvSpPr>
          <p:nvPr>
            <p:ph type="title"/>
          </p:nvPr>
        </p:nvSpPr>
        <p:spPr>
          <a:xfrm>
            <a:off x="379085" y="211705"/>
            <a:ext cx="6869178" cy="416517"/>
          </a:xfrm>
        </p:spPr>
        <p:txBody>
          <a:bodyPr/>
          <a:lstStyle/>
          <a:p>
            <a:r>
              <a:rPr lang="de-DE">
                <a:cs typeface="Arial"/>
              </a:rPr>
              <a:t>Spezifikationsphase – User Stories - Backup</a:t>
            </a:r>
            <a:endParaRPr lang="de-DE"/>
          </a:p>
        </p:txBody>
      </p:sp>
      <p:graphicFrame>
        <p:nvGraphicFramePr>
          <p:cNvPr id="6" name="Tabelle 5">
            <a:extLst>
              <a:ext uri="{FF2B5EF4-FFF2-40B4-BE49-F238E27FC236}">
                <a16:creationId xmlns:a16="http://schemas.microsoft.com/office/drawing/2014/main" id="{534B88AF-C6BC-1FA9-5524-F7EC55783D4A}"/>
              </a:ext>
            </a:extLst>
          </p:cNvPr>
          <p:cNvGraphicFramePr>
            <a:graphicFrameLocks noGrp="1"/>
          </p:cNvGraphicFramePr>
          <p:nvPr>
            <p:extLst>
              <p:ext uri="{D42A27DB-BD31-4B8C-83A1-F6EECF244321}">
                <p14:modId xmlns:p14="http://schemas.microsoft.com/office/powerpoint/2010/main" val="3060706791"/>
              </p:ext>
            </p:extLst>
          </p:nvPr>
        </p:nvGraphicFramePr>
        <p:xfrm>
          <a:off x="377062" y="634434"/>
          <a:ext cx="8258071" cy="4069080"/>
        </p:xfrm>
        <a:graphic>
          <a:graphicData uri="http://schemas.openxmlformats.org/drawingml/2006/table">
            <a:tbl>
              <a:tblPr firstRow="1" bandRow="1">
                <a:tableStyleId>{5C22544A-7EE6-4342-B048-85BDC9FD1C3A}</a:tableStyleId>
              </a:tblPr>
              <a:tblGrid>
                <a:gridCol w="8258071">
                  <a:extLst>
                    <a:ext uri="{9D8B030D-6E8A-4147-A177-3AD203B41FA5}">
                      <a16:colId xmlns:a16="http://schemas.microsoft.com/office/drawing/2014/main" val="3129353425"/>
                    </a:ext>
                  </a:extLst>
                </a:gridCol>
              </a:tblGrid>
              <a:tr h="0">
                <a:tc>
                  <a:txBody>
                    <a:bodyPr/>
                    <a:lstStyle/>
                    <a:p>
                      <a:r>
                        <a:rPr lang="de-DE"/>
                        <a:t>User Stories</a:t>
                      </a:r>
                    </a:p>
                  </a:txBody>
                  <a:tcPr/>
                </a:tc>
                <a:extLst>
                  <a:ext uri="{0D108BD9-81ED-4DB2-BD59-A6C34878D82A}">
                    <a16:rowId xmlns:a16="http://schemas.microsoft.com/office/drawing/2014/main" val="1190103512"/>
                  </a:ext>
                </a:extLst>
              </a:tr>
              <a:tr h="3753495">
                <a:tc>
                  <a:txBody>
                    <a:bodyPr/>
                    <a:lstStyle/>
                    <a:p>
                      <a:pPr marL="285750" indent="-285750">
                        <a:buFont typeface="Arial"/>
                        <a:buChar char="•"/>
                      </a:pPr>
                      <a:r>
                        <a:rPr lang="de-DE" sz="1200" b="0" i="0" u="none" strike="noStrike" noProof="0">
                          <a:solidFill>
                            <a:srgbClr val="252525"/>
                          </a:solidFill>
                          <a:latin typeface="Arial"/>
                        </a:rPr>
                        <a:t>Als Student möchte ich eine Anwendung die mir sagt wann meine mentale Belastung beim </a:t>
                      </a:r>
                      <a:r>
                        <a:rPr lang="de-DE" sz="1200" b="0" i="0" u="none" strike="noStrike" noProof="0" err="1">
                          <a:solidFill>
                            <a:srgbClr val="252525"/>
                          </a:solidFill>
                          <a:latin typeface="Arial"/>
                        </a:rPr>
                        <a:t>lernen</a:t>
                      </a:r>
                      <a:r>
                        <a:rPr lang="de-DE" sz="1200" b="0" i="0" u="none" strike="noStrike" noProof="0">
                          <a:solidFill>
                            <a:srgbClr val="252525"/>
                          </a:solidFill>
                          <a:latin typeface="Arial"/>
                        </a:rPr>
                        <a:t> zu hoch ist und eine Pause oder ähnliches notwendig wäre, damit ich effektiver lernen kann.</a:t>
                      </a:r>
                      <a:endParaRPr lang="de-DE" sz="1200"/>
                    </a:p>
                    <a:p>
                      <a:pPr marL="285750" lvl="0" indent="-285750">
                        <a:buFont typeface="Arial"/>
                        <a:buChar char="•"/>
                      </a:pPr>
                      <a:r>
                        <a:rPr lang="de-DE" sz="1200" b="0" i="0" u="none" strike="noStrike" noProof="0">
                          <a:solidFill>
                            <a:srgbClr val="252525"/>
                          </a:solidFill>
                          <a:latin typeface="Arial"/>
                        </a:rPr>
                        <a:t>Als Student möchte ich eine Anwendung die mir nach meiner Lernsession anzeigt wann ich wie stark belastet war um meine Session zu reflektieren und zukünftig besseren Lernerfolg zu haben.</a:t>
                      </a:r>
                      <a:endParaRPr lang="de-DE" sz="1200"/>
                    </a:p>
                    <a:p>
                      <a:pPr marL="285750" lvl="0" indent="-285750">
                        <a:buFont typeface="Arial"/>
                        <a:buChar char="•"/>
                      </a:pPr>
                      <a:r>
                        <a:rPr lang="de-DE" sz="1200" b="0" i="0" u="none" strike="noStrike" noProof="0">
                          <a:solidFill>
                            <a:srgbClr val="252525"/>
                          </a:solidFill>
                          <a:latin typeface="Arial"/>
                        </a:rPr>
                        <a:t>Als Teilnehmer an Video-Meetings möchte ich selbst auswählen können ob die Echtzeitdarstellung meines CL angezeigt wird oder nicht, sodass es mich nicht stört.</a:t>
                      </a:r>
                      <a:endParaRPr lang="de-DE" sz="1200"/>
                    </a:p>
                    <a:p>
                      <a:pPr marL="285750" lvl="0" indent="-285750">
                        <a:buFont typeface="Arial"/>
                        <a:buChar char="•"/>
                      </a:pPr>
                      <a:r>
                        <a:rPr lang="de-DE" sz="1200" b="0" i="0" u="none" strike="noStrike" noProof="0">
                          <a:solidFill>
                            <a:srgbClr val="252525"/>
                          </a:solidFill>
                          <a:latin typeface="Arial"/>
                        </a:rPr>
                        <a:t>Als Teilnehmer an Video-Meetings möchte ich selbst auswählen können wie die Echtzeitdarstellung meines CL aussieht, damit ich das wählen kann was mir am meisten bringt.</a:t>
                      </a:r>
                      <a:endParaRPr lang="de-DE" sz="1200"/>
                    </a:p>
                    <a:p>
                      <a:pPr marL="285750" lvl="0" indent="-285750">
                        <a:buFont typeface="Arial"/>
                        <a:buChar char="•"/>
                      </a:pPr>
                      <a:r>
                        <a:rPr lang="de-DE" sz="1200" b="0" i="0" u="none" strike="noStrike" noProof="0">
                          <a:solidFill>
                            <a:srgbClr val="252525"/>
                          </a:solidFill>
                          <a:latin typeface="Arial"/>
                        </a:rPr>
                        <a:t>Als Teilnehmer an Video-Meetings möchte ich Benachrichtigungen deaktivieren können, damit es für wichtige Meetings in denen ich durchgängig sprechen muss nicht stört, da ich in diesem Moment eh nichts dagegen tun kann und nicht unnötig gestresst werde.</a:t>
                      </a:r>
                      <a:endParaRPr lang="de-DE" sz="1200"/>
                    </a:p>
                    <a:p>
                      <a:pPr marL="285750" lvl="0" indent="-285750">
                        <a:buFont typeface="Arial"/>
                        <a:buChar char="•"/>
                      </a:pPr>
                      <a:r>
                        <a:rPr lang="de-DE" sz="1200" b="0" i="0" u="none" strike="noStrike" noProof="0">
                          <a:solidFill>
                            <a:srgbClr val="252525"/>
                          </a:solidFill>
                          <a:latin typeface="Arial"/>
                        </a:rPr>
                        <a:t>Als Arbeitender an einer individuellen Aufgabe möchte ich über Bewältigungsstrategien eines zu hohen CL informiert werden, wenn einer vorliegt, damit ich direkt weiß was ich dagegen machen kann und wieder effektiver arbeiten kann.</a:t>
                      </a:r>
                      <a:endParaRPr lang="de-DE" sz="1200"/>
                    </a:p>
                    <a:p>
                      <a:pPr marL="285750" lvl="0" indent="-285750">
                        <a:buFont typeface="Arial"/>
                        <a:buChar char="•"/>
                      </a:pPr>
                      <a:r>
                        <a:rPr lang="de-DE" sz="1200" b="0" i="0" u="none" strike="noStrike" noProof="0">
                          <a:solidFill>
                            <a:srgbClr val="252525"/>
                          </a:solidFill>
                          <a:latin typeface="Arial"/>
                        </a:rPr>
                        <a:t>Als Teilnehmer an Video-Meetings möchte ich, dass die Anwendung direkt mein Video-Meeting integriert, sodass ich keine zwei Fenster offen haben muss und die </a:t>
                      </a:r>
                      <a:r>
                        <a:rPr lang="de-DE" sz="1200" b="0" i="0" u="none" strike="noStrike" noProof="0" err="1">
                          <a:solidFill>
                            <a:srgbClr val="252525"/>
                          </a:solidFill>
                          <a:latin typeface="Arial"/>
                        </a:rPr>
                        <a:t>Aplikation</a:t>
                      </a:r>
                      <a:r>
                        <a:rPr lang="de-DE" sz="1200" b="0" i="0" u="none" strike="noStrike" noProof="0">
                          <a:solidFill>
                            <a:srgbClr val="252525"/>
                          </a:solidFill>
                          <a:latin typeface="Arial"/>
                        </a:rPr>
                        <a:t> simpler ist.</a:t>
                      </a:r>
                      <a:endParaRPr lang="de-DE" sz="1200"/>
                    </a:p>
                    <a:p>
                      <a:pPr marL="285750" lvl="0" indent="-285750">
                        <a:buFont typeface="Arial"/>
                        <a:buChar char="•"/>
                      </a:pPr>
                      <a:r>
                        <a:rPr lang="de-DE" sz="1200" b="0" i="0" u="none" strike="noStrike" noProof="0">
                          <a:solidFill>
                            <a:srgbClr val="252525"/>
                          </a:solidFill>
                          <a:latin typeface="Arial"/>
                        </a:rPr>
                        <a:t>Als Teilnehmer an einem Video-Meeting möchte ich, dass die gesammelten Daten auf meinem Rechner verarbeitet werden oder anonymisiert werden, sodass ich keine Angst haben muss, dass meine Daten nicht missbraucht werden können.</a:t>
                      </a:r>
                      <a:endParaRPr lang="de-DE" sz="1200"/>
                    </a:p>
                    <a:p>
                      <a:pPr marL="285750" lvl="0" indent="-285750">
                        <a:buFont typeface="Arial"/>
                        <a:buChar char="•"/>
                      </a:pPr>
                      <a:endParaRPr lang="de-DE"/>
                    </a:p>
                  </a:txBody>
                  <a:tcPr/>
                </a:tc>
                <a:extLst>
                  <a:ext uri="{0D108BD9-81ED-4DB2-BD59-A6C34878D82A}">
                    <a16:rowId xmlns:a16="http://schemas.microsoft.com/office/drawing/2014/main" val="3239803540"/>
                  </a:ext>
                </a:extLst>
              </a:tr>
            </a:tbl>
          </a:graphicData>
        </a:graphic>
      </p:graphicFrame>
    </p:spTree>
    <p:extLst>
      <p:ext uri="{BB962C8B-B14F-4D97-AF65-F5344CB8AC3E}">
        <p14:creationId xmlns:p14="http://schemas.microsoft.com/office/powerpoint/2010/main" val="1816169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31.03.2025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23</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226837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6FA51E4-2FFA-F7FA-9A75-04F2DF90BF02}"/>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011D98A2-F819-5C63-118F-002C9CF02655}"/>
              </a:ext>
            </a:extLst>
          </p:cNvPr>
          <p:cNvSpPr>
            <a:spLocks noGrp="1"/>
          </p:cNvSpPr>
          <p:nvPr>
            <p:ph type="sldNum" sz="quarter" idx="12"/>
          </p:nvPr>
        </p:nvSpPr>
        <p:spPr/>
        <p:txBody>
          <a:bodyPr/>
          <a:lstStyle/>
          <a:p>
            <a:fld id="{61696EC4-B4CF-4701-AD06-A8439D6D8E12}" type="slidenum">
              <a:rPr lang="en-US" noProof="0" smtClean="0"/>
              <a:t>24</a:t>
            </a:fld>
            <a:endParaRPr lang="en-US" noProof="0"/>
          </a:p>
        </p:txBody>
      </p:sp>
      <p:sp>
        <p:nvSpPr>
          <p:cNvPr id="5" name="Titel 4">
            <a:extLst>
              <a:ext uri="{FF2B5EF4-FFF2-40B4-BE49-F238E27FC236}">
                <a16:creationId xmlns:a16="http://schemas.microsoft.com/office/drawing/2014/main" id="{CCEC8821-035D-378B-A9D6-B4E4FDEC89E6}"/>
              </a:ext>
            </a:extLst>
          </p:cNvPr>
          <p:cNvSpPr>
            <a:spLocks noGrp="1"/>
          </p:cNvSpPr>
          <p:nvPr>
            <p:ph type="title"/>
          </p:nvPr>
        </p:nvSpPr>
        <p:spPr/>
        <p:txBody>
          <a:bodyPr/>
          <a:lstStyle/>
          <a:p>
            <a:r>
              <a:rPr lang="de-DE">
                <a:cs typeface="Arial"/>
              </a:rPr>
              <a:t>Designphase – High Fidelity Prototyp</a:t>
            </a:r>
            <a:endParaRPr lang="de-DE"/>
          </a:p>
        </p:txBody>
      </p:sp>
      <p:pic>
        <p:nvPicPr>
          <p:cNvPr id="6" name="Grafik 5" descr="Ein Bild, das Text, Screenshot, Schrift, weiß enthält.&#10;&#10;Beschreibung automatisch generiert.">
            <a:extLst>
              <a:ext uri="{FF2B5EF4-FFF2-40B4-BE49-F238E27FC236}">
                <a16:creationId xmlns:a16="http://schemas.microsoft.com/office/drawing/2014/main" id="{3B3A6D55-3A5C-37D0-5767-40A519D3908B}"/>
              </a:ext>
            </a:extLst>
          </p:cNvPr>
          <p:cNvPicPr>
            <a:picLocks noChangeAspect="1"/>
          </p:cNvPicPr>
          <p:nvPr/>
        </p:nvPicPr>
        <p:blipFill>
          <a:blip r:embed="rId3"/>
          <a:stretch>
            <a:fillRect/>
          </a:stretch>
        </p:blipFill>
        <p:spPr>
          <a:xfrm>
            <a:off x="1859752" y="1296595"/>
            <a:ext cx="5446371" cy="2986427"/>
          </a:xfrm>
          <a:prstGeom prst="rect">
            <a:avLst/>
          </a:prstGeom>
        </p:spPr>
      </p:pic>
      <p:pic>
        <p:nvPicPr>
          <p:cNvPr id="7" name="Grafik 6" descr="Ein Bild, das Screenshot, Farbigkeit, Grafiken, Kreis enthält.&#10;&#10;Beschreibung automatisch generiert.">
            <a:extLst>
              <a:ext uri="{FF2B5EF4-FFF2-40B4-BE49-F238E27FC236}">
                <a16:creationId xmlns:a16="http://schemas.microsoft.com/office/drawing/2014/main" id="{202F0C33-2C75-F322-B346-1985EC6419AB}"/>
              </a:ext>
            </a:extLst>
          </p:cNvPr>
          <p:cNvPicPr>
            <a:picLocks noChangeAspect="1"/>
          </p:cNvPicPr>
          <p:nvPr/>
        </p:nvPicPr>
        <p:blipFill>
          <a:blip r:embed="rId4"/>
          <a:stretch>
            <a:fillRect/>
          </a:stretch>
        </p:blipFill>
        <p:spPr>
          <a:xfrm>
            <a:off x="7596776" y="883200"/>
            <a:ext cx="1323196" cy="1339918"/>
          </a:xfrm>
          <a:prstGeom prst="rect">
            <a:avLst/>
          </a:prstGeom>
        </p:spPr>
      </p:pic>
    </p:spTree>
    <p:extLst>
      <p:ext uri="{BB962C8B-B14F-4D97-AF65-F5344CB8AC3E}">
        <p14:creationId xmlns:p14="http://schemas.microsoft.com/office/powerpoint/2010/main" val="4220558040"/>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C0E5DBF-3DE7-8C83-C6E6-A73F4B3295E2}"/>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9004B3A8-36C0-4B70-5862-BD474B102033}"/>
              </a:ext>
            </a:extLst>
          </p:cNvPr>
          <p:cNvSpPr>
            <a:spLocks noGrp="1"/>
          </p:cNvSpPr>
          <p:nvPr>
            <p:ph type="sldNum" sz="quarter" idx="12"/>
          </p:nvPr>
        </p:nvSpPr>
        <p:spPr/>
        <p:txBody>
          <a:bodyPr/>
          <a:lstStyle/>
          <a:p>
            <a:fld id="{61696EC4-B4CF-4701-AD06-A8439D6D8E12}" type="slidenum">
              <a:rPr lang="en-US" noProof="0" smtClean="0"/>
              <a:t>25</a:t>
            </a:fld>
            <a:endParaRPr lang="en-US" noProof="0"/>
          </a:p>
        </p:txBody>
      </p:sp>
      <p:sp>
        <p:nvSpPr>
          <p:cNvPr id="5" name="Titel 4">
            <a:extLst>
              <a:ext uri="{FF2B5EF4-FFF2-40B4-BE49-F238E27FC236}">
                <a16:creationId xmlns:a16="http://schemas.microsoft.com/office/drawing/2014/main" id="{B56A756D-2E0C-FC8C-0669-096117C802CB}"/>
              </a:ext>
            </a:extLst>
          </p:cNvPr>
          <p:cNvSpPr>
            <a:spLocks noGrp="1"/>
          </p:cNvSpPr>
          <p:nvPr>
            <p:ph type="title"/>
          </p:nvPr>
        </p:nvSpPr>
        <p:spPr/>
        <p:txBody>
          <a:bodyPr/>
          <a:lstStyle/>
          <a:p>
            <a:r>
              <a:rPr lang="de-DE">
                <a:cs typeface="Arial"/>
              </a:rPr>
              <a:t>Designphase – Low Fidelity Prototyp - Backup</a:t>
            </a:r>
            <a:endParaRPr lang="de-DE"/>
          </a:p>
        </p:txBody>
      </p:sp>
      <p:pic>
        <p:nvPicPr>
          <p:cNvPr id="6" name="Grafik 5" descr="Ein Bild, das Text, Screenshot, Diagramm, Schrift enthält.&#10;&#10;Beschreibung automatisch generiert.">
            <a:extLst>
              <a:ext uri="{FF2B5EF4-FFF2-40B4-BE49-F238E27FC236}">
                <a16:creationId xmlns:a16="http://schemas.microsoft.com/office/drawing/2014/main" id="{B2285A26-6B1E-1614-87EC-CFFBF6FBBB0F}"/>
              </a:ext>
            </a:extLst>
          </p:cNvPr>
          <p:cNvPicPr>
            <a:picLocks noChangeAspect="1"/>
          </p:cNvPicPr>
          <p:nvPr/>
        </p:nvPicPr>
        <p:blipFill>
          <a:blip r:embed="rId2"/>
          <a:stretch>
            <a:fillRect/>
          </a:stretch>
        </p:blipFill>
        <p:spPr>
          <a:xfrm>
            <a:off x="7008324" y="1307679"/>
            <a:ext cx="2184475" cy="3086100"/>
          </a:xfrm>
          <a:prstGeom prst="rect">
            <a:avLst/>
          </a:prstGeom>
        </p:spPr>
      </p:pic>
      <p:pic>
        <p:nvPicPr>
          <p:cNvPr id="7" name="Grafik 6" descr="Ein Bild, das Text, Diagramm, parallel, Screenshot enthält.&#10;&#10;Beschreibung automatisch generiert.">
            <a:extLst>
              <a:ext uri="{FF2B5EF4-FFF2-40B4-BE49-F238E27FC236}">
                <a16:creationId xmlns:a16="http://schemas.microsoft.com/office/drawing/2014/main" id="{4E74F32B-C8BF-8850-9B70-EEFEEC0FFF3A}"/>
              </a:ext>
            </a:extLst>
          </p:cNvPr>
          <p:cNvPicPr>
            <a:picLocks noChangeAspect="1"/>
          </p:cNvPicPr>
          <p:nvPr/>
        </p:nvPicPr>
        <p:blipFill>
          <a:blip r:embed="rId3"/>
          <a:stretch>
            <a:fillRect/>
          </a:stretch>
        </p:blipFill>
        <p:spPr>
          <a:xfrm>
            <a:off x="103197" y="1295285"/>
            <a:ext cx="2182334" cy="3086100"/>
          </a:xfrm>
          <a:prstGeom prst="rect">
            <a:avLst/>
          </a:prstGeom>
        </p:spPr>
      </p:pic>
      <p:pic>
        <p:nvPicPr>
          <p:cNvPr id="8" name="Grafik 7" descr="Ein Bild, das Text, Diagramm, Entwurf, technische Zeichnung enthält.&#10;&#10;Beschreibung automatisch generiert.">
            <a:extLst>
              <a:ext uri="{FF2B5EF4-FFF2-40B4-BE49-F238E27FC236}">
                <a16:creationId xmlns:a16="http://schemas.microsoft.com/office/drawing/2014/main" id="{2DD5EDDB-7234-587C-ED0A-CC9B546A46FA}"/>
              </a:ext>
            </a:extLst>
          </p:cNvPr>
          <p:cNvPicPr>
            <a:picLocks noChangeAspect="1"/>
          </p:cNvPicPr>
          <p:nvPr/>
        </p:nvPicPr>
        <p:blipFill>
          <a:blip r:embed="rId4"/>
          <a:stretch>
            <a:fillRect/>
          </a:stretch>
        </p:blipFill>
        <p:spPr>
          <a:xfrm>
            <a:off x="2408110" y="1299799"/>
            <a:ext cx="2185548" cy="3086100"/>
          </a:xfrm>
          <a:prstGeom prst="rect">
            <a:avLst/>
          </a:prstGeom>
        </p:spPr>
      </p:pic>
      <p:pic>
        <p:nvPicPr>
          <p:cNvPr id="10" name="Grafik 9" descr="Ein Bild, das Text, Diagramm, Plan, Screenshot enthält.&#10;&#10;Beschreibung automatisch generiert.">
            <a:extLst>
              <a:ext uri="{FF2B5EF4-FFF2-40B4-BE49-F238E27FC236}">
                <a16:creationId xmlns:a16="http://schemas.microsoft.com/office/drawing/2014/main" id="{C3FEB8F5-01A3-ED18-9D46-8732313B9475}"/>
              </a:ext>
            </a:extLst>
          </p:cNvPr>
          <p:cNvPicPr>
            <a:picLocks noChangeAspect="1"/>
          </p:cNvPicPr>
          <p:nvPr/>
        </p:nvPicPr>
        <p:blipFill>
          <a:blip r:embed="rId5"/>
          <a:stretch>
            <a:fillRect/>
          </a:stretch>
        </p:blipFill>
        <p:spPr>
          <a:xfrm>
            <a:off x="4701613" y="1307679"/>
            <a:ext cx="2180196" cy="3086100"/>
          </a:xfrm>
          <a:prstGeom prst="rect">
            <a:avLst/>
          </a:prstGeom>
        </p:spPr>
      </p:pic>
      <p:sp>
        <p:nvSpPr>
          <p:cNvPr id="11" name="Textfeld 10">
            <a:extLst>
              <a:ext uri="{FF2B5EF4-FFF2-40B4-BE49-F238E27FC236}">
                <a16:creationId xmlns:a16="http://schemas.microsoft.com/office/drawing/2014/main" id="{99C41C05-6900-0EF3-F021-358FF289EA80}"/>
              </a:ext>
            </a:extLst>
          </p:cNvPr>
          <p:cNvSpPr txBox="1"/>
          <p:nvPr/>
        </p:nvSpPr>
        <p:spPr>
          <a:xfrm>
            <a:off x="107405" y="1012363"/>
            <a:ext cx="4167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200">
                <a:cs typeface="Arial"/>
              </a:rPr>
              <a:t>1.</a:t>
            </a:r>
          </a:p>
        </p:txBody>
      </p:sp>
      <p:sp>
        <p:nvSpPr>
          <p:cNvPr id="12" name="Textfeld 11">
            <a:extLst>
              <a:ext uri="{FF2B5EF4-FFF2-40B4-BE49-F238E27FC236}">
                <a16:creationId xmlns:a16="http://schemas.microsoft.com/office/drawing/2014/main" id="{167FD568-21AC-9E96-0DF7-8357DAC23D77}"/>
              </a:ext>
            </a:extLst>
          </p:cNvPr>
          <p:cNvSpPr txBox="1"/>
          <p:nvPr/>
        </p:nvSpPr>
        <p:spPr>
          <a:xfrm>
            <a:off x="2406624" y="1011288"/>
            <a:ext cx="4167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200">
                <a:cs typeface="Arial"/>
              </a:rPr>
              <a:t>2.</a:t>
            </a:r>
          </a:p>
        </p:txBody>
      </p:sp>
      <p:sp>
        <p:nvSpPr>
          <p:cNvPr id="13" name="Textfeld 12">
            <a:extLst>
              <a:ext uri="{FF2B5EF4-FFF2-40B4-BE49-F238E27FC236}">
                <a16:creationId xmlns:a16="http://schemas.microsoft.com/office/drawing/2014/main" id="{7324CA3F-99B6-2A33-3C8D-F3CD1988D958}"/>
              </a:ext>
            </a:extLst>
          </p:cNvPr>
          <p:cNvSpPr txBox="1"/>
          <p:nvPr/>
        </p:nvSpPr>
        <p:spPr>
          <a:xfrm>
            <a:off x="4697429" y="1027121"/>
            <a:ext cx="4167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200">
                <a:cs typeface="Arial"/>
              </a:rPr>
              <a:t>3.</a:t>
            </a:r>
          </a:p>
        </p:txBody>
      </p:sp>
      <p:sp>
        <p:nvSpPr>
          <p:cNvPr id="14" name="Textfeld 13">
            <a:extLst>
              <a:ext uri="{FF2B5EF4-FFF2-40B4-BE49-F238E27FC236}">
                <a16:creationId xmlns:a16="http://schemas.microsoft.com/office/drawing/2014/main" id="{21972835-2487-4CB7-281D-16EB6F5D8D18}"/>
              </a:ext>
            </a:extLst>
          </p:cNvPr>
          <p:cNvSpPr txBox="1"/>
          <p:nvPr/>
        </p:nvSpPr>
        <p:spPr>
          <a:xfrm>
            <a:off x="7005149" y="1026047"/>
            <a:ext cx="4167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200">
                <a:cs typeface="Arial"/>
              </a:rPr>
              <a:t>4.</a:t>
            </a:r>
          </a:p>
        </p:txBody>
      </p:sp>
    </p:spTree>
    <p:extLst>
      <p:ext uri="{BB962C8B-B14F-4D97-AF65-F5344CB8AC3E}">
        <p14:creationId xmlns:p14="http://schemas.microsoft.com/office/powerpoint/2010/main" val="2198867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31.03.2025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26</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180979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EB4E69F-BB9D-8088-218B-6EB104A74D27}"/>
              </a:ext>
            </a:extLst>
          </p:cNvPr>
          <p:cNvSpPr>
            <a:spLocks noGrp="1"/>
          </p:cNvSpPr>
          <p:nvPr>
            <p:ph idx="1"/>
          </p:nvPr>
        </p:nvSpPr>
        <p:spPr/>
        <p:txBody>
          <a:bodyPr vert="horz" lIns="0" tIns="0" rIns="0" bIns="0" rtlCol="0" anchor="t">
            <a:normAutofit fontScale="92500" lnSpcReduction="10000"/>
          </a:bodyPr>
          <a:lstStyle/>
          <a:p>
            <a:pPr marL="203200" indent="-203200"/>
            <a:r>
              <a:rPr lang="de-DE" sz="1600" b="1">
                <a:cs typeface="Arial"/>
              </a:rPr>
              <a:t>Evaluation </a:t>
            </a:r>
            <a:r>
              <a:rPr lang="de-DE" sz="1600">
                <a:cs typeface="Arial"/>
              </a:rPr>
              <a:t>des Prototyps wobei gefragt wird ob die visuelle Oberfläche ansprechend, intuitiv und effektiv ist</a:t>
            </a:r>
          </a:p>
          <a:p>
            <a:pPr marL="203200" indent="-203200"/>
            <a:r>
              <a:rPr lang="de-DE" sz="1600" b="1">
                <a:cs typeface="Arial"/>
              </a:rPr>
              <a:t>Implementierung </a:t>
            </a:r>
            <a:r>
              <a:rPr lang="de-DE" sz="1600">
                <a:cs typeface="Arial"/>
              </a:rPr>
              <a:t>des </a:t>
            </a:r>
            <a:r>
              <a:rPr lang="de-DE" sz="1600" err="1">
                <a:cs typeface="Arial"/>
              </a:rPr>
              <a:t>Backends</a:t>
            </a:r>
            <a:r>
              <a:rPr lang="de-DE" sz="1600">
                <a:cs typeface="Arial"/>
              </a:rPr>
              <a:t> und </a:t>
            </a:r>
            <a:r>
              <a:rPr lang="de-DE" sz="1600" err="1">
                <a:cs typeface="Arial"/>
              </a:rPr>
              <a:t>Frontends</a:t>
            </a:r>
            <a:endParaRPr lang="de-DE" err="1"/>
          </a:p>
          <a:p>
            <a:pPr marL="469900" lvl="1" indent="-342900">
              <a:buFont typeface="Courier New"/>
              <a:buChar char="o"/>
            </a:pPr>
            <a:r>
              <a:rPr lang="de-DE" sz="1400">
                <a:cs typeface="Arial"/>
              </a:rPr>
              <a:t>Einbinden des bestehenden Codes zur Auswertung der EEG Daten</a:t>
            </a:r>
            <a:endParaRPr lang="de-DE">
              <a:cs typeface="Arial"/>
            </a:endParaRPr>
          </a:p>
          <a:p>
            <a:pPr marL="469900" lvl="1" indent="-342900">
              <a:buFont typeface="Courier New"/>
              <a:buChar char="o"/>
            </a:pPr>
            <a:r>
              <a:rPr lang="de-DE" sz="1400">
                <a:cs typeface="Arial"/>
              </a:rPr>
              <a:t>Ausfüllen des Django-Frameworks entsprechend dem evaluierten und angepassten Prototyps</a:t>
            </a:r>
          </a:p>
          <a:p>
            <a:pPr marL="469900" lvl="1" indent="-342900">
              <a:buFont typeface="Courier New"/>
              <a:buChar char="o"/>
            </a:pPr>
            <a:r>
              <a:rPr lang="de-DE" sz="1400">
                <a:cs typeface="Arial"/>
              </a:rPr>
              <a:t>Einbinden von Videomeeting mit der </a:t>
            </a:r>
            <a:r>
              <a:rPr lang="de-DE" sz="1400" err="1">
                <a:cs typeface="Arial"/>
              </a:rPr>
              <a:t>Jitsi</a:t>
            </a:r>
            <a:r>
              <a:rPr lang="de-DE" sz="1400">
                <a:cs typeface="Arial"/>
              </a:rPr>
              <a:t>-I-Frame-API</a:t>
            </a:r>
          </a:p>
          <a:p>
            <a:pPr marL="203200" indent="-203200"/>
            <a:r>
              <a:rPr lang="de-DE" sz="1600" b="1">
                <a:cs typeface="Arial"/>
              </a:rPr>
              <a:t>Recherche </a:t>
            </a:r>
            <a:r>
              <a:rPr lang="de-DE" sz="1600">
                <a:cs typeface="Arial"/>
              </a:rPr>
              <a:t>zur Interpretation der gemessenen Werte aus den Maximaltests</a:t>
            </a:r>
          </a:p>
          <a:p>
            <a:pPr marL="203200" indent="-203200"/>
            <a:r>
              <a:rPr lang="de-DE" sz="1600">
                <a:cs typeface="Arial"/>
              </a:rPr>
              <a:t>Möglicherweise </a:t>
            </a:r>
            <a:r>
              <a:rPr lang="de-DE" sz="1600" b="1">
                <a:cs typeface="Arial"/>
              </a:rPr>
              <a:t>Nutzertests, </a:t>
            </a:r>
            <a:r>
              <a:rPr lang="de-DE" sz="1600">
                <a:cs typeface="Arial"/>
              </a:rPr>
              <a:t>bei welchen zusätzlich zu der Messung subjektive Bewertungen der Auslastung erhoben werden um so z.B. die Farben zur Visualisierung anpassen zu können</a:t>
            </a:r>
          </a:p>
          <a:p>
            <a:pPr marL="469900" lvl="1" indent="-342900">
              <a:buFont typeface="Courier New"/>
              <a:buChar char="o"/>
            </a:pPr>
            <a:r>
              <a:rPr lang="de-DE" sz="1400">
                <a:cs typeface="Arial"/>
              </a:rPr>
              <a:t>Hierfür war die grobe Idee ca. 5 Personen mit EEG-Messgeräten auszustatten und diese dann eine Vielzahl an </a:t>
            </a:r>
            <a:r>
              <a:rPr lang="de-DE" sz="1400" err="1">
                <a:cs typeface="Arial"/>
              </a:rPr>
              <a:t>Brainteaser</a:t>
            </a:r>
            <a:r>
              <a:rPr lang="de-DE" sz="1400">
                <a:cs typeface="Arial"/>
              </a:rPr>
              <a:t> bzw. N-Backtests ausführen zu lassen wobei alle möglichen Schwierigkeiten dabei sind, dann werden sie nach jedem Test gefragt wie anspruchsvoll sie diesen fanden zum Anspruchsvollsten Zeitpunkt und dies könnte man dann mit dem gemessenen höchsten CL vergleichen um so eine Einteilung für die Farbuntermalung zu identifizieren</a:t>
            </a:r>
          </a:p>
          <a:p>
            <a:pPr marL="203200" indent="-203200"/>
            <a:r>
              <a:rPr lang="de-DE" sz="1600" b="1">
                <a:cs typeface="Arial"/>
              </a:rPr>
              <a:t>Evaluation </a:t>
            </a:r>
            <a:r>
              <a:rPr lang="de-DE" sz="1600">
                <a:cs typeface="Arial"/>
              </a:rPr>
              <a:t>der Webanwendung nach Implementierung durch Nutzung des Systems in Realfällen zur Auswertung der Funktion und Effektivität</a:t>
            </a:r>
          </a:p>
        </p:txBody>
      </p:sp>
      <p:sp>
        <p:nvSpPr>
          <p:cNvPr id="3" name="Datumsplatzhalter 2">
            <a:extLst>
              <a:ext uri="{FF2B5EF4-FFF2-40B4-BE49-F238E27FC236}">
                <a16:creationId xmlns:a16="http://schemas.microsoft.com/office/drawing/2014/main" id="{304FC44A-F3F5-B5CA-80D0-A7EE3C67F6A5}"/>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213294F3-6D02-FEB3-E9B9-AD827E25DC54}"/>
              </a:ext>
            </a:extLst>
          </p:cNvPr>
          <p:cNvSpPr>
            <a:spLocks noGrp="1"/>
          </p:cNvSpPr>
          <p:nvPr>
            <p:ph type="sldNum" sz="quarter" idx="12"/>
          </p:nvPr>
        </p:nvSpPr>
        <p:spPr/>
        <p:txBody>
          <a:bodyPr/>
          <a:lstStyle/>
          <a:p>
            <a:fld id="{61696EC4-B4CF-4701-AD06-A8439D6D8E12}" type="slidenum">
              <a:rPr lang="en-US" noProof="0" smtClean="0"/>
              <a:t>27</a:t>
            </a:fld>
            <a:endParaRPr lang="en-US" noProof="0"/>
          </a:p>
        </p:txBody>
      </p:sp>
      <p:sp>
        <p:nvSpPr>
          <p:cNvPr id="5" name="Titel 4">
            <a:extLst>
              <a:ext uri="{FF2B5EF4-FFF2-40B4-BE49-F238E27FC236}">
                <a16:creationId xmlns:a16="http://schemas.microsoft.com/office/drawing/2014/main" id="{EB33DD54-E401-CE87-69A3-9FAE13A2C764}"/>
              </a:ext>
            </a:extLst>
          </p:cNvPr>
          <p:cNvSpPr>
            <a:spLocks noGrp="1"/>
          </p:cNvSpPr>
          <p:nvPr>
            <p:ph type="title"/>
          </p:nvPr>
        </p:nvSpPr>
        <p:spPr/>
        <p:txBody>
          <a:bodyPr/>
          <a:lstStyle/>
          <a:p>
            <a:r>
              <a:rPr lang="de-DE">
                <a:cs typeface="Arial"/>
              </a:rPr>
              <a:t>Ausblick</a:t>
            </a:r>
            <a:endParaRPr lang="de-DE"/>
          </a:p>
        </p:txBody>
      </p:sp>
    </p:spTree>
    <p:extLst>
      <p:ext uri="{BB962C8B-B14F-4D97-AF65-F5344CB8AC3E}">
        <p14:creationId xmlns:p14="http://schemas.microsoft.com/office/powerpoint/2010/main" val="3546231509"/>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60512F6-887A-3A8F-5334-08FB0FACA324}"/>
              </a:ext>
            </a:extLst>
          </p:cNvPr>
          <p:cNvSpPr>
            <a:spLocks noGrp="1"/>
          </p:cNvSpPr>
          <p:nvPr>
            <p:ph idx="1"/>
          </p:nvPr>
        </p:nvSpPr>
        <p:spPr>
          <a:xfrm>
            <a:off x="400050" y="1078888"/>
            <a:ext cx="8343900" cy="3475005"/>
          </a:xfrm>
        </p:spPr>
        <p:txBody>
          <a:bodyPr vert="horz" lIns="0" tIns="0" rIns="0" bIns="0" rtlCol="0" anchor="t">
            <a:noAutofit/>
          </a:bodyPr>
          <a:lstStyle/>
          <a:p>
            <a:pPr marL="457200" indent="-457200">
              <a:buAutoNum type="arabicPeriod"/>
            </a:pPr>
            <a:r>
              <a:rPr lang="de-DE" sz="1200">
                <a:cs typeface="Arial"/>
              </a:rPr>
              <a:t>Hinds, P. J. (1999). The </a:t>
            </a:r>
            <a:r>
              <a:rPr lang="de-DE" sz="1200" err="1">
                <a:cs typeface="Arial"/>
              </a:rPr>
              <a:t>Cognitive</a:t>
            </a:r>
            <a:r>
              <a:rPr lang="de-DE" sz="1200">
                <a:cs typeface="Arial"/>
              </a:rPr>
              <a:t> and Interpersonal Costs </a:t>
            </a:r>
            <a:r>
              <a:rPr lang="de-DE" sz="1200" err="1">
                <a:cs typeface="Arial"/>
              </a:rPr>
              <a:t>of</a:t>
            </a:r>
            <a:r>
              <a:rPr lang="de-DE" sz="1200">
                <a:cs typeface="Arial"/>
              </a:rPr>
              <a:t> Video. Media </a:t>
            </a:r>
            <a:r>
              <a:rPr lang="de-DE" sz="1200" err="1">
                <a:cs typeface="Arial"/>
              </a:rPr>
              <a:t>Psychology</a:t>
            </a:r>
            <a:r>
              <a:rPr lang="de-DE" sz="1200">
                <a:cs typeface="Arial"/>
              </a:rPr>
              <a:t>, 1(4), 283–311. </a:t>
            </a:r>
            <a:r>
              <a:rPr lang="de-DE" sz="1200">
                <a:cs typeface="Arial"/>
                <a:hlinkClick r:id="rId2"/>
              </a:rPr>
              <a:t>https://doi.org/10.1207/s1532785xmep0104_1</a:t>
            </a:r>
            <a:endParaRPr lang="de-DE" sz="1200">
              <a:cs typeface="Arial" panose="020B0604020202020204"/>
            </a:endParaRPr>
          </a:p>
          <a:p>
            <a:pPr marL="457200" indent="-457200">
              <a:buAutoNum type="arabicPeriod"/>
            </a:pPr>
            <a:r>
              <a:rPr lang="de-DE" sz="1200">
                <a:cs typeface="Arial" panose="020B0604020202020204"/>
              </a:rPr>
              <a:t>Carlos Ferran, Stephanie Watts, (2008) </a:t>
            </a:r>
            <a:r>
              <a:rPr lang="de-DE" sz="1200" err="1">
                <a:cs typeface="Arial"/>
              </a:rPr>
              <a:t>Videoconferencing</a:t>
            </a:r>
            <a:r>
              <a:rPr lang="de-DE" sz="1200">
                <a:cs typeface="Arial"/>
              </a:rPr>
              <a:t> in </a:t>
            </a:r>
            <a:r>
              <a:rPr lang="de-DE" sz="1200" err="1">
                <a:cs typeface="Arial"/>
              </a:rPr>
              <a:t>the</a:t>
            </a:r>
            <a:r>
              <a:rPr lang="de-DE" sz="1200">
                <a:cs typeface="Arial"/>
              </a:rPr>
              <a:t> Field: A </a:t>
            </a:r>
            <a:r>
              <a:rPr lang="de-DE" sz="1200" err="1">
                <a:cs typeface="Arial"/>
              </a:rPr>
              <a:t>Heuristic</a:t>
            </a:r>
            <a:r>
              <a:rPr lang="de-DE" sz="1200">
                <a:cs typeface="Arial"/>
              </a:rPr>
              <a:t> Processing Model. Management Science 54(9):1565-1578. </a:t>
            </a:r>
            <a:r>
              <a:rPr lang="de-DE" sz="1200">
                <a:cs typeface="Arial"/>
                <a:hlinkClick r:id="rId3"/>
              </a:rPr>
              <a:t>https://doi.org/10.1287/mnsc.1080.0879</a:t>
            </a:r>
            <a:endParaRPr lang="de-DE" sz="1200">
              <a:cs typeface="Arial" panose="020B0604020202020204"/>
            </a:endParaRPr>
          </a:p>
          <a:p>
            <a:pPr marL="457200" indent="-457200">
              <a:buAutoNum type="arabicPeriod"/>
            </a:pPr>
            <a:r>
              <a:rPr lang="de-DE" sz="1200">
                <a:cs typeface="Arial" panose="020B0604020202020204"/>
              </a:rPr>
              <a:t>Riedl, R. On </a:t>
            </a:r>
            <a:r>
              <a:rPr lang="de-DE" sz="1200" err="1">
                <a:cs typeface="Arial"/>
              </a:rPr>
              <a:t>the</a:t>
            </a:r>
            <a:r>
              <a:rPr lang="de-DE" sz="1200">
                <a:cs typeface="Arial"/>
              </a:rPr>
              <a:t> stress potential </a:t>
            </a:r>
            <a:r>
              <a:rPr lang="de-DE" sz="1200" err="1">
                <a:cs typeface="Arial"/>
              </a:rPr>
              <a:t>of</a:t>
            </a:r>
            <a:r>
              <a:rPr lang="de-DE" sz="1200">
                <a:cs typeface="Arial"/>
              </a:rPr>
              <a:t> </a:t>
            </a:r>
            <a:r>
              <a:rPr lang="de-DE" sz="1200" err="1">
                <a:cs typeface="Arial"/>
              </a:rPr>
              <a:t>videoconferencing</a:t>
            </a:r>
            <a:r>
              <a:rPr lang="de-DE" sz="1200">
                <a:cs typeface="Arial"/>
              </a:rPr>
              <a:t>: </a:t>
            </a:r>
            <a:r>
              <a:rPr lang="de-DE" sz="1200" err="1">
                <a:cs typeface="Arial"/>
              </a:rPr>
              <a:t>definition</a:t>
            </a:r>
            <a:r>
              <a:rPr lang="de-DE" sz="1200">
                <a:cs typeface="Arial"/>
              </a:rPr>
              <a:t> and root </a:t>
            </a:r>
            <a:r>
              <a:rPr lang="de-DE" sz="1200" err="1">
                <a:cs typeface="Arial"/>
              </a:rPr>
              <a:t>causes</a:t>
            </a:r>
            <a:r>
              <a:rPr lang="de-DE" sz="1200">
                <a:cs typeface="Arial"/>
              </a:rPr>
              <a:t> </a:t>
            </a:r>
            <a:r>
              <a:rPr lang="de-DE" sz="1200" err="1">
                <a:cs typeface="Arial"/>
              </a:rPr>
              <a:t>of</a:t>
            </a:r>
            <a:r>
              <a:rPr lang="de-DE" sz="1200">
                <a:cs typeface="Arial"/>
              </a:rPr>
              <a:t> Zoom </a:t>
            </a:r>
            <a:r>
              <a:rPr lang="de-DE" sz="1200" err="1">
                <a:cs typeface="Arial"/>
              </a:rPr>
              <a:t>fatigue</a:t>
            </a:r>
            <a:r>
              <a:rPr lang="de-DE" sz="1200">
                <a:cs typeface="Arial"/>
              </a:rPr>
              <a:t>. </a:t>
            </a:r>
            <a:r>
              <a:rPr lang="de-DE" sz="1200" err="1">
                <a:cs typeface="Arial"/>
              </a:rPr>
              <a:t>Electron</a:t>
            </a:r>
            <a:r>
              <a:rPr lang="de-DE" sz="1200">
                <a:cs typeface="Arial"/>
              </a:rPr>
              <a:t> </a:t>
            </a:r>
            <a:r>
              <a:rPr lang="de-DE" sz="1200" err="1">
                <a:cs typeface="Arial"/>
              </a:rPr>
              <a:t>Markets</a:t>
            </a:r>
            <a:r>
              <a:rPr lang="de-DE" sz="1200">
                <a:cs typeface="Arial"/>
              </a:rPr>
              <a:t> 32, 153–177 (2022). </a:t>
            </a:r>
            <a:r>
              <a:rPr lang="de-DE" sz="1200">
                <a:cs typeface="Arial"/>
                <a:hlinkClick r:id="rId4"/>
              </a:rPr>
              <a:t>https://doi.org/10.1007/s12525-021-00501-3</a:t>
            </a:r>
            <a:endParaRPr lang="de-DE" sz="1200">
              <a:cs typeface="Arial" panose="020B0604020202020204"/>
            </a:endParaRPr>
          </a:p>
          <a:p>
            <a:pPr marL="457200" indent="-457200">
              <a:buAutoNum type="arabicPeriod"/>
            </a:pPr>
            <a:r>
              <a:rPr lang="de-DE" sz="1200">
                <a:cs typeface="Arial" panose="020B0604020202020204"/>
              </a:rPr>
              <a:t>https://www.fortunebusinessinsights.com/industry-reports/video-conferencing-market-100293 (Last Update </a:t>
            </a:r>
            <a:r>
              <a:rPr lang="de-DE" sz="1200" err="1">
                <a:cs typeface="Arial"/>
              </a:rPr>
              <a:t>October</a:t>
            </a:r>
            <a:r>
              <a:rPr lang="de-DE" sz="1200">
                <a:cs typeface="Arial"/>
              </a:rPr>
              <a:t> 28, 2024)</a:t>
            </a:r>
            <a:endParaRPr lang="de-DE" sz="1200">
              <a:ea typeface="+mn-lt"/>
              <a:cs typeface="+mn-lt"/>
            </a:endParaRPr>
          </a:p>
          <a:p>
            <a:pPr marL="457200" indent="-457200">
              <a:buAutoNum type="arabicPeriod"/>
            </a:pPr>
            <a:r>
              <a:rPr lang="de-DE" sz="1200">
                <a:ea typeface="+mn-lt"/>
                <a:cs typeface="+mn-lt"/>
              </a:rPr>
              <a:t>de</a:t>
            </a:r>
            <a:r>
              <a:rPr lang="de-DE" sz="1200">
                <a:cs typeface="Arial"/>
              </a:rPr>
              <a:t> Jong, T. </a:t>
            </a:r>
            <a:r>
              <a:rPr lang="de-DE" sz="1200" err="1">
                <a:cs typeface="Arial"/>
              </a:rPr>
              <a:t>Cognitive</a:t>
            </a:r>
            <a:r>
              <a:rPr lang="de-DE" sz="1200">
                <a:cs typeface="Arial"/>
              </a:rPr>
              <a:t> </a:t>
            </a:r>
            <a:r>
              <a:rPr lang="de-DE" sz="1200" err="1">
                <a:cs typeface="Arial"/>
              </a:rPr>
              <a:t>load</a:t>
            </a:r>
            <a:r>
              <a:rPr lang="de-DE" sz="1200">
                <a:cs typeface="Arial"/>
              </a:rPr>
              <a:t> </a:t>
            </a:r>
            <a:r>
              <a:rPr lang="de-DE" sz="1200" err="1">
                <a:cs typeface="Arial"/>
              </a:rPr>
              <a:t>theory</a:t>
            </a:r>
            <a:r>
              <a:rPr lang="de-DE" sz="1200">
                <a:cs typeface="Arial"/>
              </a:rPr>
              <a:t>, </a:t>
            </a:r>
            <a:r>
              <a:rPr lang="de-DE" sz="1200" err="1">
                <a:cs typeface="Arial"/>
              </a:rPr>
              <a:t>educational</a:t>
            </a:r>
            <a:r>
              <a:rPr lang="de-DE" sz="1200">
                <a:cs typeface="Arial"/>
              </a:rPr>
              <a:t> </a:t>
            </a:r>
            <a:r>
              <a:rPr lang="de-DE" sz="1200" err="1">
                <a:cs typeface="Arial"/>
              </a:rPr>
              <a:t>research</a:t>
            </a:r>
            <a:r>
              <a:rPr lang="de-DE" sz="1200">
                <a:cs typeface="Arial"/>
              </a:rPr>
              <a:t>, and </a:t>
            </a:r>
            <a:r>
              <a:rPr lang="de-DE" sz="1200" err="1">
                <a:cs typeface="Arial"/>
              </a:rPr>
              <a:t>instructional</a:t>
            </a:r>
            <a:r>
              <a:rPr lang="de-DE" sz="1200">
                <a:cs typeface="Arial"/>
              </a:rPr>
              <a:t> design: </a:t>
            </a:r>
            <a:r>
              <a:rPr lang="de-DE" sz="1200" err="1">
                <a:cs typeface="Arial"/>
              </a:rPr>
              <a:t>some</a:t>
            </a:r>
            <a:r>
              <a:rPr lang="de-DE" sz="1200">
                <a:cs typeface="Arial"/>
              </a:rPr>
              <a:t> </a:t>
            </a:r>
            <a:r>
              <a:rPr lang="de-DE" sz="1200" err="1">
                <a:cs typeface="Arial"/>
              </a:rPr>
              <a:t>food</a:t>
            </a:r>
            <a:r>
              <a:rPr lang="de-DE" sz="1200">
                <a:cs typeface="Arial"/>
              </a:rPr>
              <a:t> </a:t>
            </a:r>
            <a:r>
              <a:rPr lang="de-DE" sz="1200" err="1">
                <a:cs typeface="Arial"/>
              </a:rPr>
              <a:t>for</a:t>
            </a:r>
            <a:r>
              <a:rPr lang="de-DE" sz="1200">
                <a:cs typeface="Arial"/>
              </a:rPr>
              <a:t> </a:t>
            </a:r>
            <a:r>
              <a:rPr lang="de-DE" sz="1200" err="1">
                <a:cs typeface="Arial"/>
              </a:rPr>
              <a:t>thought</a:t>
            </a:r>
            <a:r>
              <a:rPr lang="de-DE" sz="1200">
                <a:cs typeface="Arial"/>
              </a:rPr>
              <a:t>. </a:t>
            </a:r>
            <a:r>
              <a:rPr lang="de-DE" sz="1200" err="1">
                <a:cs typeface="Arial"/>
              </a:rPr>
              <a:t>Instr</a:t>
            </a:r>
            <a:r>
              <a:rPr lang="de-DE" sz="1200">
                <a:cs typeface="Arial"/>
              </a:rPr>
              <a:t> </a:t>
            </a:r>
            <a:r>
              <a:rPr lang="de-DE" sz="1200" err="1">
                <a:cs typeface="Arial"/>
              </a:rPr>
              <a:t>Sci</a:t>
            </a:r>
            <a:r>
              <a:rPr lang="de-DE" sz="1200">
                <a:cs typeface="Arial"/>
              </a:rPr>
              <a:t> 38, 105–134 (2010). </a:t>
            </a:r>
            <a:r>
              <a:rPr lang="de-DE" sz="1200">
                <a:cs typeface="Arial"/>
                <a:hlinkClick r:id="rId5"/>
              </a:rPr>
              <a:t>https://doi.org/10.1007/s11251-009-9110-0</a:t>
            </a:r>
            <a:endParaRPr lang="de-DE" sz="1200">
              <a:cs typeface="Arial" panose="020B0604020202020204"/>
            </a:endParaRPr>
          </a:p>
          <a:p>
            <a:pPr marL="457200" indent="-457200">
              <a:buAutoNum type="arabicPeriod"/>
            </a:pPr>
            <a:r>
              <a:rPr lang="de-DE" sz="1200" err="1">
                <a:cs typeface="Arial" panose="020B0604020202020204"/>
              </a:rPr>
              <a:t>Skulmowski</a:t>
            </a:r>
            <a:r>
              <a:rPr lang="de-DE" sz="1200">
                <a:cs typeface="Arial" panose="020B0604020202020204"/>
              </a:rPr>
              <a:t>, A., </a:t>
            </a:r>
            <a:r>
              <a:rPr lang="de-DE" sz="1200" err="1">
                <a:cs typeface="Arial"/>
              </a:rPr>
              <a:t>Xu</a:t>
            </a:r>
            <a:r>
              <a:rPr lang="de-DE" sz="1200">
                <a:cs typeface="Arial"/>
              </a:rPr>
              <a:t>, K.M. Understanding </a:t>
            </a:r>
            <a:r>
              <a:rPr lang="de-DE" sz="1200" err="1">
                <a:cs typeface="Arial"/>
              </a:rPr>
              <a:t>Cognitive</a:t>
            </a:r>
            <a:r>
              <a:rPr lang="de-DE" sz="1200">
                <a:cs typeface="Arial"/>
              </a:rPr>
              <a:t> Load in Digital and Online Learning: a New </a:t>
            </a:r>
            <a:r>
              <a:rPr lang="de-DE" sz="1200" err="1">
                <a:cs typeface="Arial"/>
              </a:rPr>
              <a:t>Perspective</a:t>
            </a:r>
            <a:r>
              <a:rPr lang="de-DE" sz="1200">
                <a:cs typeface="Arial"/>
              </a:rPr>
              <a:t> on </a:t>
            </a:r>
            <a:r>
              <a:rPr lang="de-DE" sz="1200" err="1">
                <a:cs typeface="Arial"/>
              </a:rPr>
              <a:t>Extraneous</a:t>
            </a:r>
            <a:r>
              <a:rPr lang="de-DE" sz="1200">
                <a:cs typeface="Arial"/>
              </a:rPr>
              <a:t> </a:t>
            </a:r>
            <a:r>
              <a:rPr lang="de-DE" sz="1200" err="1">
                <a:cs typeface="Arial"/>
              </a:rPr>
              <a:t>Cognitive</a:t>
            </a:r>
            <a:r>
              <a:rPr lang="de-DE" sz="1200">
                <a:cs typeface="Arial"/>
              </a:rPr>
              <a:t> Load. </a:t>
            </a:r>
            <a:r>
              <a:rPr lang="de-DE" sz="1200" err="1">
                <a:cs typeface="Arial"/>
              </a:rPr>
              <a:t>Educ</a:t>
            </a:r>
            <a:r>
              <a:rPr lang="de-DE" sz="1200">
                <a:cs typeface="Arial"/>
              </a:rPr>
              <a:t> </a:t>
            </a:r>
            <a:r>
              <a:rPr lang="de-DE" sz="1200" err="1">
                <a:cs typeface="Arial"/>
              </a:rPr>
              <a:t>Psychol</a:t>
            </a:r>
            <a:r>
              <a:rPr lang="de-DE" sz="1200">
                <a:cs typeface="Arial"/>
              </a:rPr>
              <a:t> Rev 34, 171–196 (2022). </a:t>
            </a:r>
            <a:r>
              <a:rPr lang="de-DE" sz="1200">
                <a:cs typeface="Arial"/>
                <a:hlinkClick r:id="rId6"/>
              </a:rPr>
              <a:t>https://doi.org/10.1007/s10648-021-09624-7</a:t>
            </a:r>
            <a:endParaRPr lang="de-DE" sz="1200">
              <a:cs typeface="Arial"/>
            </a:endParaRPr>
          </a:p>
          <a:p>
            <a:pPr marL="457200" indent="-457200">
              <a:buAutoNum type="arabicPeriod"/>
            </a:pPr>
            <a:r>
              <a:rPr lang="de-DE" sz="1200" err="1">
                <a:solidFill>
                  <a:srgbClr val="222222"/>
                </a:solidFill>
                <a:cs typeface="Arial"/>
              </a:rPr>
              <a:t>Sweller</a:t>
            </a:r>
            <a:r>
              <a:rPr lang="de-DE" sz="1200">
                <a:solidFill>
                  <a:srgbClr val="222222"/>
                </a:solidFill>
                <a:cs typeface="Arial"/>
              </a:rPr>
              <a:t>, J., van </a:t>
            </a:r>
            <a:r>
              <a:rPr lang="de-DE" sz="1200" err="1">
                <a:solidFill>
                  <a:srgbClr val="222222"/>
                </a:solidFill>
                <a:cs typeface="Arial"/>
              </a:rPr>
              <a:t>Merrienboer</a:t>
            </a:r>
            <a:r>
              <a:rPr lang="de-DE" sz="1200">
                <a:solidFill>
                  <a:srgbClr val="222222"/>
                </a:solidFill>
                <a:cs typeface="Arial"/>
              </a:rPr>
              <a:t>, J.J.G. &amp; Paas, F.G.W.C. </a:t>
            </a:r>
            <a:r>
              <a:rPr lang="de-DE" sz="1200" err="1">
                <a:solidFill>
                  <a:srgbClr val="222222"/>
                </a:solidFill>
                <a:cs typeface="Arial"/>
              </a:rPr>
              <a:t>Cognitive</a:t>
            </a:r>
            <a:r>
              <a:rPr lang="de-DE" sz="1200">
                <a:solidFill>
                  <a:srgbClr val="222222"/>
                </a:solidFill>
                <a:cs typeface="Arial"/>
              </a:rPr>
              <a:t> Architecture and </a:t>
            </a:r>
            <a:r>
              <a:rPr lang="de-DE" sz="1200" err="1">
                <a:solidFill>
                  <a:srgbClr val="222222"/>
                </a:solidFill>
                <a:cs typeface="Arial"/>
              </a:rPr>
              <a:t>Instructional</a:t>
            </a:r>
            <a:r>
              <a:rPr lang="de-DE" sz="1200">
                <a:solidFill>
                  <a:srgbClr val="222222"/>
                </a:solidFill>
                <a:cs typeface="Arial"/>
              </a:rPr>
              <a:t> Design. </a:t>
            </a:r>
            <a:r>
              <a:rPr lang="de-DE" sz="1200" i="1">
                <a:solidFill>
                  <a:srgbClr val="222222"/>
                </a:solidFill>
                <a:cs typeface="Arial"/>
              </a:rPr>
              <a:t>Educational </a:t>
            </a:r>
            <a:r>
              <a:rPr lang="de-DE" sz="1200" i="1" err="1">
                <a:solidFill>
                  <a:srgbClr val="222222"/>
                </a:solidFill>
                <a:cs typeface="Arial"/>
              </a:rPr>
              <a:t>Psychology</a:t>
            </a:r>
            <a:r>
              <a:rPr lang="de-DE" sz="1200" i="1">
                <a:solidFill>
                  <a:srgbClr val="222222"/>
                </a:solidFill>
                <a:cs typeface="Arial"/>
              </a:rPr>
              <a:t> Review</a:t>
            </a:r>
            <a:r>
              <a:rPr lang="de-DE" sz="1200">
                <a:solidFill>
                  <a:srgbClr val="222222"/>
                </a:solidFill>
                <a:cs typeface="Arial"/>
              </a:rPr>
              <a:t> </a:t>
            </a:r>
            <a:r>
              <a:rPr lang="de-DE" sz="1200" b="1">
                <a:solidFill>
                  <a:srgbClr val="222222"/>
                </a:solidFill>
                <a:cs typeface="Arial"/>
              </a:rPr>
              <a:t>10</a:t>
            </a:r>
            <a:r>
              <a:rPr lang="de-DE" sz="1200">
                <a:solidFill>
                  <a:srgbClr val="222222"/>
                </a:solidFill>
                <a:cs typeface="Arial"/>
              </a:rPr>
              <a:t>, 251–296 (1998). </a:t>
            </a:r>
            <a:r>
              <a:rPr lang="de-DE" sz="1200">
                <a:solidFill>
                  <a:srgbClr val="222222"/>
                </a:solidFill>
                <a:cs typeface="Arial"/>
                <a:hlinkClick r:id="rId7"/>
              </a:rPr>
              <a:t>https://doi.org/10.1023/A:1022193728205</a:t>
            </a:r>
            <a:endParaRPr lang="de-DE" sz="1200">
              <a:cs typeface="Arial"/>
            </a:endParaRPr>
          </a:p>
          <a:p>
            <a:pPr marL="457200" indent="-457200">
              <a:buAutoNum type="arabicPeriod"/>
            </a:pPr>
            <a:r>
              <a:rPr lang="de-DE" sz="1200">
                <a:solidFill>
                  <a:srgbClr val="222222"/>
                </a:solidFill>
                <a:cs typeface="Arial"/>
                <a:hlinkClick r:id="rId8"/>
              </a:rPr>
              <a:t>https://diarization-01-hubii.k8s.iism.kit.edu/docs</a:t>
            </a:r>
            <a:endParaRPr lang="de-DE" sz="1200">
              <a:solidFill>
                <a:srgbClr val="222222"/>
              </a:solidFill>
              <a:cs typeface="Arial"/>
            </a:endParaRPr>
          </a:p>
          <a:p>
            <a:pPr marL="457200" indent="-457200">
              <a:buAutoNum type="arabicPeriod"/>
            </a:pPr>
            <a:r>
              <a:rPr lang="de-DE" sz="1200">
                <a:solidFill>
                  <a:srgbClr val="222222"/>
                </a:solidFill>
                <a:ea typeface="+mn-lt"/>
                <a:cs typeface="+mn-lt"/>
              </a:rPr>
              <a:t>Mutlu-Bayraktar, D., Cosgun, V., &amp; Altan, T. (2019). </a:t>
            </a:r>
            <a:r>
              <a:rPr lang="de-DE" sz="1200" err="1">
                <a:solidFill>
                  <a:srgbClr val="222222"/>
                </a:solidFill>
                <a:ea typeface="+mn-lt"/>
                <a:cs typeface="+mn-lt"/>
              </a:rPr>
              <a:t>Cognitive</a:t>
            </a:r>
            <a:r>
              <a:rPr lang="de-DE" sz="1200">
                <a:solidFill>
                  <a:srgbClr val="222222"/>
                </a:solidFill>
                <a:ea typeface="+mn-lt"/>
                <a:cs typeface="+mn-lt"/>
              </a:rPr>
              <a:t> </a:t>
            </a:r>
            <a:r>
              <a:rPr lang="de-DE" sz="1200" err="1">
                <a:solidFill>
                  <a:srgbClr val="222222"/>
                </a:solidFill>
                <a:ea typeface="+mn-lt"/>
                <a:cs typeface="+mn-lt"/>
              </a:rPr>
              <a:t>load</a:t>
            </a:r>
            <a:r>
              <a:rPr lang="de-DE" sz="1200">
                <a:solidFill>
                  <a:srgbClr val="222222"/>
                </a:solidFill>
                <a:ea typeface="+mn-lt"/>
                <a:cs typeface="+mn-lt"/>
              </a:rPr>
              <a:t> in </a:t>
            </a:r>
            <a:r>
              <a:rPr lang="de-DE" sz="1200" err="1">
                <a:solidFill>
                  <a:srgbClr val="222222"/>
                </a:solidFill>
                <a:ea typeface="+mn-lt"/>
                <a:cs typeface="+mn-lt"/>
              </a:rPr>
              <a:t>multimedia</a:t>
            </a:r>
            <a:r>
              <a:rPr lang="de-DE" sz="1200">
                <a:solidFill>
                  <a:srgbClr val="222222"/>
                </a:solidFill>
                <a:ea typeface="+mn-lt"/>
                <a:cs typeface="+mn-lt"/>
              </a:rPr>
              <a:t> </a:t>
            </a:r>
            <a:r>
              <a:rPr lang="de-DE" sz="1200" err="1">
                <a:solidFill>
                  <a:srgbClr val="222222"/>
                </a:solidFill>
                <a:ea typeface="+mn-lt"/>
                <a:cs typeface="+mn-lt"/>
              </a:rPr>
              <a:t>learning</a:t>
            </a:r>
            <a:r>
              <a:rPr lang="de-DE" sz="1200">
                <a:solidFill>
                  <a:srgbClr val="222222"/>
                </a:solidFill>
                <a:ea typeface="+mn-lt"/>
                <a:cs typeface="+mn-lt"/>
              </a:rPr>
              <a:t> </a:t>
            </a:r>
            <a:r>
              <a:rPr lang="de-DE" sz="1200" err="1">
                <a:solidFill>
                  <a:srgbClr val="222222"/>
                </a:solidFill>
                <a:ea typeface="+mn-lt"/>
                <a:cs typeface="+mn-lt"/>
              </a:rPr>
              <a:t>environments</a:t>
            </a:r>
            <a:r>
              <a:rPr lang="de-DE" sz="1200">
                <a:solidFill>
                  <a:srgbClr val="222222"/>
                </a:solidFill>
                <a:ea typeface="+mn-lt"/>
                <a:cs typeface="+mn-lt"/>
              </a:rPr>
              <a:t>: A </a:t>
            </a:r>
            <a:r>
              <a:rPr lang="de-DE" sz="1200" err="1">
                <a:solidFill>
                  <a:srgbClr val="222222"/>
                </a:solidFill>
                <a:ea typeface="+mn-lt"/>
                <a:cs typeface="+mn-lt"/>
              </a:rPr>
              <a:t>systematic</a:t>
            </a:r>
            <a:r>
              <a:rPr lang="de-DE" sz="1200">
                <a:solidFill>
                  <a:srgbClr val="222222"/>
                </a:solidFill>
                <a:ea typeface="+mn-lt"/>
                <a:cs typeface="+mn-lt"/>
              </a:rPr>
              <a:t> review. </a:t>
            </a:r>
            <a:r>
              <a:rPr lang="de-DE" sz="1200" i="1">
                <a:solidFill>
                  <a:srgbClr val="222222"/>
                </a:solidFill>
                <a:ea typeface="+mn-lt"/>
                <a:cs typeface="+mn-lt"/>
              </a:rPr>
              <a:t>Computers &amp; Education, 141,</a:t>
            </a:r>
            <a:r>
              <a:rPr lang="de-DE" sz="1200">
                <a:solidFill>
                  <a:srgbClr val="222222"/>
                </a:solidFill>
                <a:ea typeface="+mn-lt"/>
                <a:cs typeface="+mn-lt"/>
              </a:rPr>
              <a:t> 103618. </a:t>
            </a:r>
            <a:r>
              <a:rPr lang="de-DE" sz="1200">
                <a:solidFill>
                  <a:srgbClr val="222222"/>
                </a:solidFill>
                <a:ea typeface="+mn-lt"/>
                <a:cs typeface="+mn-lt"/>
                <a:hlinkClick r:id="rId9"/>
              </a:rPr>
              <a:t>https://doi.org/10.1016/j.compedu.2019.103618</a:t>
            </a:r>
            <a:endParaRPr lang="de-DE" sz="1200">
              <a:solidFill>
                <a:srgbClr val="222222"/>
              </a:solidFill>
              <a:cs typeface="Arial"/>
            </a:endParaRPr>
          </a:p>
          <a:p>
            <a:pPr marL="457200" indent="-457200">
              <a:buAutoNum type="arabicPeriod"/>
            </a:pPr>
            <a:r>
              <a:rPr lang="en-US" sz="1200">
                <a:solidFill>
                  <a:srgbClr val="000000"/>
                </a:solidFill>
                <a:cs typeface="Arial"/>
              </a:rPr>
              <a:t>https://portal.wiwi.kit.edu/ys/8164</a:t>
            </a:r>
            <a:endParaRPr lang="de-DE" sz="1200">
              <a:solidFill>
                <a:srgbClr val="222222"/>
              </a:solidFill>
              <a:cs typeface="Arial"/>
            </a:endParaRPr>
          </a:p>
          <a:p>
            <a:pPr marL="457200" indent="-457200">
              <a:buAutoNum type="arabicPeriod"/>
            </a:pPr>
            <a:endParaRPr lang="de-DE" sz="1200">
              <a:solidFill>
                <a:srgbClr val="222222"/>
              </a:solidFill>
              <a:cs typeface="Arial"/>
            </a:endParaRPr>
          </a:p>
          <a:p>
            <a:pPr marL="0" indent="0">
              <a:buNone/>
            </a:pPr>
            <a:endParaRPr lang="de-DE">
              <a:cs typeface="Arial"/>
            </a:endParaRPr>
          </a:p>
        </p:txBody>
      </p:sp>
      <p:sp>
        <p:nvSpPr>
          <p:cNvPr id="3" name="Datumsplatzhalter 2">
            <a:extLst>
              <a:ext uri="{FF2B5EF4-FFF2-40B4-BE49-F238E27FC236}">
                <a16:creationId xmlns:a16="http://schemas.microsoft.com/office/drawing/2014/main" id="{4DBB876B-1F6A-6F46-34F9-889072D7EF50}"/>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ADFEDD72-5ECA-10B8-CDF7-B7665E082530}"/>
              </a:ext>
            </a:extLst>
          </p:cNvPr>
          <p:cNvSpPr>
            <a:spLocks noGrp="1"/>
          </p:cNvSpPr>
          <p:nvPr>
            <p:ph type="sldNum" sz="quarter" idx="12"/>
          </p:nvPr>
        </p:nvSpPr>
        <p:spPr/>
        <p:txBody>
          <a:bodyPr/>
          <a:lstStyle/>
          <a:p>
            <a:fld id="{61696EC4-B4CF-4701-AD06-A8439D6D8E12}" type="slidenum">
              <a:rPr lang="en-US" noProof="0" smtClean="0"/>
              <a:t>28</a:t>
            </a:fld>
            <a:endParaRPr lang="en-US" noProof="0"/>
          </a:p>
        </p:txBody>
      </p:sp>
      <p:sp>
        <p:nvSpPr>
          <p:cNvPr id="5" name="Titel 4">
            <a:extLst>
              <a:ext uri="{FF2B5EF4-FFF2-40B4-BE49-F238E27FC236}">
                <a16:creationId xmlns:a16="http://schemas.microsoft.com/office/drawing/2014/main" id="{C2E8E385-FE14-68B0-6DDF-34180B4DF854}"/>
              </a:ext>
            </a:extLst>
          </p:cNvPr>
          <p:cNvSpPr>
            <a:spLocks noGrp="1"/>
          </p:cNvSpPr>
          <p:nvPr>
            <p:ph type="title"/>
          </p:nvPr>
        </p:nvSpPr>
        <p:spPr/>
        <p:txBody>
          <a:bodyPr/>
          <a:lstStyle/>
          <a:p>
            <a:r>
              <a:rPr lang="de-DE">
                <a:cs typeface="Arial"/>
              </a:rPr>
              <a:t>Quellen</a:t>
            </a:r>
            <a:endParaRPr lang="de-DE"/>
          </a:p>
        </p:txBody>
      </p:sp>
    </p:spTree>
    <p:extLst>
      <p:ext uri="{BB962C8B-B14F-4D97-AF65-F5344CB8AC3E}">
        <p14:creationId xmlns:p14="http://schemas.microsoft.com/office/powerpoint/2010/main" val="31852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991B3D7-5EE7-9F71-FFE1-756B8C528F97}"/>
              </a:ext>
            </a:extLst>
          </p:cNvPr>
          <p:cNvSpPr>
            <a:spLocks noGrp="1"/>
          </p:cNvSpPr>
          <p:nvPr>
            <p:ph idx="1"/>
          </p:nvPr>
        </p:nvSpPr>
        <p:spPr/>
        <p:txBody>
          <a:bodyPr vert="horz" lIns="0" tIns="0" rIns="0" bIns="0" rtlCol="0" anchor="t">
            <a:normAutofit/>
          </a:bodyPr>
          <a:lstStyle/>
          <a:p>
            <a:pPr marL="203200" indent="-203200">
              <a:lnSpc>
                <a:spcPct val="113999"/>
              </a:lnSpc>
            </a:pPr>
            <a:r>
              <a:rPr lang="en-US" sz="1600">
                <a:cs typeface="Arial"/>
              </a:rPr>
              <a:t>'</a:t>
            </a:r>
            <a:r>
              <a:rPr lang="en-US" sz="1600" err="1">
                <a:cs typeface="Arial"/>
              </a:rPr>
              <a:t>eine</a:t>
            </a:r>
            <a:r>
              <a:rPr lang="en-US" sz="1600">
                <a:cs typeface="Arial"/>
              </a:rPr>
              <a:t> </a:t>
            </a:r>
            <a:r>
              <a:rPr lang="en-US" sz="1600" b="1" err="1">
                <a:cs typeface="Arial"/>
              </a:rPr>
              <a:t>Echtzeit-Visualisierung</a:t>
            </a:r>
            <a:r>
              <a:rPr lang="en-US" sz="1600" b="1">
                <a:cs typeface="Arial"/>
              </a:rPr>
              <a:t> der </a:t>
            </a:r>
            <a:r>
              <a:rPr lang="en-US" sz="1600" b="1" err="1">
                <a:cs typeface="Arial"/>
              </a:rPr>
              <a:t>individuellen</a:t>
            </a:r>
            <a:r>
              <a:rPr lang="en-US" sz="1600" b="1">
                <a:cs typeface="Arial"/>
              </a:rPr>
              <a:t> [</a:t>
            </a:r>
            <a:r>
              <a:rPr lang="en-US" sz="1600" b="1" err="1">
                <a:cs typeface="Arial"/>
              </a:rPr>
              <a:t>mentalen</a:t>
            </a:r>
            <a:r>
              <a:rPr lang="en-US" sz="1600" b="1">
                <a:cs typeface="Arial"/>
              </a:rPr>
              <a:t>] </a:t>
            </a:r>
            <a:r>
              <a:rPr lang="en-US" sz="1600" b="1" err="1">
                <a:cs typeface="Arial"/>
              </a:rPr>
              <a:t>Belastung</a:t>
            </a:r>
            <a:r>
              <a:rPr lang="en-US" sz="1600" b="1">
                <a:cs typeface="Arial"/>
              </a:rPr>
              <a:t> am </a:t>
            </a:r>
            <a:r>
              <a:rPr lang="en-US" sz="1600" b="1" err="1">
                <a:cs typeface="Arial"/>
              </a:rPr>
              <a:t>Arbeitsplatz</a:t>
            </a:r>
            <a:r>
              <a:rPr lang="en-US" sz="1600">
                <a:cs typeface="Arial"/>
              </a:rPr>
              <a:t> [</a:t>
            </a:r>
            <a:r>
              <a:rPr lang="en-US" sz="1600" err="1">
                <a:cs typeface="Arial"/>
              </a:rPr>
              <a:t>realisieren</a:t>
            </a:r>
            <a:r>
              <a:rPr lang="en-US" sz="1600">
                <a:cs typeface="Arial"/>
              </a:rPr>
              <a:t>]' [10]</a:t>
            </a:r>
          </a:p>
          <a:p>
            <a:pPr marL="203200" indent="-203200">
              <a:lnSpc>
                <a:spcPct val="113999"/>
              </a:lnSpc>
            </a:pPr>
            <a:r>
              <a:rPr lang="en-US" sz="1600">
                <a:cs typeface="Arial"/>
              </a:rPr>
              <a:t>'</a:t>
            </a:r>
            <a:r>
              <a:rPr lang="en-US" sz="1600" err="1">
                <a:cs typeface="Arial"/>
              </a:rPr>
              <a:t>sowohl</a:t>
            </a:r>
            <a:r>
              <a:rPr lang="en-US" sz="1600">
                <a:cs typeface="Arial"/>
              </a:rPr>
              <a:t> für die </a:t>
            </a:r>
            <a:r>
              <a:rPr lang="en-US" sz="1600" b="1" err="1">
                <a:cs typeface="Arial"/>
              </a:rPr>
              <a:t>individuelle</a:t>
            </a:r>
            <a:r>
              <a:rPr lang="en-US" sz="1600" b="1">
                <a:cs typeface="Arial"/>
              </a:rPr>
              <a:t> </a:t>
            </a:r>
            <a:r>
              <a:rPr lang="en-US" sz="1600" b="1" err="1">
                <a:cs typeface="Arial"/>
              </a:rPr>
              <a:t>Aufgabendurchführung</a:t>
            </a:r>
            <a:r>
              <a:rPr lang="en-US" sz="1600">
                <a:cs typeface="Arial"/>
              </a:rPr>
              <a:t> </a:t>
            </a:r>
            <a:r>
              <a:rPr lang="en-US" sz="1600" err="1">
                <a:cs typeface="Arial"/>
              </a:rPr>
              <a:t>als</a:t>
            </a:r>
            <a:r>
              <a:rPr lang="en-US" sz="1600">
                <a:cs typeface="Arial"/>
              </a:rPr>
              <a:t> </a:t>
            </a:r>
            <a:r>
              <a:rPr lang="en-US" sz="1600" err="1">
                <a:cs typeface="Arial"/>
              </a:rPr>
              <a:t>auch</a:t>
            </a:r>
            <a:r>
              <a:rPr lang="en-US" sz="1600">
                <a:cs typeface="Arial"/>
              </a:rPr>
              <a:t> </a:t>
            </a:r>
            <a:r>
              <a:rPr lang="en-US" sz="1600" err="1">
                <a:cs typeface="Arial"/>
              </a:rPr>
              <a:t>während</a:t>
            </a:r>
            <a:r>
              <a:rPr lang="en-US" sz="1600">
                <a:cs typeface="Arial"/>
              </a:rPr>
              <a:t> </a:t>
            </a:r>
            <a:r>
              <a:rPr lang="en-US" sz="1600" b="1">
                <a:cs typeface="Arial"/>
              </a:rPr>
              <a:t>Online-Meetings</a:t>
            </a:r>
            <a:r>
              <a:rPr lang="en-US" sz="1600">
                <a:cs typeface="Arial"/>
              </a:rPr>
              <a:t>' [10]</a:t>
            </a:r>
          </a:p>
          <a:p>
            <a:pPr marL="203200" indent="-203200">
              <a:lnSpc>
                <a:spcPct val="113999"/>
              </a:lnSpc>
            </a:pPr>
            <a:endParaRPr lang="en-US" sz="1600">
              <a:cs typeface="Arial"/>
            </a:endParaRPr>
          </a:p>
          <a:p>
            <a:pPr marL="203200" indent="-203200">
              <a:lnSpc>
                <a:spcPct val="113999"/>
              </a:lnSpc>
            </a:pPr>
            <a:endParaRPr lang="en-US" sz="1600">
              <a:cs typeface="Arial"/>
            </a:endParaRPr>
          </a:p>
          <a:p>
            <a:pPr marL="203200" indent="-203200">
              <a:lnSpc>
                <a:spcPct val="113999"/>
              </a:lnSpc>
            </a:pPr>
            <a:endParaRPr lang="en-US">
              <a:cs typeface="Arial"/>
            </a:endParaRPr>
          </a:p>
          <a:p>
            <a:pPr marL="203200" indent="-203200">
              <a:lnSpc>
                <a:spcPct val="113999"/>
              </a:lnSpc>
            </a:pPr>
            <a:endParaRPr lang="en-US">
              <a:cs typeface="Arial"/>
            </a:endParaRPr>
          </a:p>
          <a:p>
            <a:pPr marL="203200" indent="-203200">
              <a:lnSpc>
                <a:spcPct val="113999"/>
              </a:lnSpc>
            </a:pPr>
            <a:endParaRPr lang="en-US" sz="1600">
              <a:cs typeface="Arial"/>
            </a:endParaRPr>
          </a:p>
          <a:p>
            <a:pPr marL="203200" indent="-203200"/>
            <a:endParaRPr lang="de-DE">
              <a:cs typeface="Arial"/>
            </a:endParaRPr>
          </a:p>
        </p:txBody>
      </p:sp>
      <p:sp>
        <p:nvSpPr>
          <p:cNvPr id="3" name="Datumsplatzhalter 2">
            <a:extLst>
              <a:ext uri="{FF2B5EF4-FFF2-40B4-BE49-F238E27FC236}">
                <a16:creationId xmlns:a16="http://schemas.microsoft.com/office/drawing/2014/main" id="{0FDC83D9-5113-5551-F7DD-E2F4F93F9BFD}"/>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AC055056-58AA-0F3C-3AF4-BC5355CFDF05}"/>
              </a:ext>
            </a:extLst>
          </p:cNvPr>
          <p:cNvSpPr>
            <a:spLocks noGrp="1"/>
          </p:cNvSpPr>
          <p:nvPr>
            <p:ph type="sldNum" sz="quarter" idx="12"/>
          </p:nvPr>
        </p:nvSpPr>
        <p:spPr/>
        <p:txBody>
          <a:bodyPr/>
          <a:lstStyle/>
          <a:p>
            <a:fld id="{61696EC4-B4CF-4701-AD06-A8439D6D8E12}" type="slidenum">
              <a:rPr lang="en-US" noProof="0" smtClean="0"/>
              <a:t>3</a:t>
            </a:fld>
            <a:endParaRPr lang="en-US" noProof="0"/>
          </a:p>
        </p:txBody>
      </p:sp>
      <p:sp>
        <p:nvSpPr>
          <p:cNvPr id="5" name="Titel 4">
            <a:extLst>
              <a:ext uri="{FF2B5EF4-FFF2-40B4-BE49-F238E27FC236}">
                <a16:creationId xmlns:a16="http://schemas.microsoft.com/office/drawing/2014/main" id="{C2EA78B2-72AA-19F0-7149-A91E280EC0A2}"/>
              </a:ext>
            </a:extLst>
          </p:cNvPr>
          <p:cNvSpPr>
            <a:spLocks noGrp="1"/>
          </p:cNvSpPr>
          <p:nvPr>
            <p:ph type="title"/>
          </p:nvPr>
        </p:nvSpPr>
        <p:spPr/>
        <p:txBody>
          <a:bodyPr/>
          <a:lstStyle/>
          <a:p>
            <a:r>
              <a:rPr lang="de-DE">
                <a:cs typeface="Arial"/>
              </a:rPr>
              <a:t>Aufgabenstellung</a:t>
            </a:r>
            <a:endParaRPr lang="de-DE"/>
          </a:p>
        </p:txBody>
      </p:sp>
      <p:graphicFrame>
        <p:nvGraphicFramePr>
          <p:cNvPr id="9" name="Tabelle 8">
            <a:extLst>
              <a:ext uri="{FF2B5EF4-FFF2-40B4-BE49-F238E27FC236}">
                <a16:creationId xmlns:a16="http://schemas.microsoft.com/office/drawing/2014/main" id="{7E89C51D-4F48-5E2F-8FC4-AEDF61083078}"/>
              </a:ext>
            </a:extLst>
          </p:cNvPr>
          <p:cNvGraphicFramePr>
            <a:graphicFrameLocks noGrp="1"/>
          </p:cNvGraphicFramePr>
          <p:nvPr>
            <p:extLst>
              <p:ext uri="{D42A27DB-BD31-4B8C-83A1-F6EECF244321}">
                <p14:modId xmlns:p14="http://schemas.microsoft.com/office/powerpoint/2010/main" val="2286935034"/>
              </p:ext>
            </p:extLst>
          </p:nvPr>
        </p:nvGraphicFramePr>
        <p:xfrm>
          <a:off x="2569422" y="2469126"/>
          <a:ext cx="6289690" cy="1654982"/>
        </p:xfrm>
        <a:graphic>
          <a:graphicData uri="http://schemas.openxmlformats.org/drawingml/2006/table">
            <a:tbl>
              <a:tblPr bandRow="1">
                <a:tableStyleId>{5C22544A-7EE6-4342-B048-85BDC9FD1C3A}</a:tableStyleId>
              </a:tblPr>
              <a:tblGrid>
                <a:gridCol w="6289690">
                  <a:extLst>
                    <a:ext uri="{9D8B030D-6E8A-4147-A177-3AD203B41FA5}">
                      <a16:colId xmlns:a16="http://schemas.microsoft.com/office/drawing/2014/main" val="313759670"/>
                    </a:ext>
                  </a:extLst>
                </a:gridCol>
              </a:tblGrid>
              <a:tr h="374314">
                <a:tc>
                  <a:txBody>
                    <a:bodyPr/>
                    <a:lstStyle/>
                    <a:p>
                      <a:pPr algn="l" fontAlgn="base">
                        <a:lnSpc>
                          <a:spcPts val="2400"/>
                        </a:lnSpc>
                      </a:pPr>
                      <a:r>
                        <a:rPr lang="de-DE" sz="1600" b="1" i="0" err="1">
                          <a:solidFill>
                            <a:srgbClr val="FFFFFF"/>
                          </a:solidFill>
                          <a:effectLst/>
                          <a:latin typeface="Arial"/>
                        </a:rPr>
                        <a:t>Cognitive</a:t>
                      </a:r>
                      <a:r>
                        <a:rPr lang="de-DE" sz="1600" b="1" i="0">
                          <a:solidFill>
                            <a:srgbClr val="FFFFFF"/>
                          </a:solidFill>
                          <a:effectLst/>
                          <a:latin typeface="Arial"/>
                        </a:rPr>
                        <a:t> Load</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6289" cap="flat" cmpd="sng" algn="ctr">
                      <a:solidFill>
                        <a:srgbClr val="FFFFFF"/>
                      </a:solidFill>
                      <a:prstDash val="solid"/>
                      <a:round/>
                      <a:headEnd type="none" w="med" len="med"/>
                      <a:tailEnd type="none" w="med" len="med"/>
                    </a:lnB>
                    <a:solidFill>
                      <a:srgbClr val="009682"/>
                    </a:solidFill>
                  </a:tcPr>
                </a:tc>
                <a:extLst>
                  <a:ext uri="{0D108BD9-81ED-4DB2-BD59-A6C34878D82A}">
                    <a16:rowId xmlns:a16="http://schemas.microsoft.com/office/drawing/2014/main" val="3243212609"/>
                  </a:ext>
                </a:extLst>
              </a:tr>
              <a:tr h="1250994">
                <a:tc>
                  <a:txBody>
                    <a:bodyPr/>
                    <a:lstStyle/>
                    <a:p>
                      <a:pPr algn="l" fontAlgn="base">
                        <a:lnSpc>
                          <a:spcPts val="2400"/>
                        </a:lnSpc>
                      </a:pPr>
                      <a:r>
                        <a:rPr lang="de-DE" sz="1600" b="0" i="0">
                          <a:solidFill>
                            <a:srgbClr val="000000"/>
                          </a:solidFill>
                          <a:effectLst/>
                          <a:latin typeface="Arial"/>
                        </a:rPr>
                        <a:t>"The load that performing a particular task imposes on the cognitive system" (</a:t>
                      </a:r>
                      <a:r>
                        <a:rPr lang="de-DE" sz="1600" b="0" i="0" err="1">
                          <a:solidFill>
                            <a:srgbClr val="000000"/>
                          </a:solidFill>
                          <a:effectLst/>
                          <a:latin typeface="Arial"/>
                        </a:rPr>
                        <a:t>Sweller</a:t>
                      </a:r>
                      <a:r>
                        <a:rPr lang="de-DE" sz="1600" b="0" i="0">
                          <a:solidFill>
                            <a:srgbClr val="000000"/>
                          </a:solidFill>
                          <a:effectLst/>
                          <a:latin typeface="Arial"/>
                        </a:rPr>
                        <a:t> et. Al. 1998 [7])</a:t>
                      </a:r>
                    </a:p>
                    <a:p>
                      <a:pPr algn="l" fontAlgn="base">
                        <a:lnSpc>
                          <a:spcPts val="2400"/>
                        </a:lnSpc>
                      </a:pPr>
                      <a:r>
                        <a:rPr lang="de-DE" sz="1600" b="0" i="0">
                          <a:solidFill>
                            <a:srgbClr val="000000"/>
                          </a:solidFill>
                          <a:effectLst/>
                          <a:latin typeface="Arial"/>
                        </a:rPr>
                        <a:t>Die Belastung des kognitiven Systems, die durch Ausführung einer bestimmten Aufgabe verursacht wird.</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628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DD8"/>
                    </a:solidFill>
                  </a:tcPr>
                </a:tc>
                <a:extLst>
                  <a:ext uri="{0D108BD9-81ED-4DB2-BD59-A6C34878D82A}">
                    <a16:rowId xmlns:a16="http://schemas.microsoft.com/office/drawing/2014/main" val="2392225951"/>
                  </a:ext>
                </a:extLst>
              </a:tr>
            </a:tbl>
          </a:graphicData>
        </a:graphic>
      </p:graphicFrame>
      <p:pic>
        <p:nvPicPr>
          <p:cNvPr id="10" name="Grafik 9" descr="v1_1_hero.png">
            <a:extLst>
              <a:ext uri="{FF2B5EF4-FFF2-40B4-BE49-F238E27FC236}">
                <a16:creationId xmlns:a16="http://schemas.microsoft.com/office/drawing/2014/main" id="{2D8EE309-AB4F-4F01-B6F5-8BF0B9BE4A07}"/>
              </a:ext>
            </a:extLst>
          </p:cNvPr>
          <p:cNvPicPr>
            <a:picLocks noChangeAspect="1"/>
          </p:cNvPicPr>
          <p:nvPr/>
        </p:nvPicPr>
        <p:blipFill>
          <a:blip r:embed="rId3"/>
          <a:stretch>
            <a:fillRect/>
          </a:stretch>
        </p:blipFill>
        <p:spPr>
          <a:xfrm>
            <a:off x="214289" y="2464892"/>
            <a:ext cx="2196286" cy="1468064"/>
          </a:xfrm>
          <a:prstGeom prst="rect">
            <a:avLst/>
          </a:prstGeom>
        </p:spPr>
      </p:pic>
      <p:sp>
        <p:nvSpPr>
          <p:cNvPr id="11" name="Textfeld 10">
            <a:extLst>
              <a:ext uri="{FF2B5EF4-FFF2-40B4-BE49-F238E27FC236}">
                <a16:creationId xmlns:a16="http://schemas.microsoft.com/office/drawing/2014/main" id="{FEF800A3-9E33-C927-0D6D-AD9048FAC56D}"/>
              </a:ext>
            </a:extLst>
          </p:cNvPr>
          <p:cNvSpPr txBox="1"/>
          <p:nvPr/>
        </p:nvSpPr>
        <p:spPr>
          <a:xfrm>
            <a:off x="112571" y="3937607"/>
            <a:ext cx="2642887"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t>https://github.com/MKnierim/openbci-headphones</a:t>
            </a:r>
            <a:r>
              <a:rPr lang="de-DE" sz="700">
                <a:cs typeface="Arial"/>
              </a:rPr>
              <a:t>​</a:t>
            </a:r>
          </a:p>
        </p:txBody>
      </p:sp>
    </p:spTree>
    <p:extLst>
      <p:ext uri="{BB962C8B-B14F-4D97-AF65-F5344CB8AC3E}">
        <p14:creationId xmlns:p14="http://schemas.microsoft.com/office/powerpoint/2010/main" val="2233060178"/>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31.03.2025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4</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5684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A20A0E2-3727-556E-88F1-A0C086E88A52}"/>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180E88F1-CA1F-A735-5F3B-5D01A1805E90}"/>
              </a:ext>
            </a:extLst>
          </p:cNvPr>
          <p:cNvSpPr>
            <a:spLocks noGrp="1"/>
          </p:cNvSpPr>
          <p:nvPr>
            <p:ph type="sldNum" sz="quarter" idx="12"/>
          </p:nvPr>
        </p:nvSpPr>
        <p:spPr/>
        <p:txBody>
          <a:bodyPr/>
          <a:lstStyle/>
          <a:p>
            <a:fld id="{61696EC4-B4CF-4701-AD06-A8439D6D8E12}" type="slidenum">
              <a:rPr lang="en-US" noProof="0" smtClean="0"/>
              <a:t>5</a:t>
            </a:fld>
            <a:endParaRPr lang="en-US" noProof="0"/>
          </a:p>
        </p:txBody>
      </p:sp>
      <p:sp>
        <p:nvSpPr>
          <p:cNvPr id="5" name="Titel 4">
            <a:extLst>
              <a:ext uri="{FF2B5EF4-FFF2-40B4-BE49-F238E27FC236}">
                <a16:creationId xmlns:a16="http://schemas.microsoft.com/office/drawing/2014/main" id="{364D91ED-9248-14B9-7D0B-AAACB9F66439}"/>
              </a:ext>
            </a:extLst>
          </p:cNvPr>
          <p:cNvSpPr>
            <a:spLocks noGrp="1"/>
          </p:cNvSpPr>
          <p:nvPr>
            <p:ph type="title"/>
          </p:nvPr>
        </p:nvSpPr>
        <p:spPr/>
        <p:txBody>
          <a:bodyPr/>
          <a:lstStyle/>
          <a:p>
            <a:r>
              <a:rPr lang="de-DE">
                <a:cs typeface="Arial"/>
              </a:rPr>
              <a:t>Human-Centered-Designprozess</a:t>
            </a:r>
            <a:endParaRPr lang="de-DE" err="1"/>
          </a:p>
        </p:txBody>
      </p:sp>
      <p:pic>
        <p:nvPicPr>
          <p:cNvPr id="6" name="Grafik 5" descr="Ein Bild, das Text, Screenshot, Schrift, Diagramm enthält.&#10;&#10;Beschreibung automatisch generiert.">
            <a:extLst>
              <a:ext uri="{FF2B5EF4-FFF2-40B4-BE49-F238E27FC236}">
                <a16:creationId xmlns:a16="http://schemas.microsoft.com/office/drawing/2014/main" id="{1E5E455F-AAFE-5BDE-F85D-87AAFF27C57E}"/>
              </a:ext>
            </a:extLst>
          </p:cNvPr>
          <p:cNvPicPr>
            <a:picLocks noChangeAspect="1"/>
          </p:cNvPicPr>
          <p:nvPr/>
        </p:nvPicPr>
        <p:blipFill>
          <a:blip r:embed="rId2"/>
          <a:stretch>
            <a:fillRect/>
          </a:stretch>
        </p:blipFill>
        <p:spPr>
          <a:xfrm>
            <a:off x="1681324" y="1365438"/>
            <a:ext cx="5777494" cy="2984662"/>
          </a:xfrm>
          <a:prstGeom prst="rect">
            <a:avLst/>
          </a:prstGeom>
        </p:spPr>
      </p:pic>
    </p:spTree>
    <p:extLst>
      <p:ext uri="{BB962C8B-B14F-4D97-AF65-F5344CB8AC3E}">
        <p14:creationId xmlns:p14="http://schemas.microsoft.com/office/powerpoint/2010/main" val="339514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7355B21-B324-434D-ABB6-684CB6180B39}" type="datetime1">
              <a:rPr lang="de-DE" smtClean="0"/>
              <a:t>31.03.2025</a:t>
            </a:fld>
            <a:endParaRPr lang="de-DE"/>
          </a:p>
        </p:txBody>
      </p:sp>
      <p:sp>
        <p:nvSpPr>
          <p:cNvPr id="3" name="Foliennummernplatzhalter 2"/>
          <p:cNvSpPr>
            <a:spLocks noGrp="1"/>
          </p:cNvSpPr>
          <p:nvPr>
            <p:ph type="sldNum" sz="quarter" idx="12"/>
          </p:nvPr>
        </p:nvSpPr>
        <p:spPr/>
        <p:txBody>
          <a:bodyPr/>
          <a:lstStyle/>
          <a:p>
            <a:fld id="{61696EC4-B4CF-4701-AD06-A8439D6D8E12}" type="slidenum">
              <a:rPr lang="de-DE" smtClean="0"/>
              <a:t>6</a:t>
            </a:fld>
            <a:endParaRPr lang="de-DE"/>
          </a:p>
        </p:txBody>
      </p:sp>
      <p:sp>
        <p:nvSpPr>
          <p:cNvPr id="6" name="Titel 5"/>
          <p:cNvSpPr>
            <a:spLocks noGrp="1"/>
          </p:cNvSpPr>
          <p:nvPr>
            <p:ph type="title"/>
          </p:nvPr>
        </p:nvSpPr>
        <p:spPr/>
        <p:txBody>
          <a:bodyPr/>
          <a:lstStyle/>
          <a:p>
            <a:r>
              <a:rPr lang="de-DE">
                <a:cs typeface="Arial"/>
              </a:rPr>
              <a:t>Agenda</a:t>
            </a:r>
            <a:endParaRPr lang="de-DE"/>
          </a:p>
        </p:txBody>
      </p:sp>
      <p:sp>
        <p:nvSpPr>
          <p:cNvPr id="7" name="Textfeld 6">
            <a:extLst>
              <a:ext uri="{FF2B5EF4-FFF2-40B4-BE49-F238E27FC236}">
                <a16:creationId xmlns:a16="http://schemas.microsoft.com/office/drawing/2014/main" id="{4BF4A317-79DD-4C64-C5AC-358BB49139AB}"/>
              </a:ext>
            </a:extLst>
          </p:cNvPr>
          <p:cNvSpPr txBox="1"/>
          <p:nvPr/>
        </p:nvSpPr>
        <p:spPr>
          <a:xfrm>
            <a:off x="534306" y="1097687"/>
            <a:ext cx="6308486" cy="369332"/>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Aufgabenstellung</a:t>
            </a:r>
            <a:endParaRPr lang="de-DE"/>
          </a:p>
        </p:txBody>
      </p:sp>
      <p:sp>
        <p:nvSpPr>
          <p:cNvPr id="8" name="Textfeld 7">
            <a:extLst>
              <a:ext uri="{FF2B5EF4-FFF2-40B4-BE49-F238E27FC236}">
                <a16:creationId xmlns:a16="http://schemas.microsoft.com/office/drawing/2014/main" id="{A9D54B93-773E-6816-CCA8-227628A02CEF}"/>
              </a:ext>
            </a:extLst>
          </p:cNvPr>
          <p:cNvSpPr txBox="1"/>
          <p:nvPr/>
        </p:nvSpPr>
        <p:spPr>
          <a:xfrm>
            <a:off x="545135" y="1775020"/>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Der Human-</a:t>
            </a:r>
            <a:r>
              <a:rPr lang="de-DE" err="1">
                <a:cs typeface="Arial"/>
              </a:rPr>
              <a:t>Centered</a:t>
            </a:r>
            <a:r>
              <a:rPr lang="de-DE">
                <a:cs typeface="Arial"/>
              </a:rPr>
              <a:t>-Designprozess</a:t>
            </a:r>
            <a:endParaRPr lang="de-DE" err="1"/>
          </a:p>
        </p:txBody>
      </p:sp>
      <p:sp>
        <p:nvSpPr>
          <p:cNvPr id="12" name="Textfeld 11">
            <a:extLst>
              <a:ext uri="{FF2B5EF4-FFF2-40B4-BE49-F238E27FC236}">
                <a16:creationId xmlns:a16="http://schemas.microsoft.com/office/drawing/2014/main" id="{DCE29FC4-34DB-6176-79CB-382C566C0BA4}"/>
              </a:ext>
            </a:extLst>
          </p:cNvPr>
          <p:cNvSpPr txBox="1"/>
          <p:nvPr/>
        </p:nvSpPr>
        <p:spPr>
          <a:xfrm>
            <a:off x="545318" y="4230354"/>
            <a:ext cx="63084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cs typeface="Arial"/>
              </a:rPr>
              <a:t>Ausblick</a:t>
            </a:r>
            <a:endParaRPr lang="de-DE"/>
          </a:p>
        </p:txBody>
      </p:sp>
      <p:sp>
        <p:nvSpPr>
          <p:cNvPr id="13" name="Textfeld 12">
            <a:extLst>
              <a:ext uri="{FF2B5EF4-FFF2-40B4-BE49-F238E27FC236}">
                <a16:creationId xmlns:a16="http://schemas.microsoft.com/office/drawing/2014/main" id="{86827B73-BDEA-4130-58FC-6A0A5F377929}"/>
              </a:ext>
            </a:extLst>
          </p:cNvPr>
          <p:cNvSpPr txBox="1"/>
          <p:nvPr/>
        </p:nvSpPr>
        <p:spPr>
          <a:xfrm>
            <a:off x="1176589" y="2295392"/>
            <a:ext cx="5677171" cy="369332"/>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Analysephase</a:t>
            </a:r>
            <a:endParaRPr lang="de-DE"/>
          </a:p>
        </p:txBody>
      </p:sp>
      <p:sp>
        <p:nvSpPr>
          <p:cNvPr id="14" name="Textfeld 13">
            <a:extLst>
              <a:ext uri="{FF2B5EF4-FFF2-40B4-BE49-F238E27FC236}">
                <a16:creationId xmlns:a16="http://schemas.microsoft.com/office/drawing/2014/main" id="{23C97FAE-96A7-3DF7-733A-F2D21532FF30}"/>
              </a:ext>
            </a:extLst>
          </p:cNvPr>
          <p:cNvSpPr txBox="1"/>
          <p:nvPr/>
        </p:nvSpPr>
        <p:spPr>
          <a:xfrm>
            <a:off x="1186680" y="2973442"/>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Spezifikationsphase</a:t>
            </a:r>
            <a:endParaRPr lang="de-DE"/>
          </a:p>
        </p:txBody>
      </p:sp>
      <p:sp>
        <p:nvSpPr>
          <p:cNvPr id="15" name="Textfeld 14">
            <a:extLst>
              <a:ext uri="{FF2B5EF4-FFF2-40B4-BE49-F238E27FC236}">
                <a16:creationId xmlns:a16="http://schemas.microsoft.com/office/drawing/2014/main" id="{06356787-F9C5-51D6-D1AB-57A74BD4BFFB}"/>
              </a:ext>
            </a:extLst>
          </p:cNvPr>
          <p:cNvSpPr txBox="1"/>
          <p:nvPr/>
        </p:nvSpPr>
        <p:spPr>
          <a:xfrm>
            <a:off x="1186725" y="3603061"/>
            <a:ext cx="5677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cs typeface="Arial"/>
              </a:rPr>
              <a:t>Designphase</a:t>
            </a:r>
            <a:endParaRPr lang="de-DE"/>
          </a:p>
        </p:txBody>
      </p:sp>
    </p:spTree>
    <p:extLst>
      <p:ext uri="{BB962C8B-B14F-4D97-AF65-F5344CB8AC3E}">
        <p14:creationId xmlns:p14="http://schemas.microsoft.com/office/powerpoint/2010/main" val="33325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193641F-8504-6012-BC63-CA85E7BCBB58}"/>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3CF774F2-5173-558F-E53C-2BB3CD07CEC9}"/>
              </a:ext>
            </a:extLst>
          </p:cNvPr>
          <p:cNvSpPr>
            <a:spLocks noGrp="1"/>
          </p:cNvSpPr>
          <p:nvPr>
            <p:ph type="sldNum" sz="quarter" idx="12"/>
          </p:nvPr>
        </p:nvSpPr>
        <p:spPr/>
        <p:txBody>
          <a:bodyPr/>
          <a:lstStyle/>
          <a:p>
            <a:fld id="{61696EC4-B4CF-4701-AD06-A8439D6D8E12}" type="slidenum">
              <a:rPr lang="en-US" noProof="0" smtClean="0"/>
              <a:t>7</a:t>
            </a:fld>
            <a:endParaRPr lang="en-US" noProof="0"/>
          </a:p>
        </p:txBody>
      </p:sp>
      <p:sp>
        <p:nvSpPr>
          <p:cNvPr id="5" name="Titel 4">
            <a:extLst>
              <a:ext uri="{FF2B5EF4-FFF2-40B4-BE49-F238E27FC236}">
                <a16:creationId xmlns:a16="http://schemas.microsoft.com/office/drawing/2014/main" id="{DB7A1D53-7D35-DA50-278B-BA09BA7664A6}"/>
              </a:ext>
            </a:extLst>
          </p:cNvPr>
          <p:cNvSpPr>
            <a:spLocks noGrp="1"/>
          </p:cNvSpPr>
          <p:nvPr>
            <p:ph type="title"/>
          </p:nvPr>
        </p:nvSpPr>
        <p:spPr/>
        <p:txBody>
          <a:bodyPr/>
          <a:lstStyle/>
          <a:p>
            <a:r>
              <a:rPr lang="de-DE">
                <a:cs typeface="Arial"/>
              </a:rPr>
              <a:t>Analysephase - Recherche</a:t>
            </a:r>
            <a:endParaRPr lang="de-DE"/>
          </a:p>
        </p:txBody>
      </p:sp>
      <p:sp>
        <p:nvSpPr>
          <p:cNvPr id="7" name="Inhaltsplatzhalter 1">
            <a:extLst>
              <a:ext uri="{FF2B5EF4-FFF2-40B4-BE49-F238E27FC236}">
                <a16:creationId xmlns:a16="http://schemas.microsoft.com/office/drawing/2014/main" id="{B4AC5800-76B2-1DC8-7708-CC7312160A3E}"/>
              </a:ext>
            </a:extLst>
          </p:cNvPr>
          <p:cNvSpPr txBox="1">
            <a:spLocks/>
          </p:cNvSpPr>
          <p:nvPr/>
        </p:nvSpPr>
        <p:spPr>
          <a:xfrm>
            <a:off x="401313" y="1189213"/>
            <a:ext cx="8343900" cy="3365893"/>
          </a:xfrm>
          <a:prstGeom prst="rect">
            <a:avLst/>
          </a:prstGeom>
        </p:spPr>
        <p:txBody>
          <a:bodyPr vert="horz" lIns="0" tIns="0" rIns="0" bIns="0" rtlCol="0" anchor="t">
            <a:normAutofit lnSpcReduction="10000"/>
          </a:bodyPr>
          <a:lstStyle>
            <a:lvl1pPr marL="203652" indent="-203652" algn="l" defTabSz="685983" rtl="0" eaLnBrk="1" latinLnBrk="0" hangingPunct="1">
              <a:lnSpc>
                <a:spcPct val="90000"/>
              </a:lnSpc>
              <a:spcBef>
                <a:spcPts val="360"/>
              </a:spcBef>
              <a:buSzPct val="88000"/>
              <a:buFontTx/>
              <a:buBlip>
                <a:blip r:embed="rId2"/>
              </a:buBlip>
              <a:defRPr sz="2000" kern="1200">
                <a:solidFill>
                  <a:schemeClr val="tx1"/>
                </a:solidFill>
                <a:latin typeface="+mn-lt"/>
                <a:ea typeface="+mn-ea"/>
                <a:cs typeface="+mn-cs"/>
              </a:defRPr>
            </a:lvl1pPr>
            <a:lvl2pPr marL="470423" indent="-203652" algn="l" defTabSz="685983" rtl="0" eaLnBrk="1" latinLnBrk="0" hangingPunct="1">
              <a:lnSpc>
                <a:spcPct val="90000"/>
              </a:lnSpc>
              <a:spcBef>
                <a:spcPts val="360"/>
              </a:spcBef>
              <a:buSzPct val="88000"/>
              <a:buFontTx/>
              <a:buBlip>
                <a:blip r:embed="rId2"/>
              </a:buBlip>
              <a:defRPr sz="1800" kern="1200">
                <a:solidFill>
                  <a:schemeClr val="tx1"/>
                </a:solidFill>
                <a:latin typeface="+mn-lt"/>
                <a:ea typeface="+mn-ea"/>
                <a:cs typeface="+mn-cs"/>
              </a:defRPr>
            </a:lvl2pPr>
            <a:lvl3pPr marL="737194" indent="-198888" algn="l" defTabSz="674073" rtl="0" eaLnBrk="1" latinLnBrk="0" hangingPunct="1">
              <a:lnSpc>
                <a:spcPct val="90000"/>
              </a:lnSpc>
              <a:spcBef>
                <a:spcPts val="360"/>
              </a:spcBef>
              <a:buSzPct val="88000"/>
              <a:buFontTx/>
              <a:buBlip>
                <a:blip r:embed="rId2"/>
              </a:buBlip>
              <a:defRPr sz="1600" kern="1200">
                <a:solidFill>
                  <a:schemeClr val="tx1"/>
                </a:solidFill>
                <a:latin typeface="+mn-lt"/>
                <a:ea typeface="+mn-ea"/>
                <a:cs typeface="+mn-cs"/>
              </a:defRPr>
            </a:lvl3pPr>
            <a:lvl4pPr marL="1008729" indent="-203652" algn="l" defTabSz="685983" rtl="0" eaLnBrk="1" latinLnBrk="0" hangingPunct="1">
              <a:lnSpc>
                <a:spcPct val="90000"/>
              </a:lnSpc>
              <a:spcBef>
                <a:spcPts val="360"/>
              </a:spcBef>
              <a:buSzPct val="88000"/>
              <a:buFontTx/>
              <a:buBlip>
                <a:blip r:embed="rId2"/>
              </a:buBlip>
              <a:defRPr sz="1600" kern="1200">
                <a:solidFill>
                  <a:schemeClr val="tx1"/>
                </a:solidFill>
                <a:latin typeface="+mn-lt"/>
                <a:ea typeface="+mn-ea"/>
                <a:cs typeface="+mn-cs"/>
              </a:defRPr>
            </a:lvl4pPr>
            <a:lvl5pPr marL="1275500" indent="-198888" algn="l" defTabSz="685983" rtl="0" eaLnBrk="1" latinLnBrk="0" hangingPunct="1">
              <a:lnSpc>
                <a:spcPct val="90000"/>
              </a:lnSpc>
              <a:spcBef>
                <a:spcPts val="360"/>
              </a:spcBef>
              <a:buSzPct val="88000"/>
              <a:buFontTx/>
              <a:buBlip>
                <a:blip r:embed="rId2"/>
              </a:buBlip>
              <a:defRPr sz="160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03200" indent="-203200"/>
            <a:r>
              <a:rPr lang="de-DE" b="1">
                <a:ea typeface="+mn-lt"/>
                <a:cs typeface="+mn-lt"/>
              </a:rPr>
              <a:t>Explorative Literaturrecherche</a:t>
            </a:r>
            <a:r>
              <a:rPr lang="de-DE">
                <a:ea typeface="+mn-lt"/>
                <a:cs typeface="+mn-lt"/>
              </a:rPr>
              <a:t> zu den Zusammenhängen von </a:t>
            </a:r>
            <a:r>
              <a:rPr lang="de-DE" err="1">
                <a:ea typeface="+mn-lt"/>
                <a:cs typeface="+mn-lt"/>
              </a:rPr>
              <a:t>Cognitive</a:t>
            </a:r>
            <a:r>
              <a:rPr lang="de-DE">
                <a:ea typeface="+mn-lt"/>
                <a:cs typeface="+mn-lt"/>
              </a:rPr>
              <a:t> Load und Meetings sowie </a:t>
            </a:r>
            <a:r>
              <a:rPr lang="de-DE" err="1">
                <a:ea typeface="+mn-lt"/>
                <a:cs typeface="+mn-lt"/>
              </a:rPr>
              <a:t>Cognitive</a:t>
            </a:r>
            <a:r>
              <a:rPr lang="de-DE">
                <a:ea typeface="+mn-lt"/>
                <a:cs typeface="+mn-lt"/>
              </a:rPr>
              <a:t> Load und individueller Aufgabenbearbeitung (30 Papers). Zum:</a:t>
            </a:r>
            <a:endParaRPr lang="en-US">
              <a:ea typeface="+mn-lt"/>
              <a:cs typeface="+mn-lt"/>
            </a:endParaRPr>
          </a:p>
          <a:p>
            <a:pPr marL="609600" lvl="1" indent="-342900">
              <a:buAutoNum type="arabicPeriod"/>
            </a:pPr>
            <a:r>
              <a:rPr lang="de-DE">
                <a:ea typeface="+mn-lt"/>
                <a:cs typeface="+mn-lt"/>
              </a:rPr>
              <a:t>Verständnis der oben genannten </a:t>
            </a:r>
            <a:r>
              <a:rPr lang="de-DE" b="1">
                <a:ea typeface="+mn-lt"/>
                <a:cs typeface="+mn-lt"/>
              </a:rPr>
              <a:t>Zusammenhänge</a:t>
            </a:r>
            <a:endParaRPr lang="en-US" b="1">
              <a:ea typeface="+mn-lt"/>
              <a:cs typeface="+mn-lt"/>
            </a:endParaRPr>
          </a:p>
          <a:p>
            <a:pPr marL="609600" lvl="1" indent="-342900">
              <a:buAutoNum type="arabicPeriod"/>
            </a:pPr>
            <a:r>
              <a:rPr lang="de-DE">
                <a:ea typeface="+mn-lt"/>
                <a:cs typeface="+mn-lt"/>
              </a:rPr>
              <a:t>Erörtern der </a:t>
            </a:r>
            <a:r>
              <a:rPr lang="de-DE" b="1">
                <a:ea typeface="+mn-lt"/>
                <a:cs typeface="+mn-lt"/>
              </a:rPr>
              <a:t>Relevanz</a:t>
            </a:r>
            <a:r>
              <a:rPr lang="de-DE">
                <a:ea typeface="+mn-lt"/>
                <a:cs typeface="+mn-lt"/>
              </a:rPr>
              <a:t> unser Aufgabe</a:t>
            </a:r>
            <a:endParaRPr lang="de-DE">
              <a:cs typeface="Arial" panose="020B0604020202020204"/>
            </a:endParaRPr>
          </a:p>
          <a:p>
            <a:pPr marL="266700" lvl="1" indent="0">
              <a:buNone/>
            </a:pPr>
            <a:endParaRPr lang="de-DE">
              <a:ea typeface="+mn-lt"/>
              <a:cs typeface="+mn-lt"/>
            </a:endParaRPr>
          </a:p>
          <a:p>
            <a:pPr marL="203200" indent="-203200"/>
            <a:r>
              <a:rPr lang="de-DE">
                <a:ea typeface="+mn-lt"/>
                <a:cs typeface="+mn-lt"/>
              </a:rPr>
              <a:t>Filtern nach Papers die alle </a:t>
            </a:r>
            <a:r>
              <a:rPr lang="de-DE" b="1">
                <a:ea typeface="+mn-lt"/>
                <a:cs typeface="+mn-lt"/>
              </a:rPr>
              <a:t>drei folgenden Elemente</a:t>
            </a:r>
            <a:r>
              <a:rPr lang="de-DE">
                <a:ea typeface="+mn-lt"/>
                <a:cs typeface="+mn-lt"/>
              </a:rPr>
              <a:t> beinhalten und somit für unser Projekt interessant sind (3 Papers)</a:t>
            </a:r>
          </a:p>
          <a:p>
            <a:pPr marL="609600" lvl="1" indent="-342900">
              <a:buAutoNum type="arabicPeriod"/>
            </a:pPr>
            <a:r>
              <a:rPr lang="de-DE">
                <a:ea typeface="+mn-lt"/>
                <a:cs typeface="+mn-lt"/>
              </a:rPr>
              <a:t>Visualisierung / Biofeedback für Probanden</a:t>
            </a:r>
            <a:endParaRPr lang="en-US">
              <a:ea typeface="+mn-lt"/>
              <a:cs typeface="+mn-lt"/>
            </a:endParaRPr>
          </a:p>
          <a:p>
            <a:pPr marL="609600" lvl="1" indent="-342900">
              <a:buAutoNum type="arabicPeriod"/>
            </a:pPr>
            <a:r>
              <a:rPr lang="de-DE">
                <a:ea typeface="+mn-lt"/>
                <a:cs typeface="+mn-lt"/>
              </a:rPr>
              <a:t>auf Basis von gemessenem </a:t>
            </a:r>
            <a:r>
              <a:rPr lang="de-DE" err="1">
                <a:ea typeface="+mn-lt"/>
                <a:cs typeface="+mn-lt"/>
              </a:rPr>
              <a:t>Cognitive</a:t>
            </a:r>
            <a:r>
              <a:rPr lang="de-DE">
                <a:ea typeface="+mn-lt"/>
                <a:cs typeface="+mn-lt"/>
              </a:rPr>
              <a:t> Load (inkl. Erweiterung auf ähnliche Messmethoden, da wenig direkte Forschung vorlag).</a:t>
            </a:r>
            <a:endParaRPr lang="en-US">
              <a:ea typeface="+mn-lt"/>
              <a:cs typeface="+mn-lt"/>
            </a:endParaRPr>
          </a:p>
          <a:p>
            <a:pPr marL="609600" lvl="1" indent="-342900">
              <a:buAutoNum type="arabicPeriod"/>
            </a:pPr>
            <a:r>
              <a:rPr lang="de-DE">
                <a:ea typeface="+mn-lt"/>
                <a:cs typeface="+mn-lt"/>
              </a:rPr>
              <a:t>Fokus auf Meetings und individuelle Arbeitsprozesse, die unserer Fragestellung näher kommen.</a:t>
            </a:r>
            <a:endParaRPr lang="de-DE">
              <a:cs typeface="Arial" panose="020B0604020202020204"/>
            </a:endParaRPr>
          </a:p>
        </p:txBody>
      </p:sp>
    </p:spTree>
    <p:extLst>
      <p:ext uri="{BB962C8B-B14F-4D97-AF65-F5344CB8AC3E}">
        <p14:creationId xmlns:p14="http://schemas.microsoft.com/office/powerpoint/2010/main" val="218648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02D30A7-2732-2DAA-4910-ACC809C7B6F3}"/>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Slide Number Placeholder 3">
            <a:extLst>
              <a:ext uri="{FF2B5EF4-FFF2-40B4-BE49-F238E27FC236}">
                <a16:creationId xmlns:a16="http://schemas.microsoft.com/office/drawing/2014/main" id="{8B1C6E71-700A-AE91-6A75-D2BD8584A6EC}"/>
              </a:ext>
            </a:extLst>
          </p:cNvPr>
          <p:cNvSpPr>
            <a:spLocks noGrp="1"/>
          </p:cNvSpPr>
          <p:nvPr>
            <p:ph type="sldNum" sz="quarter" idx="12"/>
          </p:nvPr>
        </p:nvSpPr>
        <p:spPr/>
        <p:txBody>
          <a:bodyPr/>
          <a:lstStyle/>
          <a:p>
            <a:fld id="{61696EC4-B4CF-4701-AD06-A8439D6D8E12}" type="slidenum">
              <a:rPr lang="en-US" noProof="0" smtClean="0"/>
              <a:t>8</a:t>
            </a:fld>
            <a:endParaRPr lang="en-US" noProof="0"/>
          </a:p>
        </p:txBody>
      </p:sp>
      <p:sp>
        <p:nvSpPr>
          <p:cNvPr id="5" name="Title 4">
            <a:extLst>
              <a:ext uri="{FF2B5EF4-FFF2-40B4-BE49-F238E27FC236}">
                <a16:creationId xmlns:a16="http://schemas.microsoft.com/office/drawing/2014/main" id="{BD95FFE0-E916-4A8F-F37D-68F6125804CB}"/>
              </a:ext>
            </a:extLst>
          </p:cNvPr>
          <p:cNvSpPr>
            <a:spLocks noGrp="1"/>
          </p:cNvSpPr>
          <p:nvPr>
            <p:ph type="title"/>
          </p:nvPr>
        </p:nvSpPr>
        <p:spPr/>
        <p:txBody>
          <a:bodyPr/>
          <a:lstStyle/>
          <a:p>
            <a:r>
              <a:rPr lang="de-DE"/>
              <a:t>Analysephase - Recherche</a:t>
            </a:r>
            <a:endParaRPr lang="en-US"/>
          </a:p>
        </p:txBody>
      </p:sp>
      <p:pic>
        <p:nvPicPr>
          <p:cNvPr id="8" name="Content Placeholder 5" descr="A pie chart with numbers and text&#10;&#10;Description automatically generated">
            <a:extLst>
              <a:ext uri="{FF2B5EF4-FFF2-40B4-BE49-F238E27FC236}">
                <a16:creationId xmlns:a16="http://schemas.microsoft.com/office/drawing/2014/main" id="{E51788CA-BD05-F06C-1C49-CD16CF375E3D}"/>
              </a:ext>
            </a:extLst>
          </p:cNvPr>
          <p:cNvPicPr>
            <a:picLocks noChangeAspect="1"/>
          </p:cNvPicPr>
          <p:nvPr/>
        </p:nvPicPr>
        <p:blipFill>
          <a:blip r:embed="rId2"/>
          <a:srcRect l="7297" r="5676" b="3736"/>
          <a:stretch/>
        </p:blipFill>
        <p:spPr>
          <a:xfrm>
            <a:off x="546681" y="1167206"/>
            <a:ext cx="7486078" cy="3144587"/>
          </a:xfrm>
          <a:prstGeom prst="rect">
            <a:avLst/>
          </a:prstGeom>
        </p:spPr>
      </p:pic>
    </p:spTree>
    <p:extLst>
      <p:ext uri="{BB962C8B-B14F-4D97-AF65-F5344CB8AC3E}">
        <p14:creationId xmlns:p14="http://schemas.microsoft.com/office/powerpoint/2010/main" val="105363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90F3DEB5-DFA9-AADC-F132-FB198FFF1B4F}"/>
              </a:ext>
            </a:extLst>
          </p:cNvPr>
          <p:cNvSpPr>
            <a:spLocks noGrp="1"/>
          </p:cNvSpPr>
          <p:nvPr>
            <p:ph sz="quarter" idx="4"/>
          </p:nvPr>
        </p:nvSpPr>
        <p:spPr>
          <a:xfrm>
            <a:off x="398403" y="1221649"/>
            <a:ext cx="4180264" cy="2756599"/>
          </a:xfrm>
        </p:spPr>
        <p:txBody>
          <a:bodyPr vert="horz" lIns="0" tIns="0" rIns="0" bIns="0" rtlCol="0" anchor="t">
            <a:noAutofit/>
          </a:bodyPr>
          <a:lstStyle/>
          <a:p>
            <a:pPr marL="203200" indent="-203200"/>
            <a:r>
              <a:rPr lang="de-DE" sz="1600" dirty="0" err="1">
                <a:cs typeface="Arial"/>
              </a:rPr>
              <a:t>Cognitive</a:t>
            </a:r>
            <a:r>
              <a:rPr lang="de-DE" sz="1600" dirty="0">
                <a:cs typeface="Arial"/>
              </a:rPr>
              <a:t> Load ist während Video-Meetings generell höher</a:t>
            </a:r>
          </a:p>
          <a:p>
            <a:pPr marL="469900" lvl="1" indent="-203200"/>
            <a:r>
              <a:rPr lang="de-DE" sz="1600" dirty="0">
                <a:cs typeface="Arial"/>
              </a:rPr>
              <a:t>Verglichen mit Meetings ohne Video[1] </a:t>
            </a:r>
          </a:p>
          <a:p>
            <a:pPr marL="469900" lvl="1" indent="-203200"/>
            <a:r>
              <a:rPr lang="de-DE" sz="1600" dirty="0">
                <a:cs typeface="Arial"/>
              </a:rPr>
              <a:t>Verglichen mit Meetings in Person [2]</a:t>
            </a:r>
          </a:p>
          <a:p>
            <a:pPr marL="469900" lvl="1" indent="-203200"/>
            <a:r>
              <a:rPr lang="de-DE" sz="1600" dirty="0">
                <a:cs typeface="Arial"/>
              </a:rPr>
              <a:t>Da fehlende Informationen (z.B. verminderter Augenkontakt oder Körperhaltung) ausgeglichen werden müssen [3]</a:t>
            </a:r>
          </a:p>
          <a:p>
            <a:pPr marL="469900" lvl="1" indent="-203200"/>
            <a:r>
              <a:rPr lang="de-DE" sz="1600" dirty="0">
                <a:cs typeface="Arial"/>
              </a:rPr>
              <a:t>Da überflüssige Informationen (z.B. die Selbstansicht) die </a:t>
            </a:r>
            <a:r>
              <a:rPr lang="de-DE" sz="1600" dirty="0" err="1">
                <a:cs typeface="Arial"/>
              </a:rPr>
              <a:t>Automatizität</a:t>
            </a:r>
            <a:r>
              <a:rPr lang="de-DE" sz="1600" dirty="0">
                <a:cs typeface="Arial"/>
              </a:rPr>
              <a:t> stören [3]</a:t>
            </a:r>
          </a:p>
          <a:p>
            <a:pPr marL="203200" indent="-203200"/>
            <a:r>
              <a:rPr lang="de-DE" sz="1600" dirty="0">
                <a:cs typeface="Arial"/>
              </a:rPr>
              <a:t>Eine Konsequenz von zu hohem </a:t>
            </a:r>
            <a:r>
              <a:rPr lang="de-DE" sz="1600" dirty="0" err="1">
                <a:cs typeface="Arial"/>
              </a:rPr>
              <a:t>Cognitive</a:t>
            </a:r>
            <a:r>
              <a:rPr lang="de-DE" sz="1600" dirty="0">
                <a:cs typeface="Arial"/>
              </a:rPr>
              <a:t> Load ist Video-Meeting-Fatigue [3] </a:t>
            </a:r>
          </a:p>
          <a:p>
            <a:pPr marL="203200" indent="-203200"/>
            <a:endParaRPr lang="de-DE" dirty="0">
              <a:cs typeface="Arial"/>
            </a:endParaRPr>
          </a:p>
        </p:txBody>
      </p:sp>
      <p:sp>
        <p:nvSpPr>
          <p:cNvPr id="3" name="Datumsplatzhalter 2">
            <a:extLst>
              <a:ext uri="{FF2B5EF4-FFF2-40B4-BE49-F238E27FC236}">
                <a16:creationId xmlns:a16="http://schemas.microsoft.com/office/drawing/2014/main" id="{C68BAEE8-40FD-71C5-4DEA-D32FA5BF55F9}"/>
              </a:ext>
            </a:extLst>
          </p:cNvPr>
          <p:cNvSpPr>
            <a:spLocks noGrp="1"/>
          </p:cNvSpPr>
          <p:nvPr>
            <p:ph type="dt" sz="half" idx="10"/>
          </p:nvPr>
        </p:nvSpPr>
        <p:spPr/>
        <p:txBody>
          <a:bodyPr/>
          <a:lstStyle/>
          <a:p>
            <a:fld id="{0A9BFA6A-9A63-4E2D-92C0-C77BFA750EDB}" type="datetime1">
              <a:rPr lang="de-DE" noProof="0" smtClean="0"/>
              <a:t>31.03.2025</a:t>
            </a:fld>
            <a:endParaRPr lang="en-US" noProof="0"/>
          </a:p>
        </p:txBody>
      </p:sp>
      <p:sp>
        <p:nvSpPr>
          <p:cNvPr id="4" name="Foliennummernplatzhalter 3">
            <a:extLst>
              <a:ext uri="{FF2B5EF4-FFF2-40B4-BE49-F238E27FC236}">
                <a16:creationId xmlns:a16="http://schemas.microsoft.com/office/drawing/2014/main" id="{A2EED641-5DF6-E434-5AF4-2823FDC7601F}"/>
              </a:ext>
            </a:extLst>
          </p:cNvPr>
          <p:cNvSpPr>
            <a:spLocks noGrp="1"/>
          </p:cNvSpPr>
          <p:nvPr>
            <p:ph type="sldNum" sz="quarter" idx="12"/>
          </p:nvPr>
        </p:nvSpPr>
        <p:spPr/>
        <p:txBody>
          <a:bodyPr/>
          <a:lstStyle/>
          <a:p>
            <a:fld id="{61696EC4-B4CF-4701-AD06-A8439D6D8E12}" type="slidenum">
              <a:rPr lang="en-US" noProof="0" smtClean="0"/>
              <a:t>9</a:t>
            </a:fld>
            <a:endParaRPr lang="en-US" noProof="0"/>
          </a:p>
        </p:txBody>
      </p:sp>
      <p:sp>
        <p:nvSpPr>
          <p:cNvPr id="5" name="Titel 4">
            <a:extLst>
              <a:ext uri="{FF2B5EF4-FFF2-40B4-BE49-F238E27FC236}">
                <a16:creationId xmlns:a16="http://schemas.microsoft.com/office/drawing/2014/main" id="{6D204E40-23C9-488D-8886-4DF08B9C3ACB}"/>
              </a:ext>
            </a:extLst>
          </p:cNvPr>
          <p:cNvSpPr>
            <a:spLocks noGrp="1"/>
          </p:cNvSpPr>
          <p:nvPr>
            <p:ph type="title"/>
          </p:nvPr>
        </p:nvSpPr>
        <p:spPr/>
        <p:txBody>
          <a:bodyPr>
            <a:normAutofit/>
          </a:bodyPr>
          <a:lstStyle/>
          <a:p>
            <a:r>
              <a:rPr lang="en-US" err="1">
                <a:cs typeface="Arial"/>
              </a:rPr>
              <a:t>Analysephase</a:t>
            </a:r>
            <a:r>
              <a:rPr lang="en-US">
                <a:cs typeface="Arial"/>
              </a:rPr>
              <a:t> – </a:t>
            </a:r>
            <a:r>
              <a:rPr lang="en-US" err="1">
                <a:cs typeface="Arial"/>
              </a:rPr>
              <a:t>Literaturrecherche</a:t>
            </a:r>
            <a:r>
              <a:rPr lang="en-US">
                <a:cs typeface="Arial"/>
              </a:rPr>
              <a:t> Meeting</a:t>
            </a:r>
            <a:endParaRPr lang="de-DE" err="1"/>
          </a:p>
        </p:txBody>
      </p:sp>
      <p:pic>
        <p:nvPicPr>
          <p:cNvPr id="16" name="Inhaltsplatzhalter 8" descr="Ein Bild, das Text, Screenshot, Schrift, Reihe enthält.&#10;&#10;Beschreibung automatisch generiert.">
            <a:extLst>
              <a:ext uri="{FF2B5EF4-FFF2-40B4-BE49-F238E27FC236}">
                <a16:creationId xmlns:a16="http://schemas.microsoft.com/office/drawing/2014/main" id="{0E633BC8-831C-2AC8-5415-535C223FC24F}"/>
              </a:ext>
            </a:extLst>
          </p:cNvPr>
          <p:cNvPicPr>
            <a:picLocks noChangeAspect="1"/>
          </p:cNvPicPr>
          <p:nvPr/>
        </p:nvPicPr>
        <p:blipFill>
          <a:blip r:embed="rId2"/>
          <a:stretch>
            <a:fillRect/>
          </a:stretch>
        </p:blipFill>
        <p:spPr>
          <a:xfrm>
            <a:off x="4720488" y="1835899"/>
            <a:ext cx="3826184" cy="1875270"/>
          </a:xfrm>
          <a:prstGeom prst="rect">
            <a:avLst/>
          </a:prstGeom>
        </p:spPr>
      </p:pic>
      <p:sp>
        <p:nvSpPr>
          <p:cNvPr id="20" name="Bildplatzhalter 9">
            <a:extLst>
              <a:ext uri="{FF2B5EF4-FFF2-40B4-BE49-F238E27FC236}">
                <a16:creationId xmlns:a16="http://schemas.microsoft.com/office/drawing/2014/main" id="{9BB0A3FD-5C07-D9EF-90AA-8851A911C4E6}"/>
              </a:ext>
            </a:extLst>
          </p:cNvPr>
          <p:cNvSpPr txBox="1">
            <a:spLocks/>
          </p:cNvSpPr>
          <p:nvPr/>
        </p:nvSpPr>
        <p:spPr>
          <a:xfrm>
            <a:off x="4717858" y="1222628"/>
            <a:ext cx="4173087" cy="539261"/>
          </a:xfrm>
          <a:prstGeom prst="rect">
            <a:avLst/>
          </a:prstGeom>
        </p:spPr>
        <p:txBody>
          <a:bodyPr vert="horz" lIns="0" tIns="0" rIns="0" bIns="0" rtlCol="0" anchor="t">
            <a:noAutofit/>
          </a:bodyPr>
          <a:lstStyle>
            <a:lvl1pPr marL="203652" indent="-203652" algn="l" defTabSz="685983" rtl="0" eaLnBrk="1" latinLnBrk="0" hangingPunct="1">
              <a:lnSpc>
                <a:spcPct val="90000"/>
              </a:lnSpc>
              <a:spcBef>
                <a:spcPts val="360"/>
              </a:spcBef>
              <a:buSzPct val="88000"/>
              <a:buFontTx/>
              <a:buBlip>
                <a:blip r:embed="rId3"/>
              </a:buBlip>
              <a:defRPr sz="2000" kern="1200">
                <a:solidFill>
                  <a:schemeClr val="tx1"/>
                </a:solidFill>
                <a:latin typeface="+mn-lt"/>
                <a:ea typeface="+mn-ea"/>
                <a:cs typeface="+mn-cs"/>
              </a:defRPr>
            </a:lvl1pPr>
            <a:lvl2pPr marL="470423" indent="-203652" algn="l" defTabSz="685983" rtl="0" eaLnBrk="1" latinLnBrk="0" hangingPunct="1">
              <a:lnSpc>
                <a:spcPct val="90000"/>
              </a:lnSpc>
              <a:spcBef>
                <a:spcPts val="360"/>
              </a:spcBef>
              <a:buSzPct val="88000"/>
              <a:buFontTx/>
              <a:buBlip>
                <a:blip r:embed="rId3"/>
              </a:buBlip>
              <a:defRPr sz="1800" kern="1200">
                <a:solidFill>
                  <a:schemeClr val="tx1"/>
                </a:solidFill>
                <a:latin typeface="+mn-lt"/>
                <a:ea typeface="+mn-ea"/>
                <a:cs typeface="+mn-cs"/>
              </a:defRPr>
            </a:lvl2pPr>
            <a:lvl3pPr marL="737194" indent="-198888" algn="l" defTabSz="674073" rtl="0" eaLnBrk="1" latinLnBrk="0" hangingPunct="1">
              <a:lnSpc>
                <a:spcPct val="90000"/>
              </a:lnSpc>
              <a:spcBef>
                <a:spcPts val="360"/>
              </a:spcBef>
              <a:buSzPct val="88000"/>
              <a:buFontTx/>
              <a:buBlip>
                <a:blip r:embed="rId3"/>
              </a:buBlip>
              <a:defRPr sz="1600" kern="1200">
                <a:solidFill>
                  <a:schemeClr val="tx1"/>
                </a:solidFill>
                <a:latin typeface="+mn-lt"/>
                <a:ea typeface="+mn-ea"/>
                <a:cs typeface="+mn-cs"/>
              </a:defRPr>
            </a:lvl3pPr>
            <a:lvl4pPr marL="1008729" indent="-203652" algn="l" defTabSz="685983" rtl="0" eaLnBrk="1" latinLnBrk="0" hangingPunct="1">
              <a:lnSpc>
                <a:spcPct val="90000"/>
              </a:lnSpc>
              <a:spcBef>
                <a:spcPts val="360"/>
              </a:spcBef>
              <a:buSzPct val="88000"/>
              <a:buFontTx/>
              <a:buBlip>
                <a:blip r:embed="rId3"/>
              </a:buBlip>
              <a:defRPr sz="1600" kern="1200">
                <a:solidFill>
                  <a:schemeClr val="tx1"/>
                </a:solidFill>
                <a:latin typeface="+mn-lt"/>
                <a:ea typeface="+mn-ea"/>
                <a:cs typeface="+mn-cs"/>
              </a:defRPr>
            </a:lvl4pPr>
            <a:lvl5pPr marL="1275500" indent="-198888" algn="l" defTabSz="685983" rtl="0" eaLnBrk="1" latinLnBrk="0" hangingPunct="1">
              <a:lnSpc>
                <a:spcPct val="90000"/>
              </a:lnSpc>
              <a:spcBef>
                <a:spcPts val="360"/>
              </a:spcBef>
              <a:buSzPct val="88000"/>
              <a:buFontTx/>
              <a:buBlip>
                <a:blip r:embed="rId3"/>
              </a:buBlip>
              <a:defRPr sz="1200" kern="1200">
                <a:solidFill>
                  <a:schemeClr val="tx1"/>
                </a:solidFill>
                <a:latin typeface="+mn-lt"/>
                <a:ea typeface="+mn-ea"/>
                <a:cs typeface="+mn-cs"/>
              </a:defRPr>
            </a:lvl5pPr>
            <a:lvl6pPr marL="1886453"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44"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436"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427" indent="-171496" algn="l" defTabSz="6859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03200" indent="-203200"/>
            <a:r>
              <a:rPr lang="de-DE" sz="1600">
                <a:ea typeface="+mn-lt"/>
                <a:cs typeface="+mn-lt"/>
              </a:rPr>
              <a:t>Video-Meetings werden zunehmend relevanter [4]</a:t>
            </a:r>
            <a:endParaRPr lang="de-DE" sz="1600">
              <a:cs typeface="Arial"/>
            </a:endParaRPr>
          </a:p>
          <a:p>
            <a:pPr marL="0" indent="0">
              <a:buNone/>
            </a:pPr>
            <a:endParaRPr lang="de-DE">
              <a:cs typeface="Arial"/>
            </a:endParaRPr>
          </a:p>
        </p:txBody>
      </p:sp>
    </p:spTree>
    <p:extLst>
      <p:ext uri="{BB962C8B-B14F-4D97-AF65-F5344CB8AC3E}">
        <p14:creationId xmlns:p14="http://schemas.microsoft.com/office/powerpoint/2010/main" val="2727698702"/>
      </p:ext>
    </p:extLst>
  </p:cSld>
  <p:clrMapOvr>
    <a:masterClrMapping/>
  </p:clrMapOvr>
</p:sld>
</file>

<file path=ppt/theme/theme1.xml><?xml version="1.0" encoding="utf-8"?>
<a:theme xmlns:a="http://schemas.openxmlformats.org/drawingml/2006/main" name="Design1">
  <a:themeElements>
    <a:clrScheme name="KIT">
      <a:dk1>
        <a:sysClr val="windowText" lastClr="000000"/>
      </a:dk1>
      <a:lt1>
        <a:sysClr val="window" lastClr="FFFFFF"/>
      </a:lt1>
      <a:dk2>
        <a:srgbClr val="009682"/>
      </a:dk2>
      <a:lt2>
        <a:srgbClr val="D9D9D9"/>
      </a:lt2>
      <a:accent1>
        <a:srgbClr val="009682"/>
      </a:accent1>
      <a:accent2>
        <a:srgbClr val="4664AA"/>
      </a:accent2>
      <a:accent3>
        <a:srgbClr val="D9D9D9"/>
      </a:accent3>
      <a:accent4>
        <a:srgbClr val="4CB5A7"/>
      </a:accent4>
      <a:accent5>
        <a:srgbClr val="7D92C3"/>
      </a:accent5>
      <a:accent6>
        <a:srgbClr val="7FCAC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D385F135-4BB1-4144-883F-BD663B3FA4BF}" vid="{9BD07EEE-6672-4655-8F7E-3FE0E154673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37D9B99F875644ABD794CB75B0D9B3" ma:contentTypeVersion="4" ma:contentTypeDescription="Create a new document." ma:contentTypeScope="" ma:versionID="029c66c8608eefce3bd447284cd33edc">
  <xsd:schema xmlns:xsd="http://www.w3.org/2001/XMLSchema" xmlns:xs="http://www.w3.org/2001/XMLSchema" xmlns:p="http://schemas.microsoft.com/office/2006/metadata/properties" xmlns:ns2="4c4020a6-08d8-49c9-bc0c-9cf0653f4a08" targetNamespace="http://schemas.microsoft.com/office/2006/metadata/properties" ma:root="true" ma:fieldsID="fef23e8ee34bb811ffec66fd3db86719" ns2:_="">
    <xsd:import namespace="4c4020a6-08d8-49c9-bc0c-9cf0653f4a0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4020a6-08d8-49c9-bc0c-9cf0653f4a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14F4DC-7530-45A6-840A-32A85001A77D}">
  <ds:schemaRefs>
    <ds:schemaRef ds:uri="4c4020a6-08d8-49c9-bc0c-9cf0653f4a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DFFE6F0-AFA6-40C4-8557-C632486FA86D}">
  <ds:schemaRefs>
    <ds:schemaRef ds:uri="http://www.w3.org/XML/1998/namespace"/>
    <ds:schemaRef ds:uri="http://purl.org/dc/dcmitype/"/>
    <ds:schemaRef ds:uri="http://schemas.microsoft.com/office/2006/metadata/properties"/>
    <ds:schemaRef ds:uri="http://purl.org/dc/elements/1.1/"/>
    <ds:schemaRef ds:uri="4c4020a6-08d8-49c9-bc0c-9cf0653f4a08"/>
    <ds:schemaRef ds:uri="http://purl.org/dc/terms/"/>
    <ds:schemaRef ds:uri="http://schemas.microsoft.com/office/2006/documentManagement/types"/>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71DB0D0B-6F19-4689-922E-74A561EEA3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Design1</Template>
  <TotalTime>0</TotalTime>
  <Words>1993</Words>
  <Application>Microsoft Office PowerPoint</Application>
  <PresentationFormat>Benutzerdefiniert</PresentationFormat>
  <Paragraphs>246</Paragraphs>
  <Slides>28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28</vt:i4>
      </vt:variant>
    </vt:vector>
  </HeadingPairs>
  <TitlesOfParts>
    <vt:vector size="32" baseType="lpstr">
      <vt:lpstr>Arial</vt:lpstr>
      <vt:lpstr>Calibri</vt:lpstr>
      <vt:lpstr>Courier New</vt:lpstr>
      <vt:lpstr>Design1</vt:lpstr>
      <vt:lpstr>PowerPoint-Präsentation</vt:lpstr>
      <vt:lpstr>Agenda</vt:lpstr>
      <vt:lpstr>Aufgabenstellung</vt:lpstr>
      <vt:lpstr>Agenda</vt:lpstr>
      <vt:lpstr>Human-Centered-Designprozess</vt:lpstr>
      <vt:lpstr>Agenda</vt:lpstr>
      <vt:lpstr>Analysephase - Recherche</vt:lpstr>
      <vt:lpstr>Analysephase - Recherche</vt:lpstr>
      <vt:lpstr>Analysephase – Literaturrecherche Meeting</vt:lpstr>
      <vt:lpstr>Analysephase – Literaturrecherche individuelle Aufgabenbearbeitung</vt:lpstr>
      <vt:lpstr>Analysephase - Interviews</vt:lpstr>
      <vt:lpstr>Interview Demografie</vt:lpstr>
      <vt:lpstr>Analysephase – Erkenntnisse für Meetings</vt:lpstr>
      <vt:lpstr>Analysephase – Erkenntnisse für individuelle Arbeit aus Interviews</vt:lpstr>
      <vt:lpstr>Analysephase – User Groups</vt:lpstr>
      <vt:lpstr>Personas-Backup </vt:lpstr>
      <vt:lpstr>Personas - Backup</vt:lpstr>
      <vt:lpstr>Agenda</vt:lpstr>
      <vt:lpstr>Spezifikationsphase</vt:lpstr>
      <vt:lpstr>PowerPoint-Präsentation</vt:lpstr>
      <vt:lpstr>Spezifikationsphase – User Needs - Backup</vt:lpstr>
      <vt:lpstr>Spezifikationsphase – User Stories - Backup</vt:lpstr>
      <vt:lpstr>Agenda</vt:lpstr>
      <vt:lpstr>Designphase – High Fidelity Prototyp</vt:lpstr>
      <vt:lpstr>Designphase – Low Fidelity Prototyp - Backup</vt:lpstr>
      <vt:lpstr>Agenda</vt:lpstr>
      <vt:lpstr>Ausblick</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Franzi</dc:creator>
  <cp:lastModifiedBy>uknpi</cp:lastModifiedBy>
  <cp:revision>15</cp:revision>
  <dcterms:created xsi:type="dcterms:W3CDTF">2017-12-07T14:50:50Z</dcterms:created>
  <dcterms:modified xsi:type="dcterms:W3CDTF">2025-03-31T08:28:36Z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0x0101005037D9B99F875644ABD794CB75B0D9B3</vt:lpwstr>
  </property>
</Properties>
</file>