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9" r:id="rId11"/>
    <p:sldId id="285" r:id="rId12"/>
    <p:sldId id="286" r:id="rId13"/>
    <p:sldId id="287" r:id="rId14"/>
    <p:sldId id="288" r:id="rId15"/>
    <p:sldId id="296" r:id="rId16"/>
    <p:sldId id="295" r:id="rId17"/>
    <p:sldId id="297" r:id="rId18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54"/>
    <a:srgbClr val="020AB2"/>
    <a:srgbClr val="A70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30" y="147320"/>
            <a:ext cx="48482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Interfaces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2819400"/>
            <a:ext cx="825246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7E7E7E"/>
                </a:solidFill>
                <a:latin typeface="Arial"/>
                <a:cs typeface="Arial"/>
              </a:rPr>
              <a:t>É 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um </a:t>
            </a:r>
            <a:r>
              <a:rPr sz="1600" b="1" spc="45" dirty="0">
                <a:solidFill>
                  <a:srgbClr val="7E7E7E"/>
                </a:solidFill>
                <a:latin typeface="Arial"/>
                <a:cs typeface="Arial"/>
              </a:rPr>
              <a:t>tipo </a:t>
            </a:r>
            <a:r>
              <a:rPr sz="1600" b="1" spc="-45" dirty="0">
                <a:solidFill>
                  <a:srgbClr val="7E7E7E"/>
                </a:solidFill>
                <a:latin typeface="Arial"/>
                <a:cs typeface="Arial"/>
              </a:rPr>
              <a:t>especial </a:t>
            </a:r>
            <a:r>
              <a:rPr sz="1600" spc="5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spc="-25" dirty="0">
                <a:solidFill>
                  <a:srgbClr val="7E7E7E"/>
                </a:solidFill>
                <a:latin typeface="Arial"/>
                <a:cs typeface="Arial"/>
              </a:rPr>
              <a:t>classe</a:t>
            </a:r>
            <a:r>
              <a:rPr sz="1600" spc="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95" dirty="0">
                <a:solidFill>
                  <a:srgbClr val="7E7E7E"/>
                </a:solidFill>
                <a:latin typeface="Arial"/>
                <a:cs typeface="Arial"/>
              </a:rPr>
              <a:t>contendo 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métodos </a:t>
            </a:r>
            <a:r>
              <a:rPr sz="1600" b="1" spc="10" dirty="0">
                <a:solidFill>
                  <a:srgbClr val="7E7E7E"/>
                </a:solidFill>
                <a:latin typeface="Arial"/>
                <a:cs typeface="Arial"/>
              </a:rPr>
              <a:t>abstratos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e </a:t>
            </a:r>
            <a:r>
              <a:rPr sz="1600" b="1" spc="30" dirty="0">
                <a:solidFill>
                  <a:srgbClr val="7E7E7E"/>
                </a:solidFill>
                <a:latin typeface="Arial"/>
                <a:cs typeface="Arial"/>
              </a:rPr>
              <a:t>atributos</a:t>
            </a:r>
            <a:r>
              <a:rPr sz="1600" b="1" spc="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Arial"/>
                <a:cs typeface="Arial"/>
              </a:rPr>
              <a:t>finais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8765" y="3891280"/>
            <a:ext cx="522668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solidFill>
                  <a:srgbClr val="7E7E7E"/>
                </a:solidFill>
                <a:latin typeface="Arial"/>
                <a:cs typeface="Arial"/>
              </a:rPr>
              <a:t>Interfaces </a:t>
            </a:r>
            <a:r>
              <a:rPr sz="1600" spc="140" dirty="0">
                <a:solidFill>
                  <a:srgbClr val="7E7E7E"/>
                </a:solidFill>
                <a:latin typeface="Arial"/>
                <a:cs typeface="Arial"/>
              </a:rPr>
              <a:t>por </a:t>
            </a:r>
            <a:r>
              <a:rPr sz="1600" spc="105" dirty="0">
                <a:solidFill>
                  <a:srgbClr val="7E7E7E"/>
                </a:solidFill>
                <a:latin typeface="Arial"/>
                <a:cs typeface="Arial"/>
              </a:rPr>
              <a:t>natureza </a:t>
            </a:r>
            <a:r>
              <a:rPr sz="1600" b="1" spc="-90" dirty="0">
                <a:solidFill>
                  <a:srgbClr val="7E7E7E"/>
                </a:solidFill>
                <a:latin typeface="Arial"/>
                <a:cs typeface="Arial"/>
              </a:rPr>
              <a:t>são</a:t>
            </a:r>
            <a:r>
              <a:rPr sz="1600" b="1" spc="1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7E7E7E"/>
                </a:solidFill>
                <a:latin typeface="Arial"/>
                <a:cs typeface="Arial"/>
              </a:rPr>
              <a:t>abstratas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6695" y="5139690"/>
            <a:ext cx="539813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7E7E7E"/>
                </a:solidFill>
                <a:latin typeface="Arial"/>
                <a:cs typeface="Arial"/>
              </a:rPr>
              <a:t>Define </a:t>
            </a:r>
            <a:r>
              <a:rPr sz="1600" spc="195" dirty="0">
                <a:solidFill>
                  <a:srgbClr val="7E7E7E"/>
                </a:solidFill>
                <a:latin typeface="Arial"/>
                <a:cs typeface="Arial"/>
              </a:rPr>
              <a:t>um </a:t>
            </a:r>
            <a:r>
              <a:rPr sz="1600" spc="90" dirty="0">
                <a:solidFill>
                  <a:srgbClr val="7E7E7E"/>
                </a:solidFill>
                <a:latin typeface="Arial"/>
                <a:cs typeface="Arial"/>
              </a:rPr>
              <a:t>meio </a:t>
            </a:r>
            <a:r>
              <a:rPr sz="1600" spc="60" dirty="0">
                <a:solidFill>
                  <a:srgbClr val="7E7E7E"/>
                </a:solidFill>
                <a:latin typeface="Arial"/>
                <a:cs typeface="Arial"/>
              </a:rPr>
              <a:t>público </a:t>
            </a:r>
            <a:r>
              <a:rPr sz="1600" spc="-60" dirty="0">
                <a:solidFill>
                  <a:srgbClr val="7E7E7E"/>
                </a:solidFill>
                <a:latin typeface="Arial"/>
                <a:cs typeface="Arial"/>
              </a:rPr>
              <a:t>e </a:t>
            </a:r>
            <a:r>
              <a:rPr sz="1600" spc="110" dirty="0">
                <a:solidFill>
                  <a:srgbClr val="7E7E7E"/>
                </a:solidFill>
                <a:latin typeface="Arial"/>
                <a:cs typeface="Arial"/>
              </a:rPr>
              <a:t>padrão</a:t>
            </a:r>
            <a:r>
              <a:rPr sz="1600" spc="49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9715" y="5528310"/>
            <a:ext cx="533146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7E7E7E"/>
                </a:solidFill>
                <a:latin typeface="Arial"/>
                <a:cs typeface="Arial"/>
              </a:rPr>
              <a:t>especificar 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600" b="1" spc="55" dirty="0">
                <a:solidFill>
                  <a:srgbClr val="7E7E7E"/>
                </a:solidFill>
                <a:latin typeface="Arial"/>
                <a:cs typeface="Arial"/>
              </a:rPr>
              <a:t>comportamento </a:t>
            </a:r>
            <a:r>
              <a:rPr sz="1600" spc="25" dirty="0">
                <a:solidFill>
                  <a:srgbClr val="7E7E7E"/>
                </a:solidFill>
                <a:latin typeface="Arial"/>
                <a:cs typeface="Arial"/>
              </a:rPr>
              <a:t>das</a:t>
            </a:r>
            <a:r>
              <a:rPr sz="1600" spc="3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7E7E7E"/>
                </a:solidFill>
                <a:latin typeface="Arial"/>
                <a:cs typeface="Arial"/>
              </a:rPr>
              <a:t>classes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230" y="4007485"/>
            <a:ext cx="233553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25" dirty="0">
                <a:latin typeface="Arial"/>
                <a:cs typeface="Arial"/>
              </a:rPr>
              <a:t>Notação</a:t>
            </a:r>
            <a:r>
              <a:rPr sz="1600" b="1" spc="140" dirty="0">
                <a:latin typeface="Arial"/>
                <a:cs typeface="Arial"/>
              </a:rPr>
              <a:t> </a:t>
            </a:r>
            <a:r>
              <a:rPr sz="1600" b="1" spc="90" dirty="0">
                <a:latin typeface="Arial"/>
                <a:cs typeface="Arial"/>
              </a:rPr>
              <a:t>UML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230" y="1877695"/>
            <a:ext cx="487235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chemeClr val="bg1"/>
                </a:solidFill>
                <a:latin typeface="Arial"/>
                <a:cs typeface="Arial"/>
              </a:rPr>
              <a:t>Não </a:t>
            </a:r>
            <a:r>
              <a:rPr lang="pt-PT" sz="1600" spc="60" dirty="0">
                <a:solidFill>
                  <a:schemeClr val="bg1"/>
                </a:solidFill>
                <a:latin typeface="Arial"/>
                <a:cs typeface="Arial"/>
              </a:rPr>
              <a:t>são</a:t>
            </a:r>
            <a:r>
              <a:rPr sz="16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PT" sz="1600" spc="-60" dirty="0">
                <a:solidFill>
                  <a:schemeClr val="bg1"/>
                </a:solidFill>
                <a:latin typeface="Arial"/>
                <a:cs typeface="Arial"/>
              </a:rPr>
              <a:t>telas ou interfaces graficas</a:t>
            </a:r>
            <a:endParaRPr lang="pt-PT" sz="1600" spc="-6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7" name="Imagem 16" descr="Captura de tela de 2020-03-26 14-23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" y="4399280"/>
            <a:ext cx="1783080" cy="1386840"/>
          </a:xfrm>
          <a:prstGeom prst="rect">
            <a:avLst/>
          </a:prstGeom>
        </p:spPr>
      </p:pic>
      <p:sp>
        <p:nvSpPr>
          <p:cNvPr id="18" name="Caixa de Texto 17"/>
          <p:cNvSpPr txBox="1"/>
          <p:nvPr/>
        </p:nvSpPr>
        <p:spPr>
          <a:xfrm>
            <a:off x="558800" y="1092835"/>
            <a:ext cx="8079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"Uma imagem vale mil palavras. Uma interface vale mil imagens."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PT" altLang="pt-BR">
                <a:solidFill>
                  <a:schemeClr val="bg1"/>
                </a:solidFill>
              </a:rPr>
              <a:t>					        </a:t>
            </a:r>
            <a:r>
              <a:rPr lang="pt-BR" altLang="en-US">
                <a:solidFill>
                  <a:schemeClr val="bg1"/>
                </a:solidFill>
              </a:rPr>
              <a:t>-- Ben Shneiderman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pt-PT" altLang="pt-BR">
                <a:solidFill>
                  <a:schemeClr val="bg1"/>
                </a:solidFill>
              </a:rPr>
              <a:t>Interfaces</a:t>
            </a:r>
            <a:endParaRPr lang="pt-PT" altLang="pt-BR">
              <a:solidFill>
                <a:schemeClr val="bg1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788670" y="1417955"/>
            <a:ext cx="78054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O que precisamos para resolver nosso problema? Arranjar uma forma de poder referenciar Diretor, Gerente e Cliente de uma mesma maneira, isto é, achar um fator comum.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Se existisse uma forma na qual essas classes garantissem a existência de um determinado método, através de um contrato, resolveríamos o problema.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Toda classe define 2 itens: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o que uma classe faz (as assinaturas dos métodos)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    como uma classe faz essas tarefas (o corpo dos métodos e atributos privados)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Podemos criar um "contrato" que define tudo o que uma classe deve fazer se quiser ter um determinado status. Imagine: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>
                <a:solidFill>
                  <a:schemeClr val="bg1"/>
                </a:solidFill>
              </a:rPr>
              <a:t>Interfaces</a:t>
            </a: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1390" y="3469640"/>
            <a:ext cx="4333875" cy="176212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974090" y="1522730"/>
            <a:ext cx="75482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Quem quiser, pode "assinar" esse contrato, sendo assim obrigado a explicar como será feita essa autenticação. A vantagem é que, se um Gerente assinar esse contrato, podemos nos referenciar a um Gerente como um Autenticavel.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Podemos criar esse contrato em Java!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51205" y="5231765"/>
            <a:ext cx="7994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Uma interface pode definir uma série de métodos, mas nunca conter implementação deles. Ela só expõe o que o objeto deve fazer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>
                <a:solidFill>
                  <a:schemeClr val="bg1"/>
                </a:solidFill>
              </a:rPr>
              <a:t>Interfaces</a:t>
            </a: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345" y="1900555"/>
            <a:ext cx="76866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>
                <a:solidFill>
                  <a:schemeClr val="bg1"/>
                </a:solidFill>
              </a:rPr>
              <a:t>Interface</a:t>
            </a: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805" y="1527810"/>
            <a:ext cx="645477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pt-PT" altLang="pt-BR">
                <a:solidFill>
                  <a:schemeClr val="bg1"/>
                </a:solidFill>
              </a:rPr>
              <a:t>Interface</a:t>
            </a: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417955"/>
            <a:ext cx="74676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pt-PT" altLang="pt-BR">
                <a:solidFill>
                  <a:schemeClr val="bg1"/>
                </a:solidFill>
              </a:rPr>
              <a:t>Atividade01</a:t>
            </a: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0" y="1314450"/>
            <a:ext cx="21717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pt-PT" altLang="pt-BR">
                <a:solidFill>
                  <a:schemeClr val="bg1"/>
                </a:solidFill>
              </a:rPr>
              <a:t>Atividade02</a:t>
            </a: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184275" y="1322070"/>
            <a:ext cx="6672580" cy="4753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6185" y="360680"/>
            <a:ext cx="642175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chemeClr val="bg1"/>
                </a:solidFill>
              </a:rPr>
              <a:t>Criando</a:t>
            </a:r>
            <a:r>
              <a:rPr spc="-8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Interfaces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2072005"/>
            <a:ext cx="1438275" cy="3043555"/>
          </a:xfrm>
          <a:prstGeom prst="rect">
            <a:avLst/>
          </a:prstGeom>
        </p:spPr>
      </p:pic>
      <p:sp>
        <p:nvSpPr>
          <p:cNvPr id="8" name="Texto explicativo retangular 7"/>
          <p:cNvSpPr/>
          <p:nvPr/>
        </p:nvSpPr>
        <p:spPr>
          <a:xfrm>
            <a:off x="121920" y="143510"/>
            <a:ext cx="2057400" cy="1676400"/>
          </a:xfrm>
          <a:prstGeom prst="wedgeRectCallout">
            <a:avLst>
              <a:gd name="adj1" fmla="val 9259"/>
              <a:gd name="adj2" fmla="val 63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163830" y="143510"/>
            <a:ext cx="19742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200"/>
              <a:t>Imagine que um Sistema de Controle do Banco pode ser acessado, além de pelos Gerentes, pelos Diretores do Banco. Então, teríamos uma classe Diretor:</a:t>
            </a:r>
            <a:endParaRPr lang="pt-BR" altLang="en-US" sz="120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4337050"/>
            <a:ext cx="6574790" cy="2143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40" y="1470025"/>
            <a:ext cx="573405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490" y="401955"/>
            <a:ext cx="79540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Implementando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Interfaces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668" y="1214069"/>
            <a:ext cx="39801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solidFill>
                  <a:schemeClr val="bg1"/>
                </a:solidFill>
                <a:latin typeface="Arial"/>
                <a:cs typeface="Arial"/>
              </a:rPr>
              <a:t>Palavra </a:t>
            </a:r>
            <a:r>
              <a:rPr sz="1600" spc="65" dirty="0">
                <a:solidFill>
                  <a:schemeClr val="bg1"/>
                </a:solidFill>
                <a:latin typeface="Arial"/>
                <a:cs typeface="Arial"/>
              </a:rPr>
              <a:t>reservada </a:t>
            </a:r>
            <a:r>
              <a:rPr sz="1600" b="1" spc="35" dirty="0">
                <a:solidFill>
                  <a:schemeClr val="bg1"/>
                </a:solidFill>
                <a:latin typeface="Arial"/>
                <a:cs typeface="Arial"/>
              </a:rPr>
              <a:t>implements </a:t>
            </a:r>
            <a:r>
              <a:rPr sz="1600" spc="-6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600" spc="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chemeClr val="bg1"/>
                </a:solidFill>
                <a:latin typeface="Arial"/>
                <a:cs typeface="Arial"/>
              </a:rPr>
              <a:t>usada</a:t>
            </a:r>
            <a:endParaRPr sz="16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125" dirty="0">
                <a:solidFill>
                  <a:schemeClr val="bg1"/>
                </a:solidFill>
                <a:latin typeface="Arial"/>
                <a:cs typeface="Arial"/>
              </a:rPr>
              <a:t>para </a:t>
            </a:r>
            <a:r>
              <a:rPr sz="1600" spc="145" dirty="0">
                <a:solidFill>
                  <a:schemeClr val="bg1"/>
                </a:solidFill>
                <a:latin typeface="Arial"/>
                <a:cs typeface="Arial"/>
              </a:rPr>
              <a:t>implementar uma</a:t>
            </a:r>
            <a:r>
              <a:rPr sz="1600" spc="3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spc="100" dirty="0">
                <a:solidFill>
                  <a:schemeClr val="bg1"/>
                </a:solidFill>
                <a:latin typeface="Arial"/>
                <a:cs typeface="Arial"/>
              </a:rPr>
              <a:t>interface</a:t>
            </a:r>
            <a:endParaRPr sz="1600" spc="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2498090"/>
            <a:ext cx="7610475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7560" y="156845"/>
            <a:ext cx="772731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dirty="0">
                <a:solidFill>
                  <a:schemeClr val="bg1"/>
                </a:solidFill>
              </a:rPr>
              <a:t>I</a:t>
            </a:r>
            <a:r>
              <a:rPr dirty="0">
                <a:solidFill>
                  <a:schemeClr val="bg1"/>
                </a:solidFill>
              </a:rPr>
              <a:t>nterfaces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608" y="847115"/>
            <a:ext cx="7941945" cy="13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000"/>
              </a:lnSpc>
              <a:spcBef>
                <a:spcPts val="100"/>
              </a:spcBef>
              <a:tabLst>
                <a:tab pos="1146175" algn="l"/>
                <a:tab pos="1654175" algn="l"/>
                <a:tab pos="2112645" algn="l"/>
                <a:tab pos="2893060" algn="l"/>
                <a:tab pos="3286760" algn="l"/>
                <a:tab pos="4461510" algn="l"/>
                <a:tab pos="4842510" algn="l"/>
                <a:tab pos="5591175" algn="l"/>
                <a:tab pos="6938645" algn="l"/>
              </a:tabLst>
            </a:pPr>
            <a:r>
              <a:rPr sz="1600" spc="7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600" spc="15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600" spc="30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600" spc="120" dirty="0">
                <a:solidFill>
                  <a:srgbClr val="585858"/>
                </a:solidFill>
                <a:latin typeface="Arial"/>
                <a:cs typeface="Arial"/>
              </a:rPr>
              <a:t>erf</a:t>
            </a:r>
            <a:r>
              <a:rPr sz="1600" spc="25" dirty="0">
                <a:solidFill>
                  <a:srgbClr val="585858"/>
                </a:solidFill>
                <a:latin typeface="Arial"/>
                <a:cs typeface="Arial"/>
              </a:rPr>
              <a:t>ac</a:t>
            </a:r>
            <a:r>
              <a:rPr sz="1600" spc="-95" dirty="0">
                <a:solidFill>
                  <a:srgbClr val="585858"/>
                </a:solidFill>
                <a:latin typeface="Arial"/>
                <a:cs typeface="Arial"/>
              </a:rPr>
              <a:t>es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600" spc="70" dirty="0">
                <a:solidFill>
                  <a:srgbClr val="585858"/>
                </a:solidFill>
                <a:latin typeface="Arial"/>
                <a:cs typeface="Arial"/>
              </a:rPr>
              <a:t>nã</a:t>
            </a:r>
            <a:r>
              <a:rPr sz="1600" spc="7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600" spc="-50" dirty="0">
                <a:solidFill>
                  <a:srgbClr val="585858"/>
                </a:solidFill>
                <a:latin typeface="Arial"/>
                <a:cs typeface="Arial"/>
              </a:rPr>
              <a:t>ã</a:t>
            </a:r>
            <a:r>
              <a:rPr sz="1600" spc="1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600" spc="210" dirty="0">
                <a:solidFill>
                  <a:srgbClr val="585858"/>
                </a:solidFill>
                <a:latin typeface="Arial"/>
                <a:cs typeface="Arial"/>
              </a:rPr>
              <a:t>par</a:t>
            </a:r>
            <a:r>
              <a:rPr sz="1600" spc="12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600" spc="-95" dirty="0">
                <a:solidFill>
                  <a:srgbClr val="585858"/>
                </a:solidFill>
                <a:latin typeface="Arial"/>
                <a:cs typeface="Arial"/>
              </a:rPr>
              <a:t>es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600" spc="120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1600" spc="10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600" spc="110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sz="1600" spc="1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600" spc="105" dirty="0">
                <a:solidFill>
                  <a:srgbClr val="585858"/>
                </a:solidFill>
                <a:latin typeface="Arial"/>
                <a:cs typeface="Arial"/>
              </a:rPr>
              <a:t>erarq</a:t>
            </a:r>
            <a:r>
              <a:rPr sz="1600" spc="13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600" spc="10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600" spc="4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600" spc="5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	cla</a:t>
            </a:r>
            <a:r>
              <a:rPr sz="1600" spc="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600" spc="-12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600" spc="-6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600" spc="-45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600" spc="30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600" spc="30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600" spc="15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600" spc="120" dirty="0">
                <a:solidFill>
                  <a:srgbClr val="585858"/>
                </a:solidFill>
                <a:latin typeface="Arial"/>
                <a:cs typeface="Arial"/>
              </a:rPr>
              <a:t>ret</a:t>
            </a:r>
            <a:r>
              <a:rPr sz="1600" spc="18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spc="30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600" spc="14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600" spc="1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600" spc="100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600" spc="10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600" spc="30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600" spc="15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1600" spc="140" dirty="0">
                <a:solidFill>
                  <a:srgbClr val="585858"/>
                </a:solidFill>
                <a:latin typeface="Arial"/>
                <a:cs typeface="Arial"/>
              </a:rPr>
              <a:t>er</a:t>
            </a:r>
            <a:r>
              <a:rPr sz="1600" spc="100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600" spc="25" dirty="0">
                <a:solidFill>
                  <a:srgbClr val="585858"/>
                </a:solidFill>
                <a:latin typeface="Arial"/>
                <a:cs typeface="Arial"/>
              </a:rPr>
              <a:t>ac</a:t>
            </a:r>
            <a:r>
              <a:rPr sz="1600" spc="-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600" spc="-90" dirty="0">
                <a:solidFill>
                  <a:srgbClr val="585858"/>
                </a:solidFill>
                <a:latin typeface="Arial"/>
                <a:cs typeface="Arial"/>
              </a:rPr>
              <a:t>s  </a:t>
            </a:r>
            <a:r>
              <a:rPr sz="1600" spc="105" dirty="0">
                <a:solidFill>
                  <a:srgbClr val="585858"/>
                </a:solidFill>
                <a:latin typeface="Arial"/>
                <a:cs typeface="Arial"/>
              </a:rPr>
              <a:t>podem </a:t>
            </a:r>
            <a:r>
              <a:rPr sz="1600" spc="170" dirty="0">
                <a:solidFill>
                  <a:srgbClr val="585858"/>
                </a:solidFill>
                <a:latin typeface="Arial"/>
                <a:cs typeface="Arial"/>
              </a:rPr>
              <a:t>ter </a:t>
            </a:r>
            <a:r>
              <a:rPr sz="1600" spc="80" dirty="0">
                <a:solidFill>
                  <a:srgbClr val="585858"/>
                </a:solidFill>
                <a:latin typeface="Arial"/>
                <a:cs typeface="Arial"/>
              </a:rPr>
              <a:t>relacionamentos </a:t>
            </a:r>
            <a:r>
              <a:rPr sz="1600" spc="5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600" b="1" spc="30" dirty="0">
                <a:solidFill>
                  <a:srgbClr val="585858"/>
                </a:solidFill>
                <a:latin typeface="Arial"/>
                <a:cs typeface="Arial"/>
              </a:rPr>
              <a:t>herança </a:t>
            </a:r>
            <a:r>
              <a:rPr sz="1600" b="1" spc="65" dirty="0">
                <a:solidFill>
                  <a:srgbClr val="585858"/>
                </a:solidFill>
                <a:latin typeface="Arial"/>
                <a:cs typeface="Arial"/>
              </a:rPr>
              <a:t>entre </a:t>
            </a:r>
            <a:r>
              <a:rPr sz="1600" b="1" spc="-60" dirty="0">
                <a:solidFill>
                  <a:srgbClr val="585858"/>
                </a:solidFill>
                <a:latin typeface="Arial"/>
                <a:cs typeface="Arial"/>
              </a:rPr>
              <a:t>elas</a:t>
            </a:r>
            <a:r>
              <a:rPr sz="1600" b="1" spc="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585858"/>
                </a:solidFill>
                <a:latin typeface="Arial"/>
                <a:cs typeface="Arial"/>
              </a:rPr>
              <a:t>próprias</a:t>
            </a:r>
            <a:endParaRPr sz="16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2175"/>
              </a:spcBef>
            </a:pPr>
            <a:endParaRPr sz="1600">
              <a:latin typeface="Arial"/>
              <a:cs typeface="Arial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2077720"/>
            <a:ext cx="5743575" cy="212407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614045" y="4733290"/>
            <a:ext cx="7955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Considere o SistemaInterno e seu controle: precisamos receber um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Diretor ou Gerente como argumento, verificar se ele se autentica e </a:t>
            </a:r>
            <a:endParaRPr lang="pt-BR" altLang="en-US">
              <a:solidFill>
                <a:schemeClr val="bg1"/>
              </a:solidFill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</a:rPr>
              <a:t>colocá-lo dentro do sistema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>
                <a:solidFill>
                  <a:schemeClr val="bg1"/>
                </a:solidFill>
              </a:rPr>
              <a:t>Interfaces</a:t>
            </a: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885" y="2424430"/>
            <a:ext cx="6029325" cy="399097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647065" y="1285240"/>
            <a:ext cx="7765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Uma possibilidade é criar dois métodos login no SistemaInterno: um para receber Diretor e outro para receber Gerente. Já vimos que essa não é uma boa escolha.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8940"/>
            <a:ext cx="8229600" cy="762000"/>
          </a:xfrm>
        </p:spPr>
        <p:txBody>
          <a:bodyPr/>
          <a:p>
            <a:r>
              <a:rPr lang="pt-PT" altLang="pt-BR">
                <a:solidFill>
                  <a:schemeClr val="bg1"/>
                </a:solidFill>
                <a:sym typeface="+mn-ea"/>
              </a:rPr>
              <a:t>Interfaces</a:t>
            </a:r>
            <a:br>
              <a:rPr lang="pt-PT" altLang="pt-BR">
                <a:solidFill>
                  <a:schemeClr val="bg1"/>
                </a:solidFill>
              </a:rPr>
            </a:b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7115" y="2429510"/>
            <a:ext cx="7048500" cy="286702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843280" y="1109980"/>
            <a:ext cx="7760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Uma solução mais interessante seria criar uma classe no meio da árvore de herança, FuncionarioAutenticavel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95350"/>
          </a:xfrm>
        </p:spPr>
        <p:txBody>
          <a:bodyPr/>
          <a:p>
            <a:r>
              <a:rPr lang="pt-PT" altLang="pt-BR">
                <a:solidFill>
                  <a:schemeClr val="bg1"/>
                </a:solidFill>
                <a:sym typeface="+mn-ea"/>
              </a:rPr>
              <a:t>Interfaces</a:t>
            </a:r>
            <a:endParaRPr lang="pt-PT" altLang="pt-BR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2410460"/>
            <a:ext cx="7248525" cy="366712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863600" y="1182370"/>
            <a:ext cx="8025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As classes Diretor e Gerente passariam a estender de FuncionarioAutenticavel, e o SistemaInterno receberia referências desse tipo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44550"/>
          </a:xfrm>
        </p:spPr>
        <p:txBody>
          <a:bodyPr/>
          <a:p>
            <a:r>
              <a:rPr lang="pt-PT" altLang="pt-BR">
                <a:solidFill>
                  <a:schemeClr val="bg1"/>
                </a:solidFill>
                <a:sym typeface="+mn-ea"/>
              </a:rPr>
              <a:t>Interfaces</a:t>
            </a:r>
            <a:endParaRPr lang="pt-PT" altLang="pt-BR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1580" y="2087245"/>
            <a:ext cx="6720205" cy="403923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1245235" y="1165225"/>
            <a:ext cx="7440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Repare que FuncionarioAutenticavel é uma forte candidata a classe abstrata. Mais ainda, o método autentica poderia ser um método abstrato.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>
                <a:solidFill>
                  <a:schemeClr val="bg1"/>
                </a:solidFill>
              </a:rPr>
              <a:t>Interface</a:t>
            </a:r>
            <a:endParaRPr lang="pt-PT" altLang="pt-BR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5645" y="1600200"/>
            <a:ext cx="7712075" cy="452628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715645" y="1231900"/>
            <a:ext cx="2366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</a:rPr>
              <a:t>O nosso Problema?</a:t>
            </a:r>
            <a:endParaRPr lang="pt-PT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2531</Words>
  <Application>WPS Presentation</Application>
  <PresentationFormat>On-screen Show 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DejaVu Sans</vt:lpstr>
      <vt:lpstr>Arial</vt:lpstr>
      <vt:lpstr>Abyssinica SIL</vt:lpstr>
      <vt:lpstr>微软雅黑</vt:lpstr>
      <vt:lpstr>文泉驿微米黑</vt:lpstr>
      <vt:lpstr>Arial Unicode MS</vt:lpstr>
      <vt:lpstr>Calibri</vt:lpstr>
      <vt:lpstr>OpenSymbol</vt:lpstr>
      <vt:lpstr>1_Default Design</vt:lpstr>
      <vt:lpstr>Interfaces</vt:lpstr>
      <vt:lpstr>Criando Interfaces</vt:lpstr>
      <vt:lpstr>Implementando Interfaces</vt:lpstr>
      <vt:lpstr>Interfaces</vt:lpstr>
      <vt:lpstr>Interfaces</vt:lpstr>
      <vt:lpstr>Interfaces </vt:lpstr>
      <vt:lpstr>Interfaces</vt:lpstr>
      <vt:lpstr>Interfaces</vt:lpstr>
      <vt:lpstr>Interface</vt:lpstr>
      <vt:lpstr>Interfaces</vt:lpstr>
      <vt:lpstr>Interfaces</vt:lpstr>
      <vt:lpstr>Interfaces</vt:lpstr>
      <vt:lpstr>Interface</vt:lpstr>
      <vt:lpstr>Interface</vt:lpstr>
      <vt:lpstr>Atividade01</vt:lpstr>
      <vt:lpstr>Atividade02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Membros estáticos</dc:title>
  <dc:creator/>
  <cp:lastModifiedBy>weder</cp:lastModifiedBy>
  <cp:revision>20</cp:revision>
  <dcterms:created xsi:type="dcterms:W3CDTF">2020-04-07T23:01:36Z</dcterms:created>
  <dcterms:modified xsi:type="dcterms:W3CDTF">2020-04-07T23:01:36Z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1900-01-01T00:00:00Z</vt:filetime>
  </property>
  <property fmtid="{D5CDD505-2E9C-101B-9397-08002B2CF9AE}" pid="3" name="KSOProductBuildVer">
    <vt:lpwstr>1046-11.1.0.9126</vt:lpwstr>
  </property>
</Properties>
</file>