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81" r:id="rId4"/>
    <p:sldId id="282" r:id="rId5"/>
    <p:sldId id="263" r:id="rId6"/>
    <p:sldId id="264" r:id="rId7"/>
    <p:sldId id="265" r:id="rId8"/>
    <p:sldId id="266" r:id="rId9"/>
    <p:sldId id="267" r:id="rId10"/>
    <p:sldId id="283" r:id="rId11"/>
    <p:sldId id="285" r:id="rId12"/>
    <p:sldId id="268" r:id="rId13"/>
    <p:sldId id="286" r:id="rId14"/>
    <p:sldId id="303" r:id="rId15"/>
    <p:sldId id="304" r:id="rId16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53C"/>
    <a:srgbClr val="77F6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59"/>
        <p:guide pos="21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Clique para editar o estilo do título mestre</a:t>
            </a:r>
          </a:p>
        </p:txBody>
      </p:sp>
      <p:sp>
        <p:nvSpPr>
          <p:cNvPr id="1027" name="Espaço Reservado para Texto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Espaço Reservado para Data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29" name="Espaço Reservado para Rodapé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/>
        </p:txBody>
      </p:sp>
      <p:sp>
        <p:nvSpPr>
          <p:cNvPr id="1030" name="Espaço Reservado para Número de Slide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93408"/>
            <a:ext cx="822960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36825" marR="5080" indent="-1989455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Java </a:t>
            </a:r>
            <a:r>
              <a:rPr sz="3200" spc="-5" dirty="0"/>
              <a:t>Orientado </a:t>
            </a:r>
            <a:r>
              <a:rPr sz="3200" dirty="0"/>
              <a:t>a</a:t>
            </a:r>
            <a:r>
              <a:rPr sz="3200" spc="-95" dirty="0"/>
              <a:t> </a:t>
            </a:r>
            <a:r>
              <a:rPr sz="3200" spc="-5" dirty="0"/>
              <a:t>Objetos  Exceções</a:t>
            </a:r>
            <a:endParaRPr sz="3200" spc="-5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379855"/>
            <a:ext cx="8051165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Mesclar 3"/>
          <p:cNvSpPr/>
          <p:nvPr/>
        </p:nvSpPr>
        <p:spPr>
          <a:xfrm rot="16200000">
            <a:off x="1624965" y="1557655"/>
            <a:ext cx="2209800" cy="314579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Fluxograma: Mesclar 4"/>
          <p:cNvSpPr/>
          <p:nvPr/>
        </p:nvSpPr>
        <p:spPr>
          <a:xfrm rot="5400000">
            <a:off x="4820920" y="1552575"/>
            <a:ext cx="2209800" cy="314579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3809365" y="2669540"/>
            <a:ext cx="15246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5400" b="1">
                <a:solidFill>
                  <a:schemeClr val="bg1"/>
                </a:solidFill>
              </a:rPr>
              <a:t>VS</a:t>
            </a:r>
            <a:endParaRPr lang="pt-PT" altLang="pt-BR" sz="5400" b="1">
              <a:solidFill>
                <a:schemeClr val="bg1"/>
              </a:solidFill>
            </a:endParaRPr>
          </a:p>
        </p:txBody>
      </p:sp>
      <p:sp>
        <p:nvSpPr>
          <p:cNvPr id="7" name="Fluxograma: Mesclar 6"/>
          <p:cNvSpPr/>
          <p:nvPr/>
        </p:nvSpPr>
        <p:spPr>
          <a:xfrm rot="16200000">
            <a:off x="1745615" y="1945005"/>
            <a:ext cx="1714500" cy="2434590"/>
          </a:xfrm>
          <a:prstGeom prst="flowChartMerg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Fluxograma: Mesclar 7"/>
          <p:cNvSpPr/>
          <p:nvPr/>
        </p:nvSpPr>
        <p:spPr>
          <a:xfrm rot="5400000">
            <a:off x="5251450" y="1942465"/>
            <a:ext cx="1797050" cy="2362200"/>
          </a:xfrm>
          <a:prstGeom prst="flowChartMerg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6" name="object 36"/>
          <p:cNvSpPr txBox="1"/>
          <p:nvPr/>
        </p:nvSpPr>
        <p:spPr>
          <a:xfrm>
            <a:off x="7572375" y="3033395"/>
            <a:ext cx="151193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1600" b="1">
                <a:solidFill>
                  <a:schemeClr val="bg1"/>
                </a:solidFill>
                <a:latin typeface="Arial"/>
                <a:cs typeface="Arial"/>
              </a:rPr>
              <a:t>UNCHECKED</a:t>
            </a:r>
            <a:endParaRPr lang="pt-PT" sz="1600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3050" y="4535170"/>
            <a:ext cx="3905885" cy="38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1200">
                <a:solidFill>
                  <a:schemeClr val="bg1"/>
                </a:solidFill>
                <a:latin typeface="Arial"/>
                <a:cs typeface="Arial"/>
              </a:rPr>
              <a:t>Uma exception e checada em tempo de compilação</a:t>
            </a:r>
            <a:endParaRPr lang="pt-PT"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ixa de Texto 9"/>
          <p:cNvSpPr txBox="1"/>
          <p:nvPr/>
        </p:nvSpPr>
        <p:spPr>
          <a:xfrm>
            <a:off x="1481455" y="2938780"/>
            <a:ext cx="1730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</a:rPr>
              <a:t>VERIFICADA</a:t>
            </a:r>
            <a:endParaRPr lang="pt-PT" altLang="pt-BR" b="1">
              <a:solidFill>
                <a:schemeClr val="bg1"/>
              </a:solidFill>
            </a:endParaRPr>
          </a:p>
        </p:txBody>
      </p:sp>
      <p:sp>
        <p:nvSpPr>
          <p:cNvPr id="11" name="Caixa de Texto 10"/>
          <p:cNvSpPr txBox="1"/>
          <p:nvPr/>
        </p:nvSpPr>
        <p:spPr>
          <a:xfrm>
            <a:off x="5360035" y="2978150"/>
            <a:ext cx="18713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sz="1400" b="1" spc="-5" dirty="0">
                <a:solidFill>
                  <a:schemeClr val="bg1"/>
                </a:solidFill>
                <a:latin typeface="Georgia"/>
                <a:cs typeface="Georgia"/>
                <a:sym typeface="+mn-ea"/>
              </a:rPr>
              <a:t>NÃO VERIFICADA</a:t>
            </a:r>
            <a:endParaRPr lang="pt-PT" sz="1400" b="1" spc="-5" dirty="0">
              <a:solidFill>
                <a:schemeClr val="bg1"/>
              </a:solidFill>
              <a:latin typeface="Georgia"/>
              <a:cs typeface="Georgia"/>
              <a:sym typeface="+mn-ea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771140" y="468630"/>
            <a:ext cx="3357880" cy="566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object 10"/>
          <p:cNvSpPr txBox="1"/>
          <p:nvPr/>
        </p:nvSpPr>
        <p:spPr>
          <a:xfrm>
            <a:off x="3582670" y="591820"/>
            <a:ext cx="2073910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2000" b="1">
                <a:solidFill>
                  <a:schemeClr val="bg1"/>
                </a:solidFill>
                <a:latin typeface="Georgia"/>
                <a:cs typeface="Georgia"/>
              </a:rPr>
              <a:t>EXCEPTIONS</a:t>
            </a:r>
            <a:endParaRPr lang="pt-PT" sz="2000" b="1">
              <a:solidFill>
                <a:schemeClr val="bg1"/>
              </a:solidFill>
              <a:latin typeface="Georgia"/>
              <a:cs typeface="Georgia"/>
            </a:endParaRPr>
          </a:p>
        </p:txBody>
      </p:sp>
      <p:cxnSp>
        <p:nvCxnSpPr>
          <p:cNvPr id="9" name="Conector Angulado 8"/>
          <p:cNvCxnSpPr/>
          <p:nvPr/>
        </p:nvCxnSpPr>
        <p:spPr>
          <a:xfrm rot="16200000">
            <a:off x="1630045" y="1445260"/>
            <a:ext cx="1871980" cy="1115695"/>
          </a:xfrm>
          <a:prstGeom prst="bentConnector3">
            <a:avLst>
              <a:gd name="adj1" fmla="val 499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do 11"/>
          <p:cNvCxnSpPr/>
          <p:nvPr/>
        </p:nvCxnSpPr>
        <p:spPr>
          <a:xfrm rot="16200000" flipV="1">
            <a:off x="5269865" y="1630045"/>
            <a:ext cx="1758950" cy="746125"/>
          </a:xfrm>
          <a:prstGeom prst="bentConnector3">
            <a:avLst>
              <a:gd name="adj1" fmla="val 499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36"/>
          <p:cNvSpPr txBox="1"/>
          <p:nvPr/>
        </p:nvSpPr>
        <p:spPr>
          <a:xfrm>
            <a:off x="45720" y="3027045"/>
            <a:ext cx="114427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1600" b="1">
                <a:solidFill>
                  <a:schemeClr val="bg1"/>
                </a:solidFill>
                <a:latin typeface="Arial"/>
                <a:cs typeface="Arial"/>
              </a:rPr>
              <a:t>CHECKED</a:t>
            </a:r>
            <a:endParaRPr lang="pt-PT" sz="1600" b="1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9" name="Conector Reto 18"/>
          <p:cNvCxnSpPr/>
          <p:nvPr/>
        </p:nvCxnSpPr>
        <p:spPr>
          <a:xfrm>
            <a:off x="4298315" y="4042410"/>
            <a:ext cx="45085" cy="235839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bject 37"/>
          <p:cNvSpPr txBox="1"/>
          <p:nvPr/>
        </p:nvSpPr>
        <p:spPr>
          <a:xfrm>
            <a:off x="273050" y="5281295"/>
            <a:ext cx="3905885" cy="38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1200">
                <a:solidFill>
                  <a:schemeClr val="bg1"/>
                </a:solidFill>
                <a:latin typeface="Arial"/>
                <a:cs typeface="Arial"/>
              </a:rPr>
              <a:t>As exceptions não podem ser ignorada, o programador deve manipular as mesmas.</a:t>
            </a:r>
            <a:endParaRPr lang="pt-PT" sz="120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" y="240665"/>
            <a:ext cx="1386205" cy="1386205"/>
          </a:xfrm>
          <a:prstGeom prst="rect">
            <a:avLst/>
          </a:prstGeom>
        </p:spPr>
      </p:pic>
      <p:sp>
        <p:nvSpPr>
          <p:cNvPr id="23" name="object 37"/>
          <p:cNvSpPr txBox="1"/>
          <p:nvPr/>
        </p:nvSpPr>
        <p:spPr>
          <a:xfrm>
            <a:off x="4834890" y="4321810"/>
            <a:ext cx="3905885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1200">
                <a:solidFill>
                  <a:schemeClr val="bg1"/>
                </a:solidFill>
                <a:latin typeface="Arial"/>
                <a:cs typeface="Arial"/>
              </a:rPr>
              <a:t>Uma exception ocorre em tempo de execução</a:t>
            </a:r>
            <a:endParaRPr lang="pt-PT"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4" name="object 37"/>
          <p:cNvSpPr txBox="1"/>
          <p:nvPr/>
        </p:nvSpPr>
        <p:spPr>
          <a:xfrm>
            <a:off x="4834890" y="5118735"/>
            <a:ext cx="3905885" cy="38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1200">
                <a:solidFill>
                  <a:schemeClr val="bg1"/>
                </a:solidFill>
                <a:latin typeface="Arial"/>
                <a:cs typeface="Arial"/>
              </a:rPr>
              <a:t>As  exception também são chamadas em </a:t>
            </a:r>
            <a:r>
              <a:rPr lang="pt-PT" sz="1200" b="1">
                <a:solidFill>
                  <a:schemeClr val="bg1"/>
                </a:solidFill>
                <a:latin typeface="Arial"/>
                <a:cs typeface="Arial"/>
              </a:rPr>
              <a:t>Runtime Exceptions</a:t>
            </a:r>
            <a:endParaRPr lang="pt-PT" sz="1200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5" name="object 37"/>
          <p:cNvSpPr txBox="1"/>
          <p:nvPr/>
        </p:nvSpPr>
        <p:spPr>
          <a:xfrm>
            <a:off x="4834890" y="5871845"/>
            <a:ext cx="3905885" cy="38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1200" b="1">
                <a:solidFill>
                  <a:schemeClr val="bg1"/>
                </a:solidFill>
                <a:latin typeface="Arial"/>
                <a:cs typeface="Arial"/>
                <a:sym typeface="+mn-ea"/>
              </a:rPr>
              <a:t>Runtime Exceptions </a:t>
            </a:r>
            <a:r>
              <a:rPr lang="pt-PT" sz="1200">
                <a:solidFill>
                  <a:schemeClr val="bg1"/>
                </a:solidFill>
                <a:latin typeface="Arial"/>
                <a:cs typeface="Arial"/>
                <a:sym typeface="+mn-ea"/>
              </a:rPr>
              <a:t>são ignoradas em tempo de compilação</a:t>
            </a:r>
            <a:endParaRPr lang="pt-PT" sz="1200">
              <a:solidFill>
                <a:schemeClr val="bg1"/>
              </a:solidFill>
              <a:latin typeface="Arial"/>
              <a:cs typeface="Arial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0815" y="2017395"/>
            <a:ext cx="6560820" cy="433451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33830" y="370205"/>
            <a:ext cx="630491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Throw e</a:t>
            </a:r>
            <a:r>
              <a:rPr sz="4800" spc="-75" dirty="0"/>
              <a:t> </a:t>
            </a:r>
            <a:r>
              <a:rPr sz="4800" dirty="0"/>
              <a:t>Throws</a:t>
            </a:r>
            <a:endParaRPr sz="4800"/>
          </a:p>
        </p:txBody>
      </p:sp>
      <p:sp>
        <p:nvSpPr>
          <p:cNvPr id="9" name="object 9"/>
          <p:cNvSpPr txBox="1"/>
          <p:nvPr/>
        </p:nvSpPr>
        <p:spPr>
          <a:xfrm>
            <a:off x="247650" y="1292860"/>
            <a:ext cx="7695565" cy="567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7580" marR="5080" indent="-945515">
              <a:lnSpc>
                <a:spcPct val="113000"/>
              </a:lnSpc>
              <a:spcBef>
                <a:spcPts val="100"/>
              </a:spcBef>
            </a:pPr>
            <a:r>
              <a:rPr sz="1600" spc="-5" dirty="0">
                <a:latin typeface="Georgia"/>
                <a:cs typeface="Georgia"/>
              </a:rPr>
              <a:t>Se um método causar uma </a:t>
            </a:r>
            <a:r>
              <a:rPr sz="1600" spc="-10" dirty="0">
                <a:latin typeface="Georgia"/>
                <a:cs typeface="Georgia"/>
              </a:rPr>
              <a:t>exceção </a:t>
            </a:r>
            <a:r>
              <a:rPr sz="1600" spc="-5" dirty="0">
                <a:latin typeface="Georgia"/>
                <a:cs typeface="Georgia"/>
              </a:rPr>
              <a:t>mas não capturá-la, </a:t>
            </a:r>
            <a:r>
              <a:rPr sz="1600" spc="-10" dirty="0">
                <a:latin typeface="Georgia"/>
                <a:cs typeface="Georgia"/>
              </a:rPr>
              <a:t>então  deve-se utilizar </a:t>
            </a:r>
            <a:r>
              <a:rPr sz="1600" spc="-5" dirty="0">
                <a:latin typeface="Georgia"/>
                <a:cs typeface="Georgia"/>
              </a:rPr>
              <a:t>a palavra-chave</a:t>
            </a:r>
            <a:r>
              <a:rPr sz="1600" spc="155" dirty="0">
                <a:latin typeface="Georgia"/>
                <a:cs typeface="Georgia"/>
              </a:rPr>
              <a:t> </a:t>
            </a:r>
            <a:r>
              <a:rPr sz="1600" b="1" spc="-10" dirty="0">
                <a:latin typeface="Georgia"/>
                <a:cs typeface="Georgia"/>
              </a:rPr>
              <a:t>throws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55942" y="2502788"/>
            <a:ext cx="15919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145" dirty="0">
                <a:solidFill>
                  <a:srgbClr val="7E7E7E"/>
                </a:solidFill>
                <a:latin typeface="Arial"/>
                <a:cs typeface="Arial"/>
              </a:rPr>
              <a:t>Tratamento</a:t>
            </a:r>
            <a:r>
              <a:rPr sz="1600" spc="1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100" dirty="0">
                <a:solidFill>
                  <a:srgbClr val="7E7E7E"/>
                </a:solidFill>
                <a:latin typeface="Arial"/>
                <a:cs typeface="Arial"/>
              </a:rPr>
              <a:t>da</a:t>
            </a:r>
            <a:endParaRPr sz="1600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</a:pP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exceção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84114" y="5838825"/>
            <a:ext cx="16236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3070" marR="5080" indent="-421005">
              <a:lnSpc>
                <a:spcPct val="100000"/>
              </a:lnSpc>
              <a:spcBef>
                <a:spcPts val="95"/>
              </a:spcBef>
            </a:pPr>
            <a:r>
              <a:rPr sz="1600" spc="105" dirty="0">
                <a:solidFill>
                  <a:srgbClr val="7E7E7E"/>
                </a:solidFill>
                <a:latin typeface="Arial"/>
                <a:cs typeface="Arial"/>
              </a:rPr>
              <a:t>Lançamento </a:t>
            </a:r>
            <a:r>
              <a:rPr sz="1600" spc="100" dirty="0">
                <a:solidFill>
                  <a:srgbClr val="7E7E7E"/>
                </a:solidFill>
                <a:latin typeface="Arial"/>
                <a:cs typeface="Arial"/>
              </a:rPr>
              <a:t>da  </a:t>
            </a: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exceção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483605" y="3086607"/>
            <a:ext cx="2004060" cy="2967355"/>
            <a:chOff x="5462015" y="2944367"/>
            <a:chExt cx="2004060" cy="2967355"/>
          </a:xfrm>
        </p:grpSpPr>
        <p:sp>
          <p:nvSpPr>
            <p:cNvPr id="13" name="object 13"/>
            <p:cNvSpPr/>
            <p:nvPr/>
          </p:nvSpPr>
          <p:spPr>
            <a:xfrm>
              <a:off x="6187439" y="3393947"/>
              <a:ext cx="312420" cy="9875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229349" y="3429761"/>
              <a:ext cx="215265" cy="876300"/>
            </a:xfrm>
            <a:custGeom>
              <a:avLst/>
              <a:gdLst/>
              <a:ahLst/>
              <a:cxnLst/>
              <a:rect l="l" t="t" r="r" b="b"/>
              <a:pathLst>
                <a:path w="215264" h="876300">
                  <a:moveTo>
                    <a:pt x="0" y="0"/>
                  </a:moveTo>
                  <a:lnTo>
                    <a:pt x="41808" y="1404"/>
                  </a:lnTo>
                  <a:lnTo>
                    <a:pt x="75961" y="5238"/>
                  </a:lnTo>
                  <a:lnTo>
                    <a:pt x="98994" y="10929"/>
                  </a:lnTo>
                  <a:lnTo>
                    <a:pt x="107441" y="17907"/>
                  </a:lnTo>
                  <a:lnTo>
                    <a:pt x="107441" y="420243"/>
                  </a:lnTo>
                  <a:lnTo>
                    <a:pt x="115889" y="427220"/>
                  </a:lnTo>
                  <a:lnTo>
                    <a:pt x="138922" y="432911"/>
                  </a:lnTo>
                  <a:lnTo>
                    <a:pt x="173075" y="436745"/>
                  </a:lnTo>
                  <a:lnTo>
                    <a:pt x="214884" y="438150"/>
                  </a:lnTo>
                  <a:lnTo>
                    <a:pt x="173075" y="439554"/>
                  </a:lnTo>
                  <a:lnTo>
                    <a:pt x="138922" y="443388"/>
                  </a:lnTo>
                  <a:lnTo>
                    <a:pt x="115889" y="449079"/>
                  </a:lnTo>
                  <a:lnTo>
                    <a:pt x="107441" y="456056"/>
                  </a:lnTo>
                  <a:lnTo>
                    <a:pt x="107441" y="858393"/>
                  </a:lnTo>
                  <a:lnTo>
                    <a:pt x="98994" y="865370"/>
                  </a:lnTo>
                  <a:lnTo>
                    <a:pt x="75961" y="871061"/>
                  </a:lnTo>
                  <a:lnTo>
                    <a:pt x="41808" y="874895"/>
                  </a:lnTo>
                  <a:lnTo>
                    <a:pt x="0" y="87630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402323" y="2944367"/>
              <a:ext cx="1063752" cy="9997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444233" y="3022218"/>
              <a:ext cx="864235" cy="859155"/>
            </a:xfrm>
            <a:custGeom>
              <a:avLst/>
              <a:gdLst/>
              <a:ahLst/>
              <a:cxnLst/>
              <a:rect l="l" t="t" r="r" b="b"/>
              <a:pathLst>
                <a:path w="864234" h="859154">
                  <a:moveTo>
                    <a:pt x="202818" y="833119"/>
                  </a:moveTo>
                  <a:lnTo>
                    <a:pt x="0" y="833119"/>
                  </a:lnTo>
                  <a:lnTo>
                    <a:pt x="0" y="859027"/>
                  </a:lnTo>
                  <a:lnTo>
                    <a:pt x="222885" y="859027"/>
                  </a:lnTo>
                  <a:lnTo>
                    <a:pt x="228726" y="853312"/>
                  </a:lnTo>
                  <a:lnTo>
                    <a:pt x="228726" y="846073"/>
                  </a:lnTo>
                  <a:lnTo>
                    <a:pt x="202818" y="846073"/>
                  </a:lnTo>
                  <a:lnTo>
                    <a:pt x="202818" y="833119"/>
                  </a:lnTo>
                  <a:close/>
                </a:path>
                <a:path w="864234" h="859154">
                  <a:moveTo>
                    <a:pt x="790611" y="47116"/>
                  </a:moveTo>
                  <a:lnTo>
                    <a:pt x="208661" y="47116"/>
                  </a:lnTo>
                  <a:lnTo>
                    <a:pt x="202818" y="52958"/>
                  </a:lnTo>
                  <a:lnTo>
                    <a:pt x="202818" y="846073"/>
                  </a:lnTo>
                  <a:lnTo>
                    <a:pt x="215772" y="833119"/>
                  </a:lnTo>
                  <a:lnTo>
                    <a:pt x="228726" y="833119"/>
                  </a:lnTo>
                  <a:lnTo>
                    <a:pt x="228726" y="73025"/>
                  </a:lnTo>
                  <a:lnTo>
                    <a:pt x="215772" y="73025"/>
                  </a:lnTo>
                  <a:lnTo>
                    <a:pt x="228726" y="60070"/>
                  </a:lnTo>
                  <a:lnTo>
                    <a:pt x="812818" y="60070"/>
                  </a:lnTo>
                  <a:lnTo>
                    <a:pt x="790611" y="47116"/>
                  </a:lnTo>
                  <a:close/>
                </a:path>
                <a:path w="864234" h="859154">
                  <a:moveTo>
                    <a:pt x="228726" y="833119"/>
                  </a:moveTo>
                  <a:lnTo>
                    <a:pt x="215772" y="833119"/>
                  </a:lnTo>
                  <a:lnTo>
                    <a:pt x="202818" y="846073"/>
                  </a:lnTo>
                  <a:lnTo>
                    <a:pt x="228726" y="846073"/>
                  </a:lnTo>
                  <a:lnTo>
                    <a:pt x="228726" y="833119"/>
                  </a:lnTo>
                  <a:close/>
                </a:path>
                <a:path w="864234" h="859154">
                  <a:moveTo>
                    <a:pt x="812818" y="60070"/>
                  </a:moveTo>
                  <a:lnTo>
                    <a:pt x="754252" y="94233"/>
                  </a:lnTo>
                  <a:lnTo>
                    <a:pt x="748030" y="97789"/>
                  </a:lnTo>
                  <a:lnTo>
                    <a:pt x="745870" y="105790"/>
                  </a:lnTo>
                  <a:lnTo>
                    <a:pt x="749554" y="111886"/>
                  </a:lnTo>
                  <a:lnTo>
                    <a:pt x="753110" y="118109"/>
                  </a:lnTo>
                  <a:lnTo>
                    <a:pt x="761111" y="120141"/>
                  </a:lnTo>
                  <a:lnTo>
                    <a:pt x="841896" y="73025"/>
                  </a:lnTo>
                  <a:lnTo>
                    <a:pt x="838454" y="73025"/>
                  </a:lnTo>
                  <a:lnTo>
                    <a:pt x="838454" y="71246"/>
                  </a:lnTo>
                  <a:lnTo>
                    <a:pt x="831976" y="71246"/>
                  </a:lnTo>
                  <a:lnTo>
                    <a:pt x="812818" y="60070"/>
                  </a:lnTo>
                  <a:close/>
                </a:path>
                <a:path w="864234" h="859154">
                  <a:moveTo>
                    <a:pt x="228726" y="60070"/>
                  </a:moveTo>
                  <a:lnTo>
                    <a:pt x="215772" y="73025"/>
                  </a:lnTo>
                  <a:lnTo>
                    <a:pt x="228726" y="73025"/>
                  </a:lnTo>
                  <a:lnTo>
                    <a:pt x="228726" y="60070"/>
                  </a:lnTo>
                  <a:close/>
                </a:path>
                <a:path w="864234" h="859154">
                  <a:moveTo>
                    <a:pt x="812818" y="60070"/>
                  </a:moveTo>
                  <a:lnTo>
                    <a:pt x="228726" y="60070"/>
                  </a:lnTo>
                  <a:lnTo>
                    <a:pt x="228726" y="73025"/>
                  </a:lnTo>
                  <a:lnTo>
                    <a:pt x="790611" y="73025"/>
                  </a:lnTo>
                  <a:lnTo>
                    <a:pt x="812818" y="60070"/>
                  </a:lnTo>
                  <a:close/>
                </a:path>
                <a:path w="864234" h="859154">
                  <a:moveTo>
                    <a:pt x="841897" y="47116"/>
                  </a:moveTo>
                  <a:lnTo>
                    <a:pt x="838454" y="47116"/>
                  </a:lnTo>
                  <a:lnTo>
                    <a:pt x="838454" y="73025"/>
                  </a:lnTo>
                  <a:lnTo>
                    <a:pt x="841896" y="73025"/>
                  </a:lnTo>
                  <a:lnTo>
                    <a:pt x="864108" y="60070"/>
                  </a:lnTo>
                  <a:lnTo>
                    <a:pt x="841897" y="47116"/>
                  </a:lnTo>
                  <a:close/>
                </a:path>
                <a:path w="864234" h="859154">
                  <a:moveTo>
                    <a:pt x="831976" y="48894"/>
                  </a:moveTo>
                  <a:lnTo>
                    <a:pt x="812818" y="60070"/>
                  </a:lnTo>
                  <a:lnTo>
                    <a:pt x="831976" y="71246"/>
                  </a:lnTo>
                  <a:lnTo>
                    <a:pt x="831976" y="48894"/>
                  </a:lnTo>
                  <a:close/>
                </a:path>
                <a:path w="864234" h="859154">
                  <a:moveTo>
                    <a:pt x="838454" y="48894"/>
                  </a:moveTo>
                  <a:lnTo>
                    <a:pt x="831976" y="48894"/>
                  </a:lnTo>
                  <a:lnTo>
                    <a:pt x="831976" y="71246"/>
                  </a:lnTo>
                  <a:lnTo>
                    <a:pt x="838454" y="71246"/>
                  </a:lnTo>
                  <a:lnTo>
                    <a:pt x="838454" y="48894"/>
                  </a:lnTo>
                  <a:close/>
                </a:path>
                <a:path w="864234" h="859154">
                  <a:moveTo>
                    <a:pt x="761111" y="0"/>
                  </a:moveTo>
                  <a:lnTo>
                    <a:pt x="753110" y="2031"/>
                  </a:lnTo>
                  <a:lnTo>
                    <a:pt x="749554" y="8254"/>
                  </a:lnTo>
                  <a:lnTo>
                    <a:pt x="745870" y="14350"/>
                  </a:lnTo>
                  <a:lnTo>
                    <a:pt x="748030" y="22351"/>
                  </a:lnTo>
                  <a:lnTo>
                    <a:pt x="754252" y="25907"/>
                  </a:lnTo>
                  <a:lnTo>
                    <a:pt x="812818" y="60070"/>
                  </a:lnTo>
                  <a:lnTo>
                    <a:pt x="831976" y="48894"/>
                  </a:lnTo>
                  <a:lnTo>
                    <a:pt x="838454" y="48894"/>
                  </a:lnTo>
                  <a:lnTo>
                    <a:pt x="838454" y="47116"/>
                  </a:lnTo>
                  <a:lnTo>
                    <a:pt x="841897" y="47116"/>
                  </a:lnTo>
                  <a:lnTo>
                    <a:pt x="7611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462015" y="5265419"/>
              <a:ext cx="992124" cy="6461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503925" y="5288279"/>
              <a:ext cx="852169" cy="445134"/>
            </a:xfrm>
            <a:custGeom>
              <a:avLst/>
              <a:gdLst/>
              <a:ahLst/>
              <a:cxnLst/>
              <a:rect l="l" t="t" r="r" b="b"/>
              <a:pathLst>
                <a:path w="852170" h="445135">
                  <a:moveTo>
                    <a:pt x="746378" y="326834"/>
                  </a:moveTo>
                  <a:lnTo>
                    <a:pt x="740283" y="330441"/>
                  </a:lnTo>
                  <a:lnTo>
                    <a:pt x="734060" y="334035"/>
                  </a:lnTo>
                  <a:lnTo>
                    <a:pt x="731901" y="341972"/>
                  </a:lnTo>
                  <a:lnTo>
                    <a:pt x="735584" y="348157"/>
                  </a:lnTo>
                  <a:lnTo>
                    <a:pt x="792099" y="445058"/>
                  </a:lnTo>
                  <a:lnTo>
                    <a:pt x="807090" y="419354"/>
                  </a:lnTo>
                  <a:lnTo>
                    <a:pt x="779145" y="419354"/>
                  </a:lnTo>
                  <a:lnTo>
                    <a:pt x="779145" y="371460"/>
                  </a:lnTo>
                  <a:lnTo>
                    <a:pt x="757936" y="335102"/>
                  </a:lnTo>
                  <a:lnTo>
                    <a:pt x="754379" y="328917"/>
                  </a:lnTo>
                  <a:lnTo>
                    <a:pt x="746378" y="326834"/>
                  </a:lnTo>
                  <a:close/>
                </a:path>
                <a:path w="852170" h="445135">
                  <a:moveTo>
                    <a:pt x="779145" y="371460"/>
                  </a:moveTo>
                  <a:lnTo>
                    <a:pt x="779145" y="419354"/>
                  </a:lnTo>
                  <a:lnTo>
                    <a:pt x="805052" y="419354"/>
                  </a:lnTo>
                  <a:lnTo>
                    <a:pt x="805052" y="412826"/>
                  </a:lnTo>
                  <a:lnTo>
                    <a:pt x="780923" y="412826"/>
                  </a:lnTo>
                  <a:lnTo>
                    <a:pt x="792099" y="393667"/>
                  </a:lnTo>
                  <a:lnTo>
                    <a:pt x="779145" y="371460"/>
                  </a:lnTo>
                  <a:close/>
                </a:path>
                <a:path w="852170" h="445135">
                  <a:moveTo>
                    <a:pt x="837819" y="326834"/>
                  </a:moveTo>
                  <a:lnTo>
                    <a:pt x="829818" y="328917"/>
                  </a:lnTo>
                  <a:lnTo>
                    <a:pt x="826262" y="335102"/>
                  </a:lnTo>
                  <a:lnTo>
                    <a:pt x="805052" y="371460"/>
                  </a:lnTo>
                  <a:lnTo>
                    <a:pt x="805052" y="419354"/>
                  </a:lnTo>
                  <a:lnTo>
                    <a:pt x="807090" y="419354"/>
                  </a:lnTo>
                  <a:lnTo>
                    <a:pt x="848613" y="348157"/>
                  </a:lnTo>
                  <a:lnTo>
                    <a:pt x="852170" y="341972"/>
                  </a:lnTo>
                  <a:lnTo>
                    <a:pt x="850138" y="334035"/>
                  </a:lnTo>
                  <a:lnTo>
                    <a:pt x="843914" y="330441"/>
                  </a:lnTo>
                  <a:lnTo>
                    <a:pt x="837819" y="326834"/>
                  </a:lnTo>
                  <a:close/>
                </a:path>
                <a:path w="852170" h="445135">
                  <a:moveTo>
                    <a:pt x="792099" y="393667"/>
                  </a:moveTo>
                  <a:lnTo>
                    <a:pt x="780923" y="412826"/>
                  </a:lnTo>
                  <a:lnTo>
                    <a:pt x="803275" y="412826"/>
                  </a:lnTo>
                  <a:lnTo>
                    <a:pt x="792099" y="393667"/>
                  </a:lnTo>
                  <a:close/>
                </a:path>
                <a:path w="852170" h="445135">
                  <a:moveTo>
                    <a:pt x="805052" y="371460"/>
                  </a:moveTo>
                  <a:lnTo>
                    <a:pt x="792099" y="393667"/>
                  </a:lnTo>
                  <a:lnTo>
                    <a:pt x="803275" y="412826"/>
                  </a:lnTo>
                  <a:lnTo>
                    <a:pt x="805052" y="412826"/>
                  </a:lnTo>
                  <a:lnTo>
                    <a:pt x="805052" y="371460"/>
                  </a:lnTo>
                  <a:close/>
                </a:path>
                <a:path w="852170" h="445135">
                  <a:moveTo>
                    <a:pt x="779145" y="12954"/>
                  </a:moveTo>
                  <a:lnTo>
                    <a:pt x="779145" y="371460"/>
                  </a:lnTo>
                  <a:lnTo>
                    <a:pt x="792099" y="393667"/>
                  </a:lnTo>
                  <a:lnTo>
                    <a:pt x="805052" y="371460"/>
                  </a:lnTo>
                  <a:lnTo>
                    <a:pt x="805052" y="25908"/>
                  </a:lnTo>
                  <a:lnTo>
                    <a:pt x="792099" y="25908"/>
                  </a:lnTo>
                  <a:lnTo>
                    <a:pt x="779145" y="12954"/>
                  </a:lnTo>
                  <a:close/>
                </a:path>
                <a:path w="852170" h="445135">
                  <a:moveTo>
                    <a:pt x="799211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779145" y="25908"/>
                  </a:lnTo>
                  <a:lnTo>
                    <a:pt x="779145" y="12954"/>
                  </a:lnTo>
                  <a:lnTo>
                    <a:pt x="805052" y="12954"/>
                  </a:lnTo>
                  <a:lnTo>
                    <a:pt x="805052" y="5842"/>
                  </a:lnTo>
                  <a:lnTo>
                    <a:pt x="799211" y="0"/>
                  </a:lnTo>
                  <a:close/>
                </a:path>
                <a:path w="852170" h="445135">
                  <a:moveTo>
                    <a:pt x="805052" y="12954"/>
                  </a:moveTo>
                  <a:lnTo>
                    <a:pt x="779145" y="12954"/>
                  </a:lnTo>
                  <a:lnTo>
                    <a:pt x="792099" y="25908"/>
                  </a:lnTo>
                  <a:lnTo>
                    <a:pt x="805052" y="25908"/>
                  </a:lnTo>
                  <a:lnTo>
                    <a:pt x="805052" y="129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7018781" y="4858842"/>
            <a:ext cx="1252220" cy="751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50" dirty="0">
                <a:solidFill>
                  <a:srgbClr val="7E7E7E"/>
                </a:solidFill>
                <a:latin typeface="Arial"/>
                <a:cs typeface="Arial"/>
              </a:rPr>
              <a:t>Desviando</a:t>
            </a:r>
            <a:r>
              <a:rPr sz="1600" spc="1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45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exceção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4825" y="1033145"/>
            <a:ext cx="539115" cy="54864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200000">
            <a:off x="5662295" y="4783455"/>
            <a:ext cx="1123950" cy="901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3961765" y="2669540"/>
            <a:ext cx="12134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5400" b="1">
                <a:solidFill>
                  <a:schemeClr val="bg1"/>
                </a:solidFill>
              </a:rPr>
              <a:t>VS</a:t>
            </a:r>
            <a:endParaRPr lang="pt-PT" altLang="pt-BR" sz="5400" b="1">
              <a:solidFill>
                <a:schemeClr val="bg1"/>
              </a:solidFill>
            </a:endParaRPr>
          </a:p>
        </p:txBody>
      </p:sp>
      <p:sp>
        <p:nvSpPr>
          <p:cNvPr id="15" name="object 10"/>
          <p:cNvSpPr txBox="1"/>
          <p:nvPr/>
        </p:nvSpPr>
        <p:spPr>
          <a:xfrm>
            <a:off x="2995295" y="591820"/>
            <a:ext cx="4235450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2000" b="1">
                <a:solidFill>
                  <a:schemeClr val="bg1"/>
                </a:solidFill>
                <a:latin typeface="Georgia"/>
                <a:cs typeface="Georgia"/>
              </a:rPr>
              <a:t>Throw  Vs Throws</a:t>
            </a:r>
            <a:endParaRPr lang="pt-PT" sz="2000" b="1">
              <a:solidFill>
                <a:schemeClr val="bg1"/>
              </a:solidFill>
              <a:latin typeface="Georgia"/>
              <a:cs typeface="Georgia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" y="59055"/>
            <a:ext cx="1386205" cy="138620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04800" y="1752600"/>
            <a:ext cx="3375660" cy="467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Retângulo 15"/>
          <p:cNvSpPr/>
          <p:nvPr/>
        </p:nvSpPr>
        <p:spPr>
          <a:xfrm>
            <a:off x="5288280" y="1760855"/>
            <a:ext cx="3468370" cy="4665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object 37"/>
          <p:cNvSpPr txBox="1"/>
          <p:nvPr/>
        </p:nvSpPr>
        <p:spPr>
          <a:xfrm>
            <a:off x="437515" y="1957070"/>
            <a:ext cx="2998470" cy="38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1200">
                <a:solidFill>
                  <a:schemeClr val="bg1"/>
                </a:solidFill>
                <a:latin typeface="Arial"/>
                <a:cs typeface="Arial"/>
              </a:rPr>
              <a:t>Usado explicitamente throw e uma Exception</a:t>
            </a:r>
            <a:endParaRPr lang="pt-PT"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object 37"/>
          <p:cNvSpPr txBox="1"/>
          <p:nvPr/>
        </p:nvSpPr>
        <p:spPr>
          <a:xfrm>
            <a:off x="437515" y="2669540"/>
            <a:ext cx="3070860" cy="38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1200">
                <a:solidFill>
                  <a:schemeClr val="bg1"/>
                </a:solidFill>
                <a:latin typeface="Arial"/>
                <a:cs typeface="Arial"/>
              </a:rPr>
              <a:t>Checadas Exceptions nãp podem se propagar usando throw somente.</a:t>
            </a:r>
            <a:endParaRPr lang="pt-PT"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" name="object 37"/>
          <p:cNvSpPr txBox="1"/>
          <p:nvPr/>
        </p:nvSpPr>
        <p:spPr>
          <a:xfrm>
            <a:off x="5481320" y="1895475"/>
            <a:ext cx="2978785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1200">
                <a:solidFill>
                  <a:schemeClr val="bg1"/>
                </a:solidFill>
                <a:latin typeface="Arial"/>
                <a:cs typeface="Arial"/>
              </a:rPr>
              <a:t>Usado para declarar uma exception</a:t>
            </a:r>
            <a:endParaRPr lang="pt-PT"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6" name="object 37"/>
          <p:cNvSpPr txBox="1"/>
          <p:nvPr/>
        </p:nvSpPr>
        <p:spPr>
          <a:xfrm>
            <a:off x="437515" y="3395345"/>
            <a:ext cx="299847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1200">
                <a:solidFill>
                  <a:schemeClr val="bg1"/>
                </a:solidFill>
                <a:latin typeface="Arial"/>
                <a:cs typeface="Arial"/>
              </a:rPr>
              <a:t>Segue uma instancia</a:t>
            </a:r>
            <a:endParaRPr lang="pt-PT"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7" name="object 37"/>
          <p:cNvSpPr txBox="1"/>
          <p:nvPr/>
        </p:nvSpPr>
        <p:spPr>
          <a:xfrm>
            <a:off x="381000" y="4656455"/>
            <a:ext cx="3199765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1200">
                <a:solidFill>
                  <a:schemeClr val="bg1"/>
                </a:solidFill>
                <a:latin typeface="Arial"/>
                <a:cs typeface="Arial"/>
              </a:rPr>
              <a:t>Não pode manipular multiplas exceptions</a:t>
            </a:r>
            <a:endParaRPr lang="pt-PT"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8" name="object 37"/>
          <p:cNvSpPr txBox="1"/>
          <p:nvPr/>
        </p:nvSpPr>
        <p:spPr>
          <a:xfrm>
            <a:off x="437515" y="3996055"/>
            <a:ext cx="299847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1200">
                <a:solidFill>
                  <a:schemeClr val="bg1"/>
                </a:solidFill>
                <a:latin typeface="Arial"/>
                <a:cs typeface="Arial"/>
              </a:rPr>
              <a:t>Usado dentro de um metodo</a:t>
            </a:r>
            <a:endParaRPr lang="pt-PT"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9" name="object 37"/>
          <p:cNvSpPr txBox="1"/>
          <p:nvPr/>
        </p:nvSpPr>
        <p:spPr>
          <a:xfrm>
            <a:off x="5481955" y="2473325"/>
            <a:ext cx="2978785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1200">
                <a:solidFill>
                  <a:schemeClr val="bg1"/>
                </a:solidFill>
                <a:latin typeface="Arial"/>
                <a:cs typeface="Arial"/>
              </a:rPr>
              <a:t>Checked Exceptions pode propagar</a:t>
            </a:r>
            <a:endParaRPr lang="pt-PT"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" name="object 37"/>
          <p:cNvSpPr txBox="1"/>
          <p:nvPr/>
        </p:nvSpPr>
        <p:spPr>
          <a:xfrm>
            <a:off x="5532755" y="3209925"/>
            <a:ext cx="2978785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1200">
                <a:solidFill>
                  <a:schemeClr val="bg1"/>
                </a:solidFill>
                <a:latin typeface="Arial"/>
                <a:cs typeface="Arial"/>
              </a:rPr>
              <a:t>segue uma class</a:t>
            </a:r>
            <a:endParaRPr lang="pt-PT"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object 37"/>
          <p:cNvSpPr txBox="1"/>
          <p:nvPr/>
        </p:nvSpPr>
        <p:spPr>
          <a:xfrm>
            <a:off x="5507355" y="3794125"/>
            <a:ext cx="2978785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1200">
                <a:solidFill>
                  <a:schemeClr val="bg1"/>
                </a:solidFill>
                <a:latin typeface="Arial"/>
                <a:cs typeface="Arial"/>
              </a:rPr>
              <a:t>Usado na assinatura do metodo</a:t>
            </a:r>
            <a:endParaRPr lang="pt-PT"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" name="object 37"/>
          <p:cNvSpPr txBox="1"/>
          <p:nvPr/>
        </p:nvSpPr>
        <p:spPr>
          <a:xfrm>
            <a:off x="5507355" y="4460240"/>
            <a:ext cx="2978785" cy="38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1200">
                <a:solidFill>
                  <a:schemeClr val="bg1"/>
                </a:solidFill>
                <a:latin typeface="Arial"/>
                <a:cs typeface="Arial"/>
              </a:rPr>
              <a:t>pode ser declarado multiples Exceptions</a:t>
            </a:r>
            <a:endParaRPr lang="pt-PT" sz="12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0"/>
          <p:cNvSpPr txBox="1"/>
          <p:nvPr/>
        </p:nvSpPr>
        <p:spPr>
          <a:xfrm>
            <a:off x="2578100" y="591820"/>
            <a:ext cx="3719830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chemeClr val="bg1"/>
                </a:solidFill>
                <a:sym typeface="+mn-ea"/>
              </a:rPr>
              <a:t>Criando</a:t>
            </a:r>
            <a:r>
              <a:rPr sz="2000" b="1" spc="-80" dirty="0">
                <a:solidFill>
                  <a:schemeClr val="bg1"/>
                </a:solidFill>
                <a:sym typeface="+mn-ea"/>
              </a:rPr>
              <a:t> </a:t>
            </a:r>
            <a:r>
              <a:rPr lang="pt-PT" sz="2000" b="1" spc="-80" dirty="0">
                <a:solidFill>
                  <a:schemeClr val="bg1"/>
                </a:solidFill>
                <a:sym typeface="+mn-ea"/>
              </a:rPr>
              <a:t>suas </a:t>
            </a:r>
            <a:r>
              <a:rPr sz="2000" b="1" spc="-5" dirty="0">
                <a:solidFill>
                  <a:schemeClr val="bg1"/>
                </a:solidFill>
                <a:sym typeface="+mn-ea"/>
              </a:rPr>
              <a:t>Exceções</a:t>
            </a:r>
            <a:endParaRPr lang="pt-PT" sz="2000" b="1" spc="-5" dirty="0">
              <a:solidFill>
                <a:schemeClr val="bg1"/>
              </a:solidFill>
              <a:latin typeface="Georgia"/>
              <a:cs typeface="Georgia"/>
              <a:sym typeface="+mn-ea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" y="59055"/>
            <a:ext cx="1386205" cy="1386205"/>
          </a:xfrm>
          <a:prstGeom prst="rect">
            <a:avLst/>
          </a:prstGeom>
        </p:spPr>
      </p:pic>
      <p:sp>
        <p:nvSpPr>
          <p:cNvPr id="9" name="object 3"/>
          <p:cNvSpPr/>
          <p:nvPr/>
        </p:nvSpPr>
        <p:spPr>
          <a:xfrm>
            <a:off x="248920" y="3042285"/>
            <a:ext cx="7696200" cy="3237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" name="object 6"/>
          <p:cNvSpPr/>
          <p:nvPr/>
        </p:nvSpPr>
        <p:spPr>
          <a:xfrm>
            <a:off x="246888" y="1528572"/>
            <a:ext cx="5689092" cy="10012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510" y="496570"/>
            <a:ext cx="1039495" cy="103949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551930" y="1910968"/>
            <a:ext cx="243141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065" marR="5080" indent="3175" algn="ctr">
              <a:lnSpc>
                <a:spcPct val="100000"/>
              </a:lnSpc>
              <a:spcBef>
                <a:spcPts val="95"/>
              </a:spcBef>
            </a:pPr>
            <a:r>
              <a:rPr sz="1600" b="1" spc="35" dirty="0">
                <a:solidFill>
                  <a:schemeClr val="bg1"/>
                </a:solidFill>
                <a:latin typeface="Arial"/>
                <a:cs typeface="Arial"/>
              </a:rPr>
              <a:t>Atributos </a:t>
            </a:r>
            <a:r>
              <a:rPr sz="1600" b="1" spc="5" dirty="0">
                <a:solidFill>
                  <a:schemeClr val="bg1"/>
                </a:solidFill>
                <a:latin typeface="Arial"/>
                <a:cs typeface="Arial"/>
              </a:rPr>
              <a:t>de </a:t>
            </a:r>
            <a:r>
              <a:rPr sz="1600" b="1" spc="-35" dirty="0">
                <a:solidFill>
                  <a:schemeClr val="bg1"/>
                </a:solidFill>
                <a:latin typeface="Arial"/>
                <a:cs typeface="Arial"/>
              </a:rPr>
              <a:t>objetos </a:t>
            </a:r>
            <a:r>
              <a:rPr sz="1600" b="1" spc="-65" dirty="0">
                <a:solidFill>
                  <a:schemeClr val="bg1"/>
                </a:solidFill>
                <a:latin typeface="Arial"/>
                <a:cs typeface="Arial"/>
              </a:rPr>
              <a:t>e  </a:t>
            </a:r>
            <a:r>
              <a:rPr sz="1600" b="1" spc="10" dirty="0">
                <a:solidFill>
                  <a:schemeClr val="bg1"/>
                </a:solidFill>
                <a:latin typeface="Arial"/>
                <a:cs typeface="Arial"/>
              </a:rPr>
              <a:t>construtores </a:t>
            </a:r>
            <a:r>
              <a:rPr sz="1600" b="1" spc="30" dirty="0">
                <a:solidFill>
                  <a:schemeClr val="bg1"/>
                </a:solidFill>
                <a:latin typeface="Arial"/>
                <a:cs typeface="Arial"/>
              </a:rPr>
              <a:t>podem </a:t>
            </a:r>
            <a:r>
              <a:rPr sz="1600" b="1" spc="-40" dirty="0">
                <a:solidFill>
                  <a:schemeClr val="bg1"/>
                </a:solidFill>
                <a:latin typeface="Arial"/>
                <a:cs typeface="Arial"/>
              </a:rPr>
              <a:t>ser  </a:t>
            </a:r>
            <a:r>
              <a:rPr sz="1600" b="1" spc="-15" dirty="0">
                <a:solidFill>
                  <a:schemeClr val="bg1"/>
                </a:solidFill>
                <a:latin typeface="Arial"/>
                <a:cs typeface="Arial"/>
              </a:rPr>
              <a:t>adicionados </a:t>
            </a:r>
            <a:r>
              <a:rPr sz="1600" b="1" spc="40" dirty="0">
                <a:solidFill>
                  <a:schemeClr val="bg1"/>
                </a:solidFill>
                <a:latin typeface="Arial"/>
                <a:cs typeface="Arial"/>
              </a:rPr>
              <a:t>à</a:t>
            </a:r>
            <a:r>
              <a:rPr sz="1600" b="1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b="1" spc="-90" dirty="0">
                <a:solidFill>
                  <a:schemeClr val="bg1"/>
                </a:solidFill>
                <a:latin typeface="Arial"/>
                <a:cs typeface="Arial"/>
              </a:rPr>
              <a:t>classe</a:t>
            </a:r>
            <a:endParaRPr sz="1600" b="1" spc="-9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0"/>
          <p:cNvSpPr txBox="1"/>
          <p:nvPr/>
        </p:nvSpPr>
        <p:spPr>
          <a:xfrm>
            <a:off x="1431290" y="591820"/>
            <a:ext cx="4866640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chemeClr val="bg1"/>
                </a:solidFill>
                <a:sym typeface="+mn-ea"/>
              </a:rPr>
              <a:t>Sobrepondo Métodos </a:t>
            </a:r>
            <a:r>
              <a:rPr sz="2000" b="1" spc="-5" dirty="0">
                <a:solidFill>
                  <a:schemeClr val="bg1"/>
                </a:solidFill>
                <a:sym typeface="+mn-ea"/>
              </a:rPr>
              <a:t>e</a:t>
            </a:r>
            <a:r>
              <a:rPr sz="2000" b="1" spc="90" dirty="0">
                <a:solidFill>
                  <a:schemeClr val="bg1"/>
                </a:solidFill>
                <a:sym typeface="+mn-ea"/>
              </a:rPr>
              <a:t> </a:t>
            </a:r>
            <a:r>
              <a:rPr sz="2000" b="1" spc="-5" dirty="0">
                <a:solidFill>
                  <a:schemeClr val="bg1"/>
                </a:solidFill>
                <a:sym typeface="+mn-ea"/>
              </a:rPr>
              <a:t>Exceções</a:t>
            </a:r>
            <a:endParaRPr lang="pt-PT" sz="2000" b="1" spc="-5" dirty="0">
              <a:solidFill>
                <a:schemeClr val="bg1"/>
              </a:solidFill>
              <a:latin typeface="Georgia"/>
              <a:cs typeface="Georgia"/>
              <a:sym typeface="+mn-ea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" y="59055"/>
            <a:ext cx="1386205" cy="13862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306810" y="1164053"/>
            <a:ext cx="4276438" cy="807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grpSp>
        <p:nvGrpSpPr>
          <p:cNvPr id="12" name="object 12"/>
          <p:cNvGrpSpPr/>
          <p:nvPr/>
        </p:nvGrpSpPr>
        <p:grpSpPr>
          <a:xfrm>
            <a:off x="4203191" y="2058923"/>
            <a:ext cx="4018915" cy="1165860"/>
            <a:chOff x="4203191" y="2058923"/>
            <a:chExt cx="4018915" cy="1165860"/>
          </a:xfrm>
        </p:grpSpPr>
        <p:sp>
          <p:nvSpPr>
            <p:cNvPr id="13" name="object 13"/>
            <p:cNvSpPr/>
            <p:nvPr/>
          </p:nvSpPr>
          <p:spPr>
            <a:xfrm>
              <a:off x="4216145" y="2071877"/>
              <a:ext cx="3992879" cy="1140460"/>
            </a:xfrm>
            <a:custGeom>
              <a:avLst/>
              <a:gdLst/>
              <a:ahLst/>
              <a:cxnLst/>
              <a:rect l="l" t="t" r="r" b="b"/>
              <a:pathLst>
                <a:path w="3992879" h="1140460">
                  <a:moveTo>
                    <a:pt x="0" y="1139952"/>
                  </a:moveTo>
                  <a:lnTo>
                    <a:pt x="3992879" y="1139952"/>
                  </a:lnTo>
                  <a:lnTo>
                    <a:pt x="3992879" y="0"/>
                  </a:lnTo>
                  <a:lnTo>
                    <a:pt x="0" y="0"/>
                  </a:lnTo>
                  <a:lnTo>
                    <a:pt x="0" y="1139952"/>
                  </a:lnTo>
                  <a:close/>
                </a:path>
              </a:pathLst>
            </a:custGeom>
            <a:ln w="25907">
              <a:solidFill>
                <a:srgbClr val="C0504D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4" name="object 14"/>
            <p:cNvSpPr/>
            <p:nvPr/>
          </p:nvSpPr>
          <p:spPr>
            <a:xfrm>
              <a:off x="4268723" y="2133599"/>
              <a:ext cx="3820338" cy="10180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</p:grpSp>
      <p:grpSp>
        <p:nvGrpSpPr>
          <p:cNvPr id="3" name="object 9"/>
          <p:cNvGrpSpPr/>
          <p:nvPr/>
        </p:nvGrpSpPr>
        <p:grpSpPr>
          <a:xfrm>
            <a:off x="4203191" y="3415284"/>
            <a:ext cx="4739640" cy="1165860"/>
            <a:chOff x="4203191" y="3415284"/>
            <a:chExt cx="4739640" cy="1165860"/>
          </a:xfrm>
        </p:grpSpPr>
        <p:sp>
          <p:nvSpPr>
            <p:cNvPr id="10" name="object 10"/>
            <p:cNvSpPr/>
            <p:nvPr/>
          </p:nvSpPr>
          <p:spPr>
            <a:xfrm>
              <a:off x="4216145" y="3428238"/>
              <a:ext cx="4714240" cy="1140460"/>
            </a:xfrm>
            <a:custGeom>
              <a:avLst/>
              <a:gdLst/>
              <a:ahLst/>
              <a:cxnLst/>
              <a:rect l="l" t="t" r="r" b="b"/>
              <a:pathLst>
                <a:path w="4714240" h="1140460">
                  <a:moveTo>
                    <a:pt x="0" y="1139952"/>
                  </a:moveTo>
                  <a:lnTo>
                    <a:pt x="4713732" y="1139952"/>
                  </a:lnTo>
                  <a:lnTo>
                    <a:pt x="4713732" y="0"/>
                  </a:lnTo>
                  <a:lnTo>
                    <a:pt x="0" y="0"/>
                  </a:lnTo>
                  <a:lnTo>
                    <a:pt x="0" y="1139952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1" name="object 11"/>
            <p:cNvSpPr/>
            <p:nvPr/>
          </p:nvSpPr>
          <p:spPr>
            <a:xfrm>
              <a:off x="4256857" y="3481738"/>
              <a:ext cx="4612769" cy="9755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210185" y="2484755"/>
            <a:ext cx="2512695" cy="99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b="1" spc="25" dirty="0">
                <a:solidFill>
                  <a:schemeClr val="bg1"/>
                </a:solidFill>
                <a:latin typeface="Arial"/>
                <a:cs typeface="Arial"/>
              </a:rPr>
              <a:t>Não </a:t>
            </a:r>
            <a:r>
              <a:rPr sz="1600" b="1" spc="15" dirty="0">
                <a:solidFill>
                  <a:schemeClr val="bg1"/>
                </a:solidFill>
                <a:latin typeface="Arial"/>
                <a:cs typeface="Arial"/>
              </a:rPr>
              <a:t>Pode, </a:t>
            </a:r>
            <a:r>
              <a:rPr sz="1600" spc="45"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sz="1600" spc="-35" dirty="0">
                <a:solidFill>
                  <a:schemeClr val="bg1"/>
                </a:solidFill>
                <a:latin typeface="Arial"/>
                <a:cs typeface="Arial"/>
              </a:rPr>
              <a:t>classe  </a:t>
            </a:r>
            <a:r>
              <a:rPr sz="1600" spc="80" dirty="0">
                <a:solidFill>
                  <a:schemeClr val="bg1"/>
                </a:solidFill>
                <a:latin typeface="Arial"/>
                <a:cs typeface="Arial"/>
              </a:rPr>
              <a:t>Exception </a:t>
            </a:r>
            <a:r>
              <a:rPr sz="1600" spc="-60" dirty="0">
                <a:solidFill>
                  <a:schemeClr val="bg1"/>
                </a:solidFill>
                <a:latin typeface="Arial"/>
                <a:cs typeface="Arial"/>
              </a:rPr>
              <a:t>é  </a:t>
            </a:r>
            <a:r>
              <a:rPr sz="1600" spc="10" dirty="0">
                <a:solidFill>
                  <a:schemeClr val="bg1"/>
                </a:solidFill>
                <a:latin typeface="Arial"/>
                <a:cs typeface="Arial"/>
              </a:rPr>
              <a:t>superclasse </a:t>
            </a:r>
            <a:r>
              <a:rPr sz="1600" spc="45" dirty="0">
                <a:solidFill>
                  <a:schemeClr val="bg1"/>
                </a:solidFill>
                <a:latin typeface="Arial"/>
                <a:cs typeface="Arial"/>
              </a:rPr>
              <a:t>de  </a:t>
            </a:r>
            <a:r>
              <a:rPr sz="1600" spc="100" dirty="0">
                <a:solidFill>
                  <a:schemeClr val="bg1"/>
                </a:solidFill>
                <a:latin typeface="Arial"/>
                <a:cs typeface="Arial"/>
              </a:rPr>
              <a:t>RuntimeException</a:t>
            </a:r>
            <a:endParaRPr sz="1600" spc="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6590" y="4210050"/>
            <a:ext cx="246316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60960" marR="5080" indent="-48895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chemeClr val="bg1"/>
                </a:solidFill>
                <a:latin typeface="Arial"/>
                <a:cs typeface="Arial"/>
              </a:rPr>
              <a:t>Pode,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é </a:t>
            </a:r>
            <a:r>
              <a:rPr sz="1600" spc="-25" dirty="0">
                <a:solidFill>
                  <a:schemeClr val="bg1"/>
                </a:solidFill>
                <a:latin typeface="Arial"/>
                <a:cs typeface="Arial"/>
              </a:rPr>
              <a:t>subclasse </a:t>
            </a:r>
            <a:r>
              <a:rPr sz="1600" spc="45" dirty="0">
                <a:solidFill>
                  <a:schemeClr val="bg1"/>
                </a:solidFill>
                <a:latin typeface="Arial"/>
                <a:cs typeface="Arial"/>
              </a:rPr>
              <a:t>de  </a:t>
            </a:r>
            <a:r>
              <a:rPr sz="1600" spc="100" dirty="0">
                <a:solidFill>
                  <a:schemeClr val="bg1"/>
                </a:solidFill>
                <a:latin typeface="Arial"/>
                <a:cs typeface="Arial"/>
              </a:rPr>
              <a:t>RuntimeException</a:t>
            </a:r>
            <a:endParaRPr sz="1600" spc="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1205230" y="5495925"/>
            <a:ext cx="72142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pc="85" dirty="0">
                <a:solidFill>
                  <a:schemeClr val="bg1"/>
                </a:solidFill>
                <a:latin typeface="Arial"/>
                <a:cs typeface="Arial"/>
                <a:sym typeface="+mn-ea"/>
              </a:rPr>
              <a:t>Ao </a:t>
            </a:r>
            <a:r>
              <a:rPr spc="65" dirty="0">
                <a:solidFill>
                  <a:schemeClr val="bg1"/>
                </a:solidFill>
                <a:latin typeface="Arial"/>
                <a:cs typeface="Arial"/>
                <a:sym typeface="+mn-ea"/>
              </a:rPr>
              <a:t>sobrepor </a:t>
            </a:r>
            <a:r>
              <a:rPr spc="85" dirty="0">
                <a:solidFill>
                  <a:schemeClr val="bg1"/>
                </a:solidFill>
                <a:latin typeface="Arial"/>
                <a:cs typeface="Arial"/>
                <a:sym typeface="+mn-ea"/>
              </a:rPr>
              <a:t>métodos </a:t>
            </a:r>
            <a:r>
              <a:rPr spc="105" dirty="0">
                <a:solidFill>
                  <a:schemeClr val="bg1"/>
                </a:solidFill>
                <a:latin typeface="Arial"/>
                <a:cs typeface="Arial"/>
                <a:sym typeface="+mn-ea"/>
              </a:rPr>
              <a:t>com </a:t>
            </a:r>
            <a:r>
              <a:rPr b="1" spc="50" dirty="0">
                <a:solidFill>
                  <a:schemeClr val="bg1"/>
                </a:solidFill>
                <a:latin typeface="Arial"/>
                <a:cs typeface="Arial"/>
                <a:sym typeface="+mn-ea"/>
              </a:rPr>
              <a:t>throws</a:t>
            </a:r>
            <a:r>
              <a:rPr spc="50" dirty="0">
                <a:solidFill>
                  <a:schemeClr val="bg1"/>
                </a:solidFill>
                <a:latin typeface="Arial"/>
                <a:cs typeface="Arial"/>
                <a:sym typeface="+mn-ea"/>
              </a:rPr>
              <a:t>, </a:t>
            </a:r>
            <a:r>
              <a:rPr spc="10" dirty="0">
                <a:solidFill>
                  <a:schemeClr val="bg1"/>
                </a:solidFill>
                <a:latin typeface="Arial"/>
                <a:cs typeface="Arial"/>
                <a:sym typeface="+mn-ea"/>
              </a:rPr>
              <a:t>o </a:t>
            </a:r>
            <a:r>
              <a:rPr spc="120" dirty="0">
                <a:solidFill>
                  <a:schemeClr val="bg1"/>
                </a:solidFill>
                <a:latin typeface="Arial"/>
                <a:cs typeface="Arial"/>
                <a:sym typeface="+mn-ea"/>
              </a:rPr>
              <a:t>método  </a:t>
            </a:r>
            <a:r>
              <a:rPr spc="25" dirty="0">
                <a:solidFill>
                  <a:schemeClr val="bg1"/>
                </a:solidFill>
                <a:latin typeface="Arial"/>
                <a:cs typeface="Arial"/>
                <a:sym typeface="+mn-ea"/>
              </a:rPr>
              <a:t>deve </a:t>
            </a:r>
            <a:r>
              <a:rPr spc="100" dirty="0">
                <a:solidFill>
                  <a:schemeClr val="bg1"/>
                </a:solidFill>
                <a:latin typeface="Arial"/>
                <a:cs typeface="Arial"/>
                <a:sym typeface="+mn-ea"/>
              </a:rPr>
              <a:t>lançar </a:t>
            </a:r>
            <a:r>
              <a:rPr spc="45" dirty="0">
                <a:solidFill>
                  <a:schemeClr val="bg1"/>
                </a:solidFill>
                <a:latin typeface="Arial"/>
                <a:cs typeface="Arial"/>
                <a:sym typeface="+mn-ea"/>
              </a:rPr>
              <a:t>a </a:t>
            </a:r>
            <a:r>
              <a:rPr spc="90" dirty="0">
                <a:solidFill>
                  <a:schemeClr val="bg1"/>
                </a:solidFill>
                <a:latin typeface="Arial"/>
                <a:cs typeface="Arial"/>
                <a:sym typeface="+mn-ea"/>
              </a:rPr>
              <a:t>mesma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  <a:sym typeface="+mn-ea"/>
              </a:rPr>
              <a:t>exceção </a:t>
            </a:r>
            <a:r>
              <a:rPr spc="45" dirty="0">
                <a:solidFill>
                  <a:schemeClr val="bg1"/>
                </a:solidFill>
                <a:latin typeface="Arial"/>
                <a:cs typeface="Arial"/>
                <a:sym typeface="+mn-ea"/>
              </a:rPr>
              <a:t>ou </a:t>
            </a:r>
            <a:r>
              <a:rPr spc="195" dirty="0">
                <a:solidFill>
                  <a:schemeClr val="bg1"/>
                </a:solidFill>
                <a:latin typeface="Arial"/>
                <a:cs typeface="Arial"/>
                <a:sym typeface="+mn-ea"/>
              </a:rPr>
              <a:t>um </a:t>
            </a:r>
            <a:r>
              <a:rPr spc="50" dirty="0">
                <a:solidFill>
                  <a:schemeClr val="bg1"/>
                </a:solidFill>
                <a:latin typeface="Arial"/>
                <a:cs typeface="Arial"/>
                <a:sym typeface="+mn-ea"/>
              </a:rPr>
              <a:t>de </a:t>
            </a:r>
            <a:r>
              <a:rPr spc="-35" dirty="0">
                <a:solidFill>
                  <a:schemeClr val="bg1"/>
                </a:solidFill>
                <a:latin typeface="Arial"/>
                <a:cs typeface="Arial"/>
                <a:sym typeface="+mn-ea"/>
              </a:rPr>
              <a:t>suas  subclasses </a:t>
            </a:r>
            <a:r>
              <a:rPr spc="-60" dirty="0">
                <a:solidFill>
                  <a:schemeClr val="bg1"/>
                </a:solidFill>
                <a:latin typeface="Arial"/>
                <a:cs typeface="Arial"/>
                <a:sym typeface="+mn-ea"/>
              </a:rPr>
              <a:t>e </a:t>
            </a:r>
            <a:r>
              <a:rPr b="1" spc="10" dirty="0">
                <a:solidFill>
                  <a:schemeClr val="bg1"/>
                </a:solidFill>
                <a:latin typeface="Arial"/>
                <a:cs typeface="Arial"/>
                <a:sym typeface="+mn-ea"/>
              </a:rPr>
              <a:t>não </a:t>
            </a:r>
            <a:r>
              <a:rPr b="1" spc="-5" dirty="0">
                <a:solidFill>
                  <a:schemeClr val="bg1"/>
                </a:solidFill>
                <a:latin typeface="Arial"/>
                <a:cs typeface="Arial"/>
                <a:sym typeface="+mn-ea"/>
              </a:rPr>
              <a:t>pode </a:t>
            </a:r>
            <a:r>
              <a:rPr spc="25" dirty="0">
                <a:solidFill>
                  <a:schemeClr val="bg1"/>
                </a:solidFill>
                <a:latin typeface="Arial"/>
                <a:cs typeface="Arial"/>
                <a:sym typeface="+mn-ea"/>
              </a:rPr>
              <a:t>ser </a:t>
            </a:r>
            <a:r>
              <a:rPr spc="75" dirty="0">
                <a:solidFill>
                  <a:schemeClr val="bg1"/>
                </a:solidFill>
                <a:latin typeface="Arial"/>
                <a:cs typeface="Arial"/>
                <a:sym typeface="+mn-ea"/>
              </a:rPr>
              <a:t>adicionado </a:t>
            </a:r>
            <a:r>
              <a:rPr spc="80" dirty="0">
                <a:solidFill>
                  <a:schemeClr val="bg1"/>
                </a:solidFill>
                <a:latin typeface="Arial"/>
                <a:cs typeface="Arial"/>
                <a:sym typeface="+mn-ea"/>
              </a:rPr>
              <a:t>tipos  </a:t>
            </a:r>
            <a:r>
              <a:rPr spc="70" dirty="0">
                <a:solidFill>
                  <a:schemeClr val="bg1"/>
                </a:solidFill>
                <a:latin typeface="Arial"/>
                <a:cs typeface="Arial"/>
                <a:sym typeface="+mn-ea"/>
              </a:rPr>
              <a:t>diferentes.</a:t>
            </a:r>
            <a:endParaRPr>
              <a:solidFill>
                <a:schemeClr val="bg1"/>
              </a:solidFill>
              <a:latin typeface="Arial"/>
              <a:cs typeface="Arial"/>
            </a:endParaRPr>
          </a:p>
          <a:p>
            <a:endParaRPr lang="pt-BR" altLang="en-US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1640000">
            <a:off x="3041015" y="2215515"/>
            <a:ext cx="751205" cy="602615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185" y="5563870"/>
            <a:ext cx="875665" cy="87566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1640000">
            <a:off x="3250565" y="3815715"/>
            <a:ext cx="751205" cy="6026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93408"/>
            <a:ext cx="822960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36825" marR="5080" indent="-1989455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Java </a:t>
            </a:r>
            <a:r>
              <a:rPr sz="3200" spc="-5" dirty="0"/>
              <a:t>Orientado </a:t>
            </a:r>
            <a:r>
              <a:rPr sz="3200" dirty="0"/>
              <a:t>a</a:t>
            </a:r>
            <a:r>
              <a:rPr sz="3200" spc="-95" dirty="0"/>
              <a:t> </a:t>
            </a:r>
            <a:r>
              <a:rPr sz="3200" spc="-5" dirty="0"/>
              <a:t>Objetos  Exceções</a:t>
            </a:r>
            <a:endParaRPr sz="3200" spc="-5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830" y="1487170"/>
            <a:ext cx="8268970" cy="4277360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240665"/>
            <a:ext cx="1386205" cy="13862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1780" y="582931"/>
            <a:ext cx="8229600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36825" marR="5080" indent="-1989455">
              <a:lnSpc>
                <a:spcPct val="100000"/>
              </a:lnSpc>
              <a:spcBef>
                <a:spcPts val="105"/>
              </a:spcBef>
            </a:pPr>
            <a:r>
              <a:rPr lang="pt-PT" sz="2800" spc="-5" dirty="0">
                <a:solidFill>
                  <a:schemeClr val="bg1"/>
                </a:solidFill>
                <a:sym typeface="+mn-ea"/>
              </a:rPr>
              <a:t>Manipulando </a:t>
            </a:r>
            <a:r>
              <a:rPr sz="2800" spc="-5" dirty="0">
                <a:solidFill>
                  <a:schemeClr val="bg1"/>
                </a:solidFill>
                <a:sym typeface="+mn-ea"/>
              </a:rPr>
              <a:t>Exceções</a:t>
            </a:r>
            <a:endParaRPr sz="2800" spc="-5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213360" y="2301875"/>
            <a:ext cx="1600200" cy="1447800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Seta para a direita 20"/>
          <p:cNvSpPr/>
          <p:nvPr/>
        </p:nvSpPr>
        <p:spPr>
          <a:xfrm>
            <a:off x="1905000" y="28956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" name="Elipse 21"/>
          <p:cNvSpPr/>
          <p:nvPr/>
        </p:nvSpPr>
        <p:spPr>
          <a:xfrm>
            <a:off x="2604770" y="2286000"/>
            <a:ext cx="1600200" cy="1447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3" name="Seta para a direita 22"/>
          <p:cNvSpPr/>
          <p:nvPr/>
        </p:nvSpPr>
        <p:spPr>
          <a:xfrm>
            <a:off x="4311015" y="2911475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Elipse 23"/>
          <p:cNvSpPr/>
          <p:nvPr/>
        </p:nvSpPr>
        <p:spPr>
          <a:xfrm>
            <a:off x="4996815" y="2286000"/>
            <a:ext cx="1600200" cy="14478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5" name="Seta para a direita 24"/>
          <p:cNvSpPr/>
          <p:nvPr/>
        </p:nvSpPr>
        <p:spPr>
          <a:xfrm>
            <a:off x="6661150" y="2911475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6" name="Elipse 25"/>
          <p:cNvSpPr/>
          <p:nvPr/>
        </p:nvSpPr>
        <p:spPr>
          <a:xfrm>
            <a:off x="7346950" y="2301875"/>
            <a:ext cx="1600200" cy="1447800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7" name="object 36"/>
          <p:cNvSpPr txBox="1"/>
          <p:nvPr/>
        </p:nvSpPr>
        <p:spPr>
          <a:xfrm>
            <a:off x="463550" y="2752090"/>
            <a:ext cx="1100455" cy="516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1600">
                <a:latin typeface="Arial"/>
                <a:cs typeface="Arial"/>
              </a:rPr>
              <a:t>Problema </a:t>
            </a:r>
            <a:endParaRPr lang="pt-PT"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1600">
                <a:latin typeface="Arial"/>
                <a:cs typeface="Arial"/>
              </a:rPr>
              <a:t> Ocorrido</a:t>
            </a:r>
            <a:endParaRPr lang="pt-PT" sz="1600">
              <a:latin typeface="Arial"/>
              <a:cs typeface="Arial"/>
            </a:endParaRPr>
          </a:p>
        </p:txBody>
      </p:sp>
      <p:sp>
        <p:nvSpPr>
          <p:cNvPr id="28" name="object 36"/>
          <p:cNvSpPr txBox="1"/>
          <p:nvPr/>
        </p:nvSpPr>
        <p:spPr>
          <a:xfrm>
            <a:off x="2854960" y="2752090"/>
            <a:ext cx="1100455" cy="516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1600">
                <a:latin typeface="Arial"/>
                <a:cs typeface="Arial"/>
              </a:rPr>
              <a:t>  Criando </a:t>
            </a:r>
            <a:endParaRPr lang="pt-PT"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1600">
                <a:latin typeface="Arial"/>
                <a:cs typeface="Arial"/>
              </a:rPr>
              <a:t>Exception</a:t>
            </a:r>
            <a:endParaRPr lang="pt-PT" sz="1600">
              <a:latin typeface="Arial"/>
              <a:cs typeface="Arial"/>
            </a:endParaRPr>
          </a:p>
        </p:txBody>
      </p:sp>
      <p:sp>
        <p:nvSpPr>
          <p:cNvPr id="29" name="object 36"/>
          <p:cNvSpPr txBox="1"/>
          <p:nvPr/>
        </p:nvSpPr>
        <p:spPr>
          <a:xfrm>
            <a:off x="5247005" y="2767965"/>
            <a:ext cx="1100455" cy="516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1600">
                <a:latin typeface="Arial"/>
                <a:cs typeface="Arial"/>
              </a:rPr>
              <a:t>  Throw</a:t>
            </a:r>
            <a:endParaRPr lang="pt-PT"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1600">
                <a:latin typeface="Arial"/>
                <a:cs typeface="Arial"/>
              </a:rPr>
              <a:t>Exception</a:t>
            </a:r>
            <a:endParaRPr lang="pt-PT" sz="1600">
              <a:latin typeface="Arial"/>
              <a:cs typeface="Arial"/>
            </a:endParaRPr>
          </a:p>
        </p:txBody>
      </p:sp>
      <p:sp>
        <p:nvSpPr>
          <p:cNvPr id="30" name="object 36"/>
          <p:cNvSpPr txBox="1"/>
          <p:nvPr/>
        </p:nvSpPr>
        <p:spPr>
          <a:xfrm>
            <a:off x="7704455" y="2767965"/>
            <a:ext cx="1100455" cy="516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1600">
                <a:latin typeface="Arial"/>
                <a:cs typeface="Arial"/>
              </a:rPr>
              <a:t>  Handle</a:t>
            </a:r>
            <a:endParaRPr lang="pt-PT"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1600">
                <a:latin typeface="Arial"/>
                <a:cs typeface="Arial"/>
              </a:rPr>
              <a:t>Exception</a:t>
            </a:r>
            <a:endParaRPr lang="pt-PT" sz="1600">
              <a:latin typeface="Arial"/>
              <a:cs typeface="Arial"/>
            </a:endParaRP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" y="240665"/>
            <a:ext cx="1386205" cy="1386205"/>
          </a:xfrm>
          <a:prstGeom prst="rect">
            <a:avLst/>
          </a:prstGeom>
        </p:spPr>
      </p:pic>
      <p:sp>
        <p:nvSpPr>
          <p:cNvPr id="2" name="Caixa de Texto 1"/>
          <p:cNvSpPr txBox="1"/>
          <p:nvPr/>
        </p:nvSpPr>
        <p:spPr>
          <a:xfrm>
            <a:off x="1120140" y="5052695"/>
            <a:ext cx="6903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b="1">
                <a:solidFill>
                  <a:schemeClr val="bg1"/>
                </a:solidFill>
              </a:rPr>
              <a:t>"Quem pensa pouco, erra muito"--Leonardo da Vinci</a:t>
            </a:r>
            <a:endParaRPr lang="pt-BR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15820" y="1428115"/>
            <a:ext cx="4284345" cy="326263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97025" y="370205"/>
            <a:ext cx="585597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Exceções</a:t>
            </a:r>
            <a:endParaRPr sz="4800"/>
          </a:p>
        </p:txBody>
      </p:sp>
      <p:sp>
        <p:nvSpPr>
          <p:cNvPr id="8" name="object 8"/>
          <p:cNvSpPr txBox="1"/>
          <p:nvPr/>
        </p:nvSpPr>
        <p:spPr>
          <a:xfrm>
            <a:off x="356615" y="1427988"/>
            <a:ext cx="2429510" cy="687070"/>
          </a:xfrm>
          <a:prstGeom prst="rect">
            <a:avLst/>
          </a:prstGeom>
          <a:ln w="9144">
            <a:solidFill>
              <a:srgbClr val="7C5F9F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91440" marR="83820" algn="just">
              <a:lnSpc>
                <a:spcPct val="103000"/>
              </a:lnSpc>
              <a:spcBef>
                <a:spcPts val="170"/>
              </a:spcBef>
            </a:pPr>
            <a:r>
              <a:rPr sz="1400" spc="-5" dirty="0">
                <a:latin typeface="Georgia"/>
                <a:cs typeface="Georgia"/>
              </a:rPr>
              <a:t>Erros </a:t>
            </a:r>
            <a:r>
              <a:rPr sz="1400" dirty="0">
                <a:latin typeface="Georgia"/>
                <a:cs typeface="Georgia"/>
              </a:rPr>
              <a:t>que </a:t>
            </a:r>
            <a:r>
              <a:rPr sz="1400" spc="-5" dirty="0">
                <a:latin typeface="Georgia"/>
                <a:cs typeface="Georgia"/>
              </a:rPr>
              <a:t>ocorrem  </a:t>
            </a:r>
            <a:r>
              <a:rPr sz="1400" b="1" spc="-10" dirty="0">
                <a:latin typeface="Georgia"/>
                <a:cs typeface="Georgia"/>
              </a:rPr>
              <a:t>durante </a:t>
            </a:r>
            <a:r>
              <a:rPr sz="1400" dirty="0">
                <a:latin typeface="Georgia"/>
                <a:cs typeface="Georgia"/>
              </a:rPr>
              <a:t>a </a:t>
            </a:r>
            <a:r>
              <a:rPr sz="1400" b="1" spc="-5" dirty="0">
                <a:latin typeface="Georgia"/>
                <a:cs typeface="Georgia"/>
              </a:rPr>
              <a:t>execução  </a:t>
            </a:r>
            <a:r>
              <a:rPr sz="1400" spc="-5" dirty="0">
                <a:latin typeface="Georgia"/>
                <a:cs typeface="Georgia"/>
              </a:rPr>
              <a:t>do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programa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09165" y="5426964"/>
            <a:ext cx="4572000" cy="526415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1440" marR="85090">
              <a:lnSpc>
                <a:spcPct val="103000"/>
              </a:lnSpc>
              <a:spcBef>
                <a:spcPts val="160"/>
              </a:spcBef>
            </a:pPr>
            <a:r>
              <a:rPr sz="1600" dirty="0">
                <a:latin typeface="Georgia"/>
                <a:cs typeface="Georgia"/>
              </a:rPr>
              <a:t>É </a:t>
            </a:r>
            <a:r>
              <a:rPr sz="1600" spc="-5" dirty="0">
                <a:latin typeface="Georgia"/>
                <a:cs typeface="Georgia"/>
              </a:rPr>
              <a:t>um </a:t>
            </a:r>
            <a:r>
              <a:rPr sz="1600" b="1" dirty="0">
                <a:latin typeface="Georgia"/>
                <a:cs typeface="Georgia"/>
              </a:rPr>
              <a:t>evento </a:t>
            </a:r>
            <a:r>
              <a:rPr sz="1600" dirty="0">
                <a:latin typeface="Georgia"/>
                <a:cs typeface="Georgia"/>
              </a:rPr>
              <a:t>que </a:t>
            </a:r>
            <a:r>
              <a:rPr sz="1600" b="1" spc="-5" dirty="0">
                <a:latin typeface="Georgia"/>
                <a:cs typeface="Georgia"/>
              </a:rPr>
              <a:t>interrompe </a:t>
            </a:r>
            <a:r>
              <a:rPr sz="1600" dirty="0">
                <a:latin typeface="Georgia"/>
                <a:cs typeface="Georgia"/>
              </a:rPr>
              <a:t>o </a:t>
            </a:r>
            <a:r>
              <a:rPr sz="1600" spc="-5" dirty="0">
                <a:latin typeface="Georgia"/>
                <a:cs typeface="Georgia"/>
              </a:rPr>
              <a:t>fluxo  normal de </a:t>
            </a:r>
            <a:r>
              <a:rPr sz="1600" b="1" spc="-5" dirty="0">
                <a:latin typeface="Georgia"/>
                <a:cs typeface="Georgia"/>
              </a:rPr>
              <a:t>processamento </a:t>
            </a:r>
            <a:r>
              <a:rPr sz="1600" spc="-5" dirty="0">
                <a:latin typeface="Georgia"/>
                <a:cs typeface="Georgia"/>
              </a:rPr>
              <a:t>de uma</a:t>
            </a:r>
            <a:r>
              <a:rPr sz="1600" spc="6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classe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09419" y="1751710"/>
            <a:ext cx="4434840" cy="2938780"/>
          </a:xfrm>
          <a:custGeom>
            <a:avLst/>
            <a:gdLst/>
            <a:ahLst/>
            <a:cxnLst/>
            <a:rect l="l" t="t" r="r" b="b"/>
            <a:pathLst>
              <a:path w="4434840" h="2938779">
                <a:moveTo>
                  <a:pt x="1576578" y="2004187"/>
                </a:moveTo>
                <a:lnTo>
                  <a:pt x="1575739" y="1998218"/>
                </a:lnTo>
                <a:lnTo>
                  <a:pt x="1562989" y="1906016"/>
                </a:lnTo>
                <a:lnTo>
                  <a:pt x="1562481" y="1902587"/>
                </a:lnTo>
                <a:lnTo>
                  <a:pt x="1559306" y="1900174"/>
                </a:lnTo>
                <a:lnTo>
                  <a:pt x="1555877" y="1900682"/>
                </a:lnTo>
                <a:lnTo>
                  <a:pt x="1552321" y="1901063"/>
                </a:lnTo>
                <a:lnTo>
                  <a:pt x="1549908" y="1904365"/>
                </a:lnTo>
                <a:lnTo>
                  <a:pt x="1550416" y="1907794"/>
                </a:lnTo>
                <a:lnTo>
                  <a:pt x="1559255" y="1971865"/>
                </a:lnTo>
                <a:lnTo>
                  <a:pt x="9906" y="0"/>
                </a:lnTo>
                <a:lnTo>
                  <a:pt x="0" y="7874"/>
                </a:lnTo>
                <a:lnTo>
                  <a:pt x="1549438" y="1979853"/>
                </a:lnTo>
                <a:lnTo>
                  <a:pt x="1485900" y="1954657"/>
                </a:lnTo>
                <a:lnTo>
                  <a:pt x="1482217" y="1956308"/>
                </a:lnTo>
                <a:lnTo>
                  <a:pt x="1480947" y="1959483"/>
                </a:lnTo>
                <a:lnTo>
                  <a:pt x="1479550" y="1962785"/>
                </a:lnTo>
                <a:lnTo>
                  <a:pt x="1481201" y="1966468"/>
                </a:lnTo>
                <a:lnTo>
                  <a:pt x="1484503" y="1967738"/>
                </a:lnTo>
                <a:lnTo>
                  <a:pt x="1576578" y="2004187"/>
                </a:lnTo>
                <a:close/>
              </a:path>
              <a:path w="4434840" h="2938779">
                <a:moveTo>
                  <a:pt x="4434700" y="2925826"/>
                </a:moveTo>
                <a:lnTo>
                  <a:pt x="4415409" y="2925826"/>
                </a:lnTo>
                <a:lnTo>
                  <a:pt x="4415409" y="2009775"/>
                </a:lnTo>
                <a:lnTo>
                  <a:pt x="4415409" y="2003425"/>
                </a:lnTo>
                <a:lnTo>
                  <a:pt x="4415409" y="1999869"/>
                </a:lnTo>
                <a:lnTo>
                  <a:pt x="4412475" y="1997075"/>
                </a:lnTo>
                <a:lnTo>
                  <a:pt x="2541828" y="1997075"/>
                </a:lnTo>
                <a:lnTo>
                  <a:pt x="2600833" y="1962658"/>
                </a:lnTo>
                <a:lnTo>
                  <a:pt x="2601849" y="1958848"/>
                </a:lnTo>
                <a:lnTo>
                  <a:pt x="2598293" y="1952752"/>
                </a:lnTo>
                <a:lnTo>
                  <a:pt x="2594483" y="1951736"/>
                </a:lnTo>
                <a:lnTo>
                  <a:pt x="2505837" y="2003425"/>
                </a:lnTo>
                <a:lnTo>
                  <a:pt x="2594483" y="2055114"/>
                </a:lnTo>
                <a:lnTo>
                  <a:pt x="2598293" y="2054098"/>
                </a:lnTo>
                <a:lnTo>
                  <a:pt x="2601849" y="2048002"/>
                </a:lnTo>
                <a:lnTo>
                  <a:pt x="2600833" y="2044192"/>
                </a:lnTo>
                <a:lnTo>
                  <a:pt x="2541828" y="2009775"/>
                </a:lnTo>
                <a:lnTo>
                  <a:pt x="4402709" y="2009775"/>
                </a:lnTo>
                <a:lnTo>
                  <a:pt x="4402709" y="2935605"/>
                </a:lnTo>
                <a:lnTo>
                  <a:pt x="4405503" y="2938526"/>
                </a:lnTo>
                <a:lnTo>
                  <a:pt x="4434700" y="2938526"/>
                </a:lnTo>
                <a:lnTo>
                  <a:pt x="4434700" y="2932176"/>
                </a:lnTo>
                <a:lnTo>
                  <a:pt x="4434700" y="292582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" y="5077460"/>
            <a:ext cx="1386205" cy="13862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4650" y="288290"/>
            <a:ext cx="79711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" dirty="0"/>
              <a:t>Categoria de</a:t>
            </a:r>
            <a:r>
              <a:rPr sz="3600" spc="-65" dirty="0"/>
              <a:t> </a:t>
            </a:r>
            <a:r>
              <a:rPr sz="3600" spc="-5" dirty="0"/>
              <a:t>Exceções</a:t>
            </a:r>
            <a:endParaRPr sz="3600"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564515" y="916940"/>
            <a:ext cx="7781290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Georgia"/>
                <a:cs typeface="Georgia"/>
              </a:rPr>
              <a:t>Todas as </a:t>
            </a:r>
            <a:r>
              <a:rPr sz="1600" spc="-10" dirty="0">
                <a:latin typeface="Georgia"/>
                <a:cs typeface="Georgia"/>
              </a:rPr>
              <a:t>exceções </a:t>
            </a:r>
            <a:r>
              <a:rPr sz="1600" spc="-5" dirty="0">
                <a:latin typeface="Georgia"/>
                <a:cs typeface="Georgia"/>
              </a:rPr>
              <a:t>são </a:t>
            </a:r>
            <a:r>
              <a:rPr sz="1600" b="1" spc="-5" dirty="0">
                <a:latin typeface="Georgia"/>
                <a:cs typeface="Georgia"/>
              </a:rPr>
              <a:t>subclasses</a:t>
            </a:r>
            <a:r>
              <a:rPr sz="1600" spc="-5" dirty="0">
                <a:latin typeface="Georgia"/>
                <a:cs typeface="Georgia"/>
              </a:rPr>
              <a:t>, </a:t>
            </a:r>
            <a:r>
              <a:rPr sz="1600" spc="-10" dirty="0">
                <a:latin typeface="Georgia"/>
                <a:cs typeface="Georgia"/>
              </a:rPr>
              <a:t>direta </a:t>
            </a:r>
            <a:r>
              <a:rPr sz="1600" spc="-5" dirty="0">
                <a:latin typeface="Georgia"/>
                <a:cs typeface="Georgia"/>
              </a:rPr>
              <a:t>ou indiretamente, da</a:t>
            </a:r>
            <a:r>
              <a:rPr sz="1600" spc="29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classe</a:t>
            </a:r>
            <a:endParaRPr sz="1600">
              <a:latin typeface="Georgia"/>
              <a:cs typeface="Georgia"/>
            </a:endParaRPr>
          </a:p>
          <a:p>
            <a:pPr marL="2540" algn="ctr">
              <a:lnSpc>
                <a:spcPct val="100000"/>
              </a:lnSpc>
            </a:pPr>
            <a:r>
              <a:rPr sz="1600" b="1" spc="-5" dirty="0">
                <a:latin typeface="Georgia"/>
                <a:cs typeface="Georgia"/>
              </a:rPr>
              <a:t>java.lang.Throwable</a:t>
            </a:r>
            <a:endParaRPr sz="1200">
              <a:latin typeface="Georgia"/>
              <a:cs typeface="Georgia"/>
            </a:endParaRPr>
          </a:p>
        </p:txBody>
      </p:sp>
      <p:pic>
        <p:nvPicPr>
          <p:cNvPr id="60" name="Imagem 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0" y="1546860"/>
            <a:ext cx="8210550" cy="4887595"/>
          </a:xfrm>
          <a:prstGeom prst="rect">
            <a:avLst/>
          </a:prstGeom>
        </p:spPr>
      </p:pic>
      <p:pic>
        <p:nvPicPr>
          <p:cNvPr id="61" name="Imagem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635" y="620395"/>
            <a:ext cx="539115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3766" y="1637919"/>
            <a:ext cx="6924675" cy="4497705"/>
            <a:chOff x="413766" y="1637919"/>
            <a:chExt cx="6924675" cy="4497705"/>
          </a:xfrm>
        </p:grpSpPr>
        <p:sp>
          <p:nvSpPr>
            <p:cNvPr id="3" name="object 3"/>
            <p:cNvSpPr/>
            <p:nvPr/>
          </p:nvSpPr>
          <p:spPr>
            <a:xfrm>
              <a:off x="413766" y="1637919"/>
              <a:ext cx="6924675" cy="360045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159508" y="5379720"/>
              <a:ext cx="4917948" cy="7559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3385" y="120650"/>
            <a:ext cx="8051165" cy="1328420"/>
          </a:xfrm>
          <a:prstGeom prst="rect">
            <a:avLst/>
          </a:prstGeom>
        </p:spPr>
        <p:txBody>
          <a:bodyPr vert="horz" wrap="square" lIns="0" tIns="260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55"/>
              </a:spcBef>
            </a:pPr>
            <a:r>
              <a:rPr sz="4800" spc="-5" dirty="0"/>
              <a:t>Manipulando</a:t>
            </a:r>
            <a:r>
              <a:rPr sz="4800" spc="-65" dirty="0"/>
              <a:t> </a:t>
            </a:r>
            <a:r>
              <a:rPr sz="4800" spc="-5" dirty="0"/>
              <a:t>Exceções</a:t>
            </a:r>
            <a:endParaRPr sz="4800"/>
          </a:p>
          <a:p>
            <a:pPr marL="714375">
              <a:lnSpc>
                <a:spcPct val="100000"/>
              </a:lnSpc>
              <a:spcBef>
                <a:spcPts val="645"/>
              </a:spcBef>
            </a:pPr>
            <a:r>
              <a:rPr sz="1600" spc="-10" dirty="0">
                <a:solidFill>
                  <a:srgbClr val="000000"/>
                </a:solidFill>
              </a:rPr>
              <a:t>Utilizando </a:t>
            </a:r>
            <a:r>
              <a:rPr sz="1600" spc="-5" dirty="0">
                <a:solidFill>
                  <a:srgbClr val="000000"/>
                </a:solidFill>
              </a:rPr>
              <a:t>a </a:t>
            </a:r>
            <a:r>
              <a:rPr sz="1600" spc="-10" dirty="0">
                <a:solidFill>
                  <a:srgbClr val="000000"/>
                </a:solidFill>
              </a:rPr>
              <a:t>declaração</a:t>
            </a:r>
            <a:r>
              <a:rPr sz="1600" spc="150" dirty="0">
                <a:solidFill>
                  <a:srgbClr val="000000"/>
                </a:solidFill>
              </a:rPr>
              <a:t> </a:t>
            </a:r>
            <a:r>
              <a:rPr sz="1600" b="1" spc="-10" dirty="0">
                <a:solidFill>
                  <a:srgbClr val="000000"/>
                </a:solidFill>
                <a:latin typeface="Georgia"/>
                <a:cs typeface="Georgia"/>
              </a:rPr>
              <a:t>try-catch-finally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7160" y="5776798"/>
            <a:ext cx="460184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spc="105" dirty="0">
                <a:latin typeface="Arial"/>
                <a:cs typeface="Arial"/>
              </a:rPr>
              <a:t>Para </a:t>
            </a:r>
            <a:r>
              <a:rPr sz="1400" spc="60" dirty="0">
                <a:latin typeface="Arial"/>
                <a:cs typeface="Arial"/>
              </a:rPr>
              <a:t>cada </a:t>
            </a:r>
            <a:r>
              <a:rPr sz="1400" spc="25" dirty="0">
                <a:latin typeface="Arial"/>
                <a:cs typeface="Arial"/>
              </a:rPr>
              <a:t>bloco </a:t>
            </a:r>
            <a:r>
              <a:rPr sz="1400" b="1" spc="130" dirty="0">
                <a:latin typeface="Arial"/>
                <a:cs typeface="Arial"/>
              </a:rPr>
              <a:t>try</a:t>
            </a:r>
            <a:r>
              <a:rPr sz="1400" spc="130" dirty="0">
                <a:latin typeface="Arial"/>
                <a:cs typeface="Arial"/>
              </a:rPr>
              <a:t>, </a:t>
            </a:r>
            <a:r>
              <a:rPr sz="1400" spc="60" dirty="0">
                <a:latin typeface="Arial"/>
                <a:cs typeface="Arial"/>
              </a:rPr>
              <a:t>pode </a:t>
            </a:r>
            <a:r>
              <a:rPr sz="1400" spc="85" dirty="0">
                <a:latin typeface="Arial"/>
                <a:cs typeface="Arial"/>
              </a:rPr>
              <a:t>haver </a:t>
            </a:r>
            <a:r>
              <a:rPr sz="1400" b="1" spc="80" dirty="0">
                <a:latin typeface="Arial"/>
                <a:cs typeface="Arial"/>
              </a:rPr>
              <a:t>um </a:t>
            </a:r>
            <a:r>
              <a:rPr sz="1400" b="1" spc="-50" dirty="0">
                <a:latin typeface="Arial"/>
                <a:cs typeface="Arial"/>
              </a:rPr>
              <a:t>ou</a:t>
            </a:r>
            <a:r>
              <a:rPr sz="1400" b="1" spc="2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mais</a:t>
            </a:r>
            <a:endParaRPr sz="140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blocos </a:t>
            </a:r>
            <a:r>
              <a:rPr sz="1400" b="1" spc="30" dirty="0">
                <a:latin typeface="Arial"/>
                <a:cs typeface="Arial"/>
              </a:rPr>
              <a:t>catch</a:t>
            </a:r>
            <a:r>
              <a:rPr sz="1400" spc="30" dirty="0">
                <a:latin typeface="Arial"/>
                <a:cs typeface="Arial"/>
              </a:rPr>
              <a:t>, </a:t>
            </a:r>
            <a:r>
              <a:rPr sz="1400" spc="75" dirty="0">
                <a:latin typeface="Arial"/>
                <a:cs typeface="Arial"/>
              </a:rPr>
              <a:t>mas somente </a:t>
            </a:r>
            <a:r>
              <a:rPr sz="1400" spc="195" dirty="0">
                <a:latin typeface="Arial"/>
                <a:cs typeface="Arial"/>
              </a:rPr>
              <a:t>um </a:t>
            </a:r>
            <a:r>
              <a:rPr sz="1400" spc="25" dirty="0">
                <a:latin typeface="Arial"/>
                <a:cs typeface="Arial"/>
              </a:rPr>
              <a:t>bloco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finally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69789" y="2283079"/>
            <a:ext cx="3437254" cy="2379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321945" indent="1905" algn="ctr">
              <a:lnSpc>
                <a:spcPct val="100000"/>
              </a:lnSpc>
              <a:spcBef>
                <a:spcPts val="95"/>
              </a:spcBef>
            </a:pPr>
            <a:r>
              <a:rPr sz="1600" spc="35" dirty="0">
                <a:solidFill>
                  <a:srgbClr val="7E7E7E"/>
                </a:solidFill>
                <a:latin typeface="Arial"/>
                <a:cs typeface="Arial"/>
              </a:rPr>
              <a:t>O </a:t>
            </a:r>
            <a:r>
              <a:rPr sz="1600" spc="25" dirty="0">
                <a:solidFill>
                  <a:srgbClr val="7E7E7E"/>
                </a:solidFill>
                <a:latin typeface="Arial"/>
                <a:cs typeface="Arial"/>
              </a:rPr>
              <a:t>bloco </a:t>
            </a:r>
            <a:r>
              <a:rPr sz="1600" b="1" spc="20" dirty="0">
                <a:solidFill>
                  <a:srgbClr val="7E7E7E"/>
                </a:solidFill>
                <a:latin typeface="Arial"/>
                <a:cs typeface="Arial"/>
              </a:rPr>
              <a:t>catch </a:t>
            </a:r>
            <a:r>
              <a:rPr sz="1600" spc="15" dirty="0">
                <a:solidFill>
                  <a:srgbClr val="7E7E7E"/>
                </a:solidFill>
                <a:latin typeface="Arial"/>
                <a:cs typeface="Arial"/>
              </a:rPr>
              <a:t>recebe </a:t>
            </a:r>
            <a:r>
              <a:rPr sz="1600" spc="195" dirty="0">
                <a:solidFill>
                  <a:srgbClr val="7E7E7E"/>
                </a:solidFill>
                <a:latin typeface="Arial"/>
                <a:cs typeface="Arial"/>
              </a:rPr>
              <a:t>um  </a:t>
            </a:r>
            <a:r>
              <a:rPr sz="1600" spc="125" dirty="0">
                <a:solidFill>
                  <a:srgbClr val="7E7E7E"/>
                </a:solidFill>
                <a:latin typeface="Arial"/>
                <a:cs typeface="Arial"/>
              </a:rPr>
              <a:t>argumento </a:t>
            </a:r>
            <a:r>
              <a:rPr sz="1600" spc="85" dirty="0">
                <a:solidFill>
                  <a:srgbClr val="7E7E7E"/>
                </a:solidFill>
                <a:latin typeface="Arial"/>
                <a:cs typeface="Arial"/>
              </a:rPr>
              <a:t>do </a:t>
            </a:r>
            <a:r>
              <a:rPr sz="1600" spc="135" dirty="0">
                <a:solidFill>
                  <a:srgbClr val="7E7E7E"/>
                </a:solidFill>
                <a:latin typeface="Arial"/>
                <a:cs typeface="Arial"/>
              </a:rPr>
              <a:t>tipo </a:t>
            </a:r>
            <a:r>
              <a:rPr sz="1600" spc="50" dirty="0">
                <a:solidFill>
                  <a:srgbClr val="7E7E7E"/>
                </a:solidFill>
                <a:latin typeface="Arial"/>
                <a:cs typeface="Arial"/>
              </a:rPr>
              <a:t>de </a:t>
            </a: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exceção  </a:t>
            </a:r>
            <a:r>
              <a:rPr sz="1600" spc="10" dirty="0">
                <a:solidFill>
                  <a:srgbClr val="7E7E7E"/>
                </a:solidFill>
                <a:latin typeface="Arial"/>
                <a:cs typeface="Arial"/>
              </a:rPr>
              <a:t>que </a:t>
            </a:r>
            <a:r>
              <a:rPr sz="1600" spc="30" dirty="0">
                <a:solidFill>
                  <a:srgbClr val="7E7E7E"/>
                </a:solidFill>
                <a:latin typeface="Arial"/>
                <a:cs typeface="Arial"/>
              </a:rPr>
              <a:t>será</a:t>
            </a:r>
            <a:r>
              <a:rPr sz="1600" spc="-8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135" dirty="0">
                <a:solidFill>
                  <a:srgbClr val="7E7E7E"/>
                </a:solidFill>
                <a:latin typeface="Arial"/>
                <a:cs typeface="Arial"/>
              </a:rPr>
              <a:t>tratado.</a:t>
            </a:r>
            <a:endParaRPr sz="1600">
              <a:latin typeface="Arial"/>
              <a:cs typeface="Arial"/>
            </a:endParaRPr>
          </a:p>
          <a:p>
            <a:pPr marL="1753870" algn="ctr">
              <a:lnSpc>
                <a:spcPct val="100000"/>
              </a:lnSpc>
              <a:spcBef>
                <a:spcPts val="1060"/>
              </a:spcBef>
            </a:pPr>
            <a:r>
              <a:rPr sz="1600" spc="145" dirty="0">
                <a:solidFill>
                  <a:srgbClr val="7E7E7E"/>
                </a:solidFill>
                <a:latin typeface="Arial"/>
                <a:cs typeface="Arial"/>
              </a:rPr>
              <a:t>Tratamento</a:t>
            </a:r>
            <a:r>
              <a:rPr sz="1600" spc="18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100" dirty="0">
                <a:solidFill>
                  <a:srgbClr val="7E7E7E"/>
                </a:solidFill>
                <a:latin typeface="Arial"/>
                <a:cs typeface="Arial"/>
              </a:rPr>
              <a:t>da</a:t>
            </a:r>
            <a:endParaRPr sz="1600">
              <a:latin typeface="Arial"/>
              <a:cs typeface="Arial"/>
            </a:endParaRPr>
          </a:p>
          <a:p>
            <a:pPr marL="1756410" algn="ctr">
              <a:lnSpc>
                <a:spcPct val="100000"/>
              </a:lnSpc>
            </a:pP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exceção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Arial"/>
              <a:cs typeface="Arial"/>
            </a:endParaRPr>
          </a:p>
          <a:p>
            <a:pPr marL="2141855">
              <a:lnSpc>
                <a:spcPct val="100000"/>
              </a:lnSpc>
            </a:pPr>
            <a:r>
              <a:rPr sz="1600" spc="95" dirty="0">
                <a:solidFill>
                  <a:srgbClr val="7E7E7E"/>
                </a:solidFill>
                <a:latin typeface="Arial"/>
                <a:cs typeface="Arial"/>
              </a:rPr>
              <a:t>Sempre</a:t>
            </a:r>
            <a:r>
              <a:rPr sz="1600" spc="1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30" dirty="0">
                <a:solidFill>
                  <a:srgbClr val="7E7E7E"/>
                </a:solidFill>
                <a:latin typeface="Arial"/>
                <a:cs typeface="Arial"/>
              </a:rPr>
              <a:t>será</a:t>
            </a:r>
            <a:endParaRPr sz="1600">
              <a:latin typeface="Arial"/>
              <a:cs typeface="Arial"/>
            </a:endParaRPr>
          </a:p>
          <a:p>
            <a:pPr marL="2279015">
              <a:lnSpc>
                <a:spcPct val="100000"/>
              </a:lnSpc>
            </a:pPr>
            <a:r>
              <a:rPr sz="1600" spc="60" dirty="0">
                <a:solidFill>
                  <a:srgbClr val="7E7E7E"/>
                </a:solidFill>
                <a:latin typeface="Arial"/>
                <a:cs typeface="Arial"/>
              </a:rPr>
              <a:t>executado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85" y="5487670"/>
            <a:ext cx="875665" cy="87566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260000">
            <a:off x="6612255" y="4414520"/>
            <a:ext cx="620395" cy="49657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640000">
            <a:off x="4742815" y="2870200"/>
            <a:ext cx="751205" cy="602615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640000">
            <a:off x="6070600" y="3127375"/>
            <a:ext cx="751205" cy="6026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7025" y="1814699"/>
            <a:ext cx="6755130" cy="4321175"/>
            <a:chOff x="557025" y="1814699"/>
            <a:chExt cx="6755130" cy="4321175"/>
          </a:xfrm>
        </p:grpSpPr>
        <p:sp>
          <p:nvSpPr>
            <p:cNvPr id="3" name="object 3"/>
            <p:cNvSpPr/>
            <p:nvPr/>
          </p:nvSpPr>
          <p:spPr>
            <a:xfrm>
              <a:off x="557025" y="1814699"/>
              <a:ext cx="6639298" cy="3238128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018787" y="2883408"/>
              <a:ext cx="1623060" cy="7741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61713" y="3044316"/>
              <a:ext cx="1368425" cy="548005"/>
            </a:xfrm>
            <a:custGeom>
              <a:avLst/>
              <a:gdLst/>
              <a:ahLst/>
              <a:cxnLst/>
              <a:rect l="l" t="t" r="r" b="b"/>
              <a:pathLst>
                <a:path w="1368425" h="548004">
                  <a:moveTo>
                    <a:pt x="1259789" y="48337"/>
                  </a:moveTo>
                  <a:lnTo>
                    <a:pt x="0" y="512191"/>
                  </a:lnTo>
                  <a:lnTo>
                    <a:pt x="13208" y="547878"/>
                  </a:lnTo>
                  <a:lnTo>
                    <a:pt x="1273042" y="84007"/>
                  </a:lnTo>
                  <a:lnTo>
                    <a:pt x="1297070" y="54914"/>
                  </a:lnTo>
                  <a:lnTo>
                    <a:pt x="1259789" y="48337"/>
                  </a:lnTo>
                  <a:close/>
                </a:path>
                <a:path w="1368425" h="548004">
                  <a:moveTo>
                    <a:pt x="1340831" y="24003"/>
                  </a:moveTo>
                  <a:lnTo>
                    <a:pt x="1325880" y="24003"/>
                  </a:lnTo>
                  <a:lnTo>
                    <a:pt x="1339088" y="59690"/>
                  </a:lnTo>
                  <a:lnTo>
                    <a:pt x="1273042" y="84007"/>
                  </a:lnTo>
                  <a:lnTo>
                    <a:pt x="1233551" y="131825"/>
                  </a:lnTo>
                  <a:lnTo>
                    <a:pt x="1230038" y="138495"/>
                  </a:lnTo>
                  <a:lnTo>
                    <a:pt x="1229360" y="145748"/>
                  </a:lnTo>
                  <a:lnTo>
                    <a:pt x="1231443" y="152739"/>
                  </a:lnTo>
                  <a:lnTo>
                    <a:pt x="1236218" y="158623"/>
                  </a:lnTo>
                  <a:lnTo>
                    <a:pt x="1242887" y="162208"/>
                  </a:lnTo>
                  <a:lnTo>
                    <a:pt x="1250140" y="162925"/>
                  </a:lnTo>
                  <a:lnTo>
                    <a:pt x="1257131" y="160855"/>
                  </a:lnTo>
                  <a:lnTo>
                    <a:pt x="1263014" y="156083"/>
                  </a:lnTo>
                  <a:lnTo>
                    <a:pt x="1368044" y="28829"/>
                  </a:lnTo>
                  <a:lnTo>
                    <a:pt x="1340831" y="24003"/>
                  </a:lnTo>
                  <a:close/>
                </a:path>
                <a:path w="1368425" h="548004">
                  <a:moveTo>
                    <a:pt x="1297070" y="54914"/>
                  </a:moveTo>
                  <a:lnTo>
                    <a:pt x="1273042" y="84007"/>
                  </a:lnTo>
                  <a:lnTo>
                    <a:pt x="1336673" y="60579"/>
                  </a:lnTo>
                  <a:lnTo>
                    <a:pt x="1329182" y="60579"/>
                  </a:lnTo>
                  <a:lnTo>
                    <a:pt x="1297070" y="54914"/>
                  </a:lnTo>
                  <a:close/>
                </a:path>
                <a:path w="1368425" h="548004">
                  <a:moveTo>
                    <a:pt x="1317878" y="29718"/>
                  </a:moveTo>
                  <a:lnTo>
                    <a:pt x="1297070" y="54914"/>
                  </a:lnTo>
                  <a:lnTo>
                    <a:pt x="1329182" y="60579"/>
                  </a:lnTo>
                  <a:lnTo>
                    <a:pt x="1317878" y="29718"/>
                  </a:lnTo>
                  <a:close/>
                </a:path>
                <a:path w="1368425" h="548004">
                  <a:moveTo>
                    <a:pt x="1327995" y="29718"/>
                  </a:moveTo>
                  <a:lnTo>
                    <a:pt x="1317878" y="29718"/>
                  </a:lnTo>
                  <a:lnTo>
                    <a:pt x="1329182" y="60579"/>
                  </a:lnTo>
                  <a:lnTo>
                    <a:pt x="1336673" y="60579"/>
                  </a:lnTo>
                  <a:lnTo>
                    <a:pt x="1339088" y="59690"/>
                  </a:lnTo>
                  <a:lnTo>
                    <a:pt x="1327995" y="29718"/>
                  </a:lnTo>
                  <a:close/>
                </a:path>
                <a:path w="1368425" h="548004">
                  <a:moveTo>
                    <a:pt x="1325880" y="24003"/>
                  </a:moveTo>
                  <a:lnTo>
                    <a:pt x="1259789" y="48337"/>
                  </a:lnTo>
                  <a:lnTo>
                    <a:pt x="1297070" y="54914"/>
                  </a:lnTo>
                  <a:lnTo>
                    <a:pt x="1317878" y="29718"/>
                  </a:lnTo>
                  <a:lnTo>
                    <a:pt x="1327995" y="29718"/>
                  </a:lnTo>
                  <a:lnTo>
                    <a:pt x="1325880" y="24003"/>
                  </a:lnTo>
                  <a:close/>
                </a:path>
                <a:path w="1368425" h="548004">
                  <a:moveTo>
                    <a:pt x="1205484" y="0"/>
                  </a:moveTo>
                  <a:lnTo>
                    <a:pt x="1197961" y="206"/>
                  </a:lnTo>
                  <a:lnTo>
                    <a:pt x="1191307" y="3175"/>
                  </a:lnTo>
                  <a:lnTo>
                    <a:pt x="1186249" y="8429"/>
                  </a:lnTo>
                  <a:lnTo>
                    <a:pt x="1183513" y="15494"/>
                  </a:lnTo>
                  <a:lnTo>
                    <a:pt x="1183663" y="23018"/>
                  </a:lnTo>
                  <a:lnTo>
                    <a:pt x="1186624" y="29686"/>
                  </a:lnTo>
                  <a:lnTo>
                    <a:pt x="1191871" y="34782"/>
                  </a:lnTo>
                  <a:lnTo>
                    <a:pt x="1198880" y="37592"/>
                  </a:lnTo>
                  <a:lnTo>
                    <a:pt x="1259789" y="48337"/>
                  </a:lnTo>
                  <a:lnTo>
                    <a:pt x="1325880" y="24003"/>
                  </a:lnTo>
                  <a:lnTo>
                    <a:pt x="1340831" y="24003"/>
                  </a:lnTo>
                  <a:lnTo>
                    <a:pt x="1205484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384292" y="3668267"/>
              <a:ext cx="1559052" cy="5608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426710" y="3806580"/>
              <a:ext cx="1304925" cy="356235"/>
            </a:xfrm>
            <a:custGeom>
              <a:avLst/>
              <a:gdLst/>
              <a:ahLst/>
              <a:cxnLst/>
              <a:rect l="l" t="t" r="r" b="b"/>
              <a:pathLst>
                <a:path w="1304925" h="356235">
                  <a:moveTo>
                    <a:pt x="1195050" y="56035"/>
                  </a:moveTo>
                  <a:lnTo>
                    <a:pt x="0" y="319014"/>
                  </a:lnTo>
                  <a:lnTo>
                    <a:pt x="8127" y="356225"/>
                  </a:lnTo>
                  <a:lnTo>
                    <a:pt x="1203466" y="93209"/>
                  </a:lnTo>
                  <a:lnTo>
                    <a:pt x="1231161" y="67684"/>
                  </a:lnTo>
                  <a:lnTo>
                    <a:pt x="1195050" y="56035"/>
                  </a:lnTo>
                  <a:close/>
                </a:path>
                <a:path w="1304925" h="356235">
                  <a:moveTo>
                    <a:pt x="1272189" y="40884"/>
                  </a:moveTo>
                  <a:lnTo>
                    <a:pt x="1263904" y="40884"/>
                  </a:lnTo>
                  <a:lnTo>
                    <a:pt x="1272159" y="78095"/>
                  </a:lnTo>
                  <a:lnTo>
                    <a:pt x="1203466" y="93209"/>
                  </a:lnTo>
                  <a:lnTo>
                    <a:pt x="1157859" y="135245"/>
                  </a:lnTo>
                  <a:lnTo>
                    <a:pt x="1153412" y="141362"/>
                  </a:lnTo>
                  <a:lnTo>
                    <a:pt x="1151715" y="148468"/>
                  </a:lnTo>
                  <a:lnTo>
                    <a:pt x="1152804" y="155694"/>
                  </a:lnTo>
                  <a:lnTo>
                    <a:pt x="1156715" y="162169"/>
                  </a:lnTo>
                  <a:lnTo>
                    <a:pt x="1162833" y="166596"/>
                  </a:lnTo>
                  <a:lnTo>
                    <a:pt x="1169939" y="168249"/>
                  </a:lnTo>
                  <a:lnTo>
                    <a:pt x="1177164" y="167116"/>
                  </a:lnTo>
                  <a:lnTo>
                    <a:pt x="1183639" y="163185"/>
                  </a:lnTo>
                  <a:lnTo>
                    <a:pt x="1304924" y="51425"/>
                  </a:lnTo>
                  <a:lnTo>
                    <a:pt x="1272189" y="40884"/>
                  </a:lnTo>
                  <a:close/>
                </a:path>
                <a:path w="1304925" h="356235">
                  <a:moveTo>
                    <a:pt x="1231161" y="67684"/>
                  </a:moveTo>
                  <a:lnTo>
                    <a:pt x="1203466" y="93209"/>
                  </a:lnTo>
                  <a:lnTo>
                    <a:pt x="1272159" y="78095"/>
                  </a:lnTo>
                  <a:lnTo>
                    <a:pt x="1272074" y="77714"/>
                  </a:lnTo>
                  <a:lnTo>
                    <a:pt x="1262253" y="77714"/>
                  </a:lnTo>
                  <a:lnTo>
                    <a:pt x="1231161" y="67684"/>
                  </a:lnTo>
                  <a:close/>
                </a:path>
                <a:path w="1304925" h="356235">
                  <a:moveTo>
                    <a:pt x="1255140" y="45583"/>
                  </a:moveTo>
                  <a:lnTo>
                    <a:pt x="1231161" y="67684"/>
                  </a:lnTo>
                  <a:lnTo>
                    <a:pt x="1262253" y="77714"/>
                  </a:lnTo>
                  <a:lnTo>
                    <a:pt x="1255140" y="45583"/>
                  </a:lnTo>
                  <a:close/>
                </a:path>
                <a:path w="1304925" h="356235">
                  <a:moveTo>
                    <a:pt x="1264946" y="45583"/>
                  </a:moveTo>
                  <a:lnTo>
                    <a:pt x="1255140" y="45583"/>
                  </a:lnTo>
                  <a:lnTo>
                    <a:pt x="1262253" y="77714"/>
                  </a:lnTo>
                  <a:lnTo>
                    <a:pt x="1272074" y="77714"/>
                  </a:lnTo>
                  <a:lnTo>
                    <a:pt x="1264946" y="45583"/>
                  </a:lnTo>
                  <a:close/>
                </a:path>
                <a:path w="1304925" h="356235">
                  <a:moveTo>
                    <a:pt x="1263904" y="40884"/>
                  </a:moveTo>
                  <a:lnTo>
                    <a:pt x="1195050" y="56035"/>
                  </a:lnTo>
                  <a:lnTo>
                    <a:pt x="1231161" y="67684"/>
                  </a:lnTo>
                  <a:lnTo>
                    <a:pt x="1255140" y="45583"/>
                  </a:lnTo>
                  <a:lnTo>
                    <a:pt x="1264946" y="45583"/>
                  </a:lnTo>
                  <a:lnTo>
                    <a:pt x="1263904" y="40884"/>
                  </a:lnTo>
                  <a:close/>
                </a:path>
                <a:path w="1304925" h="356235">
                  <a:moveTo>
                    <a:pt x="1140416" y="0"/>
                  </a:moveTo>
                  <a:lnTo>
                    <a:pt x="1133379" y="2037"/>
                  </a:lnTo>
                  <a:lnTo>
                    <a:pt x="1127629" y="6576"/>
                  </a:lnTo>
                  <a:lnTo>
                    <a:pt x="1123949" y="13198"/>
                  </a:lnTo>
                  <a:lnTo>
                    <a:pt x="1123124" y="20661"/>
                  </a:lnTo>
                  <a:lnTo>
                    <a:pt x="1125156" y="27660"/>
                  </a:lnTo>
                  <a:lnTo>
                    <a:pt x="1129664" y="33397"/>
                  </a:lnTo>
                  <a:lnTo>
                    <a:pt x="1136268" y="37074"/>
                  </a:lnTo>
                  <a:lnTo>
                    <a:pt x="1195050" y="56035"/>
                  </a:lnTo>
                  <a:lnTo>
                    <a:pt x="1263904" y="40884"/>
                  </a:lnTo>
                  <a:lnTo>
                    <a:pt x="1272189" y="40884"/>
                  </a:lnTo>
                  <a:lnTo>
                    <a:pt x="1147953" y="879"/>
                  </a:lnTo>
                  <a:lnTo>
                    <a:pt x="1140416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926336" y="5388864"/>
              <a:ext cx="5385816" cy="6797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154936" y="5379720"/>
              <a:ext cx="5009388" cy="7559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973580" y="5416296"/>
              <a:ext cx="5291455" cy="585470"/>
            </a:xfrm>
            <a:custGeom>
              <a:avLst/>
              <a:gdLst/>
              <a:ahLst/>
              <a:cxnLst/>
              <a:rect l="l" t="t" r="r" b="b"/>
              <a:pathLst>
                <a:path w="5291455" h="585470">
                  <a:moveTo>
                    <a:pt x="5291328" y="0"/>
                  </a:moveTo>
                  <a:lnTo>
                    <a:pt x="0" y="0"/>
                  </a:lnTo>
                  <a:lnTo>
                    <a:pt x="0" y="585215"/>
                  </a:lnTo>
                  <a:lnTo>
                    <a:pt x="5291328" y="585215"/>
                  </a:lnTo>
                  <a:lnTo>
                    <a:pt x="5291328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973580" y="5416296"/>
              <a:ext cx="5291455" cy="585470"/>
            </a:xfrm>
            <a:custGeom>
              <a:avLst/>
              <a:gdLst/>
              <a:ahLst/>
              <a:cxnLst/>
              <a:rect l="l" t="t" r="r" b="b"/>
              <a:pathLst>
                <a:path w="5291455" h="585470">
                  <a:moveTo>
                    <a:pt x="0" y="585215"/>
                  </a:moveTo>
                  <a:lnTo>
                    <a:pt x="5291328" y="585215"/>
                  </a:lnTo>
                  <a:lnTo>
                    <a:pt x="5291328" y="0"/>
                  </a:lnTo>
                  <a:lnTo>
                    <a:pt x="0" y="0"/>
                  </a:lnTo>
                  <a:lnTo>
                    <a:pt x="0" y="585215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17626" y="585216"/>
            <a:ext cx="7903209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Um catch Múltiplas</a:t>
            </a:r>
            <a:r>
              <a:rPr sz="2000" spc="-55" dirty="0"/>
              <a:t> </a:t>
            </a:r>
            <a:r>
              <a:rPr sz="2000" spc="-5" dirty="0"/>
              <a:t>Exceções</a:t>
            </a:r>
            <a:endParaRPr sz="2000"/>
          </a:p>
        </p:txBody>
      </p:sp>
      <p:sp>
        <p:nvSpPr>
          <p:cNvPr id="13" name="object 13"/>
          <p:cNvSpPr txBox="1"/>
          <p:nvPr/>
        </p:nvSpPr>
        <p:spPr>
          <a:xfrm>
            <a:off x="2093595" y="1118235"/>
            <a:ext cx="599376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Georgia"/>
                <a:cs typeface="Georgia"/>
              </a:rPr>
              <a:t>Um catch com </a:t>
            </a:r>
            <a:r>
              <a:rPr sz="1600" b="1" spc="-10" dirty="0">
                <a:latin typeface="Georgia"/>
                <a:cs typeface="Georgia"/>
              </a:rPr>
              <a:t>Múltiplas </a:t>
            </a:r>
            <a:r>
              <a:rPr sz="1600" b="1" spc="-5" dirty="0">
                <a:latin typeface="Georgia"/>
                <a:cs typeface="Georgia"/>
              </a:rPr>
              <a:t>classes de</a:t>
            </a:r>
            <a:r>
              <a:rPr sz="1600" b="1" spc="80" dirty="0">
                <a:latin typeface="Georgia"/>
                <a:cs typeface="Georgia"/>
              </a:rPr>
              <a:t> </a:t>
            </a:r>
            <a:r>
              <a:rPr sz="1600" b="1" spc="-10" dirty="0">
                <a:latin typeface="Georgia"/>
                <a:cs typeface="Georgia"/>
              </a:rPr>
              <a:t>Exceção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19527" y="2435098"/>
            <a:ext cx="6137910" cy="3608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17850" marR="5080" indent="2540" algn="ctr">
              <a:lnSpc>
                <a:spcPct val="100000"/>
              </a:lnSpc>
              <a:spcBef>
                <a:spcPts val="95"/>
              </a:spcBef>
              <a:tabLst>
                <a:tab pos="4206240" algn="l"/>
              </a:tabLst>
            </a:pPr>
            <a:r>
              <a:rPr sz="1600" spc="35" dirty="0">
                <a:solidFill>
                  <a:srgbClr val="7E7E7E"/>
                </a:solidFill>
                <a:latin typeface="Arial"/>
                <a:cs typeface="Arial"/>
              </a:rPr>
              <a:t>O </a:t>
            </a:r>
            <a:r>
              <a:rPr sz="1600" spc="25" dirty="0">
                <a:solidFill>
                  <a:srgbClr val="7E7E7E"/>
                </a:solidFill>
                <a:latin typeface="Arial"/>
                <a:cs typeface="Arial"/>
              </a:rPr>
              <a:t>bloco </a:t>
            </a:r>
            <a:r>
              <a:rPr sz="1600" b="1" spc="20" dirty="0">
                <a:solidFill>
                  <a:srgbClr val="7E7E7E"/>
                </a:solidFill>
                <a:latin typeface="Arial"/>
                <a:cs typeface="Arial"/>
              </a:rPr>
              <a:t>catch </a:t>
            </a:r>
            <a:r>
              <a:rPr sz="1600" spc="20" dirty="0">
                <a:solidFill>
                  <a:srgbClr val="7E7E7E"/>
                </a:solidFill>
                <a:latin typeface="Arial"/>
                <a:cs typeface="Arial"/>
              </a:rPr>
              <a:t>recebe </a:t>
            </a:r>
            <a:r>
              <a:rPr sz="1600" spc="195" dirty="0">
                <a:solidFill>
                  <a:srgbClr val="7E7E7E"/>
                </a:solidFill>
                <a:latin typeface="Arial"/>
                <a:cs typeface="Arial"/>
              </a:rPr>
              <a:t>um  </a:t>
            </a:r>
            <a:r>
              <a:rPr sz="1600" spc="125" dirty="0">
                <a:solidFill>
                  <a:srgbClr val="7E7E7E"/>
                </a:solidFill>
                <a:latin typeface="Arial"/>
                <a:cs typeface="Arial"/>
              </a:rPr>
              <a:t>argumento </a:t>
            </a:r>
            <a:r>
              <a:rPr sz="1600" spc="50" dirty="0">
                <a:solidFill>
                  <a:srgbClr val="7E7E7E"/>
                </a:solidFill>
                <a:latin typeface="Arial"/>
                <a:cs typeface="Arial"/>
              </a:rPr>
              <a:t>de </a:t>
            </a:r>
            <a:r>
              <a:rPr sz="1600" spc="60" dirty="0">
                <a:solidFill>
                  <a:srgbClr val="7E7E7E"/>
                </a:solidFill>
                <a:latin typeface="Arial"/>
                <a:cs typeface="Arial"/>
              </a:rPr>
              <a:t>vários </a:t>
            </a:r>
            <a:r>
              <a:rPr sz="1600" spc="80" dirty="0">
                <a:solidFill>
                  <a:srgbClr val="7E7E7E"/>
                </a:solidFill>
                <a:latin typeface="Arial"/>
                <a:cs typeface="Arial"/>
              </a:rPr>
              <a:t>tipos </a:t>
            </a:r>
            <a:r>
              <a:rPr sz="1600" spc="45" dirty="0">
                <a:solidFill>
                  <a:srgbClr val="7E7E7E"/>
                </a:solidFill>
                <a:latin typeface="Arial"/>
                <a:cs typeface="Arial"/>
              </a:rPr>
              <a:t>de  </a:t>
            </a: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exceção </a:t>
            </a:r>
            <a:r>
              <a:rPr sz="1600" spc="35" dirty="0">
                <a:solidFill>
                  <a:srgbClr val="7E7E7E"/>
                </a:solidFill>
                <a:latin typeface="Arial"/>
                <a:cs typeface="Arial"/>
              </a:rPr>
              <a:t>separados </a:t>
            </a:r>
            <a:r>
              <a:rPr sz="1600" spc="40" dirty="0">
                <a:solidFill>
                  <a:srgbClr val="7E7E7E"/>
                </a:solidFill>
                <a:latin typeface="Arial"/>
                <a:cs typeface="Arial"/>
              </a:rPr>
              <a:t>pelo  </a:t>
            </a:r>
            <a:r>
              <a:rPr sz="1600" spc="105" dirty="0">
                <a:solidFill>
                  <a:srgbClr val="7E7E7E"/>
                </a:solidFill>
                <a:latin typeface="Arial"/>
                <a:cs typeface="Arial"/>
              </a:rPr>
              <a:t>operador	( </a:t>
            </a:r>
            <a:r>
              <a:rPr sz="1600" b="1" spc="65" dirty="0">
                <a:solidFill>
                  <a:srgbClr val="7E7E7E"/>
                </a:solidFill>
                <a:latin typeface="Arial"/>
                <a:cs typeface="Arial"/>
              </a:rPr>
              <a:t>|</a:t>
            </a:r>
            <a:r>
              <a:rPr sz="1600" b="1" spc="25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b="1" spc="45" dirty="0">
                <a:solidFill>
                  <a:srgbClr val="7E7E7E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4399915" algn="ctr">
              <a:lnSpc>
                <a:spcPct val="100000"/>
              </a:lnSpc>
              <a:spcBef>
                <a:spcPts val="1265"/>
              </a:spcBef>
            </a:pPr>
            <a:r>
              <a:rPr sz="1600" spc="145" dirty="0">
                <a:solidFill>
                  <a:srgbClr val="7E7E7E"/>
                </a:solidFill>
                <a:latin typeface="Arial"/>
                <a:cs typeface="Arial"/>
              </a:rPr>
              <a:t>Tratamento</a:t>
            </a:r>
            <a:r>
              <a:rPr sz="1600" spc="18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100" dirty="0">
                <a:solidFill>
                  <a:srgbClr val="7E7E7E"/>
                </a:solidFill>
                <a:latin typeface="Arial"/>
                <a:cs typeface="Arial"/>
              </a:rPr>
              <a:t>da</a:t>
            </a:r>
            <a:endParaRPr sz="1600">
              <a:latin typeface="Arial"/>
              <a:cs typeface="Arial"/>
            </a:endParaRPr>
          </a:p>
          <a:p>
            <a:pPr marL="4401820" algn="ctr">
              <a:lnSpc>
                <a:spcPct val="100000"/>
              </a:lnSpc>
            </a:pP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exceção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0">
              <a:latin typeface="Arial"/>
              <a:cs typeface="Arial"/>
            </a:endParaRPr>
          </a:p>
          <a:p>
            <a:pPr marL="4805680">
              <a:lnSpc>
                <a:spcPct val="100000"/>
              </a:lnSpc>
            </a:pPr>
            <a:r>
              <a:rPr sz="1600" spc="95" dirty="0">
                <a:solidFill>
                  <a:srgbClr val="7E7E7E"/>
                </a:solidFill>
                <a:latin typeface="Arial"/>
                <a:cs typeface="Arial"/>
              </a:rPr>
              <a:t>Sempre</a:t>
            </a:r>
            <a:r>
              <a:rPr sz="1600" spc="1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30" dirty="0">
                <a:solidFill>
                  <a:srgbClr val="7E7E7E"/>
                </a:solidFill>
                <a:latin typeface="Arial"/>
                <a:cs typeface="Arial"/>
              </a:rPr>
              <a:t>será</a:t>
            </a:r>
            <a:endParaRPr sz="1600">
              <a:latin typeface="Arial"/>
              <a:cs typeface="Arial"/>
            </a:endParaRPr>
          </a:p>
          <a:p>
            <a:pPr marL="4942840">
              <a:lnSpc>
                <a:spcPct val="100000"/>
              </a:lnSpc>
              <a:spcBef>
                <a:spcPts val="5"/>
              </a:spcBef>
            </a:pPr>
            <a:r>
              <a:rPr sz="1600" spc="60" dirty="0">
                <a:solidFill>
                  <a:srgbClr val="7E7E7E"/>
                </a:solidFill>
                <a:latin typeface="Arial"/>
                <a:cs typeface="Arial"/>
              </a:rPr>
              <a:t>executado</a:t>
            </a:r>
            <a:endParaRPr sz="1600">
              <a:latin typeface="Arial"/>
              <a:cs typeface="Arial"/>
            </a:endParaRPr>
          </a:p>
          <a:p>
            <a:pPr marL="164465" marR="1530985" indent="-165100">
              <a:lnSpc>
                <a:spcPct val="100000"/>
              </a:lnSpc>
              <a:spcBef>
                <a:spcPts val="2240"/>
              </a:spcBef>
            </a:pPr>
            <a:r>
              <a:rPr sz="1000" spc="140" dirty="0">
                <a:latin typeface="Arial"/>
                <a:cs typeface="Arial"/>
              </a:rPr>
              <a:t>JAVA7: </a:t>
            </a:r>
            <a:r>
              <a:rPr sz="1000" spc="105" dirty="0">
                <a:latin typeface="Arial"/>
                <a:cs typeface="Arial"/>
              </a:rPr>
              <a:t>Para </a:t>
            </a:r>
            <a:r>
              <a:rPr sz="1000" spc="65" dirty="0">
                <a:latin typeface="Arial"/>
                <a:cs typeface="Arial"/>
              </a:rPr>
              <a:t>cada </a:t>
            </a:r>
            <a:r>
              <a:rPr sz="1000" spc="25" dirty="0">
                <a:latin typeface="Arial"/>
                <a:cs typeface="Arial"/>
              </a:rPr>
              <a:t>bloco </a:t>
            </a:r>
            <a:r>
              <a:rPr sz="1000" b="1" spc="130" dirty="0">
                <a:latin typeface="Arial"/>
                <a:cs typeface="Arial"/>
              </a:rPr>
              <a:t>try</a:t>
            </a:r>
            <a:r>
              <a:rPr sz="1000" spc="130" dirty="0">
                <a:latin typeface="Arial"/>
                <a:cs typeface="Arial"/>
              </a:rPr>
              <a:t>, </a:t>
            </a:r>
            <a:r>
              <a:rPr sz="1000" spc="60" dirty="0">
                <a:latin typeface="Arial"/>
                <a:cs typeface="Arial"/>
              </a:rPr>
              <a:t>pode </a:t>
            </a:r>
            <a:r>
              <a:rPr sz="1000" spc="85" dirty="0">
                <a:latin typeface="Arial"/>
                <a:cs typeface="Arial"/>
              </a:rPr>
              <a:t>haver </a:t>
            </a:r>
            <a:r>
              <a:rPr sz="1000" b="1" spc="80" dirty="0">
                <a:latin typeface="Arial"/>
                <a:cs typeface="Arial"/>
              </a:rPr>
              <a:t>um  </a:t>
            </a:r>
            <a:r>
              <a:rPr sz="1000" b="1" spc="-20" dirty="0">
                <a:latin typeface="Arial"/>
                <a:cs typeface="Arial"/>
              </a:rPr>
              <a:t>único </a:t>
            </a:r>
            <a:r>
              <a:rPr sz="1000" b="1" spc="30" dirty="0">
                <a:latin typeface="Arial"/>
                <a:cs typeface="Arial"/>
              </a:rPr>
              <a:t>catch</a:t>
            </a:r>
            <a:r>
              <a:rPr sz="1000" spc="30" dirty="0">
                <a:latin typeface="Arial"/>
                <a:cs typeface="Arial"/>
              </a:rPr>
              <a:t>, </a:t>
            </a:r>
            <a:r>
              <a:rPr sz="1000" spc="105" dirty="0">
                <a:latin typeface="Arial"/>
                <a:cs typeface="Arial"/>
              </a:rPr>
              <a:t>com </a:t>
            </a:r>
            <a:r>
              <a:rPr sz="1000" spc="110" dirty="0">
                <a:latin typeface="Arial"/>
                <a:cs typeface="Arial"/>
              </a:rPr>
              <a:t>muitos </a:t>
            </a:r>
            <a:r>
              <a:rPr sz="1000" spc="80" dirty="0">
                <a:latin typeface="Arial"/>
                <a:cs typeface="Arial"/>
              </a:rPr>
              <a:t>tipos </a:t>
            </a:r>
            <a:r>
              <a:rPr sz="1000" spc="50" dirty="0">
                <a:latin typeface="Arial"/>
                <a:cs typeface="Arial"/>
              </a:rPr>
              <a:t>de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Exceção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855" y="5319395"/>
            <a:ext cx="875665" cy="8756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870" y="1243330"/>
            <a:ext cx="5488305" cy="25146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203574" y="3958254"/>
            <a:ext cx="6809740" cy="2487930"/>
            <a:chOff x="502534" y="3891579"/>
            <a:chExt cx="6809740" cy="2487930"/>
          </a:xfrm>
        </p:grpSpPr>
        <p:sp>
          <p:nvSpPr>
            <p:cNvPr id="4" name="object 4"/>
            <p:cNvSpPr/>
            <p:nvPr/>
          </p:nvSpPr>
          <p:spPr>
            <a:xfrm>
              <a:off x="502534" y="3891579"/>
              <a:ext cx="4352177" cy="12392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241291" y="4177283"/>
              <a:ext cx="1615439" cy="4892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283328" y="4197349"/>
              <a:ext cx="1360805" cy="294640"/>
            </a:xfrm>
            <a:custGeom>
              <a:avLst/>
              <a:gdLst/>
              <a:ahLst/>
              <a:cxnLst/>
              <a:rect l="l" t="t" r="r" b="b"/>
              <a:pathLst>
                <a:path w="1360804" h="294639">
                  <a:moveTo>
                    <a:pt x="1250514" y="235022"/>
                  </a:moveTo>
                  <a:lnTo>
                    <a:pt x="1192784" y="257556"/>
                  </a:lnTo>
                  <a:lnTo>
                    <a:pt x="1186418" y="261637"/>
                  </a:lnTo>
                  <a:lnTo>
                    <a:pt x="1182243" y="267636"/>
                  </a:lnTo>
                  <a:lnTo>
                    <a:pt x="1180639" y="274754"/>
                  </a:lnTo>
                  <a:lnTo>
                    <a:pt x="1181989" y="282194"/>
                  </a:lnTo>
                  <a:lnTo>
                    <a:pt x="1186070" y="288542"/>
                  </a:lnTo>
                  <a:lnTo>
                    <a:pt x="1192069" y="292687"/>
                  </a:lnTo>
                  <a:lnTo>
                    <a:pt x="1199187" y="294284"/>
                  </a:lnTo>
                  <a:lnTo>
                    <a:pt x="1206627" y="292988"/>
                  </a:lnTo>
                  <a:lnTo>
                    <a:pt x="1327344" y="245999"/>
                  </a:lnTo>
                  <a:lnTo>
                    <a:pt x="1320038" y="245999"/>
                  </a:lnTo>
                  <a:lnTo>
                    <a:pt x="1250514" y="235022"/>
                  </a:lnTo>
                  <a:close/>
                </a:path>
                <a:path w="1360804" h="294639">
                  <a:moveTo>
                    <a:pt x="1285640" y="221312"/>
                  </a:moveTo>
                  <a:lnTo>
                    <a:pt x="1250514" y="235022"/>
                  </a:lnTo>
                  <a:lnTo>
                    <a:pt x="1320038" y="245999"/>
                  </a:lnTo>
                  <a:lnTo>
                    <a:pt x="1320683" y="241935"/>
                  </a:lnTo>
                  <a:lnTo>
                    <a:pt x="1310894" y="241935"/>
                  </a:lnTo>
                  <a:lnTo>
                    <a:pt x="1285640" y="221312"/>
                  </a:lnTo>
                  <a:close/>
                </a:path>
                <a:path w="1360804" h="294639">
                  <a:moveTo>
                    <a:pt x="1218565" y="124587"/>
                  </a:moveTo>
                  <a:lnTo>
                    <a:pt x="1211568" y="126670"/>
                  </a:lnTo>
                  <a:lnTo>
                    <a:pt x="1205738" y="131444"/>
                  </a:lnTo>
                  <a:lnTo>
                    <a:pt x="1202225" y="138185"/>
                  </a:lnTo>
                  <a:lnTo>
                    <a:pt x="1201547" y="145462"/>
                  </a:lnTo>
                  <a:lnTo>
                    <a:pt x="1203630" y="152429"/>
                  </a:lnTo>
                  <a:lnTo>
                    <a:pt x="1208405" y="158242"/>
                  </a:lnTo>
                  <a:lnTo>
                    <a:pt x="1256375" y="197414"/>
                  </a:lnTo>
                  <a:lnTo>
                    <a:pt x="1326007" y="208406"/>
                  </a:lnTo>
                  <a:lnTo>
                    <a:pt x="1320038" y="245999"/>
                  </a:lnTo>
                  <a:lnTo>
                    <a:pt x="1327344" y="245999"/>
                  </a:lnTo>
                  <a:lnTo>
                    <a:pt x="1360297" y="233172"/>
                  </a:lnTo>
                  <a:lnTo>
                    <a:pt x="1232535" y="128777"/>
                  </a:lnTo>
                  <a:lnTo>
                    <a:pt x="1225847" y="125265"/>
                  </a:lnTo>
                  <a:lnTo>
                    <a:pt x="1218565" y="124587"/>
                  </a:lnTo>
                  <a:close/>
                </a:path>
                <a:path w="1360804" h="294639">
                  <a:moveTo>
                    <a:pt x="1316101" y="209423"/>
                  </a:moveTo>
                  <a:lnTo>
                    <a:pt x="1285640" y="221312"/>
                  </a:lnTo>
                  <a:lnTo>
                    <a:pt x="1310894" y="241935"/>
                  </a:lnTo>
                  <a:lnTo>
                    <a:pt x="1316101" y="209423"/>
                  </a:lnTo>
                  <a:close/>
                </a:path>
                <a:path w="1360804" h="294639">
                  <a:moveTo>
                    <a:pt x="1325845" y="209423"/>
                  </a:moveTo>
                  <a:lnTo>
                    <a:pt x="1316101" y="209423"/>
                  </a:lnTo>
                  <a:lnTo>
                    <a:pt x="1310894" y="241935"/>
                  </a:lnTo>
                  <a:lnTo>
                    <a:pt x="1320683" y="241935"/>
                  </a:lnTo>
                  <a:lnTo>
                    <a:pt x="1325845" y="209423"/>
                  </a:lnTo>
                  <a:close/>
                </a:path>
                <a:path w="1360804" h="294639">
                  <a:moveTo>
                    <a:pt x="5842" y="0"/>
                  </a:moveTo>
                  <a:lnTo>
                    <a:pt x="0" y="37592"/>
                  </a:lnTo>
                  <a:lnTo>
                    <a:pt x="1250514" y="235022"/>
                  </a:lnTo>
                  <a:lnTo>
                    <a:pt x="1285640" y="221312"/>
                  </a:lnTo>
                  <a:lnTo>
                    <a:pt x="1256375" y="197414"/>
                  </a:lnTo>
                  <a:lnTo>
                    <a:pt x="5842" y="0"/>
                  </a:lnTo>
                  <a:close/>
                </a:path>
                <a:path w="1360804" h="294639">
                  <a:moveTo>
                    <a:pt x="1256375" y="197414"/>
                  </a:moveTo>
                  <a:lnTo>
                    <a:pt x="1285640" y="221312"/>
                  </a:lnTo>
                  <a:lnTo>
                    <a:pt x="1316101" y="209423"/>
                  </a:lnTo>
                  <a:lnTo>
                    <a:pt x="1325845" y="209423"/>
                  </a:lnTo>
                  <a:lnTo>
                    <a:pt x="1326007" y="208406"/>
                  </a:lnTo>
                  <a:lnTo>
                    <a:pt x="1256375" y="197414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926336" y="5388863"/>
              <a:ext cx="5385816" cy="9250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86356" y="5379719"/>
              <a:ext cx="5154168" cy="9997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973579" y="5416295"/>
              <a:ext cx="5291455" cy="830580"/>
            </a:xfrm>
            <a:custGeom>
              <a:avLst/>
              <a:gdLst/>
              <a:ahLst/>
              <a:cxnLst/>
              <a:rect l="l" t="t" r="r" b="b"/>
              <a:pathLst>
                <a:path w="5291455" h="830579">
                  <a:moveTo>
                    <a:pt x="5291328" y="0"/>
                  </a:moveTo>
                  <a:lnTo>
                    <a:pt x="0" y="0"/>
                  </a:lnTo>
                  <a:lnTo>
                    <a:pt x="0" y="830579"/>
                  </a:lnTo>
                  <a:lnTo>
                    <a:pt x="5291328" y="830579"/>
                  </a:lnTo>
                  <a:lnTo>
                    <a:pt x="529132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973579" y="5416295"/>
              <a:ext cx="5291455" cy="830580"/>
            </a:xfrm>
            <a:custGeom>
              <a:avLst/>
              <a:gdLst/>
              <a:ahLst/>
              <a:cxnLst/>
              <a:rect l="l" t="t" r="r" b="b"/>
              <a:pathLst>
                <a:path w="5291455" h="830579">
                  <a:moveTo>
                    <a:pt x="0" y="830579"/>
                  </a:moveTo>
                  <a:lnTo>
                    <a:pt x="5291328" y="830579"/>
                  </a:lnTo>
                  <a:lnTo>
                    <a:pt x="5291328" y="0"/>
                  </a:lnTo>
                  <a:lnTo>
                    <a:pt x="0" y="0"/>
                  </a:lnTo>
                  <a:lnTo>
                    <a:pt x="0" y="830579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89000" y="215265"/>
            <a:ext cx="694499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try-com-recursos</a:t>
            </a:r>
            <a:endParaRPr sz="4800"/>
          </a:p>
        </p:txBody>
      </p:sp>
      <p:grpSp>
        <p:nvGrpSpPr>
          <p:cNvPr id="12" name="object 12"/>
          <p:cNvGrpSpPr/>
          <p:nvPr/>
        </p:nvGrpSpPr>
        <p:grpSpPr>
          <a:xfrm>
            <a:off x="3596640" y="2025395"/>
            <a:ext cx="1831975" cy="708660"/>
            <a:chOff x="3596640" y="2025395"/>
            <a:chExt cx="1831975" cy="708660"/>
          </a:xfrm>
        </p:grpSpPr>
        <p:sp>
          <p:nvSpPr>
            <p:cNvPr id="13" name="object 13"/>
            <p:cNvSpPr/>
            <p:nvPr/>
          </p:nvSpPr>
          <p:spPr>
            <a:xfrm>
              <a:off x="3596640" y="2025395"/>
              <a:ext cx="1831848" cy="7086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639566" y="2172519"/>
              <a:ext cx="1577340" cy="495300"/>
            </a:xfrm>
            <a:custGeom>
              <a:avLst/>
              <a:gdLst/>
              <a:ahLst/>
              <a:cxnLst/>
              <a:rect l="l" t="t" r="r" b="b"/>
              <a:pathLst>
                <a:path w="1577339" h="495300">
                  <a:moveTo>
                    <a:pt x="1467451" y="53105"/>
                  </a:moveTo>
                  <a:lnTo>
                    <a:pt x="0" y="458539"/>
                  </a:lnTo>
                  <a:lnTo>
                    <a:pt x="10160" y="495242"/>
                  </a:lnTo>
                  <a:lnTo>
                    <a:pt x="1477399" y="89867"/>
                  </a:lnTo>
                  <a:lnTo>
                    <a:pt x="1503854" y="62721"/>
                  </a:lnTo>
                  <a:lnTo>
                    <a:pt x="1467451" y="53105"/>
                  </a:lnTo>
                  <a:close/>
                </a:path>
                <a:path w="1577339" h="495300">
                  <a:moveTo>
                    <a:pt x="1545602" y="34359"/>
                  </a:moveTo>
                  <a:lnTo>
                    <a:pt x="1535303" y="34359"/>
                  </a:lnTo>
                  <a:lnTo>
                    <a:pt x="1545463" y="71062"/>
                  </a:lnTo>
                  <a:lnTo>
                    <a:pt x="1477399" y="89867"/>
                  </a:lnTo>
                  <a:lnTo>
                    <a:pt x="1434338" y="134054"/>
                  </a:lnTo>
                  <a:lnTo>
                    <a:pt x="1430216" y="140386"/>
                  </a:lnTo>
                  <a:lnTo>
                    <a:pt x="1428892" y="147564"/>
                  </a:lnTo>
                  <a:lnTo>
                    <a:pt x="1430355" y="154717"/>
                  </a:lnTo>
                  <a:lnTo>
                    <a:pt x="1434592" y="160978"/>
                  </a:lnTo>
                  <a:lnTo>
                    <a:pt x="1440997" y="165100"/>
                  </a:lnTo>
                  <a:lnTo>
                    <a:pt x="1448212" y="166423"/>
                  </a:lnTo>
                  <a:lnTo>
                    <a:pt x="1455380" y="164961"/>
                  </a:lnTo>
                  <a:lnTo>
                    <a:pt x="1461643" y="160724"/>
                  </a:lnTo>
                  <a:lnTo>
                    <a:pt x="1576832" y="42614"/>
                  </a:lnTo>
                  <a:lnTo>
                    <a:pt x="1545602" y="34359"/>
                  </a:lnTo>
                  <a:close/>
                </a:path>
                <a:path w="1577339" h="495300">
                  <a:moveTo>
                    <a:pt x="1503854" y="62721"/>
                  </a:moveTo>
                  <a:lnTo>
                    <a:pt x="1477399" y="89867"/>
                  </a:lnTo>
                  <a:lnTo>
                    <a:pt x="1545463" y="71062"/>
                  </a:lnTo>
                  <a:lnTo>
                    <a:pt x="1535430" y="71062"/>
                  </a:lnTo>
                  <a:lnTo>
                    <a:pt x="1503854" y="62721"/>
                  </a:lnTo>
                  <a:close/>
                </a:path>
                <a:path w="1577339" h="495300">
                  <a:moveTo>
                    <a:pt x="1526667" y="39312"/>
                  </a:moveTo>
                  <a:lnTo>
                    <a:pt x="1503854" y="62721"/>
                  </a:lnTo>
                  <a:lnTo>
                    <a:pt x="1535430" y="71062"/>
                  </a:lnTo>
                  <a:lnTo>
                    <a:pt x="1526667" y="39312"/>
                  </a:lnTo>
                  <a:close/>
                </a:path>
                <a:path w="1577339" h="495300">
                  <a:moveTo>
                    <a:pt x="1536674" y="39312"/>
                  </a:moveTo>
                  <a:lnTo>
                    <a:pt x="1526667" y="39312"/>
                  </a:lnTo>
                  <a:lnTo>
                    <a:pt x="1535430" y="71062"/>
                  </a:lnTo>
                  <a:lnTo>
                    <a:pt x="1545463" y="71062"/>
                  </a:lnTo>
                  <a:lnTo>
                    <a:pt x="1536674" y="39312"/>
                  </a:lnTo>
                  <a:close/>
                </a:path>
                <a:path w="1577339" h="495300">
                  <a:moveTo>
                    <a:pt x="1535303" y="34359"/>
                  </a:moveTo>
                  <a:lnTo>
                    <a:pt x="1467451" y="53105"/>
                  </a:lnTo>
                  <a:lnTo>
                    <a:pt x="1503854" y="62721"/>
                  </a:lnTo>
                  <a:lnTo>
                    <a:pt x="1526667" y="39312"/>
                  </a:lnTo>
                  <a:lnTo>
                    <a:pt x="1536674" y="39312"/>
                  </a:lnTo>
                  <a:lnTo>
                    <a:pt x="1535303" y="34359"/>
                  </a:lnTo>
                  <a:close/>
                </a:path>
                <a:path w="1577339" h="495300">
                  <a:moveTo>
                    <a:pt x="1409775" y="0"/>
                  </a:moveTo>
                  <a:lnTo>
                    <a:pt x="1402873" y="2371"/>
                  </a:lnTo>
                  <a:lnTo>
                    <a:pt x="1397353" y="7147"/>
                  </a:lnTo>
                  <a:lnTo>
                    <a:pt x="1393952" y="13912"/>
                  </a:lnTo>
                  <a:lnTo>
                    <a:pt x="1393521" y="21528"/>
                  </a:lnTo>
                  <a:lnTo>
                    <a:pt x="1395936" y="28453"/>
                  </a:lnTo>
                  <a:lnTo>
                    <a:pt x="1400756" y="33950"/>
                  </a:lnTo>
                  <a:lnTo>
                    <a:pt x="1407541" y="37280"/>
                  </a:lnTo>
                  <a:lnTo>
                    <a:pt x="1467451" y="53105"/>
                  </a:lnTo>
                  <a:lnTo>
                    <a:pt x="1535303" y="34359"/>
                  </a:lnTo>
                  <a:lnTo>
                    <a:pt x="1545602" y="34359"/>
                  </a:lnTo>
                  <a:lnTo>
                    <a:pt x="1417320" y="450"/>
                  </a:lnTo>
                  <a:lnTo>
                    <a:pt x="1409775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149983" y="1243329"/>
            <a:ext cx="6341745" cy="5012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1665" marR="779145" indent="635" algn="ctr">
              <a:lnSpc>
                <a:spcPct val="100000"/>
              </a:lnSpc>
              <a:spcBef>
                <a:spcPts val="95"/>
              </a:spcBef>
            </a:pPr>
            <a:r>
              <a:rPr sz="1600" spc="50" dirty="0">
                <a:solidFill>
                  <a:srgbClr val="7E7E7E"/>
                </a:solidFill>
                <a:latin typeface="Arial"/>
                <a:cs typeface="Arial"/>
              </a:rPr>
              <a:t>Fechando </a:t>
            </a:r>
            <a:r>
              <a:rPr sz="1600" spc="45" dirty="0">
                <a:solidFill>
                  <a:srgbClr val="7E7E7E"/>
                </a:solidFill>
                <a:latin typeface="Arial"/>
                <a:cs typeface="Arial"/>
              </a:rPr>
              <a:t>recursos,  </a:t>
            </a:r>
            <a:r>
              <a:rPr sz="1600" spc="165" dirty="0">
                <a:solidFill>
                  <a:srgbClr val="7E7E7E"/>
                </a:solidFill>
                <a:latin typeface="Arial"/>
                <a:cs typeface="Arial"/>
              </a:rPr>
              <a:t>tratamento  </a:t>
            </a:r>
            <a:r>
              <a:rPr sz="1600" spc="65" dirty="0">
                <a:solidFill>
                  <a:srgbClr val="7E7E7E"/>
                </a:solidFill>
                <a:latin typeface="Arial"/>
                <a:cs typeface="Arial"/>
              </a:rPr>
              <a:t>convencional, </a:t>
            </a:r>
            <a:r>
              <a:rPr sz="1600" spc="90" dirty="0">
                <a:solidFill>
                  <a:srgbClr val="7E7E7E"/>
                </a:solidFill>
                <a:latin typeface="Arial"/>
                <a:cs typeface="Arial"/>
              </a:rPr>
              <a:t>até  </a:t>
            </a:r>
            <a:r>
              <a:rPr sz="1600" spc="114" dirty="0">
                <a:solidFill>
                  <a:srgbClr val="7E7E7E"/>
                </a:solidFill>
                <a:latin typeface="Arial"/>
                <a:cs typeface="Arial"/>
              </a:rPr>
              <a:t>Java6, finally </a:t>
            </a:r>
            <a:r>
              <a:rPr sz="1600" spc="75" dirty="0">
                <a:solidFill>
                  <a:srgbClr val="7E7E7E"/>
                </a:solidFill>
                <a:latin typeface="Arial"/>
                <a:cs typeface="Arial"/>
              </a:rPr>
              <a:t>explícito  </a:t>
            </a:r>
            <a:r>
              <a:rPr sz="1600" spc="-60" dirty="0">
                <a:solidFill>
                  <a:srgbClr val="7E7E7E"/>
                </a:solidFill>
                <a:latin typeface="Arial"/>
                <a:cs typeface="Arial"/>
              </a:rPr>
              <a:t>e </a:t>
            </a:r>
            <a:r>
              <a:rPr sz="1600" spc="5" dirty="0">
                <a:solidFill>
                  <a:srgbClr val="7E7E7E"/>
                </a:solidFill>
                <a:latin typeface="Arial"/>
                <a:cs typeface="Arial"/>
              </a:rPr>
              <a:t>você </a:t>
            </a:r>
            <a:r>
              <a:rPr sz="1600" spc="60" dirty="0">
                <a:solidFill>
                  <a:srgbClr val="7E7E7E"/>
                </a:solidFill>
                <a:latin typeface="Arial"/>
                <a:cs typeface="Arial"/>
              </a:rPr>
              <a:t>invoca </a:t>
            </a:r>
            <a:r>
              <a:rPr sz="1600" spc="10" dirty="0">
                <a:solidFill>
                  <a:srgbClr val="7E7E7E"/>
                </a:solidFill>
                <a:latin typeface="Arial"/>
                <a:cs typeface="Arial"/>
              </a:rPr>
              <a:t>o </a:t>
            </a:r>
            <a:r>
              <a:rPr sz="1600" spc="120" dirty="0">
                <a:solidFill>
                  <a:srgbClr val="7E7E7E"/>
                </a:solidFill>
                <a:latin typeface="Arial"/>
                <a:cs typeface="Arial"/>
              </a:rPr>
              <a:t>método  </a:t>
            </a:r>
            <a:r>
              <a:rPr sz="1600" spc="5" dirty="0">
                <a:solidFill>
                  <a:srgbClr val="7E7E7E"/>
                </a:solidFill>
                <a:latin typeface="Arial"/>
                <a:cs typeface="Arial"/>
              </a:rPr>
              <a:t>close() </a:t>
            </a:r>
            <a:r>
              <a:rPr sz="1600" spc="85" dirty="0">
                <a:solidFill>
                  <a:srgbClr val="7E7E7E"/>
                </a:solidFill>
                <a:latin typeface="Arial"/>
                <a:cs typeface="Arial"/>
              </a:rPr>
              <a:t>do</a:t>
            </a:r>
            <a:r>
              <a:rPr sz="1600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60" dirty="0">
                <a:solidFill>
                  <a:srgbClr val="7E7E7E"/>
                </a:solidFill>
                <a:latin typeface="Arial"/>
                <a:cs typeface="Arial"/>
              </a:rPr>
              <a:t>recurso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3458210" marR="5080" indent="1270" algn="ctr">
              <a:lnSpc>
                <a:spcPct val="100000"/>
              </a:lnSpc>
              <a:spcBef>
                <a:spcPts val="5"/>
              </a:spcBef>
              <a:tabLst>
                <a:tab pos="4766310" algn="l"/>
              </a:tabLst>
            </a:pPr>
            <a:r>
              <a:rPr sz="1600" spc="75" dirty="0">
                <a:solidFill>
                  <a:srgbClr val="7E7E7E"/>
                </a:solidFill>
                <a:latin typeface="Arial"/>
                <a:cs typeface="Arial"/>
              </a:rPr>
              <a:t>Java </a:t>
            </a:r>
            <a:r>
              <a:rPr sz="1600" spc="185" dirty="0">
                <a:solidFill>
                  <a:srgbClr val="7E7E7E"/>
                </a:solidFill>
                <a:latin typeface="Arial"/>
                <a:cs typeface="Arial"/>
              </a:rPr>
              <a:t>7, </a:t>
            </a:r>
            <a:r>
              <a:rPr sz="1600" spc="10" dirty="0">
                <a:solidFill>
                  <a:srgbClr val="7E7E7E"/>
                </a:solidFill>
                <a:latin typeface="Arial"/>
                <a:cs typeface="Arial"/>
              </a:rPr>
              <a:t>o </a:t>
            </a:r>
            <a:r>
              <a:rPr sz="1600" spc="65" dirty="0">
                <a:solidFill>
                  <a:srgbClr val="7E7E7E"/>
                </a:solidFill>
                <a:latin typeface="Arial"/>
                <a:cs typeface="Arial"/>
              </a:rPr>
              <a:t>recurso </a:t>
            </a:r>
            <a:r>
              <a:rPr sz="1600" spc="-60" dirty="0">
                <a:solidFill>
                  <a:srgbClr val="7E7E7E"/>
                </a:solidFill>
                <a:latin typeface="Arial"/>
                <a:cs typeface="Arial"/>
              </a:rPr>
              <a:t>é  </a:t>
            </a:r>
            <a:r>
              <a:rPr sz="1600" spc="80" dirty="0">
                <a:solidFill>
                  <a:srgbClr val="7E7E7E"/>
                </a:solidFill>
                <a:latin typeface="Arial"/>
                <a:cs typeface="Arial"/>
              </a:rPr>
              <a:t>declarado </a:t>
            </a:r>
            <a:r>
              <a:rPr sz="1600" spc="85" dirty="0">
                <a:solidFill>
                  <a:srgbClr val="7E7E7E"/>
                </a:solidFill>
                <a:latin typeface="Arial"/>
                <a:cs typeface="Arial"/>
              </a:rPr>
              <a:t>no </a:t>
            </a:r>
            <a:r>
              <a:rPr sz="1600" b="1" spc="114" dirty="0">
                <a:solidFill>
                  <a:srgbClr val="7E7E7E"/>
                </a:solidFill>
                <a:latin typeface="Arial"/>
                <a:cs typeface="Arial"/>
              </a:rPr>
              <a:t>try() </a:t>
            </a:r>
            <a:r>
              <a:rPr sz="1600" spc="10" dirty="0">
                <a:solidFill>
                  <a:srgbClr val="7E7E7E"/>
                </a:solidFill>
                <a:latin typeface="Arial"/>
                <a:cs typeface="Arial"/>
              </a:rPr>
              <a:t>o </a:t>
            </a:r>
            <a:r>
              <a:rPr sz="1600" b="1" spc="30" dirty="0">
                <a:solidFill>
                  <a:srgbClr val="7E7E7E"/>
                </a:solidFill>
                <a:latin typeface="Arial"/>
                <a:cs typeface="Arial"/>
              </a:rPr>
              <a:t>finally  </a:t>
            </a:r>
            <a:r>
              <a:rPr sz="1600" spc="-60" dirty="0">
                <a:solidFill>
                  <a:srgbClr val="7E7E7E"/>
                </a:solidFill>
                <a:latin typeface="Arial"/>
                <a:cs typeface="Arial"/>
              </a:rPr>
              <a:t>é</a:t>
            </a:r>
            <a:r>
              <a:rPr sz="1600" spc="2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114" dirty="0">
                <a:solidFill>
                  <a:srgbClr val="7E7E7E"/>
                </a:solidFill>
                <a:latin typeface="Arial"/>
                <a:cs typeface="Arial"/>
              </a:rPr>
              <a:t>implícito,	</a:t>
            </a:r>
            <a:r>
              <a:rPr sz="1600" spc="120" dirty="0">
                <a:solidFill>
                  <a:srgbClr val="7E7E7E"/>
                </a:solidFill>
                <a:latin typeface="Arial"/>
                <a:cs typeface="Arial"/>
              </a:rPr>
              <a:t>método </a:t>
            </a:r>
            <a:r>
              <a:rPr sz="1600" spc="5" dirty="0">
                <a:solidFill>
                  <a:srgbClr val="7E7E7E"/>
                </a:solidFill>
                <a:latin typeface="Arial"/>
                <a:cs typeface="Arial"/>
              </a:rPr>
              <a:t>close()  </a:t>
            </a:r>
            <a:r>
              <a:rPr sz="1600" spc="50" dirty="0">
                <a:solidFill>
                  <a:srgbClr val="7E7E7E"/>
                </a:solidFill>
                <a:latin typeface="Arial"/>
                <a:cs typeface="Arial"/>
              </a:rPr>
              <a:t>de </a:t>
            </a:r>
            <a:r>
              <a:rPr sz="1600" b="1" spc="-25" dirty="0">
                <a:solidFill>
                  <a:srgbClr val="7E7E7E"/>
                </a:solidFill>
                <a:latin typeface="Arial"/>
                <a:cs typeface="Arial"/>
              </a:rPr>
              <a:t>AutoCloseable </a:t>
            </a:r>
            <a:r>
              <a:rPr sz="1600" spc="-60" dirty="0">
                <a:solidFill>
                  <a:srgbClr val="7E7E7E"/>
                </a:solidFill>
                <a:latin typeface="Arial"/>
                <a:cs typeface="Arial"/>
              </a:rPr>
              <a:t>é </a:t>
            </a:r>
            <a:r>
              <a:rPr sz="1600" spc="65" dirty="0">
                <a:solidFill>
                  <a:srgbClr val="7E7E7E"/>
                </a:solidFill>
                <a:latin typeface="Arial"/>
                <a:cs typeface="Arial"/>
              </a:rPr>
              <a:t>invocado  </a:t>
            </a:r>
            <a:r>
              <a:rPr sz="1600" spc="125" dirty="0">
                <a:solidFill>
                  <a:srgbClr val="7E7E7E"/>
                </a:solidFill>
                <a:latin typeface="Arial"/>
                <a:cs typeface="Arial"/>
              </a:rPr>
              <a:t>automaticamente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50">
              <a:latin typeface="Arial"/>
              <a:cs typeface="Arial"/>
            </a:endParaRPr>
          </a:p>
          <a:p>
            <a:pPr marR="1598295" indent="-635" algn="ctr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Recursos </a:t>
            </a:r>
            <a:r>
              <a:rPr sz="1200" spc="80" dirty="0">
                <a:latin typeface="Arial"/>
                <a:cs typeface="Arial"/>
              </a:rPr>
              <a:t>como </a:t>
            </a:r>
            <a:r>
              <a:rPr sz="1200" spc="65" dirty="0">
                <a:latin typeface="Arial"/>
                <a:cs typeface="Arial"/>
              </a:rPr>
              <a:t>arquivos, </a:t>
            </a:r>
            <a:r>
              <a:rPr sz="1200" spc="30" dirty="0">
                <a:latin typeface="Arial"/>
                <a:cs typeface="Arial"/>
              </a:rPr>
              <a:t>conexão </a:t>
            </a:r>
            <a:r>
              <a:rPr sz="1200" spc="50" dirty="0">
                <a:latin typeface="Arial"/>
                <a:cs typeface="Arial"/>
              </a:rPr>
              <a:t>de banco </a:t>
            </a:r>
            <a:r>
              <a:rPr sz="1200" spc="45" dirty="0">
                <a:latin typeface="Arial"/>
                <a:cs typeface="Arial"/>
              </a:rPr>
              <a:t>de  </a:t>
            </a:r>
            <a:r>
              <a:rPr sz="1200" spc="55" dirty="0">
                <a:latin typeface="Arial"/>
                <a:cs typeface="Arial"/>
              </a:rPr>
              <a:t>dados, </a:t>
            </a:r>
            <a:r>
              <a:rPr sz="1200" spc="40" dirty="0">
                <a:latin typeface="Arial"/>
                <a:cs typeface="Arial"/>
              </a:rPr>
              <a:t>socket </a:t>
            </a:r>
            <a:r>
              <a:rPr sz="1200" spc="50" dirty="0">
                <a:latin typeface="Arial"/>
                <a:cs typeface="Arial"/>
              </a:rPr>
              <a:t>de </a:t>
            </a:r>
            <a:r>
              <a:rPr sz="1200" spc="80" dirty="0">
                <a:latin typeface="Arial"/>
                <a:cs typeface="Arial"/>
              </a:rPr>
              <a:t>rede, </a:t>
            </a:r>
            <a:r>
              <a:rPr sz="1200" spc="55" dirty="0">
                <a:latin typeface="Arial"/>
                <a:cs typeface="Arial"/>
              </a:rPr>
              <a:t>etc., </a:t>
            </a:r>
            <a:r>
              <a:rPr sz="1200" spc="10" dirty="0">
                <a:latin typeface="Arial"/>
                <a:cs typeface="Arial"/>
              </a:rPr>
              <a:t>que </a:t>
            </a:r>
            <a:r>
              <a:rPr sz="1200" spc="150" dirty="0">
                <a:latin typeface="Arial"/>
                <a:cs typeface="Arial"/>
              </a:rPr>
              <a:t>implementam  </a:t>
            </a:r>
            <a:r>
              <a:rPr sz="1200" spc="100" dirty="0">
                <a:latin typeface="Arial"/>
                <a:cs typeface="Arial"/>
              </a:rPr>
              <a:t>interface </a:t>
            </a:r>
            <a:r>
              <a:rPr sz="1200" b="1" spc="-25" dirty="0">
                <a:latin typeface="Arial"/>
                <a:cs typeface="Arial"/>
              </a:rPr>
              <a:t>AutoCloseable </a:t>
            </a:r>
            <a:r>
              <a:rPr sz="1200" spc="10" dirty="0">
                <a:latin typeface="Arial"/>
                <a:cs typeface="Arial"/>
              </a:rPr>
              <a:t>o </a:t>
            </a:r>
            <a:r>
              <a:rPr sz="1200" b="1" spc="30" dirty="0">
                <a:latin typeface="Arial"/>
                <a:cs typeface="Arial"/>
              </a:rPr>
              <a:t>finally </a:t>
            </a:r>
            <a:r>
              <a:rPr sz="1200" spc="-60" dirty="0">
                <a:latin typeface="Arial"/>
                <a:cs typeface="Arial"/>
              </a:rPr>
              <a:t>é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implícito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985" y="5487670"/>
            <a:ext cx="875665" cy="8756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1780" y="582931"/>
            <a:ext cx="8229600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36825" marR="5080" indent="-1989455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solidFill>
                  <a:schemeClr val="bg1"/>
                </a:solidFill>
                <a:sym typeface="+mn-ea"/>
              </a:rPr>
              <a:t>Exceções  </a:t>
            </a:r>
            <a:r>
              <a:rPr sz="2800" dirty="0">
                <a:solidFill>
                  <a:schemeClr val="bg1"/>
                </a:solidFill>
                <a:sym typeface="+mn-ea"/>
              </a:rPr>
              <a:t>Verificadas e</a:t>
            </a:r>
            <a:r>
              <a:rPr sz="2800" spc="-120" dirty="0">
                <a:solidFill>
                  <a:schemeClr val="bg1"/>
                </a:solidFill>
                <a:sym typeface="+mn-ea"/>
              </a:rPr>
              <a:t> </a:t>
            </a:r>
            <a:r>
              <a:rPr sz="2800" dirty="0">
                <a:solidFill>
                  <a:schemeClr val="bg1"/>
                </a:solidFill>
                <a:sym typeface="+mn-ea"/>
              </a:rPr>
              <a:t>Não-Verificadas</a:t>
            </a:r>
            <a:endParaRPr sz="2800" spc="-5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Fluxograma: Mesclar 3"/>
          <p:cNvSpPr/>
          <p:nvPr/>
        </p:nvSpPr>
        <p:spPr>
          <a:xfrm rot="16200000">
            <a:off x="1624965" y="1557655"/>
            <a:ext cx="2209800" cy="314579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Fluxograma: Mesclar 4"/>
          <p:cNvSpPr/>
          <p:nvPr/>
        </p:nvSpPr>
        <p:spPr>
          <a:xfrm rot="5400000">
            <a:off x="4820920" y="1552575"/>
            <a:ext cx="2209800" cy="314579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3809365" y="2669540"/>
            <a:ext cx="15246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5400" b="1">
                <a:solidFill>
                  <a:schemeClr val="bg1"/>
                </a:solidFill>
              </a:rPr>
              <a:t>VS</a:t>
            </a:r>
            <a:endParaRPr lang="pt-PT" altLang="pt-BR" sz="5400" b="1">
              <a:solidFill>
                <a:schemeClr val="bg1"/>
              </a:solidFill>
            </a:endParaRPr>
          </a:p>
        </p:txBody>
      </p:sp>
      <p:sp>
        <p:nvSpPr>
          <p:cNvPr id="7" name="Fluxograma: Mesclar 6"/>
          <p:cNvSpPr/>
          <p:nvPr/>
        </p:nvSpPr>
        <p:spPr>
          <a:xfrm rot="16200000">
            <a:off x="1745615" y="1945005"/>
            <a:ext cx="1714500" cy="2434590"/>
          </a:xfrm>
          <a:prstGeom prst="flowChartMerg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Fluxograma: Mesclar 7"/>
          <p:cNvSpPr/>
          <p:nvPr/>
        </p:nvSpPr>
        <p:spPr>
          <a:xfrm rot="5400000">
            <a:off x="5235575" y="1926590"/>
            <a:ext cx="1797050" cy="2392680"/>
          </a:xfrm>
          <a:prstGeom prst="flowChartMerg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6" name="object 36"/>
          <p:cNvSpPr txBox="1"/>
          <p:nvPr/>
        </p:nvSpPr>
        <p:spPr>
          <a:xfrm>
            <a:off x="7572375" y="3033395"/>
            <a:ext cx="151193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5" dirty="0">
                <a:solidFill>
                  <a:schemeClr val="bg1"/>
                </a:solidFill>
                <a:latin typeface="Arial"/>
                <a:cs typeface="Arial"/>
              </a:rPr>
              <a:t>Verificadas</a:t>
            </a:r>
            <a:endParaRPr sz="1600" spc="65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89990" y="4555490"/>
            <a:ext cx="191135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2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1600" spc="25" dirty="0">
                <a:solidFill>
                  <a:schemeClr val="bg1"/>
                </a:solidFill>
                <a:latin typeface="Arial"/>
                <a:cs typeface="Arial"/>
              </a:rPr>
              <a:t>ã</a:t>
            </a:r>
            <a:r>
              <a:rPr sz="1600" spc="2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1600" spc="484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sz="1600" spc="30" dirty="0">
                <a:solidFill>
                  <a:schemeClr val="bg1"/>
                </a:solidFill>
                <a:latin typeface="Arial"/>
                <a:cs typeface="Arial"/>
              </a:rPr>
              <a:t>Verificadas</a:t>
            </a:r>
            <a:endParaRPr sz="1600" spc="3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ixa de Texto 9"/>
          <p:cNvSpPr txBox="1"/>
          <p:nvPr/>
        </p:nvSpPr>
        <p:spPr>
          <a:xfrm>
            <a:off x="1710055" y="2938780"/>
            <a:ext cx="1061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</a:rPr>
              <a:t>ERROR</a:t>
            </a:r>
            <a:endParaRPr lang="pt-PT" altLang="pt-BR" b="1">
              <a:solidFill>
                <a:schemeClr val="bg1"/>
              </a:solidFill>
            </a:endParaRPr>
          </a:p>
        </p:txBody>
      </p:sp>
      <p:sp>
        <p:nvSpPr>
          <p:cNvPr id="11" name="Caixa de Texto 10"/>
          <p:cNvSpPr txBox="1"/>
          <p:nvPr/>
        </p:nvSpPr>
        <p:spPr>
          <a:xfrm>
            <a:off x="5664835" y="2901950"/>
            <a:ext cx="16198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b="1" spc="-5" dirty="0">
                <a:solidFill>
                  <a:schemeClr val="bg1"/>
                </a:solidFill>
                <a:latin typeface="Georgia"/>
                <a:cs typeface="Georgia"/>
                <a:sym typeface="+mn-ea"/>
              </a:rPr>
              <a:t>E</a:t>
            </a:r>
            <a:r>
              <a:rPr lang="pt-PT" b="1" spc="-5" dirty="0">
                <a:solidFill>
                  <a:schemeClr val="bg1"/>
                </a:solidFill>
                <a:latin typeface="Georgia"/>
                <a:cs typeface="Georgia"/>
                <a:sym typeface="+mn-ea"/>
              </a:rPr>
              <a:t>XCEPTION</a:t>
            </a:r>
            <a:endParaRPr lang="pt-PT" b="1" spc="-5" dirty="0">
              <a:solidFill>
                <a:schemeClr val="bg1"/>
              </a:solidFill>
              <a:latin typeface="Georgia"/>
              <a:cs typeface="Georgia"/>
              <a:sym typeface="+mn-ea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510280" y="153543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object 10"/>
          <p:cNvSpPr txBox="1"/>
          <p:nvPr/>
        </p:nvSpPr>
        <p:spPr>
          <a:xfrm>
            <a:off x="3937635" y="1627505"/>
            <a:ext cx="111760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chemeClr val="bg1"/>
                </a:solidFill>
                <a:latin typeface="Georgia"/>
                <a:cs typeface="Georgia"/>
              </a:rPr>
              <a:t>Throwable</a:t>
            </a:r>
            <a:endParaRPr sz="1200" b="1" spc="-5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5175885" y="4813300"/>
            <a:ext cx="272161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object 10"/>
          <p:cNvSpPr txBox="1"/>
          <p:nvPr/>
        </p:nvSpPr>
        <p:spPr>
          <a:xfrm>
            <a:off x="5656580" y="4905375"/>
            <a:ext cx="176657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1200" b="1">
                <a:latin typeface="Georgia"/>
                <a:cs typeface="Georgia"/>
              </a:rPr>
              <a:t>RuntimeException</a:t>
            </a:r>
            <a:endParaRPr lang="pt-PT" sz="1200" b="1">
              <a:latin typeface="Georgia"/>
              <a:cs typeface="Georgia"/>
            </a:endParaRPr>
          </a:p>
        </p:txBody>
      </p:sp>
      <p:sp>
        <p:nvSpPr>
          <p:cNvPr id="18" name="object 37"/>
          <p:cNvSpPr txBox="1"/>
          <p:nvPr/>
        </p:nvSpPr>
        <p:spPr>
          <a:xfrm>
            <a:off x="5664835" y="5424805"/>
            <a:ext cx="191135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2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1600" spc="25" dirty="0">
                <a:solidFill>
                  <a:schemeClr val="bg1"/>
                </a:solidFill>
                <a:latin typeface="Arial"/>
                <a:cs typeface="Arial"/>
              </a:rPr>
              <a:t>ã</a:t>
            </a:r>
            <a:r>
              <a:rPr sz="1600" spc="2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1600" spc="484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V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1600" spc="105" dirty="0">
                <a:solidFill>
                  <a:schemeClr val="bg1"/>
                </a:solidFill>
                <a:latin typeface="Arial"/>
                <a:cs typeface="Arial"/>
              </a:rPr>
              <a:t>rifi</a:t>
            </a:r>
            <a:r>
              <a:rPr sz="1600" spc="195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1600" spc="30" dirty="0">
                <a:solidFill>
                  <a:schemeClr val="bg1"/>
                </a:solidFill>
                <a:latin typeface="Arial"/>
                <a:cs typeface="Arial"/>
              </a:rPr>
              <a:t>adas</a:t>
            </a:r>
            <a:endParaRPr sz="1600" spc="3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05" y="5194300"/>
            <a:ext cx="1386205" cy="1386205"/>
          </a:xfrm>
          <a:prstGeom prst="rect">
            <a:avLst/>
          </a:prstGeom>
        </p:spPr>
      </p:pic>
      <p:cxnSp>
        <p:nvCxnSpPr>
          <p:cNvPr id="9" name="Conector Angulado 8"/>
          <p:cNvCxnSpPr>
            <a:endCxn id="14" idx="1"/>
          </p:cNvCxnSpPr>
          <p:nvPr/>
        </p:nvCxnSpPr>
        <p:spPr>
          <a:xfrm flipV="1">
            <a:off x="2008505" y="1725930"/>
            <a:ext cx="1501775" cy="1213485"/>
          </a:xfrm>
          <a:prstGeom prst="bentConnector3">
            <a:avLst>
              <a:gd name="adj1" fmla="val 500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do 11"/>
          <p:cNvCxnSpPr/>
          <p:nvPr/>
        </p:nvCxnSpPr>
        <p:spPr>
          <a:xfrm rot="10800000">
            <a:off x="5334000" y="1752600"/>
            <a:ext cx="1188720" cy="1130300"/>
          </a:xfrm>
          <a:prstGeom prst="bentConnector3">
            <a:avLst>
              <a:gd name="adj1" fmla="val 499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2715</Words>
  <Application>WPS Presentation</Application>
  <PresentationFormat>On-screen Show (4:3)</PresentationFormat>
  <Paragraphs>153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DejaVu Sans</vt:lpstr>
      <vt:lpstr>Arial</vt:lpstr>
      <vt:lpstr>Georgia</vt:lpstr>
      <vt:lpstr>Gubbi</vt:lpstr>
      <vt:lpstr>微软雅黑</vt:lpstr>
      <vt:lpstr>文泉驿微米黑</vt:lpstr>
      <vt:lpstr>Arial Unicode MS</vt:lpstr>
      <vt:lpstr>Calibri</vt:lpstr>
      <vt:lpstr>Abyssinica SIL</vt:lpstr>
      <vt:lpstr>Default Design</vt:lpstr>
      <vt:lpstr>Java Orientado a Objetos  Exceções</vt:lpstr>
      <vt:lpstr>Java Orientado a Objetos  Exceções</vt:lpstr>
      <vt:lpstr>Manipulando Exceções</vt:lpstr>
      <vt:lpstr>Exceções</vt:lpstr>
      <vt:lpstr>Categoria de Exceções</vt:lpstr>
      <vt:lpstr>Utilizando a declaração try-catch-finally</vt:lpstr>
      <vt:lpstr>Um catch Múltiplas Exceções</vt:lpstr>
      <vt:lpstr>try-com-recursos</vt:lpstr>
      <vt:lpstr>Exceções  Verificadas e Não-Verificadas</vt:lpstr>
      <vt:lpstr>PowerPoint 演示文稿</vt:lpstr>
      <vt:lpstr>Throw e Throws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de Extensão</dc:title>
  <dc:creator/>
  <cp:lastModifiedBy>weder</cp:lastModifiedBy>
  <cp:revision>31</cp:revision>
  <dcterms:created xsi:type="dcterms:W3CDTF">2020-04-01T23:36:03Z</dcterms:created>
  <dcterms:modified xsi:type="dcterms:W3CDTF">2020-04-01T23:36:03Z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1900-01-00T00:00:00Z</vt:filetime>
  </property>
  <property fmtid="{D5CDD505-2E9C-101B-9397-08002B2CF9AE}" pid="3" name="KSOProductBuildVer">
    <vt:lpwstr>1046-11.1.0.9126</vt:lpwstr>
  </property>
</Properties>
</file>