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9"/>
  </p:handoutMasterIdLst>
  <p:sldIdLst>
    <p:sldId id="256" r:id="rId3"/>
    <p:sldId id="297" r:id="rId4"/>
    <p:sldId id="339" r:id="rId5"/>
    <p:sldId id="301" r:id="rId6"/>
    <p:sldId id="316" r:id="rId8"/>
    <p:sldId id="318" r:id="rId9"/>
    <p:sldId id="320" r:id="rId10"/>
    <p:sldId id="340" r:id="rId11"/>
    <p:sldId id="321" r:id="rId12"/>
    <p:sldId id="322" r:id="rId13"/>
    <p:sldId id="341" r:id="rId14"/>
    <p:sldId id="342" r:id="rId15"/>
    <p:sldId id="360" r:id="rId16"/>
    <p:sldId id="343" r:id="rId17"/>
    <p:sldId id="361" r:id="rId18"/>
    <p:sldId id="344" r:id="rId19"/>
    <p:sldId id="346" r:id="rId20"/>
    <p:sldId id="348" r:id="rId21"/>
    <p:sldId id="350" r:id="rId22"/>
    <p:sldId id="351" r:id="rId23"/>
    <p:sldId id="345" r:id="rId24"/>
    <p:sldId id="347" r:id="rId25"/>
    <p:sldId id="352" r:id="rId26"/>
    <p:sldId id="353" r:id="rId27"/>
    <p:sldId id="354" r:id="rId28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025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667"/>
        <p:guide pos="21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Clique para editar o estilo do título mestre</a:t>
            </a:r>
          </a:p>
        </p:txBody>
      </p:sp>
      <p:sp>
        <p:nvSpPr>
          <p:cNvPr id="1027" name="Espaço Reservado para Texto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Clique para editar os estilos do texto mestre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1028" name="Espaço Reservado para Data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29" name="Espaço Reservado para Rodapé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/>
        </p:txBody>
      </p:sp>
      <p:sp>
        <p:nvSpPr>
          <p:cNvPr id="1030" name="Espaço Reservado para Número de Slide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67935" y="3255645"/>
            <a:ext cx="390779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String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935" y="263525"/>
            <a:ext cx="3883660" cy="3209925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574675" y="905510"/>
            <a:ext cx="4267200" cy="4191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4" name="object 11"/>
          <p:cNvSpPr txBox="1">
            <a:spLocks noGrp="1"/>
          </p:cNvSpPr>
          <p:nvPr/>
        </p:nvSpPr>
        <p:spPr>
          <a:xfrm>
            <a:off x="878205" y="2856548"/>
            <a:ext cx="3659505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String Métodos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33400" y="1219200"/>
            <a:ext cx="1143000" cy="1143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645160" y="1606550"/>
            <a:ext cx="999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Empty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47650" y="3255645"/>
            <a:ext cx="1143000" cy="1143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283210" y="3642995"/>
            <a:ext cx="1014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lenght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2174875" y="4233545"/>
            <a:ext cx="1143000" cy="1143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2325370" y="4620895"/>
            <a:ext cx="776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Split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2212340" y="463550"/>
            <a:ext cx="1143000" cy="1143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4" name="Caixa de Texto 13"/>
          <p:cNvSpPr txBox="1"/>
          <p:nvPr/>
        </p:nvSpPr>
        <p:spPr>
          <a:xfrm>
            <a:off x="2247900" y="850900"/>
            <a:ext cx="1068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Concat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46830" y="1297305"/>
            <a:ext cx="1143000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rgbClr val="00B050"/>
              </a:solidFill>
              <a:cs typeface="DejaVu Sans" panose="020B0603030804020204" charset="0"/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3958590" y="1684655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Equals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924935" y="3552825"/>
            <a:ext cx="1143000" cy="1143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4036695" y="3940175"/>
            <a:ext cx="9747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>
                <a:solidFill>
                  <a:schemeClr val="bg1"/>
                </a:solidFill>
                <a:cs typeface="DejaVu Sans" panose="020B0603030804020204" charset="0"/>
              </a:rPr>
              <a:t>Replace</a:t>
            </a:r>
            <a:endParaRPr lang="pt-PT" altLang="pt-BR" sz="1400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7205" y="5973445"/>
            <a:ext cx="962025" cy="79565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527425" y="525780"/>
            <a:ext cx="1660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Description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9555" y="10306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841375" y="107632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charAt()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40385" y="525780"/>
            <a:ext cx="1157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Method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3527425" y="10763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230120" y="103060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7543165" y="525780"/>
            <a:ext cx="1061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Return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543800" y="103060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7952105" y="1076325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char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2287270" y="1050925"/>
            <a:ext cx="525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Returns the character at the specified index (position)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0190" y="15386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0" name="Caixa de Texto 19"/>
          <p:cNvSpPr txBox="1"/>
          <p:nvPr/>
        </p:nvSpPr>
        <p:spPr>
          <a:xfrm>
            <a:off x="636905" y="1584325"/>
            <a:ext cx="1477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codePointAt()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3528060" y="15843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30755" y="153860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544435" y="153860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7952740" y="1584325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int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2286635" y="1558925"/>
            <a:ext cx="525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Returns the Unicode of the character at the specified index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250825" y="206946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77" name="Caixa de Texto 76"/>
          <p:cNvSpPr txBox="1"/>
          <p:nvPr/>
        </p:nvSpPr>
        <p:spPr>
          <a:xfrm>
            <a:off x="492125" y="2115185"/>
            <a:ext cx="15468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codePointBefore()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8" name="Caixa de Texto 77"/>
          <p:cNvSpPr txBox="1"/>
          <p:nvPr/>
        </p:nvSpPr>
        <p:spPr>
          <a:xfrm>
            <a:off x="3528695" y="211518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2231390" y="206946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7545070" y="206946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1" name="Caixa de Texto 80"/>
          <p:cNvSpPr txBox="1"/>
          <p:nvPr/>
        </p:nvSpPr>
        <p:spPr>
          <a:xfrm>
            <a:off x="7953375" y="2115185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int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2" name="Caixa de Texto 81"/>
          <p:cNvSpPr txBox="1"/>
          <p:nvPr/>
        </p:nvSpPr>
        <p:spPr>
          <a:xfrm>
            <a:off x="2341880" y="2089785"/>
            <a:ext cx="5092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Returns the Unicode of the character before the specified index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251460" y="256222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4" name="Caixa de Texto 83"/>
          <p:cNvSpPr txBox="1"/>
          <p:nvPr/>
        </p:nvSpPr>
        <p:spPr>
          <a:xfrm>
            <a:off x="469900" y="2607945"/>
            <a:ext cx="1721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codePointCount()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5" name="Caixa de Texto 84"/>
          <p:cNvSpPr txBox="1"/>
          <p:nvPr/>
        </p:nvSpPr>
        <p:spPr>
          <a:xfrm>
            <a:off x="3529330" y="260794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2232025" y="256222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7545705" y="256222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8" name="Caixa de Texto 87"/>
          <p:cNvSpPr txBox="1"/>
          <p:nvPr/>
        </p:nvSpPr>
        <p:spPr>
          <a:xfrm>
            <a:off x="7954010" y="2607945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int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9" name="Caixa de Texto 88"/>
          <p:cNvSpPr txBox="1"/>
          <p:nvPr/>
        </p:nvSpPr>
        <p:spPr>
          <a:xfrm>
            <a:off x="2341245" y="2582545"/>
            <a:ext cx="5093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Returns the Unicode in the specified text range of this String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9555" y="305498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1" name="Caixa de Texto 90"/>
          <p:cNvSpPr txBox="1"/>
          <p:nvPr/>
        </p:nvSpPr>
        <p:spPr>
          <a:xfrm>
            <a:off x="574675" y="3100705"/>
            <a:ext cx="1539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compareTo()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2" name="Caixa de Texto 91"/>
          <p:cNvSpPr txBox="1"/>
          <p:nvPr/>
        </p:nvSpPr>
        <p:spPr>
          <a:xfrm>
            <a:off x="3527425" y="310070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2230120" y="305498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7543800" y="305498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5" name="Caixa de Texto 94"/>
          <p:cNvSpPr txBox="1"/>
          <p:nvPr/>
        </p:nvSpPr>
        <p:spPr>
          <a:xfrm>
            <a:off x="7952105" y="3100705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int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6" name="Caixa de Texto 95"/>
          <p:cNvSpPr txBox="1"/>
          <p:nvPr/>
        </p:nvSpPr>
        <p:spPr>
          <a:xfrm>
            <a:off x="2339340" y="3075305"/>
            <a:ext cx="5093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Compares two strings lexicographically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grpSp>
        <p:nvGrpSpPr>
          <p:cNvPr id="111" name="Grupo 110"/>
          <p:cNvGrpSpPr/>
          <p:nvPr/>
        </p:nvGrpSpPr>
        <p:grpSpPr>
          <a:xfrm>
            <a:off x="252095" y="3547745"/>
            <a:ext cx="8646160" cy="367030"/>
            <a:chOff x="397" y="5587"/>
            <a:chExt cx="13616" cy="578"/>
          </a:xfrm>
        </p:grpSpPr>
        <p:sp>
          <p:nvSpPr>
            <p:cNvPr id="97" name="Retângulo 96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98" name="Caixa de Texto 97"/>
            <p:cNvSpPr txBox="1"/>
            <p:nvPr/>
          </p:nvSpPr>
          <p:spPr>
            <a:xfrm>
              <a:off x="490" y="5659"/>
              <a:ext cx="31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compareToIgnoreCase()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99" name="Caixa de Texto 98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02" name="Caixa de Texto 101"/>
            <p:cNvSpPr txBox="1"/>
            <p:nvPr/>
          </p:nvSpPr>
          <p:spPr>
            <a:xfrm>
              <a:off x="12527" y="5659"/>
              <a:ext cx="84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int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03" name="Caixa de Texto 102"/>
            <p:cNvSpPr txBox="1"/>
            <p:nvPr/>
          </p:nvSpPr>
          <p:spPr>
            <a:xfrm>
              <a:off x="3688" y="5619"/>
              <a:ext cx="81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Compares two strings lexicographically, ignoring case differences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252730" y="4032885"/>
            <a:ext cx="8646160" cy="367030"/>
            <a:chOff x="397" y="5587"/>
            <a:chExt cx="13616" cy="578"/>
          </a:xfrm>
        </p:grpSpPr>
        <p:sp>
          <p:nvSpPr>
            <p:cNvPr id="113" name="Retângulo 112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4" name="Caixa de Texto 113"/>
            <p:cNvSpPr txBox="1"/>
            <p:nvPr/>
          </p:nvSpPr>
          <p:spPr>
            <a:xfrm>
              <a:off x="1329" y="5659"/>
              <a:ext cx="16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concat()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5" name="Caixa de Texto 114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12035" y="5659"/>
              <a:ext cx="1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boolean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9" name="Caixa de Texto 118"/>
            <p:cNvSpPr txBox="1"/>
            <p:nvPr/>
          </p:nvSpPr>
          <p:spPr>
            <a:xfrm>
              <a:off x="3688" y="5619"/>
              <a:ext cx="80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Appends a string to the end of another 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254000" y="4563745"/>
            <a:ext cx="8646160" cy="367030"/>
            <a:chOff x="397" y="5587"/>
            <a:chExt cx="13616" cy="578"/>
          </a:xfrm>
        </p:grpSpPr>
        <p:sp>
          <p:nvSpPr>
            <p:cNvPr id="121" name="Retângulo 120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329" y="5659"/>
              <a:ext cx="16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contains()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3" name="Caixa de Texto 122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2107" y="5659"/>
              <a:ext cx="15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boolean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3688" y="5619"/>
              <a:ext cx="80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Checks whether a string contains a sequence of characters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249555" y="5079365"/>
            <a:ext cx="8646160" cy="419100"/>
            <a:chOff x="397" y="5587"/>
            <a:chExt cx="13616" cy="660"/>
          </a:xfrm>
        </p:grpSpPr>
        <p:sp>
          <p:nvSpPr>
            <p:cNvPr id="129" name="Retângulo 128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0" name="Caixa de Texto 129"/>
            <p:cNvSpPr txBox="1"/>
            <p:nvPr/>
          </p:nvSpPr>
          <p:spPr>
            <a:xfrm>
              <a:off x="494" y="5659"/>
              <a:ext cx="27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contentEquals()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4" name="Caixa de Texto 133"/>
            <p:cNvSpPr txBox="1"/>
            <p:nvPr/>
          </p:nvSpPr>
          <p:spPr>
            <a:xfrm>
              <a:off x="12040" y="5659"/>
              <a:ext cx="1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boolean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5" name="Caixa de Texto 134"/>
            <p:cNvSpPr txBox="1"/>
            <p:nvPr/>
          </p:nvSpPr>
          <p:spPr>
            <a:xfrm>
              <a:off x="3688" y="5619"/>
              <a:ext cx="8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Checks whether a string contains the exact same sequence of characters of the specified CharSequence or StringBuffer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253365" y="5612765"/>
            <a:ext cx="8646160" cy="367030"/>
            <a:chOff x="397" y="5587"/>
            <a:chExt cx="13616" cy="578"/>
          </a:xfrm>
        </p:grpSpPr>
        <p:sp>
          <p:nvSpPr>
            <p:cNvPr id="137" name="Retângulo 136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8" name="Caixa de Texto 137"/>
            <p:cNvSpPr txBox="1"/>
            <p:nvPr/>
          </p:nvSpPr>
          <p:spPr>
            <a:xfrm>
              <a:off x="1329" y="5659"/>
              <a:ext cx="21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copyValueOf()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42" name="Caixa de Texto 141"/>
            <p:cNvSpPr txBox="1"/>
            <p:nvPr/>
          </p:nvSpPr>
          <p:spPr>
            <a:xfrm>
              <a:off x="12109" y="5659"/>
              <a:ext cx="159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43" name="Caixa de Texto 142"/>
            <p:cNvSpPr txBox="1"/>
            <p:nvPr/>
          </p:nvSpPr>
          <p:spPr>
            <a:xfrm>
              <a:off x="3688" y="5619"/>
              <a:ext cx="802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Returns a String that represents the characters of the character array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sp>
        <p:nvSpPr>
          <p:cNvPr id="144" name="Caixa de Texto 143"/>
          <p:cNvSpPr txBox="1"/>
          <p:nvPr/>
        </p:nvSpPr>
        <p:spPr>
          <a:xfrm>
            <a:off x="286385" y="6291580"/>
            <a:ext cx="1750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Parte 1 de 4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7205" y="5973445"/>
            <a:ext cx="962025" cy="79565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527425" y="525780"/>
            <a:ext cx="1660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Description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9555" y="10306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841375" y="1076325"/>
            <a:ext cx="1043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endsWith()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40385" y="525780"/>
            <a:ext cx="1157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Method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3527425" y="10763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230120" y="103060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7543165" y="525780"/>
            <a:ext cx="1061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Return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543800" y="103060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7642860" y="1076325"/>
            <a:ext cx="844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boolean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2287270" y="1050925"/>
            <a:ext cx="5255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Checks whether a string ends with the specified character(s)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0190" y="15386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0" name="Caixa de Texto 19"/>
          <p:cNvSpPr txBox="1"/>
          <p:nvPr/>
        </p:nvSpPr>
        <p:spPr>
          <a:xfrm>
            <a:off x="636905" y="1584325"/>
            <a:ext cx="1477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equals()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3528060" y="15843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30755" y="153860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544435" y="153860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7690485" y="1558925"/>
            <a:ext cx="1081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boolean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2286635" y="1558925"/>
            <a:ext cx="5255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Compares two strings. Returns true if the strings are equal, and false if not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250825" y="206946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77" name="Caixa de Texto 76"/>
          <p:cNvSpPr txBox="1"/>
          <p:nvPr/>
        </p:nvSpPr>
        <p:spPr>
          <a:xfrm>
            <a:off x="310515" y="2115185"/>
            <a:ext cx="1728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equalsIgnoreCase()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8" name="Caixa de Texto 77"/>
          <p:cNvSpPr txBox="1"/>
          <p:nvPr/>
        </p:nvSpPr>
        <p:spPr>
          <a:xfrm>
            <a:off x="3528695" y="211518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2231390" y="206946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7545070" y="206946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1" name="Caixa de Texto 80"/>
          <p:cNvSpPr txBox="1"/>
          <p:nvPr/>
        </p:nvSpPr>
        <p:spPr>
          <a:xfrm>
            <a:off x="7691120" y="211518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boolean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2" name="Caixa de Texto 81"/>
          <p:cNvSpPr txBox="1"/>
          <p:nvPr/>
        </p:nvSpPr>
        <p:spPr>
          <a:xfrm>
            <a:off x="2341880" y="2089785"/>
            <a:ext cx="5092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Compares two strings, ignoring case considerations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251460" y="256222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4" name="Caixa de Texto 83"/>
          <p:cNvSpPr txBox="1"/>
          <p:nvPr/>
        </p:nvSpPr>
        <p:spPr>
          <a:xfrm>
            <a:off x="469900" y="2607945"/>
            <a:ext cx="1721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format()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5" name="Caixa de Texto 84"/>
          <p:cNvSpPr txBox="1"/>
          <p:nvPr/>
        </p:nvSpPr>
        <p:spPr>
          <a:xfrm>
            <a:off x="3529330" y="260794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2232025" y="256222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7545705" y="256222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8" name="Caixa de Texto 87"/>
          <p:cNvSpPr txBox="1"/>
          <p:nvPr/>
        </p:nvSpPr>
        <p:spPr>
          <a:xfrm>
            <a:off x="7642225" y="2607945"/>
            <a:ext cx="962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9" name="Caixa de Texto 88"/>
          <p:cNvSpPr txBox="1"/>
          <p:nvPr/>
        </p:nvSpPr>
        <p:spPr>
          <a:xfrm>
            <a:off x="2341245" y="2582545"/>
            <a:ext cx="509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Returns a formatted string using the specified locale, format string, and arguments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9555" y="305498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1" name="Caixa de Texto 90"/>
          <p:cNvSpPr txBox="1"/>
          <p:nvPr/>
        </p:nvSpPr>
        <p:spPr>
          <a:xfrm>
            <a:off x="574675" y="3100705"/>
            <a:ext cx="1539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getBytes()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2" name="Caixa de Texto 91"/>
          <p:cNvSpPr txBox="1"/>
          <p:nvPr/>
        </p:nvSpPr>
        <p:spPr>
          <a:xfrm>
            <a:off x="3527425" y="310070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2230120" y="305498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7543800" y="305498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5" name="Caixa de Texto 94"/>
          <p:cNvSpPr txBox="1"/>
          <p:nvPr/>
        </p:nvSpPr>
        <p:spPr>
          <a:xfrm>
            <a:off x="7690485" y="3100705"/>
            <a:ext cx="1012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byte[]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6" name="Caixa de Texto 95"/>
          <p:cNvSpPr txBox="1"/>
          <p:nvPr/>
        </p:nvSpPr>
        <p:spPr>
          <a:xfrm>
            <a:off x="2339340" y="3075305"/>
            <a:ext cx="509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Encodes this String into a sequence of bytes using the named charset, storing the result into a new byte array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grpSp>
        <p:nvGrpSpPr>
          <p:cNvPr id="111" name="Grupo 110"/>
          <p:cNvGrpSpPr/>
          <p:nvPr/>
        </p:nvGrpSpPr>
        <p:grpSpPr>
          <a:xfrm>
            <a:off x="252095" y="3547745"/>
            <a:ext cx="8646160" cy="367030"/>
            <a:chOff x="397" y="5587"/>
            <a:chExt cx="13616" cy="578"/>
          </a:xfrm>
        </p:grpSpPr>
        <p:sp>
          <p:nvSpPr>
            <p:cNvPr id="97" name="Retângulo 96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98" name="Caixa de Texto 97"/>
            <p:cNvSpPr txBox="1"/>
            <p:nvPr/>
          </p:nvSpPr>
          <p:spPr>
            <a:xfrm>
              <a:off x="490" y="5659"/>
              <a:ext cx="31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getChars()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99" name="Caixa de Texto 98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02" name="Caixa de Texto 101"/>
            <p:cNvSpPr txBox="1"/>
            <p:nvPr/>
          </p:nvSpPr>
          <p:spPr>
            <a:xfrm>
              <a:off x="12527" y="5659"/>
              <a:ext cx="84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void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03" name="Caixa de Texto 102"/>
            <p:cNvSpPr txBox="1"/>
            <p:nvPr/>
          </p:nvSpPr>
          <p:spPr>
            <a:xfrm>
              <a:off x="3688" y="5619"/>
              <a:ext cx="81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Copies characters from a string to an array of chars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252730" y="4032885"/>
            <a:ext cx="8646160" cy="367030"/>
            <a:chOff x="397" y="5587"/>
            <a:chExt cx="13616" cy="578"/>
          </a:xfrm>
        </p:grpSpPr>
        <p:sp>
          <p:nvSpPr>
            <p:cNvPr id="113" name="Retângulo 112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4" name="Caixa de Texto 113"/>
            <p:cNvSpPr txBox="1"/>
            <p:nvPr/>
          </p:nvSpPr>
          <p:spPr>
            <a:xfrm>
              <a:off x="1329" y="5659"/>
              <a:ext cx="16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hashCode()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5" name="Caixa de Texto 114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12035" y="5659"/>
              <a:ext cx="1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int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9" name="Caixa de Texto 118"/>
            <p:cNvSpPr txBox="1"/>
            <p:nvPr/>
          </p:nvSpPr>
          <p:spPr>
            <a:xfrm>
              <a:off x="3688" y="5619"/>
              <a:ext cx="80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Returns the hash code of a 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254000" y="4563745"/>
            <a:ext cx="8646160" cy="419100"/>
            <a:chOff x="397" y="5587"/>
            <a:chExt cx="13616" cy="660"/>
          </a:xfrm>
        </p:grpSpPr>
        <p:sp>
          <p:nvSpPr>
            <p:cNvPr id="121" name="Retângulo 120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329" y="5659"/>
              <a:ext cx="16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indexOf()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3" name="Caixa de Texto 122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2107" y="5659"/>
              <a:ext cx="15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int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3688" y="5619"/>
              <a:ext cx="8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Returns the position of the first found occurrence of specified characters in a string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249555" y="5079365"/>
            <a:ext cx="8646160" cy="419100"/>
            <a:chOff x="397" y="5587"/>
            <a:chExt cx="13616" cy="660"/>
          </a:xfrm>
        </p:grpSpPr>
        <p:sp>
          <p:nvSpPr>
            <p:cNvPr id="129" name="Retângulo 128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0" name="Caixa de Texto 129"/>
            <p:cNvSpPr txBox="1"/>
            <p:nvPr/>
          </p:nvSpPr>
          <p:spPr>
            <a:xfrm>
              <a:off x="494" y="5659"/>
              <a:ext cx="27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intern()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4" name="Caixa de Texto 133"/>
            <p:cNvSpPr txBox="1"/>
            <p:nvPr/>
          </p:nvSpPr>
          <p:spPr>
            <a:xfrm>
              <a:off x="12040" y="5659"/>
              <a:ext cx="1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5" name="Caixa de Texto 134"/>
            <p:cNvSpPr txBox="1"/>
            <p:nvPr/>
          </p:nvSpPr>
          <p:spPr>
            <a:xfrm>
              <a:off x="3688" y="5619"/>
              <a:ext cx="8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Returns the index within this string of the first occurrence of the specified character, starting the search at the specified index 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253365" y="5612765"/>
            <a:ext cx="8646160" cy="367030"/>
            <a:chOff x="397" y="5587"/>
            <a:chExt cx="13616" cy="578"/>
          </a:xfrm>
        </p:grpSpPr>
        <p:sp>
          <p:nvSpPr>
            <p:cNvPr id="137" name="Retângulo 136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8" name="Caixa de Texto 137"/>
            <p:cNvSpPr txBox="1"/>
            <p:nvPr/>
          </p:nvSpPr>
          <p:spPr>
            <a:xfrm>
              <a:off x="1329" y="5659"/>
              <a:ext cx="21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isEmpty()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42" name="Caixa de Texto 141"/>
            <p:cNvSpPr txBox="1"/>
            <p:nvPr/>
          </p:nvSpPr>
          <p:spPr>
            <a:xfrm>
              <a:off x="12109" y="5659"/>
              <a:ext cx="159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boolean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43" name="Caixa de Texto 142"/>
            <p:cNvSpPr txBox="1"/>
            <p:nvPr/>
          </p:nvSpPr>
          <p:spPr>
            <a:xfrm>
              <a:off x="3688" y="5619"/>
              <a:ext cx="802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Checks whether a string is empty or not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sp>
        <p:nvSpPr>
          <p:cNvPr id="144" name="Caixa de Texto 143"/>
          <p:cNvSpPr txBox="1"/>
          <p:nvPr/>
        </p:nvSpPr>
        <p:spPr>
          <a:xfrm>
            <a:off x="286385" y="6291580"/>
            <a:ext cx="1750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Parte 2 de 4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7205" y="5973445"/>
            <a:ext cx="962025" cy="79565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527425" y="525780"/>
            <a:ext cx="1660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Description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9555" y="10306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397510" y="1076325"/>
            <a:ext cx="1487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lastIndexOf()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40385" y="525780"/>
            <a:ext cx="1157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Method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3527425" y="10763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230120" y="103060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7543165" y="525780"/>
            <a:ext cx="1061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Return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543800" y="103060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7642860" y="1076325"/>
            <a:ext cx="844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int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2287270" y="1050925"/>
            <a:ext cx="5255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Returns the position of the last found occurrence of specified characters in a string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0190" y="15386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0" name="Caixa de Texto 19"/>
          <p:cNvSpPr txBox="1"/>
          <p:nvPr/>
        </p:nvSpPr>
        <p:spPr>
          <a:xfrm>
            <a:off x="636905" y="1584325"/>
            <a:ext cx="1477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length()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3528060" y="15843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30755" y="153860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544435" y="153860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7690485" y="1558925"/>
            <a:ext cx="1081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int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2286635" y="1558925"/>
            <a:ext cx="5255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Returns the length of a specified string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250825" y="206946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77" name="Caixa de Texto 76"/>
          <p:cNvSpPr txBox="1"/>
          <p:nvPr/>
        </p:nvSpPr>
        <p:spPr>
          <a:xfrm>
            <a:off x="310515" y="2115185"/>
            <a:ext cx="1728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matches()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8" name="Caixa de Texto 77"/>
          <p:cNvSpPr txBox="1"/>
          <p:nvPr/>
        </p:nvSpPr>
        <p:spPr>
          <a:xfrm>
            <a:off x="3528695" y="211518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2231390" y="206946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7545070" y="206946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1" name="Caixa de Texto 80"/>
          <p:cNvSpPr txBox="1"/>
          <p:nvPr/>
        </p:nvSpPr>
        <p:spPr>
          <a:xfrm>
            <a:off x="7691120" y="211518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boolean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2" name="Caixa de Texto 81"/>
          <p:cNvSpPr txBox="1"/>
          <p:nvPr/>
        </p:nvSpPr>
        <p:spPr>
          <a:xfrm>
            <a:off x="2341880" y="2089785"/>
            <a:ext cx="5092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Searches a string for a match against a regular expression, and returns the matches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251460" y="256222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4" name="Caixa de Texto 83"/>
          <p:cNvSpPr txBox="1"/>
          <p:nvPr/>
        </p:nvSpPr>
        <p:spPr>
          <a:xfrm>
            <a:off x="469900" y="2607945"/>
            <a:ext cx="1721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offsetByCodePoints()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5" name="Caixa de Texto 84"/>
          <p:cNvSpPr txBox="1"/>
          <p:nvPr/>
        </p:nvSpPr>
        <p:spPr>
          <a:xfrm>
            <a:off x="3529330" y="260794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2232025" y="256222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7545705" y="256222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8" name="Caixa de Texto 87"/>
          <p:cNvSpPr txBox="1"/>
          <p:nvPr/>
        </p:nvSpPr>
        <p:spPr>
          <a:xfrm>
            <a:off x="7642225" y="2607945"/>
            <a:ext cx="962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int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9" name="Caixa de Texto 88"/>
          <p:cNvSpPr txBox="1"/>
          <p:nvPr/>
        </p:nvSpPr>
        <p:spPr>
          <a:xfrm>
            <a:off x="2341245" y="2582545"/>
            <a:ext cx="509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Returns the index within this String that is offset from the given index by codePointOffset code points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9555" y="305498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1" name="Caixa de Texto 90"/>
          <p:cNvSpPr txBox="1"/>
          <p:nvPr/>
        </p:nvSpPr>
        <p:spPr>
          <a:xfrm>
            <a:off x="574675" y="3100705"/>
            <a:ext cx="1539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regionMatches()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2" name="Caixa de Texto 91"/>
          <p:cNvSpPr txBox="1"/>
          <p:nvPr/>
        </p:nvSpPr>
        <p:spPr>
          <a:xfrm>
            <a:off x="3527425" y="310070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2230120" y="305498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7543800" y="305498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5" name="Caixa de Texto 94"/>
          <p:cNvSpPr txBox="1"/>
          <p:nvPr/>
        </p:nvSpPr>
        <p:spPr>
          <a:xfrm>
            <a:off x="7690485" y="3100705"/>
            <a:ext cx="1012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boolean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6" name="Caixa de Texto 95"/>
          <p:cNvSpPr txBox="1"/>
          <p:nvPr/>
        </p:nvSpPr>
        <p:spPr>
          <a:xfrm>
            <a:off x="2339340" y="3075305"/>
            <a:ext cx="5093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Tests if two string regions are equal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grpSp>
        <p:nvGrpSpPr>
          <p:cNvPr id="111" name="Grupo 110"/>
          <p:cNvGrpSpPr/>
          <p:nvPr/>
        </p:nvGrpSpPr>
        <p:grpSpPr>
          <a:xfrm>
            <a:off x="252095" y="3547745"/>
            <a:ext cx="8646160" cy="419100"/>
            <a:chOff x="397" y="5587"/>
            <a:chExt cx="13616" cy="660"/>
          </a:xfrm>
        </p:grpSpPr>
        <p:sp>
          <p:nvSpPr>
            <p:cNvPr id="97" name="Retângulo 96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98" name="Caixa de Texto 97"/>
            <p:cNvSpPr txBox="1"/>
            <p:nvPr/>
          </p:nvSpPr>
          <p:spPr>
            <a:xfrm>
              <a:off x="490" y="5659"/>
              <a:ext cx="31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replace()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99" name="Caixa de Texto 98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02" name="Caixa de Texto 101"/>
            <p:cNvSpPr txBox="1"/>
            <p:nvPr/>
          </p:nvSpPr>
          <p:spPr>
            <a:xfrm>
              <a:off x="12112" y="5659"/>
              <a:ext cx="12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03" name="Caixa de Texto 102"/>
            <p:cNvSpPr txBox="1"/>
            <p:nvPr/>
          </p:nvSpPr>
          <p:spPr>
            <a:xfrm>
              <a:off x="3688" y="5619"/>
              <a:ext cx="81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Searches a string for a specified value, and returns a new string where the specified values are replaced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252730" y="4032885"/>
            <a:ext cx="8646160" cy="419100"/>
            <a:chOff x="397" y="5587"/>
            <a:chExt cx="13616" cy="660"/>
          </a:xfrm>
        </p:grpSpPr>
        <p:sp>
          <p:nvSpPr>
            <p:cNvPr id="113" name="Retângulo 112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4" name="Caixa de Texto 113"/>
            <p:cNvSpPr txBox="1"/>
            <p:nvPr/>
          </p:nvSpPr>
          <p:spPr>
            <a:xfrm>
              <a:off x="625" y="5659"/>
              <a:ext cx="23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replaceFirst()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5" name="Caixa de Texto 114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12035" y="5659"/>
              <a:ext cx="1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9" name="Caixa de Texto 118"/>
            <p:cNvSpPr txBox="1"/>
            <p:nvPr/>
          </p:nvSpPr>
          <p:spPr>
            <a:xfrm>
              <a:off x="3688" y="5619"/>
              <a:ext cx="8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Replaces the first occurrence of a substring that matches the given regular expression with the given replacement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254000" y="4563745"/>
            <a:ext cx="8646160" cy="419100"/>
            <a:chOff x="397" y="5587"/>
            <a:chExt cx="13616" cy="660"/>
          </a:xfrm>
        </p:grpSpPr>
        <p:sp>
          <p:nvSpPr>
            <p:cNvPr id="121" name="Retângulo 120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329" y="5659"/>
              <a:ext cx="16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replaceAll()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3" name="Caixa de Texto 122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2107" y="5659"/>
              <a:ext cx="15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3688" y="5619"/>
              <a:ext cx="80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Replaces each substring of this string that matches the given regular expression with the given replacement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249555" y="5079365"/>
            <a:ext cx="8646160" cy="367030"/>
            <a:chOff x="397" y="5587"/>
            <a:chExt cx="13616" cy="578"/>
          </a:xfrm>
        </p:grpSpPr>
        <p:sp>
          <p:nvSpPr>
            <p:cNvPr id="129" name="Retângulo 128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0" name="Caixa de Texto 129"/>
            <p:cNvSpPr txBox="1"/>
            <p:nvPr/>
          </p:nvSpPr>
          <p:spPr>
            <a:xfrm>
              <a:off x="494" y="5659"/>
              <a:ext cx="27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split()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1" name="Caixa de Texto 130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3" name="Retângulo 132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4" name="Caixa de Texto 133"/>
            <p:cNvSpPr txBox="1"/>
            <p:nvPr/>
          </p:nvSpPr>
          <p:spPr>
            <a:xfrm>
              <a:off x="12040" y="5659"/>
              <a:ext cx="1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String []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5" name="Caixa de Texto 134"/>
            <p:cNvSpPr txBox="1"/>
            <p:nvPr/>
          </p:nvSpPr>
          <p:spPr>
            <a:xfrm>
              <a:off x="3688" y="5619"/>
              <a:ext cx="802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Splits a string into an array of substrings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36" name="Grupo 135"/>
          <p:cNvGrpSpPr/>
          <p:nvPr/>
        </p:nvGrpSpPr>
        <p:grpSpPr>
          <a:xfrm>
            <a:off x="253365" y="5612765"/>
            <a:ext cx="8646160" cy="367030"/>
            <a:chOff x="397" y="5587"/>
            <a:chExt cx="13616" cy="578"/>
          </a:xfrm>
        </p:grpSpPr>
        <p:sp>
          <p:nvSpPr>
            <p:cNvPr id="137" name="Retângulo 136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38" name="Caixa de Texto 137"/>
            <p:cNvSpPr txBox="1"/>
            <p:nvPr/>
          </p:nvSpPr>
          <p:spPr>
            <a:xfrm>
              <a:off x="1329" y="5659"/>
              <a:ext cx="21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istartsWith()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39" name="Caixa de Texto 138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42" name="Caixa de Texto 141"/>
            <p:cNvSpPr txBox="1"/>
            <p:nvPr/>
          </p:nvSpPr>
          <p:spPr>
            <a:xfrm>
              <a:off x="12109" y="5659"/>
              <a:ext cx="159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boolean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43" name="Caixa de Texto 142"/>
            <p:cNvSpPr txBox="1"/>
            <p:nvPr/>
          </p:nvSpPr>
          <p:spPr>
            <a:xfrm>
              <a:off x="3688" y="5619"/>
              <a:ext cx="802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Checks whether a string starts with specified characters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sp>
        <p:nvSpPr>
          <p:cNvPr id="144" name="Caixa de Texto 143"/>
          <p:cNvSpPr txBox="1"/>
          <p:nvPr/>
        </p:nvSpPr>
        <p:spPr>
          <a:xfrm>
            <a:off x="286385" y="6291580"/>
            <a:ext cx="1750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Parte 3 de 4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7205" y="5973445"/>
            <a:ext cx="962025" cy="79565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527425" y="525780"/>
            <a:ext cx="1660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Description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49555" y="10306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397510" y="1076325"/>
            <a:ext cx="14878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subSequence()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40385" y="525780"/>
            <a:ext cx="1157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Method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3527425" y="10763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230120" y="103060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7543165" y="525780"/>
            <a:ext cx="1061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Return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543800" y="103060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7548880" y="1076325"/>
            <a:ext cx="1347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CharSequence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2287270" y="1050925"/>
            <a:ext cx="52552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Returns a new character sequence that is a subsequence of this sequence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50190" y="153860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0" name="Caixa de Texto 19"/>
          <p:cNvSpPr txBox="1"/>
          <p:nvPr/>
        </p:nvSpPr>
        <p:spPr>
          <a:xfrm>
            <a:off x="636905" y="1584325"/>
            <a:ext cx="1477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substring()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3528060" y="158432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230755" y="153860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7544435" y="153860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7690485" y="1558925"/>
            <a:ext cx="10814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2286635" y="1558925"/>
            <a:ext cx="5255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Extracts the characters from a string, beginning at a specified start position, and through the specified number of character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250825" y="206946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77" name="Caixa de Texto 76"/>
          <p:cNvSpPr txBox="1"/>
          <p:nvPr/>
        </p:nvSpPr>
        <p:spPr>
          <a:xfrm>
            <a:off x="310515" y="2115185"/>
            <a:ext cx="17284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toCharArray()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8" name="Caixa de Texto 77"/>
          <p:cNvSpPr txBox="1"/>
          <p:nvPr/>
        </p:nvSpPr>
        <p:spPr>
          <a:xfrm>
            <a:off x="3528695" y="211518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2231390" y="206946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7545070" y="206946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1" name="Caixa de Texto 80"/>
          <p:cNvSpPr txBox="1"/>
          <p:nvPr/>
        </p:nvSpPr>
        <p:spPr>
          <a:xfrm>
            <a:off x="7691120" y="2115185"/>
            <a:ext cx="797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char[]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2" name="Caixa de Texto 81"/>
          <p:cNvSpPr txBox="1"/>
          <p:nvPr/>
        </p:nvSpPr>
        <p:spPr>
          <a:xfrm>
            <a:off x="2341880" y="2089785"/>
            <a:ext cx="50920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Converts this string to a new character array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251460" y="256222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4" name="Caixa de Texto 83"/>
          <p:cNvSpPr txBox="1"/>
          <p:nvPr/>
        </p:nvSpPr>
        <p:spPr>
          <a:xfrm>
            <a:off x="469900" y="2607945"/>
            <a:ext cx="1721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toLowerCase()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5" name="Caixa de Texto 84"/>
          <p:cNvSpPr txBox="1"/>
          <p:nvPr/>
        </p:nvSpPr>
        <p:spPr>
          <a:xfrm>
            <a:off x="3529330" y="260794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2232025" y="256222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7545705" y="256222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8" name="Caixa de Texto 87"/>
          <p:cNvSpPr txBox="1"/>
          <p:nvPr/>
        </p:nvSpPr>
        <p:spPr>
          <a:xfrm>
            <a:off x="7642225" y="2607945"/>
            <a:ext cx="962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9" name="Caixa de Texto 88"/>
          <p:cNvSpPr txBox="1"/>
          <p:nvPr/>
        </p:nvSpPr>
        <p:spPr>
          <a:xfrm>
            <a:off x="2341245" y="2582545"/>
            <a:ext cx="5093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Converts a string to lower case letters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249555" y="3054985"/>
            <a:ext cx="1979930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1" name="Caixa de Texto 90"/>
          <p:cNvSpPr txBox="1"/>
          <p:nvPr/>
        </p:nvSpPr>
        <p:spPr>
          <a:xfrm>
            <a:off x="574675" y="3100705"/>
            <a:ext cx="1539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toString()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2" name="Caixa de Texto 91"/>
          <p:cNvSpPr txBox="1"/>
          <p:nvPr/>
        </p:nvSpPr>
        <p:spPr>
          <a:xfrm>
            <a:off x="3527425" y="3100705"/>
            <a:ext cx="1856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ArrayList(Collection)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2230120" y="3054985"/>
            <a:ext cx="5313045" cy="3670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4" name="Retângulo 93"/>
          <p:cNvSpPr/>
          <p:nvPr/>
        </p:nvSpPr>
        <p:spPr>
          <a:xfrm>
            <a:off x="7543800" y="3054985"/>
            <a:ext cx="1351915" cy="3670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5" name="Caixa de Texto 94"/>
          <p:cNvSpPr txBox="1"/>
          <p:nvPr/>
        </p:nvSpPr>
        <p:spPr>
          <a:xfrm>
            <a:off x="7690485" y="3100705"/>
            <a:ext cx="1012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96" name="Caixa de Texto 95"/>
          <p:cNvSpPr txBox="1"/>
          <p:nvPr/>
        </p:nvSpPr>
        <p:spPr>
          <a:xfrm>
            <a:off x="2339340" y="3075305"/>
            <a:ext cx="5093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Returns the value of a String object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grpSp>
        <p:nvGrpSpPr>
          <p:cNvPr id="111" name="Grupo 110"/>
          <p:cNvGrpSpPr/>
          <p:nvPr/>
        </p:nvGrpSpPr>
        <p:grpSpPr>
          <a:xfrm>
            <a:off x="252095" y="3547745"/>
            <a:ext cx="8646160" cy="367030"/>
            <a:chOff x="397" y="5587"/>
            <a:chExt cx="13616" cy="578"/>
          </a:xfrm>
        </p:grpSpPr>
        <p:sp>
          <p:nvSpPr>
            <p:cNvPr id="97" name="Retângulo 96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98" name="Caixa de Texto 97"/>
            <p:cNvSpPr txBox="1"/>
            <p:nvPr/>
          </p:nvSpPr>
          <p:spPr>
            <a:xfrm>
              <a:off x="490" y="5659"/>
              <a:ext cx="31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toUpperCase()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99" name="Caixa de Texto 98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02" name="Caixa de Texto 101"/>
            <p:cNvSpPr txBox="1"/>
            <p:nvPr/>
          </p:nvSpPr>
          <p:spPr>
            <a:xfrm>
              <a:off x="12112" y="5659"/>
              <a:ext cx="125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03" name="Caixa de Texto 102"/>
            <p:cNvSpPr txBox="1"/>
            <p:nvPr/>
          </p:nvSpPr>
          <p:spPr>
            <a:xfrm>
              <a:off x="3688" y="5619"/>
              <a:ext cx="8189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Converts a string to upper case letters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252730" y="4032885"/>
            <a:ext cx="8646160" cy="367030"/>
            <a:chOff x="397" y="5587"/>
            <a:chExt cx="13616" cy="578"/>
          </a:xfrm>
        </p:grpSpPr>
        <p:sp>
          <p:nvSpPr>
            <p:cNvPr id="113" name="Retângulo 112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4" name="Caixa de Texto 113"/>
            <p:cNvSpPr txBox="1"/>
            <p:nvPr/>
          </p:nvSpPr>
          <p:spPr>
            <a:xfrm>
              <a:off x="625" y="5659"/>
              <a:ext cx="23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trim()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5" name="Caixa de Texto 114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18" name="Caixa de Texto 117"/>
            <p:cNvSpPr txBox="1"/>
            <p:nvPr/>
          </p:nvSpPr>
          <p:spPr>
            <a:xfrm>
              <a:off x="12035" y="5659"/>
              <a:ext cx="16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19" name="Caixa de Texto 118"/>
            <p:cNvSpPr txBox="1"/>
            <p:nvPr/>
          </p:nvSpPr>
          <p:spPr>
            <a:xfrm>
              <a:off x="3688" y="5619"/>
              <a:ext cx="802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Removes whitespace from both ends of a string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grpSp>
        <p:nvGrpSpPr>
          <p:cNvPr id="120" name="Grupo 119"/>
          <p:cNvGrpSpPr/>
          <p:nvPr/>
        </p:nvGrpSpPr>
        <p:grpSpPr>
          <a:xfrm>
            <a:off x="254000" y="4563745"/>
            <a:ext cx="8646160" cy="367030"/>
            <a:chOff x="397" y="5587"/>
            <a:chExt cx="13616" cy="578"/>
          </a:xfrm>
        </p:grpSpPr>
        <p:sp>
          <p:nvSpPr>
            <p:cNvPr id="121" name="Retângulo 120"/>
            <p:cNvSpPr/>
            <p:nvPr/>
          </p:nvSpPr>
          <p:spPr>
            <a:xfrm>
              <a:off x="397" y="5587"/>
              <a:ext cx="3118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2" name="Caixa de Texto 121"/>
            <p:cNvSpPr txBox="1"/>
            <p:nvPr/>
          </p:nvSpPr>
          <p:spPr>
            <a:xfrm>
              <a:off x="1329" y="5659"/>
              <a:ext cx="16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valueOf()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3" name="Caixa de Texto 122"/>
            <p:cNvSpPr txBox="1"/>
            <p:nvPr/>
          </p:nvSpPr>
          <p:spPr>
            <a:xfrm>
              <a:off x="5559" y="5659"/>
              <a:ext cx="292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ArrayList(Collection)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3516" y="5587"/>
              <a:ext cx="8367" cy="5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11884" y="5587"/>
              <a:ext cx="2129" cy="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>
                <a:cs typeface="DejaVu Sans" panose="020B0603030804020204" charset="0"/>
              </a:endParaRPr>
            </a:p>
          </p:txBody>
        </p:sp>
        <p:sp>
          <p:nvSpPr>
            <p:cNvPr id="126" name="Caixa de Texto 125"/>
            <p:cNvSpPr txBox="1"/>
            <p:nvPr/>
          </p:nvSpPr>
          <p:spPr>
            <a:xfrm>
              <a:off x="12107" y="5659"/>
              <a:ext cx="159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200">
                  <a:solidFill>
                    <a:schemeClr val="bg1"/>
                  </a:solidFill>
                  <a:cs typeface="DejaVu Sans" panose="020B0603030804020204" charset="0"/>
                </a:rPr>
                <a:t>String</a:t>
              </a:r>
              <a:endParaRPr lang="pt-PT" altLang="pt-BR" sz="12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  <p:sp>
          <p:nvSpPr>
            <p:cNvPr id="127" name="Caixa de Texto 126"/>
            <p:cNvSpPr txBox="1"/>
            <p:nvPr/>
          </p:nvSpPr>
          <p:spPr>
            <a:xfrm>
              <a:off x="3688" y="5619"/>
              <a:ext cx="802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1000">
                  <a:solidFill>
                    <a:schemeClr val="bg1"/>
                  </a:solidFill>
                  <a:cs typeface="DejaVu Sans" panose="020B0603030804020204" charset="0"/>
                </a:rPr>
                <a:t>Returns the primitive value of a String object</a:t>
              </a:r>
              <a:endParaRPr lang="pt-PT" altLang="pt-BR" sz="1000">
                <a:solidFill>
                  <a:schemeClr val="bg1"/>
                </a:solidFill>
                <a:cs typeface="DejaVu Sans" panose="020B0603030804020204" charset="0"/>
              </a:endParaRPr>
            </a:p>
          </p:txBody>
        </p:sp>
      </p:grpSp>
      <p:sp>
        <p:nvSpPr>
          <p:cNvPr id="144" name="Caixa de Texto 143"/>
          <p:cNvSpPr txBox="1"/>
          <p:nvPr/>
        </p:nvSpPr>
        <p:spPr>
          <a:xfrm>
            <a:off x="286385" y="6291580"/>
            <a:ext cx="1750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Parte 4 de 4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7205" y="5973445"/>
            <a:ext cx="962025" cy="79565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985" y="1049020"/>
            <a:ext cx="2459990" cy="203390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3922395" y="3426460"/>
            <a:ext cx="97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Regex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7205" y="5973445"/>
            <a:ext cx="962025" cy="79565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3705860" y="590550"/>
            <a:ext cx="979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Regex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98425" y="6443345"/>
            <a:ext cx="6127750" cy="229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900">
                <a:solidFill>
                  <a:schemeClr val="bg1"/>
                </a:solidFill>
                <a:cs typeface="DejaVu Sans" panose="020B0603030804020204" charset="0"/>
              </a:rPr>
              <a:t>http://turing.com.br/material/regex/introducao.html   </a:t>
            </a:r>
            <a:r>
              <a:rPr lang="pt-PT" altLang="pt-BR" sz="900">
                <a:solidFill>
                  <a:schemeClr val="bg1"/>
                </a:solidFill>
                <a:cs typeface="DejaVu Sans" panose="020B0603030804020204" charset="0"/>
              </a:rPr>
              <a:t>acessado: 09/04/2020</a:t>
            </a:r>
            <a:endParaRPr lang="pt-PT" altLang="pt-BR" sz="9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300355" y="1295400"/>
            <a:ext cx="77876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200">
                <a:solidFill>
                  <a:schemeClr val="bg1"/>
                </a:solidFill>
                <a:cs typeface="DejaVu Sans" panose="020B0603030804020204" charset="0"/>
              </a:rPr>
              <a:t>\d{5}-\d{3}</a:t>
            </a:r>
            <a:endParaRPr lang="pt-BR" altLang="en-US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200">
                <a:solidFill>
                  <a:schemeClr val="bg1"/>
                </a:solidFill>
                <a:cs typeface="DejaVu Sans" panose="020B0603030804020204" charset="0"/>
              </a:rPr>
              <a:t>    O padrão de um CEP como 05432-001: 5 dígitos, um - (hífen) e mais 3 dígitos. </a:t>
            </a:r>
            <a:endParaRPr lang="pt-BR" altLang="en-US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200">
                <a:solidFill>
                  <a:schemeClr val="bg1"/>
                </a:solidFill>
                <a:cs typeface="DejaVu Sans" panose="020B0603030804020204" charset="0"/>
              </a:rPr>
              <a:t>    A sequência \d é um meta caractere, um curinga que casa com um dígito (0 a 9). </a:t>
            </a:r>
            <a:endParaRPr lang="pt-BR" altLang="en-US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200">
                <a:solidFill>
                  <a:schemeClr val="bg1"/>
                </a:solidFill>
                <a:cs typeface="DejaVu Sans" panose="020B0603030804020204" charset="0"/>
              </a:rPr>
              <a:t>    A sequência {5} é um quantificador: indica que o padrão precedente deve ser repetido 5 vezes, </a:t>
            </a:r>
            <a:endParaRPr lang="pt-BR" altLang="en-US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200">
                <a:solidFill>
                  <a:schemeClr val="bg1"/>
                </a:solidFill>
                <a:cs typeface="DejaVu Sans" panose="020B0603030804020204" charset="0"/>
              </a:rPr>
              <a:t>    portanto \d{5} é o mesmo que \d\d\d\d\d.</a:t>
            </a:r>
            <a:endParaRPr lang="pt-BR" altLang="en-US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00355" y="2782570"/>
            <a:ext cx="81857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[012]\d:[0-5]\d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    Semelhante ao formato de horas e minutos, como 03:10 ou 23:59. A sequência entre colchetes [012] 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    define um conjunto. Neste caso, o conjunto especifica que primeiro caractere deve ser 0, 1 ou 2. 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    Dentro dos [] o hífen indica uma faixa de caracteres, ou seja, [0-5]  é uma forma abreviada para o 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    conjunto [012345]; o conjunto que representa todos os dígitos, [0-9] é o mesmo que \d. 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    Note que esta expressão regular também aceita o texto 29:00 que não é uma hora válida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94970" y="4626610"/>
            <a:ext cx="7831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1200">
                <a:solidFill>
                  <a:schemeClr val="bg1"/>
                </a:solidFill>
                <a:cs typeface="DejaVu Sans" panose="020B0603030804020204" charset="0"/>
              </a:rPr>
              <a:t>A-Z]{3}-\d{4}</a:t>
            </a:r>
            <a:endParaRPr lang="pt-BR" altLang="en-US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200">
                <a:solidFill>
                  <a:schemeClr val="bg1"/>
                </a:solidFill>
                <a:cs typeface="DejaVu Sans" panose="020B0603030804020204" charset="0"/>
              </a:rPr>
              <a:t>    É o padrão de uma placa de automóvel no Brasil: três letras de A a Z é seguidas de um - (hífen) s</a:t>
            </a:r>
            <a:endParaRPr lang="pt-BR" altLang="en-US" sz="12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200">
                <a:solidFill>
                  <a:schemeClr val="bg1"/>
                </a:solidFill>
                <a:cs typeface="DejaVu Sans" panose="020B0603030804020204" charset="0"/>
              </a:rPr>
              <a:t>    eguido de quatro dígitos, como CKD-4592.</a:t>
            </a:r>
            <a:endParaRPr lang="pt-BR" altLang="en-US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300355" y="5389880"/>
            <a:ext cx="27590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teste:  https://www.regexpal.com/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63195"/>
            <a:ext cx="962025" cy="795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/>
        </p:nvSpPr>
        <p:spPr>
          <a:xfrm>
            <a:off x="5067935" y="3255645"/>
            <a:ext cx="390779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  <a:cs typeface="DejaVu Sans" panose="020B0603030804020204" charset="0"/>
              </a:rPr>
              <a:t>StringBuffer</a:t>
            </a:r>
            <a:endParaRPr lang="pt-PT" sz="32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935" y="263525"/>
            <a:ext cx="3883660" cy="320992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574675" y="905510"/>
            <a:ext cx="4267200" cy="4191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5" name="object 11"/>
          <p:cNvSpPr txBox="1">
            <a:spLocks noGrp="1"/>
          </p:cNvSpPr>
          <p:nvPr/>
        </p:nvSpPr>
        <p:spPr>
          <a:xfrm>
            <a:off x="954405" y="3085148"/>
            <a:ext cx="3659505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StringBuffer Métodos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95250" y="2265045"/>
            <a:ext cx="1143000" cy="1143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54610" y="2652395"/>
            <a:ext cx="1158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reverse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489075" y="4233545"/>
            <a:ext cx="1143000" cy="1143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1563370" y="4620895"/>
            <a:ext cx="998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delete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46830" y="1297305"/>
            <a:ext cx="1143000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rgbClr val="00B050"/>
              </a:solidFill>
              <a:cs typeface="DejaVu Sans" panose="020B0603030804020204" charset="0"/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3958590" y="1684655"/>
            <a:ext cx="936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insert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696335" y="3781425"/>
            <a:ext cx="1143000" cy="1143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808095" y="4168775"/>
            <a:ext cx="9747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>
                <a:solidFill>
                  <a:schemeClr val="bg1"/>
                </a:solidFill>
                <a:cs typeface="DejaVu Sans" panose="020B0603030804020204" charset="0"/>
              </a:rPr>
              <a:t>Replace</a:t>
            </a:r>
            <a:endParaRPr lang="pt-PT" altLang="pt-BR" sz="14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677035" y="463550"/>
            <a:ext cx="1143000" cy="1143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1638300" y="850900"/>
            <a:ext cx="1146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append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505710" y="594995"/>
            <a:ext cx="576262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StringBuffer é mutável significa que é possível alterar o valor do objeto. 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O objeto criado por meio de StringBuffer é armazenado no heap. 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StringBuffer possui os mesmos métodos que o StringBuilder, mas cada método no StringBuffer é sincronizado, ou seja, StringBuffer é seguro para threads.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Por esse motivo, ele não permite que dois threads acessem simultaneamente o mesmo método. Cada método pode ser acessado por um thread por vez.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Mas ser seguro para threads também tem desvantagens, pois o desempenho do StringBuffer ocorre devido à propriedade segura para threads. Portanto, StringBuilder é mais rápido que o StringBuffer ao chamar os mesmos métodos de cada classe.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275" y="0"/>
            <a:ext cx="228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5643880"/>
            <a:ext cx="1045845" cy="1045845"/>
          </a:xfrm>
          <a:prstGeom prst="rect">
            <a:avLst/>
          </a:prstGeom>
        </p:spPr>
      </p:pic>
      <p:sp>
        <p:nvSpPr>
          <p:cNvPr id="15" name="object 11"/>
          <p:cNvSpPr txBox="1">
            <a:spLocks noGrp="1"/>
          </p:cNvSpPr>
          <p:nvPr/>
        </p:nvSpPr>
        <p:spPr>
          <a:xfrm>
            <a:off x="164465" y="897255"/>
            <a:ext cx="1897380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StringBuffer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0" name="object 11"/>
          <p:cNvSpPr txBox="1">
            <a:spLocks noGrp="1"/>
          </p:cNvSpPr>
          <p:nvPr/>
        </p:nvSpPr>
        <p:spPr>
          <a:xfrm>
            <a:off x="139065" y="4529455"/>
            <a:ext cx="1897380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Definição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985" y="1049020"/>
            <a:ext cx="2459990" cy="203390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023870" y="3477895"/>
            <a:ext cx="2962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StringBuffer Métodos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505710" y="594995"/>
            <a:ext cx="57626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O StringBuffer e o StringBuilder têm os mesmos métodos (além da declaração do método sincronizado na classe StringBuilder). 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Vamos ver alguns dos mais comuns: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    append()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    insert()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    replace()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    delete()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    reverse()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275" y="0"/>
            <a:ext cx="228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5643880"/>
            <a:ext cx="1045845" cy="1045845"/>
          </a:xfrm>
          <a:prstGeom prst="rect">
            <a:avLst/>
          </a:prstGeom>
        </p:spPr>
      </p:pic>
      <p:sp>
        <p:nvSpPr>
          <p:cNvPr id="15" name="object 11"/>
          <p:cNvSpPr txBox="1">
            <a:spLocks noGrp="1"/>
          </p:cNvSpPr>
          <p:nvPr/>
        </p:nvSpPr>
        <p:spPr>
          <a:xfrm>
            <a:off x="164465" y="897255"/>
            <a:ext cx="1897380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StringBuffer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0" name="object 11"/>
          <p:cNvSpPr txBox="1">
            <a:spLocks noGrp="1"/>
          </p:cNvSpPr>
          <p:nvPr/>
        </p:nvSpPr>
        <p:spPr>
          <a:xfrm>
            <a:off x="139065" y="4529455"/>
            <a:ext cx="1897380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Métodos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0595" y="49022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Java String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219710"/>
            <a:ext cx="1045845" cy="104584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398520" y="1504950"/>
            <a:ext cx="21336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398520" y="2776855"/>
            <a:ext cx="2133600" cy="45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11480" y="4737100"/>
            <a:ext cx="2133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302000" y="4737100"/>
            <a:ext cx="2133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292850" y="4737100"/>
            <a:ext cx="2133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3956050" y="1549400"/>
            <a:ext cx="1018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Object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3956050" y="2821305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String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3555365" y="4781550"/>
            <a:ext cx="172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Comparable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6392545" y="478155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CharSequence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631190" y="4781550"/>
            <a:ext cx="1688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Serializable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4404995" y="1804035"/>
            <a:ext cx="14605" cy="1015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endCxn id="19" idx="0"/>
          </p:cNvCxnSpPr>
          <p:nvPr/>
        </p:nvCxnSpPr>
        <p:spPr>
          <a:xfrm rot="10800000" flipV="1">
            <a:off x="1475740" y="3048000"/>
            <a:ext cx="1953260" cy="173355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/>
          <p:nvPr/>
        </p:nvCxnSpPr>
        <p:spPr>
          <a:xfrm>
            <a:off x="5562600" y="3048000"/>
            <a:ext cx="1923415" cy="173355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24"/>
          <p:cNvCxnSpPr>
            <a:stCxn id="16" idx="2"/>
          </p:cNvCxnSpPr>
          <p:nvPr/>
        </p:nvCxnSpPr>
        <p:spPr>
          <a:xfrm rot="5400000">
            <a:off x="3512185" y="4021455"/>
            <a:ext cx="1763395" cy="99060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 de Texto 25"/>
          <p:cNvSpPr txBox="1"/>
          <p:nvPr/>
        </p:nvSpPr>
        <p:spPr>
          <a:xfrm>
            <a:off x="4443730" y="2299970"/>
            <a:ext cx="6413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900">
                <a:solidFill>
                  <a:schemeClr val="bg1"/>
                </a:solidFill>
                <a:cs typeface="DejaVu Sans" panose="020B0603030804020204" charset="0"/>
              </a:rPr>
              <a:t>extends</a:t>
            </a:r>
            <a:endParaRPr lang="pt-PT" altLang="pt-BR" sz="9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7" name="Caixa de Texto 26"/>
          <p:cNvSpPr txBox="1"/>
          <p:nvPr/>
        </p:nvSpPr>
        <p:spPr>
          <a:xfrm>
            <a:off x="4418330" y="3646170"/>
            <a:ext cx="8610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900">
                <a:solidFill>
                  <a:schemeClr val="bg1"/>
                </a:solidFill>
                <a:cs typeface="DejaVu Sans" panose="020B0603030804020204" charset="0"/>
              </a:rPr>
              <a:t>Implements</a:t>
            </a:r>
            <a:endParaRPr lang="pt-PT" altLang="pt-BR" sz="9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6624955" y="3799840"/>
            <a:ext cx="8610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900">
                <a:solidFill>
                  <a:schemeClr val="bg1"/>
                </a:solidFill>
                <a:cs typeface="DejaVu Sans" panose="020B0603030804020204" charset="0"/>
              </a:rPr>
              <a:t>Implements</a:t>
            </a:r>
            <a:endParaRPr lang="pt-PT" altLang="pt-BR" sz="9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1475740" y="3646170"/>
            <a:ext cx="8610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900">
                <a:solidFill>
                  <a:schemeClr val="bg1"/>
                </a:solidFill>
                <a:cs typeface="DejaVu Sans" panose="020B0603030804020204" charset="0"/>
              </a:rPr>
              <a:t>Implements</a:t>
            </a:r>
            <a:endParaRPr lang="pt-PT" altLang="pt-BR" sz="900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505710" y="594995"/>
            <a:ext cx="576262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  <a:sym typeface="+mn-ea"/>
              </a:rPr>
              <a:t>StringBuffer sb1 = new StringBuffer("Buffer no 1")</a:t>
            </a:r>
            <a:r>
              <a:rPr lang="pt-PT" altLang="pt-BR" sz="1600">
                <a:solidFill>
                  <a:schemeClr val="bg1"/>
                </a:solidFill>
                <a:cs typeface="DejaVu Sans" panose="020B0603030804020204" charset="0"/>
                <a:sym typeface="+mn-ea"/>
              </a:rPr>
              <a:t>;</a:t>
            </a:r>
            <a:endParaRPr lang="pt-PT" altLang="pt-BR" sz="1600">
              <a:solidFill>
                <a:schemeClr val="bg1"/>
              </a:solidFill>
              <a:cs typeface="DejaVu Sans" panose="020B0603030804020204" charset="0"/>
              <a:sym typeface="+mn-ea"/>
            </a:endParaRPr>
          </a:p>
          <a:p>
            <a:pPr algn="l"/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 b="1">
                <a:solidFill>
                  <a:schemeClr val="bg1"/>
                </a:solidFill>
                <a:cs typeface="DejaVu Sans" panose="020B0603030804020204" charset="0"/>
              </a:rPr>
              <a:t>append()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System.out.println(sb1);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sb1.append(" - and this is appended!");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System.out.println(sb1);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 b="1">
                <a:solidFill>
                  <a:schemeClr val="bg1"/>
                </a:solidFill>
                <a:cs typeface="DejaVu Sans" panose="020B0603030804020204" charset="0"/>
              </a:rPr>
              <a:t>insert()</a:t>
            </a:r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sb1.insert(11, ", this is inserted");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System.out.println(sb1);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 b="1">
                <a:solidFill>
                  <a:schemeClr val="bg1"/>
                </a:solidFill>
                <a:cs typeface="DejaVu Sans" panose="020B0603030804020204" charset="0"/>
              </a:rPr>
              <a:t>replace()</a:t>
            </a:r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sb1.replace(7, 9, "Number");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System.out.println(sb1);</a:t>
            </a:r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 b="1">
                <a:solidFill>
                  <a:schemeClr val="bg1"/>
                </a:solidFill>
                <a:cs typeface="DejaVu Sans" panose="020B0603030804020204" charset="0"/>
              </a:rPr>
              <a:t>delete()</a:t>
            </a:r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sb1.delete(7, 14);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System.out.println(sb1);</a:t>
            </a:r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 b="1">
                <a:solidFill>
                  <a:schemeClr val="bg1"/>
                </a:solidFill>
                <a:cs typeface="DejaVu Sans" panose="020B0603030804020204" charset="0"/>
              </a:rPr>
              <a:t>reverse()</a:t>
            </a:r>
            <a:endParaRPr lang="pt-BR" altLang="en-US" sz="1600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sb1.reverse();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600">
                <a:solidFill>
                  <a:schemeClr val="bg1"/>
                </a:solidFill>
                <a:cs typeface="DejaVu Sans" panose="020B0603030804020204" charset="0"/>
              </a:rPr>
              <a:t>System.out.println(sb1);</a:t>
            </a:r>
            <a:endParaRPr lang="pt-BR" altLang="en-US" sz="16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275" y="0"/>
            <a:ext cx="228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5643880"/>
            <a:ext cx="1045845" cy="1045845"/>
          </a:xfrm>
          <a:prstGeom prst="rect">
            <a:avLst/>
          </a:prstGeom>
        </p:spPr>
      </p:pic>
      <p:sp>
        <p:nvSpPr>
          <p:cNvPr id="15" name="object 11"/>
          <p:cNvSpPr txBox="1">
            <a:spLocks noGrp="1"/>
          </p:cNvSpPr>
          <p:nvPr/>
        </p:nvSpPr>
        <p:spPr>
          <a:xfrm>
            <a:off x="164465" y="897255"/>
            <a:ext cx="1897380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StringBuffer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0" name="object 11"/>
          <p:cNvSpPr txBox="1">
            <a:spLocks noGrp="1"/>
          </p:cNvSpPr>
          <p:nvPr/>
        </p:nvSpPr>
        <p:spPr>
          <a:xfrm>
            <a:off x="139065" y="2624455"/>
            <a:ext cx="1897380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Métodos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" name="object 11"/>
          <p:cNvSpPr txBox="1">
            <a:spLocks noGrp="1"/>
          </p:cNvSpPr>
          <p:nvPr/>
        </p:nvSpPr>
        <p:spPr>
          <a:xfrm>
            <a:off x="113665" y="4275455"/>
            <a:ext cx="1897380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Uso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/>
        </p:nvSpPr>
        <p:spPr>
          <a:xfrm>
            <a:off x="5067935" y="3255645"/>
            <a:ext cx="3907790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  <a:cs typeface="DejaVu Sans" panose="020B0603030804020204" charset="0"/>
              </a:rPr>
              <a:t>StringBuilder</a:t>
            </a:r>
            <a:endParaRPr lang="pt-PT" sz="32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935" y="263525"/>
            <a:ext cx="3883660" cy="3209925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574675" y="905510"/>
            <a:ext cx="4267200" cy="419100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5" name="object 11"/>
          <p:cNvSpPr txBox="1">
            <a:spLocks noGrp="1"/>
          </p:cNvSpPr>
          <p:nvPr/>
        </p:nvSpPr>
        <p:spPr>
          <a:xfrm>
            <a:off x="954405" y="3085148"/>
            <a:ext cx="3659505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StringBuilder Métodos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95250" y="2265045"/>
            <a:ext cx="1143000" cy="1143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54610" y="2652395"/>
            <a:ext cx="1158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reverse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489075" y="4233545"/>
            <a:ext cx="1143000" cy="1143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2" name="Caixa de Texto 11"/>
          <p:cNvSpPr txBox="1"/>
          <p:nvPr/>
        </p:nvSpPr>
        <p:spPr>
          <a:xfrm>
            <a:off x="1563370" y="4620895"/>
            <a:ext cx="998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delete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3846830" y="1297305"/>
            <a:ext cx="1143000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rgbClr val="00B050"/>
              </a:solidFill>
              <a:cs typeface="DejaVu Sans" panose="020B0603030804020204" charset="0"/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3958590" y="1684655"/>
            <a:ext cx="936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insert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3696335" y="3781425"/>
            <a:ext cx="1143000" cy="1143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3808095" y="4168775"/>
            <a:ext cx="9747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>
                <a:solidFill>
                  <a:schemeClr val="bg1"/>
                </a:solidFill>
                <a:cs typeface="DejaVu Sans" panose="020B0603030804020204" charset="0"/>
              </a:rPr>
              <a:t>Replace</a:t>
            </a:r>
            <a:endParaRPr lang="pt-PT" altLang="pt-BR" sz="14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677035" y="463550"/>
            <a:ext cx="1143000" cy="1143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1638300" y="850900"/>
            <a:ext cx="1146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append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505710" y="594995"/>
            <a:ext cx="57626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StringBuilder é o mesmo que StringBuffer, ou seja, armazena o objeto na pilha e também pode ser modificado. 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A principal diferença entre o StringBuffer e o StringBuilder é que o StringBuilder não é seguro para threads.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>
                <a:solidFill>
                  <a:schemeClr val="bg1"/>
                </a:solidFill>
                <a:cs typeface="DejaVu Sans" panose="020B0603030804020204" charset="0"/>
              </a:rPr>
              <a:t>O StringBuilder é rápido, pois não é seguro para threads.</a:t>
            </a:r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b="1">
                <a:solidFill>
                  <a:schemeClr val="bg1"/>
                </a:solidFill>
                <a:cs typeface="DejaVu Sans" panose="020B0603030804020204" charset="0"/>
              </a:rPr>
              <a:t>O uso do StringBuilder resultou em um tempo ~ 6000 vezes mais rápido que o String normal. </a:t>
            </a:r>
            <a:endParaRPr lang="pt-BR" altLang="en-US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endParaRPr lang="pt-BR" altLang="en-US" b="1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b="1">
                <a:solidFill>
                  <a:schemeClr val="bg1"/>
                </a:solidFill>
                <a:cs typeface="DejaVu Sans" panose="020B0603030804020204" charset="0"/>
              </a:rPr>
              <a:t>O que levaria o StringBuilder a concatenar em 1 segundo levaria o String 1.6 horas (se pudéssemos concatenar isso).</a:t>
            </a:r>
            <a:endParaRPr lang="pt-BR" altLang="en-US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275" y="0"/>
            <a:ext cx="228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5643880"/>
            <a:ext cx="1045845" cy="1045845"/>
          </a:xfrm>
          <a:prstGeom prst="rect">
            <a:avLst/>
          </a:prstGeom>
        </p:spPr>
      </p:pic>
      <p:sp>
        <p:nvSpPr>
          <p:cNvPr id="15" name="object 11"/>
          <p:cNvSpPr txBox="1">
            <a:spLocks noGrp="1"/>
          </p:cNvSpPr>
          <p:nvPr/>
        </p:nvSpPr>
        <p:spPr>
          <a:xfrm>
            <a:off x="164465" y="897255"/>
            <a:ext cx="1897380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StringBuilder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0" name="object 11"/>
          <p:cNvSpPr txBox="1">
            <a:spLocks noGrp="1"/>
          </p:cNvSpPr>
          <p:nvPr/>
        </p:nvSpPr>
        <p:spPr>
          <a:xfrm>
            <a:off x="139065" y="4529455"/>
            <a:ext cx="1897380" cy="2895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1800" b="1" dirty="0">
                <a:solidFill>
                  <a:schemeClr val="bg1"/>
                </a:solidFill>
                <a:cs typeface="DejaVu Sans" panose="020B0603030804020204" charset="0"/>
              </a:rPr>
              <a:t>Definição</a:t>
            </a:r>
            <a:endParaRPr lang="pt-PT" sz="18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2848610" y="399415"/>
            <a:ext cx="241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Atividades String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378460" y="1280160"/>
            <a:ext cx="745744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1. </a:t>
            </a:r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Faça um programa que, a partir de uma string digitada pelo usuário, imprima: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a)O número de caracteres da string.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b)A string com todas suas letras em maiúsculo.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c)O número de vogais da string.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d)Se a string digitada começa com “</a:t>
            </a:r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GOMES</a:t>
            </a:r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” (ignorando maiúsculas/minúsculas).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e)Se a string digitada termina com “</a:t>
            </a:r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SOUZA</a:t>
            </a:r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” (ignorando maiúsculas/minúsculas).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f)O número de dígitos (0 a 9) da string.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g)Se a string é um palíndromo ou não.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27355" y="3691255"/>
            <a:ext cx="687705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2.</a:t>
            </a:r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Escreva um programa que dado um valor numérico digitadopelo usuário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(armazenado em uma variável inteira),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imprima cada um dos seus dígitos por extenso.Exemplo: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Entre o número: </a:t>
            </a:r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1457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Resultado: </a:t>
            </a:r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  <a:sym typeface="+mn-ea"/>
              </a:rPr>
              <a:t>um</a:t>
            </a:r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  <a:sym typeface="+mn-ea"/>
              </a:rPr>
              <a:t>, </a:t>
            </a:r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quatro, cinco, sete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2848610" y="399415"/>
            <a:ext cx="241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Atividades String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378460" y="1280160"/>
            <a:ext cx="8128000" cy="3322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3. Escreva  um  programa  que,  a  partir  deum  nome  informado  pelo  usuário, 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exiba suas iniciais.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As  iniciais  são  formadas  pela  primeira  letra  de  cada  nome,  sendo  que  todas  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deverão aparecer em maiúsculas na saída do programa. 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Note que os conectores e, do, da, dos, das, de, di, du não  são  considerados  nomes  e,  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portanto,  não  devem  ser  considerados  para  a obtenção  das  iniciais.  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As  iniciais  devem  ser  impressas  em  maiúsculas,  ainda  que  o  nome seja 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entrado todo em minúsculas.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Exemplos: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Duana Barbosa Silva=&gt; DBS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Amanda Reis =&gt; AR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Vitor da Silva =&gt; VS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Ana Carolina Pio =&gt; ACP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459105" y="4956810"/>
            <a:ext cx="82937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4.</a:t>
            </a:r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Faça  um  programa  que,  a  partir  de  um  texto  digitadopelo  usuário,  conte  o 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número  de caracteres  total  e  o  número  de  palavras  (palavra  é  definida  por 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qualquer  sequência  de caracteres delimitada por espaços em branco) e exiba o resultado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193040"/>
            <a:ext cx="943610" cy="78041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2848610" y="399415"/>
            <a:ext cx="2418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Atividades String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27330" y="1228090"/>
            <a:ext cx="868934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5. Faça  um  programa  que,  a  partir  de  um  texto  digitado  pelo  usuário,  imprima  o  texto 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todos  os  espaços  em  branco  adicionais  encontrados,  de  modo  que haja,  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l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no máximo, um espaço em branco separando as palavras presentes nesse texto.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310515" y="2347595"/>
            <a:ext cx="7807325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pt-PT" altLang="pt-BR" sz="1400">
                <a:solidFill>
                  <a:schemeClr val="bg1"/>
                </a:solidFill>
                <a:cs typeface="DejaVu Sans" panose="020B0603030804020204" charset="0"/>
              </a:rPr>
              <a:t>6. [LOGIN E SENHA] </a:t>
            </a:r>
            <a:endParaRPr lang="pt-PT" altLang="pt-BR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Escreva um programa que receba um login e uma senha de um usuário. O programa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deverá checar se os dados digitados pelo usuário são iguais aos dados internos do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programa, que são: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Login = Admin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Senha = Admin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Se os dados estiverem corretos, o programa deverá imprimir a frase BEM VINDO,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  <a:p>
            <a:pPr algn="just"/>
            <a:r>
              <a:rPr lang="pt-BR" altLang="en-US" sz="1400">
                <a:solidFill>
                  <a:schemeClr val="bg1"/>
                </a:solidFill>
                <a:cs typeface="DejaVu Sans" panose="020B0603030804020204" charset="0"/>
              </a:rPr>
              <a:t>caso contrário, deverá ser impressa Login e/ou Senha incorretos!. </a:t>
            </a:r>
            <a:endParaRPr lang="pt-BR" altLang="en-US" sz="1400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0595" y="49022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Java String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219710"/>
            <a:ext cx="1045845" cy="104584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11480" y="2146300"/>
            <a:ext cx="2133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06400" y="3594100"/>
            <a:ext cx="2133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25450" y="5118100"/>
            <a:ext cx="2133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7" name="Caixa de Texto 16"/>
          <p:cNvSpPr txBox="1"/>
          <p:nvPr/>
        </p:nvSpPr>
        <p:spPr>
          <a:xfrm>
            <a:off x="659765" y="3638550"/>
            <a:ext cx="1727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Comparable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525145" y="5162550"/>
            <a:ext cx="2033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CharSequence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9" name="Caixa de Texto 18"/>
          <p:cNvSpPr txBox="1"/>
          <p:nvPr/>
        </p:nvSpPr>
        <p:spPr>
          <a:xfrm>
            <a:off x="631190" y="2190750"/>
            <a:ext cx="1688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Serializable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" name="Retângulo arredondado 1"/>
          <p:cNvSpPr/>
          <p:nvPr/>
        </p:nvSpPr>
        <p:spPr>
          <a:xfrm>
            <a:off x="2667000" y="1828800"/>
            <a:ext cx="6096000" cy="990600"/>
          </a:xfrm>
          <a:prstGeom prst="roundRect">
            <a:avLst/>
          </a:prstGeom>
          <a:solidFill>
            <a:srgbClr val="DF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2835910" y="1976755"/>
            <a:ext cx="5762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 sz="900">
                <a:cs typeface="DejaVu Sans" panose="020B0603030804020204" charset="0"/>
              </a:rPr>
              <a:t>Serializable é uma interface de marcador (não possui membro e método de dados).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É usado para "marcar" as classes Java para que os objetos dessas classes possam obter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um determinado recurso.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O Cloneable e o Remote também são interfaces de marcador.</a:t>
            </a:r>
            <a:endParaRPr lang="pt-BR" altLang="en-US" sz="900">
              <a:cs typeface="DejaVu Sans" panose="020B0603030804020204" charset="0"/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2717800" y="3327400"/>
            <a:ext cx="6096000" cy="990600"/>
          </a:xfrm>
          <a:prstGeom prst="roundRect">
            <a:avLst/>
          </a:prstGeom>
          <a:solidFill>
            <a:srgbClr val="DF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2669540" y="4862830"/>
            <a:ext cx="6096000" cy="990600"/>
          </a:xfrm>
          <a:prstGeom prst="roundRect">
            <a:avLst/>
          </a:prstGeom>
          <a:solidFill>
            <a:srgbClr val="DF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2835910" y="3424555"/>
            <a:ext cx="577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900">
                <a:cs typeface="DejaVu Sans" panose="020B0603030804020204" charset="0"/>
              </a:rPr>
              <a:t>O método Java String compareTo () é usado para comparar duas seqüências lexicograficamente.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Cada caractere de ambas as seqüências é convertido em um valor Unicode para comparação. ...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O resultado é positivo se a primeira string for lexicograficamente maior que a segunda,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caso contrário, o resultado seria negativo.</a:t>
            </a:r>
            <a:endParaRPr lang="pt-BR" altLang="en-US" sz="900">
              <a:cs typeface="DejaVu Sans" panose="020B0603030804020204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2835910" y="5009515"/>
            <a:ext cx="56578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900">
                <a:cs typeface="DejaVu Sans" panose="020B0603030804020204" charset="0"/>
              </a:rPr>
              <a:t>Uma CharSequence é uma sequência legível de valores de char. Essa interface fornece acesso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uniforme e somente leitura a muitos tipos diferentes de seqüências de caracteres.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Um valor de caractere representa um caractere no plano multilíngue básico (BMP)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ou um substituto.</a:t>
            </a:r>
            <a:endParaRPr lang="pt-BR" altLang="en-US" sz="900"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32230" y="490220"/>
            <a:ext cx="68357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</a:rPr>
              <a:t>Java String</a:t>
            </a:r>
            <a:endParaRPr lang="pt-PT" sz="3200" b="1" dirty="0">
              <a:solidFill>
                <a:schemeClr val="bg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49530"/>
            <a:ext cx="1677035" cy="138620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11860" y="1676400"/>
            <a:ext cx="2057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1408430" y="1689100"/>
            <a:ext cx="833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>
                <a:solidFill>
                  <a:schemeClr val="bg1"/>
                </a:solidFill>
                <a:cs typeface="DejaVu Sans" panose="020B0603030804020204" charset="0"/>
              </a:rPr>
              <a:t>Object</a:t>
            </a:r>
            <a:endParaRPr lang="pt-PT" altLang="pt-BR" sz="14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1207770" y="2167890"/>
            <a:ext cx="16967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String é um Objeto Java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674370" y="1600200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736600" y="1750695"/>
            <a:ext cx="408940" cy="3067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r>
              <a:rPr lang="pt-PT" altLang="pt-BR" sz="1400">
                <a:solidFill>
                  <a:schemeClr val="tx2"/>
                </a:solidFill>
                <a:cs typeface="DejaVu Sans" panose="020B0603030804020204" charset="0"/>
              </a:rPr>
              <a:t>01</a:t>
            </a:r>
            <a:endParaRPr lang="pt-PT" altLang="pt-BR" sz="1400">
              <a:solidFill>
                <a:schemeClr val="tx2"/>
              </a:solidFill>
              <a:cs typeface="DejaVu Sans" panose="020B060303080402020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2432050" y="2741295"/>
            <a:ext cx="2057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2928620" y="2753995"/>
            <a:ext cx="12719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>
                <a:solidFill>
                  <a:schemeClr val="bg1"/>
                </a:solidFill>
                <a:cs typeface="DejaVu Sans" panose="020B0603030804020204" charset="0"/>
              </a:rPr>
              <a:t>Characters</a:t>
            </a:r>
            <a:endParaRPr lang="pt-PT" altLang="pt-BR" sz="14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2804160" y="3232785"/>
            <a:ext cx="1964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Representa uma sequencia 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de caracteres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2194560" y="2588895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31" name="Caixa de Texto 30"/>
          <p:cNvSpPr txBox="1"/>
          <p:nvPr/>
        </p:nvSpPr>
        <p:spPr>
          <a:xfrm>
            <a:off x="2256790" y="2739390"/>
            <a:ext cx="408940" cy="3067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r>
              <a:rPr lang="pt-PT" altLang="pt-BR" sz="1400">
                <a:solidFill>
                  <a:schemeClr val="tx2"/>
                </a:solidFill>
                <a:cs typeface="DejaVu Sans" panose="020B0603030804020204" charset="0"/>
              </a:rPr>
              <a:t>02</a:t>
            </a:r>
            <a:endParaRPr lang="pt-PT" altLang="pt-BR" sz="1400">
              <a:solidFill>
                <a:schemeClr val="tx2"/>
              </a:solidFill>
              <a:cs typeface="DejaVu Sans" panose="020B060303080402020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4765675" y="3548380"/>
            <a:ext cx="2057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262245" y="3561080"/>
            <a:ext cx="7061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>
                <a:solidFill>
                  <a:schemeClr val="bg1"/>
                </a:solidFill>
                <a:cs typeface="DejaVu Sans" panose="020B0603030804020204" charset="0"/>
              </a:rPr>
              <a:t>Class</a:t>
            </a:r>
            <a:endParaRPr lang="pt-PT" altLang="pt-BR" sz="14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061585" y="4039870"/>
            <a:ext cx="1735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java.lang.String class 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manipular e criar  String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4528185" y="3472180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4590415" y="3622675"/>
            <a:ext cx="408940" cy="3067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r>
              <a:rPr lang="pt-PT" altLang="pt-BR" sz="1400">
                <a:solidFill>
                  <a:schemeClr val="tx2"/>
                </a:solidFill>
                <a:cs typeface="DejaVu Sans" panose="020B0603030804020204" charset="0"/>
              </a:rPr>
              <a:t>03</a:t>
            </a:r>
            <a:endParaRPr lang="pt-PT" altLang="pt-BR" sz="1400">
              <a:solidFill>
                <a:schemeClr val="tx2"/>
              </a:solidFill>
              <a:cs typeface="DejaVu Sans" panose="020B060303080402020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697345" y="4593590"/>
            <a:ext cx="2057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7193915" y="4606290"/>
            <a:ext cx="12598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400" b="1">
                <a:solidFill>
                  <a:schemeClr val="bg1"/>
                </a:solidFill>
                <a:cs typeface="DejaVu Sans" panose="020B0603030804020204" charset="0"/>
              </a:rPr>
              <a:t>Immutable</a:t>
            </a:r>
            <a:endParaRPr lang="pt-PT" altLang="pt-BR" sz="14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6993255" y="5085080"/>
            <a:ext cx="15176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String e imutável na 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sua essencia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6459855" y="4517390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41" name="Caixa de Texto 40"/>
          <p:cNvSpPr txBox="1"/>
          <p:nvPr/>
        </p:nvSpPr>
        <p:spPr>
          <a:xfrm>
            <a:off x="6522085" y="4667885"/>
            <a:ext cx="408940" cy="3067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p>
            <a:r>
              <a:rPr lang="pt-PT" altLang="pt-BR" sz="1400">
                <a:solidFill>
                  <a:schemeClr val="tx2"/>
                </a:solidFill>
                <a:cs typeface="DejaVu Sans" panose="020B0603030804020204" charset="0"/>
              </a:rPr>
              <a:t>04</a:t>
            </a:r>
            <a:endParaRPr lang="pt-PT" altLang="pt-BR" sz="1400">
              <a:solidFill>
                <a:schemeClr val="tx2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" y="297180"/>
            <a:ext cx="1677035" cy="138620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322320" y="1462405"/>
            <a:ext cx="2057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9" name="Caixa de Texto 8"/>
          <p:cNvSpPr txBox="1"/>
          <p:nvPr/>
        </p:nvSpPr>
        <p:spPr>
          <a:xfrm>
            <a:off x="3703955" y="1515110"/>
            <a:ext cx="14179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 b="1">
                <a:solidFill>
                  <a:schemeClr val="bg1"/>
                </a:solidFill>
                <a:cs typeface="DejaVu Sans" panose="020B0603030804020204" charset="0"/>
              </a:rPr>
              <a:t>CharSequence</a:t>
            </a:r>
            <a:endParaRPr lang="pt-PT" altLang="pt-BR" sz="12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/>
        </p:nvSpPr>
        <p:spPr>
          <a:xfrm>
            <a:off x="1930400" y="191135"/>
            <a:ext cx="6835775" cy="504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12700" rIns="0" bIns="0" rtlCol="0" anchor="ctr" anchorCtr="0">
            <a:sp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PT" sz="3200" b="1" dirty="0">
                <a:solidFill>
                  <a:schemeClr val="bg1"/>
                </a:solidFill>
                <a:cs typeface="DejaVu Sans" panose="020B0603030804020204" charset="0"/>
              </a:rPr>
              <a:t>Java String</a:t>
            </a:r>
            <a:endParaRPr lang="pt-PT" sz="3200" b="1" dirty="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148590" y="3886200"/>
            <a:ext cx="2712085" cy="2279650"/>
          </a:xfrm>
          <a:prstGeom prst="roundRect">
            <a:avLst/>
          </a:prstGeom>
          <a:solidFill>
            <a:srgbClr val="DF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55295" y="3557905"/>
            <a:ext cx="20574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1217930" y="3610610"/>
            <a:ext cx="6375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4" name="Retângulo arredondado 23"/>
          <p:cNvSpPr/>
          <p:nvPr/>
        </p:nvSpPr>
        <p:spPr>
          <a:xfrm>
            <a:off x="3056890" y="3862705"/>
            <a:ext cx="2712085" cy="2303145"/>
          </a:xfrm>
          <a:prstGeom prst="roundRect">
            <a:avLst/>
          </a:prstGeom>
          <a:solidFill>
            <a:srgbClr val="DF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6089015" y="3862705"/>
            <a:ext cx="2712085" cy="2303145"/>
          </a:xfrm>
          <a:prstGeom prst="roundRect">
            <a:avLst/>
          </a:prstGeom>
          <a:solidFill>
            <a:srgbClr val="DF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322320" y="3557905"/>
            <a:ext cx="20574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31" name="Caixa de Texto 30"/>
          <p:cNvSpPr txBox="1"/>
          <p:nvPr/>
        </p:nvSpPr>
        <p:spPr>
          <a:xfrm>
            <a:off x="3703955" y="3610610"/>
            <a:ext cx="1102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StringBuffer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416040" y="3557905"/>
            <a:ext cx="2057400" cy="381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43" name="Caixa de Texto 42"/>
          <p:cNvSpPr txBox="1"/>
          <p:nvPr/>
        </p:nvSpPr>
        <p:spPr>
          <a:xfrm>
            <a:off x="6797675" y="3610610"/>
            <a:ext cx="11772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StringBuilder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55" name="Caixa de Texto 54"/>
          <p:cNvSpPr txBox="1"/>
          <p:nvPr/>
        </p:nvSpPr>
        <p:spPr>
          <a:xfrm>
            <a:off x="190500" y="414210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900">
                <a:cs typeface="DejaVu Sans" panose="020B0603030804020204" charset="0"/>
              </a:rPr>
              <a:t>A classe String representa cadeias de caracteres. Todos os literais de cadeia de caracteres nos programas Java, como "abc", são implementados como instâncias dessa classe.</a:t>
            </a:r>
            <a:endParaRPr lang="pt-BR" altLang="en-US" sz="900">
              <a:cs typeface="DejaVu Sans" panose="020B0603030804020204" charset="0"/>
            </a:endParaRPr>
          </a:p>
          <a:p>
            <a:endParaRPr lang="pt-BR" altLang="en-US" sz="900">
              <a:cs typeface="DejaVu Sans" panose="020B0603030804020204" charset="0"/>
            </a:endParaRPr>
          </a:p>
          <a:p>
            <a:r>
              <a:rPr lang="pt-BR" altLang="en-US" sz="900">
                <a:cs typeface="DejaVu Sans" panose="020B0603030804020204" charset="0"/>
              </a:rPr>
              <a:t>Strings são constantes; seus valores não podem ser alterados após serem criados.</a:t>
            </a:r>
            <a:endParaRPr lang="pt-BR" altLang="en-US" sz="900">
              <a:cs typeface="DejaVu Sans" panose="020B0603030804020204" charset="0"/>
            </a:endParaRPr>
          </a:p>
        </p:txBody>
      </p:sp>
      <p:sp>
        <p:nvSpPr>
          <p:cNvPr id="56" name="Caixa de Texto 55"/>
          <p:cNvSpPr txBox="1"/>
          <p:nvPr/>
        </p:nvSpPr>
        <p:spPr>
          <a:xfrm>
            <a:off x="3045460" y="4024630"/>
            <a:ext cx="278828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900">
                <a:cs typeface="DejaVu Sans" panose="020B0603030804020204" charset="0"/>
              </a:rPr>
              <a:t>Uma sequência de caracteres mutável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e segura para threads. Um buffer de string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é como um String, mas pode ser modificado.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A qualquer momento, ele contém uma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PT" altLang="pt-BR" sz="900">
                <a:cs typeface="DejaVu Sans" panose="020B0603030804020204" charset="0"/>
              </a:rPr>
              <a:t>s</a:t>
            </a:r>
            <a:r>
              <a:rPr lang="pt-BR" altLang="en-US" sz="900">
                <a:cs typeface="DejaVu Sans" panose="020B0603030804020204" charset="0"/>
              </a:rPr>
              <a:t>equência específica de caracteres, mas o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comprimento e o conteúdo da sequência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podem ser alterados por meio de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determinadas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chamadas de método.</a:t>
            </a:r>
            <a:endParaRPr lang="pt-BR" altLang="en-US" sz="900">
              <a:cs typeface="DejaVu Sans" panose="020B0603030804020204" charset="0"/>
            </a:endParaRPr>
          </a:p>
        </p:txBody>
      </p:sp>
      <p:sp>
        <p:nvSpPr>
          <p:cNvPr id="57" name="Caixa de Texto 56"/>
          <p:cNvSpPr txBox="1"/>
          <p:nvPr/>
        </p:nvSpPr>
        <p:spPr>
          <a:xfrm>
            <a:off x="6195060" y="4142105"/>
            <a:ext cx="2652395" cy="189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pt-BR" altLang="en-US" sz="900">
                <a:cs typeface="DejaVu Sans" panose="020B0603030804020204" charset="0"/>
              </a:rPr>
              <a:t>Uma sequência mutável de caracteres.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Esta classe fornece uma API compatível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com StringBuffer, mas sem garantia de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sincronização. Essa classe foi projetada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para ser usada como um substituto para o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StringBuffer em locais onde o buffer da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string estava sendo usado por um único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encadeamento (como geralmente é o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caso). Sempre que possível, é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recomendável que essa classe seja usada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preferencialmente ao StringBuffer,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pois será mais rápida na maioria </a:t>
            </a:r>
            <a:endParaRPr lang="pt-BR" altLang="en-US" sz="900">
              <a:cs typeface="DejaVu Sans" panose="020B0603030804020204" charset="0"/>
            </a:endParaRPr>
          </a:p>
          <a:p>
            <a:pPr algn="l"/>
            <a:r>
              <a:rPr lang="pt-BR" altLang="en-US" sz="900">
                <a:cs typeface="DejaVu Sans" panose="020B0603030804020204" charset="0"/>
              </a:rPr>
              <a:t>das implementações.</a:t>
            </a:r>
            <a:endParaRPr lang="pt-BR" altLang="en-US" sz="900">
              <a:cs typeface="DejaVu Sans" panose="020B0603030804020204" charset="0"/>
            </a:endParaRPr>
          </a:p>
        </p:txBody>
      </p:sp>
      <p:cxnSp>
        <p:nvCxnSpPr>
          <p:cNvPr id="58" name="Conector Angulado 57"/>
          <p:cNvCxnSpPr>
            <a:stCxn id="4" idx="1"/>
          </p:cNvCxnSpPr>
          <p:nvPr/>
        </p:nvCxnSpPr>
        <p:spPr>
          <a:xfrm rot="10800000" flipV="1">
            <a:off x="1600200" y="1652270"/>
            <a:ext cx="1722120" cy="2080895"/>
          </a:xfrm>
          <a:prstGeom prst="bentConnector2">
            <a:avLst/>
          </a:prstGeom>
          <a:ln w="317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>
            <a:off x="5257800" y="1676400"/>
            <a:ext cx="2286000" cy="2133600"/>
          </a:xfrm>
          <a:prstGeom prst="bentConnector3">
            <a:avLst>
              <a:gd name="adj1" fmla="val 100555"/>
            </a:avLst>
          </a:prstGeom>
          <a:ln w="317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43400" y="1676400"/>
            <a:ext cx="0" cy="1981200"/>
          </a:xfrm>
          <a:prstGeom prst="straightConnector1">
            <a:avLst/>
          </a:prstGeom>
          <a:ln w="3175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6830" y="-87630"/>
            <a:ext cx="1677035" cy="138620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540385" y="525780"/>
            <a:ext cx="1612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String Pool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292735" y="1528445"/>
            <a:ext cx="4597400" cy="1078865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293370" y="2748915"/>
            <a:ext cx="4620260" cy="984885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91200" y="1524000"/>
            <a:ext cx="2667000" cy="3962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6141720" y="1626235"/>
            <a:ext cx="1965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Heap Memory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6248400" y="2819400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8" name="Caixa de Texto 17"/>
          <p:cNvSpPr txBox="1"/>
          <p:nvPr/>
        </p:nvSpPr>
        <p:spPr>
          <a:xfrm>
            <a:off x="6584315" y="3138805"/>
            <a:ext cx="1334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b="1">
                <a:solidFill>
                  <a:schemeClr val="bg1"/>
                </a:solidFill>
                <a:cs typeface="DejaVu Sans" panose="020B0603030804020204" charset="0"/>
              </a:rPr>
              <a:t>String poll</a:t>
            </a:r>
            <a:endParaRPr lang="pt-PT" altLang="pt-BR" sz="12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36295" y="1297940"/>
            <a:ext cx="3582035" cy="6527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0" name="Caixa de Texto 19"/>
          <p:cNvSpPr txBox="1"/>
          <p:nvPr/>
        </p:nvSpPr>
        <p:spPr>
          <a:xfrm>
            <a:off x="929640" y="1428750"/>
            <a:ext cx="341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900">
                <a:solidFill>
                  <a:schemeClr val="bg1"/>
                </a:solidFill>
                <a:cs typeface="DejaVu Sans" panose="020B0603030804020204" charset="0"/>
              </a:rPr>
              <a:t>Java String poll refere-se a uma coleções  de String são armazenada em um Heap de Memoria</a:t>
            </a:r>
            <a:endParaRPr lang="pt-PT" altLang="pt-BR" sz="9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35025" y="2394585"/>
            <a:ext cx="3582035" cy="6591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835025" y="3414395"/>
            <a:ext cx="3582035" cy="6070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996950" y="2470785"/>
            <a:ext cx="326072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900">
                <a:solidFill>
                  <a:schemeClr val="bg1"/>
                </a:solidFill>
                <a:cs typeface="DejaVu Sans" panose="020B0603030804020204" charset="0"/>
              </a:rPr>
              <a:t>Os Objetos do tipo String são imutáveis na sua essência sendo o conceito visto dentro da figura ao lado.</a:t>
            </a:r>
            <a:endParaRPr lang="pt-PT" altLang="pt-BR" sz="9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6" name="Caixa de Texto 25"/>
          <p:cNvSpPr txBox="1"/>
          <p:nvPr/>
        </p:nvSpPr>
        <p:spPr>
          <a:xfrm>
            <a:off x="849630" y="3533775"/>
            <a:ext cx="355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900">
                <a:solidFill>
                  <a:schemeClr val="bg1"/>
                </a:solidFill>
                <a:cs typeface="DejaVu Sans" panose="020B0603030804020204" charset="0"/>
              </a:rPr>
              <a:t>String Poll ajuda salvando o espaço em memoria para Java Runtime</a:t>
            </a:r>
            <a:endParaRPr lang="pt-PT" altLang="pt-BR" sz="900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5240020"/>
            <a:ext cx="1677035" cy="138620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791845" y="1257935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String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688975" y="53530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Criando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91200" y="1524000"/>
            <a:ext cx="2667000" cy="3057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141720" y="1626235"/>
            <a:ext cx="1965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Heap Memory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6019800" y="2819400"/>
            <a:ext cx="2057400" cy="13811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6441440" y="3138805"/>
            <a:ext cx="1553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b="1">
                <a:solidFill>
                  <a:schemeClr val="bg1"/>
                </a:solidFill>
                <a:cs typeface="DejaVu Sans" panose="020B0603030804020204" charset="0"/>
              </a:rPr>
              <a:t>Programando</a:t>
            </a:r>
            <a:endParaRPr lang="pt-PT" altLang="pt-BR" sz="12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766445" y="1918335"/>
            <a:ext cx="94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literal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387590" y="2605405"/>
            <a:ext cx="68961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800">
                <a:solidFill>
                  <a:schemeClr val="bg1"/>
                </a:solidFill>
                <a:cs typeface="DejaVu Sans" panose="020B0603030804020204" charset="0"/>
              </a:rPr>
              <a:t>string poll</a:t>
            </a:r>
            <a:endParaRPr lang="pt-PT" altLang="pt-BR" sz="8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3159760" y="1042670"/>
            <a:ext cx="23323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 str = “Programando”;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731895" y="1376680"/>
            <a:ext cx="752475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3855085" y="1389380"/>
            <a:ext cx="485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  <a:cs typeface="DejaVu Sans" panose="020B0603030804020204" charset="0"/>
              </a:rPr>
              <a:t>str</a:t>
            </a:r>
            <a:endParaRPr lang="pt-PT" altLang="pt-BR">
              <a:solidFill>
                <a:schemeClr val="bg1"/>
              </a:solidFill>
              <a:cs typeface="DejaVu Sans" panose="020B0603030804020204" charset="0"/>
            </a:endParaRPr>
          </a:p>
        </p:txBody>
      </p:sp>
      <p:cxnSp>
        <p:nvCxnSpPr>
          <p:cNvPr id="25" name="Conector de Seta Reta 24"/>
          <p:cNvCxnSpPr>
            <a:stCxn id="24" idx="3"/>
          </p:cNvCxnSpPr>
          <p:nvPr/>
        </p:nvCxnSpPr>
        <p:spPr>
          <a:xfrm>
            <a:off x="4340860" y="1573530"/>
            <a:ext cx="2212340" cy="17030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 de Texto 25"/>
          <p:cNvSpPr txBox="1"/>
          <p:nvPr/>
        </p:nvSpPr>
        <p:spPr>
          <a:xfrm>
            <a:off x="2835910" y="5766435"/>
            <a:ext cx="604202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Antes de criar uma String literal e buscado uma String com o mesmo valor no poll de String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se encontrar e retornado a referência do mesmo, caso não e criado uma 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  <a:p>
            <a:r>
              <a:rPr lang="pt-PT" altLang="pt-BR" sz="1000">
                <a:solidFill>
                  <a:schemeClr val="bg1"/>
                </a:solidFill>
                <a:cs typeface="DejaVu Sans" panose="020B0603030804020204" charset="0"/>
              </a:rPr>
              <a:t>nova String no poll e retornado essa referência </a:t>
            </a:r>
            <a:endParaRPr lang="pt-PT" altLang="pt-BR" sz="10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3706495" y="3027680"/>
            <a:ext cx="752475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3829685" y="3040380"/>
            <a:ext cx="63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  <a:cs typeface="DejaVu Sans" panose="020B0603030804020204" charset="0"/>
              </a:rPr>
              <a:t>str1</a:t>
            </a:r>
            <a:endParaRPr lang="pt-PT" altLang="pt-BR">
              <a:solidFill>
                <a:schemeClr val="bg1"/>
              </a:solidFill>
              <a:cs typeface="DejaVu Sans" panose="020B0603030804020204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140200" y="3251200"/>
            <a:ext cx="2336800" cy="25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 de Texto 31"/>
          <p:cNvSpPr txBox="1"/>
          <p:nvPr/>
        </p:nvSpPr>
        <p:spPr>
          <a:xfrm>
            <a:off x="2954655" y="3576320"/>
            <a:ext cx="2429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 str1 = “Programando”;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604895" y="4831080"/>
            <a:ext cx="752475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3728085" y="4843780"/>
            <a:ext cx="63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  <a:cs typeface="DejaVu Sans" panose="020B0603030804020204" charset="0"/>
              </a:rPr>
              <a:t>str2</a:t>
            </a:r>
            <a:endParaRPr lang="pt-PT" altLang="pt-BR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3081655" y="5303520"/>
            <a:ext cx="22218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 str1 = “Bem vindo”;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6568440" y="3570605"/>
            <a:ext cx="1553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b="1">
                <a:solidFill>
                  <a:schemeClr val="bg1"/>
                </a:solidFill>
                <a:cs typeface="DejaVu Sans" panose="020B0603030804020204" charset="0"/>
              </a:rPr>
              <a:t>Bem vindo</a:t>
            </a:r>
            <a:endParaRPr lang="pt-PT" altLang="pt-BR" sz="12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 flipV="1">
            <a:off x="4178300" y="3733800"/>
            <a:ext cx="2451100" cy="1250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2728595" cy="68548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" y="5240020"/>
            <a:ext cx="1677035" cy="138620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791845" y="1257935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String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688975" y="53530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Criando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791200" y="1524000"/>
            <a:ext cx="2667000" cy="3057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141720" y="1626235"/>
            <a:ext cx="1965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Heap Memory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6019800" y="2819400"/>
            <a:ext cx="2057400" cy="13811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3" name="Caixa de Texto 12"/>
          <p:cNvSpPr txBox="1"/>
          <p:nvPr/>
        </p:nvSpPr>
        <p:spPr>
          <a:xfrm>
            <a:off x="6441440" y="3138805"/>
            <a:ext cx="1553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b="1">
                <a:solidFill>
                  <a:schemeClr val="bg1"/>
                </a:solidFill>
                <a:cs typeface="DejaVu Sans" panose="020B0603030804020204" charset="0"/>
              </a:rPr>
              <a:t>Programando</a:t>
            </a:r>
            <a:endParaRPr lang="pt-PT" altLang="pt-BR" sz="12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5" name="Caixa de Texto 14"/>
          <p:cNvSpPr txBox="1"/>
          <p:nvPr/>
        </p:nvSpPr>
        <p:spPr>
          <a:xfrm>
            <a:off x="614045" y="1918335"/>
            <a:ext cx="1304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Keyword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16" name="Caixa de Texto 15"/>
          <p:cNvSpPr txBox="1"/>
          <p:nvPr/>
        </p:nvSpPr>
        <p:spPr>
          <a:xfrm>
            <a:off x="7387590" y="4053205"/>
            <a:ext cx="68961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800">
                <a:solidFill>
                  <a:schemeClr val="bg1"/>
                </a:solidFill>
                <a:cs typeface="DejaVu Sans" panose="020B0603030804020204" charset="0"/>
              </a:rPr>
              <a:t>string poll</a:t>
            </a:r>
            <a:endParaRPr lang="pt-PT" altLang="pt-BR" sz="8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1" name="Caixa de Texto 20"/>
          <p:cNvSpPr txBox="1"/>
          <p:nvPr/>
        </p:nvSpPr>
        <p:spPr>
          <a:xfrm>
            <a:off x="3159760" y="1042670"/>
            <a:ext cx="23323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 str = “Programando”;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3731895" y="1376680"/>
            <a:ext cx="752475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3855085" y="1389380"/>
            <a:ext cx="485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  <a:cs typeface="DejaVu Sans" panose="020B0603030804020204" charset="0"/>
              </a:rPr>
              <a:t>str</a:t>
            </a:r>
            <a:endParaRPr lang="pt-PT" altLang="pt-BR">
              <a:solidFill>
                <a:schemeClr val="bg1"/>
              </a:solidFill>
              <a:cs typeface="DejaVu Sans" panose="020B0603030804020204" charset="0"/>
            </a:endParaRPr>
          </a:p>
        </p:txBody>
      </p:sp>
      <p:cxnSp>
        <p:nvCxnSpPr>
          <p:cNvPr id="25" name="Conector de Seta Reta 24"/>
          <p:cNvCxnSpPr>
            <a:stCxn id="24" idx="3"/>
          </p:cNvCxnSpPr>
          <p:nvPr/>
        </p:nvCxnSpPr>
        <p:spPr>
          <a:xfrm>
            <a:off x="4340860" y="1573530"/>
            <a:ext cx="2212340" cy="17030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706495" y="3027680"/>
            <a:ext cx="752475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29" name="Caixa de Texto 28"/>
          <p:cNvSpPr txBox="1"/>
          <p:nvPr/>
        </p:nvSpPr>
        <p:spPr>
          <a:xfrm>
            <a:off x="3829685" y="3040380"/>
            <a:ext cx="63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  <a:cs typeface="DejaVu Sans" panose="020B0603030804020204" charset="0"/>
              </a:rPr>
              <a:t>str1</a:t>
            </a:r>
            <a:endParaRPr lang="pt-PT" altLang="pt-BR">
              <a:solidFill>
                <a:schemeClr val="bg1"/>
              </a:solidFill>
              <a:cs typeface="DejaVu Sans" panose="020B0603030804020204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140200" y="3251200"/>
            <a:ext cx="2336800" cy="25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 de Texto 31"/>
          <p:cNvSpPr txBox="1"/>
          <p:nvPr/>
        </p:nvSpPr>
        <p:spPr>
          <a:xfrm>
            <a:off x="2954655" y="3576320"/>
            <a:ext cx="24295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 str1 = “Programando”;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604895" y="4831080"/>
            <a:ext cx="752475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3728085" y="4843780"/>
            <a:ext cx="63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  <a:cs typeface="DejaVu Sans" panose="020B0603030804020204" charset="0"/>
              </a:rPr>
              <a:t>str2</a:t>
            </a:r>
            <a:endParaRPr lang="pt-PT" altLang="pt-BR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3081655" y="5303520"/>
            <a:ext cx="22218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 str1 = “Bem vindo”;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6568440" y="3570605"/>
            <a:ext cx="1553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b="1">
                <a:solidFill>
                  <a:schemeClr val="bg1"/>
                </a:solidFill>
                <a:cs typeface="DejaVu Sans" panose="020B0603030804020204" charset="0"/>
              </a:rPr>
              <a:t>Bem vindo</a:t>
            </a:r>
            <a:endParaRPr lang="pt-PT" altLang="pt-BR" sz="12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 flipV="1">
            <a:off x="4178300" y="3733800"/>
            <a:ext cx="2451100" cy="1250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/>
        </p:nvSpPr>
        <p:spPr>
          <a:xfrm>
            <a:off x="4963160" y="331470"/>
            <a:ext cx="33667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sz="1200">
                <a:solidFill>
                  <a:schemeClr val="bg1"/>
                </a:solidFill>
                <a:cs typeface="DejaVu Sans" panose="020B0603030804020204" charset="0"/>
              </a:rPr>
              <a:t>String str3 = new String(“Programando”);</a:t>
            </a:r>
            <a:endParaRPr lang="pt-PT" altLang="pt-BR" sz="1200">
              <a:solidFill>
                <a:schemeClr val="bg1"/>
              </a:solidFill>
              <a:cs typeface="DejaVu Sans" panose="020B0603030804020204" charset="0"/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6263640" y="2199005"/>
            <a:ext cx="1553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pt-BR" sz="1200" b="1">
                <a:solidFill>
                  <a:schemeClr val="bg1"/>
                </a:solidFill>
                <a:cs typeface="DejaVu Sans" panose="020B0603030804020204" charset="0"/>
              </a:rPr>
              <a:t>Programando</a:t>
            </a:r>
            <a:endParaRPr lang="pt-PT" altLang="pt-BR" sz="1200" b="1">
              <a:solidFill>
                <a:schemeClr val="bg1"/>
              </a:solidFill>
              <a:cs typeface="DejaVu Sans" panose="020B060303080402020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6248400" y="838200"/>
            <a:ext cx="990600" cy="1371600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5840095" y="665480"/>
            <a:ext cx="752475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cs typeface="DejaVu Sans" panose="020B0603030804020204" charset="0"/>
            </a:endParaRPr>
          </a:p>
        </p:txBody>
      </p:sp>
      <p:sp>
        <p:nvSpPr>
          <p:cNvPr id="14" name="Caixa de Texto 13"/>
          <p:cNvSpPr txBox="1"/>
          <p:nvPr/>
        </p:nvSpPr>
        <p:spPr>
          <a:xfrm>
            <a:off x="5887085" y="678180"/>
            <a:ext cx="631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>
                <a:solidFill>
                  <a:schemeClr val="bg1"/>
                </a:solidFill>
                <a:cs typeface="DejaVu Sans" panose="020B0603030804020204" charset="0"/>
              </a:rPr>
              <a:t>str3</a:t>
            </a:r>
            <a:endParaRPr lang="pt-PT" altLang="pt-BR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985" y="1049020"/>
            <a:ext cx="2459990" cy="203390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3333115" y="3498850"/>
            <a:ext cx="2158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pt-PT" altLang="pt-BR" b="1">
                <a:solidFill>
                  <a:schemeClr val="bg1"/>
                </a:solidFill>
                <a:cs typeface="DejaVu Sans" panose="020B0603030804020204" charset="0"/>
              </a:rPr>
              <a:t>String Métodos</a:t>
            </a:r>
            <a:endParaRPr lang="pt-PT" altLang="pt-BR" b="1">
              <a:solidFill>
                <a:schemeClr val="bg1"/>
              </a:solidFill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DejaVu Sans"/>
        <a:ea typeface="DejaVu Sans"/>
        <a:cs typeface=""/>
      </a:majorFont>
      <a:minorFont>
        <a:latin typeface="DejaVu Sans"/>
        <a:ea typeface="DejaVu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jaVu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DejaVu Sans"/>
        <a:font script="Hebr" typeface="DejaVu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DejaVu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12574</Words>
  <Application>WPS Presentation</Application>
  <PresentationFormat>On-screen Show (4:3)</PresentationFormat>
  <Paragraphs>722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DejaVu Sans</vt:lpstr>
      <vt:lpstr>微软雅黑</vt:lpstr>
      <vt:lpstr>文泉驿微米黑</vt:lpstr>
      <vt:lpstr>Arial Unicode MS</vt:lpstr>
      <vt:lpstr>MT Extra</vt:lpstr>
      <vt:lpstr>Default Design</vt:lpstr>
      <vt:lpstr>String</vt:lpstr>
      <vt:lpstr>Java String</vt:lpstr>
      <vt:lpstr>Java String</vt:lpstr>
      <vt:lpstr>Java String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Set e List</dc:title>
  <dc:creator/>
  <cp:lastModifiedBy>weder</cp:lastModifiedBy>
  <cp:revision>72</cp:revision>
  <dcterms:created xsi:type="dcterms:W3CDTF">2020-04-14T17:25:52Z</dcterms:created>
  <dcterms:modified xsi:type="dcterms:W3CDTF">2020-04-14T17:25:52Z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1900-01-01T00:00:00Z</vt:filetime>
  </property>
  <property fmtid="{D5CDD505-2E9C-101B-9397-08002B2CF9AE}" pid="3" name="KSOProductBuildVer">
    <vt:lpwstr>1033-11.1.0.9505</vt:lpwstr>
  </property>
</Properties>
</file>