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3"/>
    <p:sldId id="313" r:id="rId4"/>
    <p:sldId id="327" r:id="rId5"/>
    <p:sldId id="309" r:id="rId6"/>
    <p:sldId id="320" r:id="rId7"/>
    <p:sldId id="323" r:id="rId8"/>
    <p:sldId id="324" r:id="rId9"/>
    <p:sldId id="325" r:id="rId10"/>
    <p:sldId id="326" r:id="rId11"/>
    <p:sldId id="310" r:id="rId12"/>
    <p:sldId id="349" r:id="rId13"/>
    <p:sldId id="311" r:id="rId14"/>
    <p:sldId id="329" r:id="rId15"/>
    <p:sldId id="330" r:id="rId16"/>
    <p:sldId id="331" r:id="rId17"/>
    <p:sldId id="363" r:id="rId18"/>
    <p:sldId id="312" r:id="rId19"/>
    <p:sldId id="315" r:id="rId20"/>
    <p:sldId id="350" r:id="rId21"/>
    <p:sldId id="351" r:id="rId22"/>
    <p:sldId id="314" r:id="rId23"/>
    <p:sldId id="321" r:id="rId24"/>
    <p:sldId id="347" r:id="rId25"/>
    <p:sldId id="348" r:id="rId26"/>
    <p:sldId id="322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3C"/>
    <a:srgbClr val="77F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4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dirty="0">
                <a:solidFill>
                  <a:schemeClr val="bg1"/>
                </a:solidFill>
              </a:rPr>
              <a:t>Generics in Java</a:t>
            </a:r>
            <a:endParaRPr lang="pt-PT" spc="-5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7659" y="2234183"/>
            <a:ext cx="5846099" cy="2968752"/>
            <a:chOff x="1377659" y="2234183"/>
            <a:chExt cx="5846099" cy="2968752"/>
          </a:xfrm>
        </p:grpSpPr>
        <p:sp>
          <p:nvSpPr>
            <p:cNvPr id="5" name="object 5"/>
            <p:cNvSpPr/>
            <p:nvPr/>
          </p:nvSpPr>
          <p:spPr>
            <a:xfrm>
              <a:off x="5695187" y="2234183"/>
              <a:ext cx="1528571" cy="29687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77659" y="2247885"/>
              <a:ext cx="1492068" cy="2941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</p:grpSp>
      <p:pic>
        <p:nvPicPr>
          <p:cNvPr id="9" name="Imagem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2506345"/>
            <a:ext cx="1502410" cy="223075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" y="535940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55004"/>
            <a:ext cx="8229600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chemeClr val="bg1"/>
                </a:solidFill>
                <a:sym typeface="+mn-ea"/>
              </a:rPr>
              <a:t>Declarando uma Classe utilizando  </a:t>
            </a:r>
            <a:r>
              <a:rPr sz="2400" b="1" spc="-10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b="1" spc="-1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285115" y="1500505"/>
            <a:ext cx="66122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1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Classe </a:t>
            </a:r>
            <a:r>
              <a:rPr spc="-5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não </a:t>
            </a:r>
            <a:r>
              <a:rPr spc="-1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trabalha com </a:t>
            </a:r>
            <a:r>
              <a:rPr spc="-5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nenhuma </a:t>
            </a:r>
            <a:r>
              <a:rPr spc="-1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referência </a:t>
            </a:r>
            <a:r>
              <a:rPr spc="-5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a um </a:t>
            </a:r>
            <a:r>
              <a:rPr spc="-1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tipo</a:t>
            </a:r>
            <a:r>
              <a:rPr spc="29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 </a:t>
            </a:r>
            <a:endParaRPr spc="290" dirty="0">
              <a:solidFill>
                <a:schemeClr val="bg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  <a:p>
            <a:pPr algn="l"/>
            <a:r>
              <a:rPr spc="-10"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específico</a:t>
            </a:r>
            <a:endParaRPr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  <a:p>
            <a:endParaRPr lang="pt-BR" altLang="en-US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8" name="Imagem 2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11035" y="1306195"/>
            <a:ext cx="539115" cy="548640"/>
          </a:xfrm>
          <a:prstGeom prst="rect">
            <a:avLst/>
          </a:prstGeom>
        </p:spPr>
      </p:pic>
      <p:sp>
        <p:nvSpPr>
          <p:cNvPr id="7" name="object 2"/>
          <p:cNvSpPr/>
          <p:nvPr/>
        </p:nvSpPr>
        <p:spPr>
          <a:xfrm>
            <a:off x="396240" y="2205227"/>
            <a:ext cx="5635752" cy="411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sp>
        <p:nvSpPr>
          <p:cNvPr id="8" name="object 4"/>
          <p:cNvSpPr txBox="true"/>
          <p:nvPr/>
        </p:nvSpPr>
        <p:spPr>
          <a:xfrm>
            <a:off x="6527927" y="2422397"/>
            <a:ext cx="23799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Indica </a:t>
            </a:r>
            <a:r>
              <a:rPr sz="1600" spc="1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que </a:t>
            </a:r>
            <a:r>
              <a:rPr sz="1600" spc="4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a </a:t>
            </a:r>
            <a:r>
              <a:rPr sz="1600" spc="-3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classe  </a:t>
            </a:r>
            <a:r>
              <a:rPr sz="1600" spc="8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declarada </a:t>
            </a:r>
            <a:r>
              <a:rPr sz="1600" spc="-6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é </a:t>
            </a:r>
            <a:r>
              <a:rPr sz="1600" spc="14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uma </a:t>
            </a:r>
            <a:r>
              <a:rPr sz="1600" spc="-3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classe  </a:t>
            </a:r>
            <a:r>
              <a:rPr sz="1600" b="1" spc="-2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Generics</a:t>
            </a:r>
            <a:endParaRPr sz="1600" b="1" spc="-25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24" name="Imagem 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3200000">
            <a:off x="5433695" y="1735455"/>
            <a:ext cx="1123950" cy="901700"/>
          </a:xfrm>
          <a:prstGeom prst="rect">
            <a:avLst/>
          </a:prstGeom>
        </p:spPr>
      </p:pic>
      <p:sp>
        <p:nvSpPr>
          <p:cNvPr id="12" name="object 12"/>
          <p:cNvSpPr txBox="true"/>
          <p:nvPr/>
        </p:nvSpPr>
        <p:spPr>
          <a:xfrm>
            <a:off x="6449695" y="4054475"/>
            <a:ext cx="24326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Declarando </a:t>
            </a:r>
            <a:r>
              <a:rPr sz="1600" spc="6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Métodos</a:t>
            </a:r>
            <a:r>
              <a:rPr sz="1600" spc="355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sz="1600" spc="30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Genéricos</a:t>
            </a:r>
            <a:endParaRPr sz="1600" spc="30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0" name="Imagem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3200000">
            <a:off x="5614670" y="3435350"/>
            <a:ext cx="1123950" cy="9017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503936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spc="-5" dirty="0">
                <a:solidFill>
                  <a:schemeClr val="bg1"/>
                </a:solidFill>
              </a:rPr>
              <a:t>Letras mais usadas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457200" y="1739265"/>
            <a:ext cx="797877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The most commonly used type parameter names are: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E - Element (used extensively by the Java Collections Framework)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K - Key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N - Number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T - Type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V - Value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S,U,V etc. - 2nd, 3rd, 4th types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497840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85801"/>
            <a:ext cx="822960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sym typeface="+mn-ea"/>
              </a:rPr>
              <a:t>Generics and Primitive Data Types</a:t>
            </a:r>
            <a:endParaRPr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828040" y="1490345"/>
            <a:ext cx="71786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Uma restrição de genéricos em Java é que o parâmetro type </a:t>
            </a:r>
            <a:endParaRPr dirty="0">
              <a:solidFill>
                <a:schemeClr val="bg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  <a:p>
            <a:pPr algn="l"/>
            <a:r>
              <a:rPr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não pode ser um tipo primitivo.</a:t>
            </a:r>
            <a:endParaRPr dirty="0">
              <a:solidFill>
                <a:schemeClr val="bg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  <a:p>
            <a:pPr algn="l"/>
            <a:endParaRPr dirty="0">
              <a:solidFill>
                <a:schemeClr val="bg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  <a:p>
            <a:pPr algn="l"/>
            <a:r>
              <a:rPr dirty="0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Por exemplo, o seguinte não é compilado:</a:t>
            </a:r>
            <a:endParaRPr dirty="0">
              <a:solidFill>
                <a:schemeClr val="bg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</p:txBody>
      </p:sp>
      <p:pic>
        <p:nvPicPr>
          <p:cNvPr id="28" name="Imagem 2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635" y="1306195"/>
            <a:ext cx="539115" cy="548640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828040" y="2602230"/>
            <a:ext cx="2814320" cy="2731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sp>
        <p:nvSpPr>
          <p:cNvPr id="8" name="object 5"/>
          <p:cNvSpPr txBox="true"/>
          <p:nvPr/>
        </p:nvSpPr>
        <p:spPr>
          <a:xfrm>
            <a:off x="1574800" y="2750820"/>
            <a:ext cx="4286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int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0" name="object 6"/>
          <p:cNvSpPr txBox="true"/>
          <p:nvPr/>
        </p:nvSpPr>
        <p:spPr>
          <a:xfrm>
            <a:off x="2943225" y="2727325"/>
            <a:ext cx="573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lo</a:t>
            </a:r>
            <a:r>
              <a:rPr sz="1800" b="1" spc="5" dirty="0">
                <a:latin typeface="FreeSans" panose="020B0504020202020204" charset="0"/>
                <a:cs typeface="FreeSans" panose="020B0504020202020204" charset="0"/>
              </a:rPr>
              <a:t>n</a:t>
            </a: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g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1" name="object 7"/>
          <p:cNvSpPr txBox="true"/>
          <p:nvPr/>
        </p:nvSpPr>
        <p:spPr>
          <a:xfrm>
            <a:off x="1496060" y="3386455"/>
            <a:ext cx="7575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FreeSans" panose="020B0504020202020204" charset="0"/>
                <a:cs typeface="FreeSans" panose="020B0504020202020204" charset="0"/>
              </a:rPr>
              <a:t>flo</a:t>
            </a:r>
            <a:r>
              <a:rPr sz="1800" b="1" spc="-15" dirty="0">
                <a:latin typeface="FreeSans" panose="020B0504020202020204" charset="0"/>
                <a:cs typeface="FreeSans" panose="020B0504020202020204" charset="0"/>
              </a:rPr>
              <a:t>a</a:t>
            </a: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t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2" name="object 8"/>
          <p:cNvSpPr txBox="true"/>
          <p:nvPr/>
        </p:nvSpPr>
        <p:spPr>
          <a:xfrm>
            <a:off x="2174875" y="2896870"/>
            <a:ext cx="596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FreeSans" panose="020B0504020202020204" charset="0"/>
                <a:cs typeface="FreeSans" panose="020B0504020202020204" charset="0"/>
              </a:rPr>
              <a:t>c</a:t>
            </a:r>
            <a:r>
              <a:rPr sz="1800" b="1" spc="5" dirty="0">
                <a:latin typeface="FreeSans" panose="020B0504020202020204" charset="0"/>
                <a:cs typeface="FreeSans" panose="020B0504020202020204" charset="0"/>
              </a:rPr>
              <a:t>h</a:t>
            </a: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ar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3" name="object 9"/>
          <p:cNvSpPr txBox="true"/>
          <p:nvPr/>
        </p:nvSpPr>
        <p:spPr>
          <a:xfrm>
            <a:off x="2495550" y="3386455"/>
            <a:ext cx="102108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bo</a:t>
            </a:r>
            <a:r>
              <a:rPr sz="1800" b="1" spc="5" dirty="0">
                <a:latin typeface="FreeSans" panose="020B0504020202020204" charset="0"/>
                <a:cs typeface="FreeSans" panose="020B0504020202020204" charset="0"/>
              </a:rPr>
              <a:t>o</a:t>
            </a: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le</a:t>
            </a:r>
            <a:r>
              <a:rPr sz="1800" b="1" spc="-5" dirty="0">
                <a:latin typeface="FreeSans" panose="020B0504020202020204" charset="0"/>
                <a:cs typeface="FreeSans" panose="020B0504020202020204" charset="0"/>
              </a:rPr>
              <a:t>a</a:t>
            </a: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n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4" name="object 10"/>
          <p:cNvSpPr txBox="true"/>
          <p:nvPr/>
        </p:nvSpPr>
        <p:spPr>
          <a:xfrm>
            <a:off x="2253615" y="3777615"/>
            <a:ext cx="1161415" cy="1309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b="1" spc="-10" dirty="0">
                <a:latin typeface="FreeSans" panose="020B0504020202020204" charset="0"/>
                <a:cs typeface="FreeSans" panose="020B0504020202020204" charset="0"/>
              </a:rPr>
              <a:t>byte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  <a:p>
            <a:pPr marL="32575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FreeSans" panose="020B0504020202020204" charset="0"/>
                <a:cs typeface="FreeSans" panose="020B0504020202020204" charset="0"/>
              </a:rPr>
              <a:t>short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  <a:p>
            <a:pPr marL="243205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latin typeface="FreeSans" panose="020B0504020202020204" charset="0"/>
                <a:cs typeface="FreeSans" panose="020B0504020202020204" charset="0"/>
              </a:rPr>
              <a:t>double</a:t>
            </a:r>
            <a:endParaRPr sz="1800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845560" y="3386455"/>
            <a:ext cx="4841240" cy="175831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162425" y="3580130"/>
            <a:ext cx="4206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List&lt;int&gt; list = new ArrayList&lt;&gt;();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list.add(17);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60655" y="5583555"/>
            <a:ext cx="84118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Para entender por que os tipos de dados primitivos não funcionam, lembre-se de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que os genéricos são um recurso em tempo de compilação, o que significa que o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parâmetro type é apagado e todos os tipos genéricos são implementados como o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Object.</a:t>
            </a:r>
            <a:endParaRPr lang="en-US" sz="1400" b="1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16256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85801"/>
            <a:ext cx="822960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sym typeface="+mn-ea"/>
              </a:rPr>
              <a:t>Generics and Primitive Data Types</a:t>
            </a:r>
            <a:endParaRPr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57200" y="1306195"/>
            <a:ext cx="7524750" cy="111569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57200" y="2590165"/>
            <a:ext cx="3263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A assinatura do método add é: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095375" y="1643380"/>
            <a:ext cx="4730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List&lt;Integer&gt; list = new ArrayList&lt;&gt;();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list.add(17);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457200" y="3060065"/>
            <a:ext cx="7524750" cy="102362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812800" y="3438525"/>
            <a:ext cx="221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boolean add(E e);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Snip Single Corner Rectangle 17"/>
          <p:cNvSpPr/>
          <p:nvPr/>
        </p:nvSpPr>
        <p:spPr>
          <a:xfrm>
            <a:off x="457200" y="4709795"/>
            <a:ext cx="7524750" cy="102362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431800" y="4241165"/>
            <a:ext cx="254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: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31800" y="4241165"/>
            <a:ext cx="2479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E será compilado para: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730250" y="5054600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boolean add(Object e);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85801"/>
            <a:ext cx="822960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sym typeface="+mn-ea"/>
              </a:rPr>
              <a:t>Generics and Primitive Data Types</a:t>
            </a:r>
            <a:endParaRPr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539750" y="2197735"/>
            <a:ext cx="7524750" cy="88773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31800" y="1203960"/>
            <a:ext cx="868870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Portanto, os parâmetros de tipo devem ser conversíveis em Objeto.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Como os tipos primitivos não estendem Object, não podemos usá-los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como parâmetros de tipo. No entanto, o Java fornece tipos de </a:t>
            </a:r>
            <a:r>
              <a:rPr lang="pt-PT" altLang="en-US" sz="1400" b="1">
                <a:solidFill>
                  <a:schemeClr val="bg1"/>
                </a:solidFill>
              </a:rPr>
              <a:t>boxes</a:t>
            </a:r>
            <a:r>
              <a:rPr lang="en-US" sz="1400" b="1">
                <a:solidFill>
                  <a:schemeClr val="bg1"/>
                </a:solidFill>
              </a:rPr>
              <a:t> para primitivas,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juntamente com </a:t>
            </a:r>
            <a:r>
              <a:rPr lang="pt-PT" altLang="en-US" sz="1400" b="1">
                <a:solidFill>
                  <a:srgbClr val="FFFF00"/>
                </a:solidFill>
              </a:rPr>
              <a:t>autoboxing </a:t>
            </a:r>
            <a:r>
              <a:rPr lang="en-US" sz="1400" b="1">
                <a:solidFill>
                  <a:schemeClr val="bg1"/>
                </a:solidFill>
              </a:rPr>
              <a:t>e </a:t>
            </a:r>
            <a:r>
              <a:rPr lang="pt-PT" altLang="en-US" sz="1400" b="1">
                <a:solidFill>
                  <a:srgbClr val="FFFF00"/>
                </a:solidFill>
              </a:rPr>
              <a:t>unboxing</a:t>
            </a:r>
            <a:r>
              <a:rPr lang="en-US" sz="1400" b="1">
                <a:solidFill>
                  <a:srgbClr val="FFFF00"/>
                </a:solidFill>
              </a:rPr>
              <a:t> </a:t>
            </a:r>
            <a:r>
              <a:rPr lang="en-US" sz="1400" b="1">
                <a:solidFill>
                  <a:schemeClr val="bg1"/>
                </a:solidFill>
              </a:rPr>
              <a:t>para </a:t>
            </a:r>
            <a:r>
              <a:rPr lang="pt-PT" altLang="en-US" sz="1400" b="1">
                <a:solidFill>
                  <a:schemeClr val="bg1"/>
                </a:solidFill>
              </a:rPr>
              <a:t>(</a:t>
            </a:r>
            <a:r>
              <a:rPr lang="pt-PT" altLang="en-US" sz="1400" b="1">
                <a:solidFill>
                  <a:srgbClr val="FFFF00"/>
                </a:solidFill>
              </a:rPr>
              <a:t>unwrap</a:t>
            </a:r>
            <a:r>
              <a:rPr lang="pt-PT" altLang="en-US" sz="1400" b="1">
                <a:solidFill>
                  <a:schemeClr val="bg1"/>
                </a:solidFill>
              </a:rPr>
              <a:t>) </a:t>
            </a:r>
            <a:r>
              <a:rPr lang="en-US" sz="1400" b="1">
                <a:solidFill>
                  <a:schemeClr val="bg1"/>
                </a:solidFill>
              </a:rPr>
              <a:t>desembrulhá-las: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812800" y="2319020"/>
            <a:ext cx="1921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Integer a = 17;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 b = a;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31800" y="3148965"/>
            <a:ext cx="7668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Portanto, se queremos criar uma lista que possa conter números inteiros, 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podemos usar o </a:t>
            </a:r>
            <a:r>
              <a:rPr lang="en-US" sz="1400" b="1">
                <a:solidFill>
                  <a:srgbClr val="FFFF00"/>
                </a:solidFill>
              </a:rPr>
              <a:t>wrapper</a:t>
            </a:r>
            <a:r>
              <a:rPr lang="en-US" sz="1400" b="1">
                <a:solidFill>
                  <a:schemeClr val="bg1"/>
                </a:solidFill>
              </a:rPr>
              <a:t>:</a:t>
            </a:r>
            <a:endParaRPr lang="en-US" sz="1400" b="1">
              <a:solidFill>
                <a:schemeClr val="bg1"/>
              </a:solidFill>
            </a:endParaRPr>
          </a:p>
          <a:p>
            <a:pPr algn="l"/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514350" y="3772535"/>
            <a:ext cx="7524750" cy="111569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584200" y="3819525"/>
            <a:ext cx="4730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List&lt;Integer&gt; list = new ArrayList&lt;&gt;();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list.add(17);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 first = list.get(0);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406400" y="5485765"/>
            <a:ext cx="4330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O código compilado será o equivalente a: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488950" y="5347335"/>
            <a:ext cx="7524750" cy="111569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482600" y="4952365"/>
            <a:ext cx="4330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chemeClr val="bg1"/>
                </a:solidFill>
              </a:rPr>
              <a:t>O código compilado será o equivalente a: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98170" y="5443855"/>
            <a:ext cx="4945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List list = new ArrayList&lt;&gt;();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list.add(Integer.valueOf(17));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 first = ((Integer) list.get(0)).intValue();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85801"/>
            <a:ext cx="822960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sym typeface="+mn-ea"/>
              </a:rPr>
              <a:t>Generics and Primitive Data Types</a:t>
            </a:r>
            <a:endParaRPr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457200" y="1343660"/>
            <a:ext cx="718185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Versões futuras do Java podem permitir 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b="1">
                <a:solidFill>
                  <a:schemeClr val="bg1"/>
                </a:solidFill>
              </a:rPr>
              <a:t>tipos de dados primitivos para genéricos. </a:t>
            </a:r>
            <a:endParaRPr lang="en-US" b="1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b="1">
                <a:solidFill>
                  <a:schemeClr val="bg1"/>
                </a:solidFill>
              </a:rPr>
              <a:t>O </a:t>
            </a:r>
            <a:r>
              <a:rPr lang="en-US" b="1">
                <a:solidFill>
                  <a:srgbClr val="FFFF00"/>
                </a:solidFill>
              </a:rPr>
              <a:t>Projeto Valhalla</a:t>
            </a:r>
            <a:r>
              <a:rPr lang="en-US" b="1">
                <a:solidFill>
                  <a:schemeClr val="bg1"/>
                </a:solidFill>
              </a:rPr>
              <a:t> visa melhorar a maneira como os 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b="1">
                <a:solidFill>
                  <a:schemeClr val="bg1"/>
                </a:solidFill>
              </a:rPr>
              <a:t>genéricos são tratados. </a:t>
            </a:r>
            <a:endParaRPr lang="en-US" b="1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b="1">
                <a:solidFill>
                  <a:schemeClr val="bg1"/>
                </a:solidFill>
              </a:rPr>
              <a:t>A idéia é implementar a especialização em genéricos, 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b="1">
                <a:solidFill>
                  <a:schemeClr val="bg1"/>
                </a:solidFill>
              </a:rPr>
              <a:t>conforme descrito no </a:t>
            </a:r>
            <a:r>
              <a:rPr lang="en-US" b="1">
                <a:solidFill>
                  <a:srgbClr val="FFFF00"/>
                </a:solidFill>
              </a:rPr>
              <a:t>JEP 218</a:t>
            </a:r>
            <a:r>
              <a:rPr lang="en-US" b="1">
                <a:solidFill>
                  <a:schemeClr val="bg1"/>
                </a:solidFill>
              </a:rPr>
              <a:t>.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685801"/>
            <a:ext cx="822960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sym typeface="+mn-ea"/>
              </a:rPr>
              <a:t>Generics and </a:t>
            </a:r>
            <a:r>
              <a:rPr lang="pt-PT" sz="2000" b="1" dirty="0">
                <a:solidFill>
                  <a:schemeClr val="bg1"/>
                </a:solidFill>
                <a:sym typeface="+mn-ea"/>
              </a:rPr>
              <a:t>Wildcards Number</a:t>
            </a:r>
            <a:endParaRPr lang="pt-PT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361440"/>
            <a:ext cx="7577455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  <a:sym typeface="+mn-ea"/>
              </a:rPr>
              <a:t>Limitando</a:t>
            </a:r>
            <a:r>
              <a:rPr spc="-85" dirty="0">
                <a:solidFill>
                  <a:schemeClr val="bg1"/>
                </a:solidFill>
                <a:sym typeface="+mn-ea"/>
              </a:rPr>
              <a:t> </a:t>
            </a:r>
            <a:r>
              <a:rPr spc="-5" dirty="0">
                <a:solidFill>
                  <a:schemeClr val="bg1"/>
                </a:solidFill>
                <a:sym typeface="+mn-ea"/>
              </a:rPr>
              <a:t>Genéricos</a:t>
            </a:r>
            <a:endParaRPr lang="pt-PT" spc="-5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632841" y="1883664"/>
            <a:ext cx="7467600" cy="2996565"/>
            <a:chOff x="632841" y="1883664"/>
            <a:chExt cx="7467600" cy="2996565"/>
          </a:xfrm>
        </p:grpSpPr>
        <p:sp>
          <p:nvSpPr>
            <p:cNvPr id="7" name="object 4"/>
            <p:cNvSpPr/>
            <p:nvPr/>
          </p:nvSpPr>
          <p:spPr>
            <a:xfrm>
              <a:off x="632841" y="2239922"/>
              <a:ext cx="5801102" cy="86748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8" name="object 5"/>
            <p:cNvSpPr/>
            <p:nvPr/>
          </p:nvSpPr>
          <p:spPr>
            <a:xfrm>
              <a:off x="6804659" y="1883664"/>
              <a:ext cx="1295400" cy="1589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2514600" y="2542032"/>
              <a:ext cx="4448556" cy="388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2556510" y="2619883"/>
              <a:ext cx="4248785" cy="247650"/>
            </a:xfrm>
            <a:custGeom>
              <a:avLst/>
              <a:gdLst/>
              <a:ahLst/>
              <a:cxnLst/>
              <a:rect l="l" t="t" r="r" b="b"/>
              <a:pathLst>
                <a:path w="4248784" h="247650">
                  <a:moveTo>
                    <a:pt x="77723" y="221614"/>
                  </a:moveTo>
                  <a:lnTo>
                    <a:pt x="0" y="221614"/>
                  </a:lnTo>
                  <a:lnTo>
                    <a:pt x="0" y="247522"/>
                  </a:lnTo>
                  <a:lnTo>
                    <a:pt x="77723" y="247522"/>
                  </a:lnTo>
                  <a:lnTo>
                    <a:pt x="77723" y="221614"/>
                  </a:lnTo>
                  <a:close/>
                </a:path>
                <a:path w="4248784" h="247650">
                  <a:moveTo>
                    <a:pt x="181356" y="221614"/>
                  </a:moveTo>
                  <a:lnTo>
                    <a:pt x="103631" y="221614"/>
                  </a:lnTo>
                  <a:lnTo>
                    <a:pt x="103631" y="247522"/>
                  </a:lnTo>
                  <a:lnTo>
                    <a:pt x="181356" y="247522"/>
                  </a:lnTo>
                  <a:lnTo>
                    <a:pt x="181356" y="221614"/>
                  </a:lnTo>
                  <a:close/>
                </a:path>
                <a:path w="4248784" h="247650">
                  <a:moveTo>
                    <a:pt x="284988" y="221614"/>
                  </a:moveTo>
                  <a:lnTo>
                    <a:pt x="207263" y="221614"/>
                  </a:lnTo>
                  <a:lnTo>
                    <a:pt x="207263" y="247522"/>
                  </a:lnTo>
                  <a:lnTo>
                    <a:pt x="284988" y="247522"/>
                  </a:lnTo>
                  <a:lnTo>
                    <a:pt x="284988" y="221614"/>
                  </a:lnTo>
                  <a:close/>
                </a:path>
                <a:path w="4248784" h="247650">
                  <a:moveTo>
                    <a:pt x="388619" y="221614"/>
                  </a:moveTo>
                  <a:lnTo>
                    <a:pt x="310895" y="221614"/>
                  </a:lnTo>
                  <a:lnTo>
                    <a:pt x="310895" y="247522"/>
                  </a:lnTo>
                  <a:lnTo>
                    <a:pt x="388619" y="247522"/>
                  </a:lnTo>
                  <a:lnTo>
                    <a:pt x="388619" y="221614"/>
                  </a:lnTo>
                  <a:close/>
                </a:path>
                <a:path w="4248784" h="247650">
                  <a:moveTo>
                    <a:pt x="492251" y="221614"/>
                  </a:moveTo>
                  <a:lnTo>
                    <a:pt x="414527" y="221614"/>
                  </a:lnTo>
                  <a:lnTo>
                    <a:pt x="414527" y="247522"/>
                  </a:lnTo>
                  <a:lnTo>
                    <a:pt x="492251" y="247522"/>
                  </a:lnTo>
                  <a:lnTo>
                    <a:pt x="492251" y="221614"/>
                  </a:lnTo>
                  <a:close/>
                </a:path>
                <a:path w="4248784" h="247650">
                  <a:moveTo>
                    <a:pt x="595883" y="221614"/>
                  </a:moveTo>
                  <a:lnTo>
                    <a:pt x="518159" y="221614"/>
                  </a:lnTo>
                  <a:lnTo>
                    <a:pt x="518159" y="247522"/>
                  </a:lnTo>
                  <a:lnTo>
                    <a:pt x="595883" y="247522"/>
                  </a:lnTo>
                  <a:lnTo>
                    <a:pt x="595883" y="221614"/>
                  </a:lnTo>
                  <a:close/>
                </a:path>
                <a:path w="4248784" h="247650">
                  <a:moveTo>
                    <a:pt x="699515" y="221614"/>
                  </a:moveTo>
                  <a:lnTo>
                    <a:pt x="621791" y="221614"/>
                  </a:lnTo>
                  <a:lnTo>
                    <a:pt x="621791" y="247522"/>
                  </a:lnTo>
                  <a:lnTo>
                    <a:pt x="699515" y="247522"/>
                  </a:lnTo>
                  <a:lnTo>
                    <a:pt x="699515" y="221614"/>
                  </a:lnTo>
                  <a:close/>
                </a:path>
                <a:path w="4248784" h="247650">
                  <a:moveTo>
                    <a:pt x="803148" y="221614"/>
                  </a:moveTo>
                  <a:lnTo>
                    <a:pt x="725424" y="221614"/>
                  </a:lnTo>
                  <a:lnTo>
                    <a:pt x="725424" y="247522"/>
                  </a:lnTo>
                  <a:lnTo>
                    <a:pt x="803148" y="247522"/>
                  </a:lnTo>
                  <a:lnTo>
                    <a:pt x="803148" y="221614"/>
                  </a:lnTo>
                  <a:close/>
                </a:path>
                <a:path w="4248784" h="247650">
                  <a:moveTo>
                    <a:pt x="906779" y="221614"/>
                  </a:moveTo>
                  <a:lnTo>
                    <a:pt x="829055" y="221614"/>
                  </a:lnTo>
                  <a:lnTo>
                    <a:pt x="829055" y="247522"/>
                  </a:lnTo>
                  <a:lnTo>
                    <a:pt x="906779" y="247522"/>
                  </a:lnTo>
                  <a:lnTo>
                    <a:pt x="906779" y="221614"/>
                  </a:lnTo>
                  <a:close/>
                </a:path>
                <a:path w="4248784" h="247650">
                  <a:moveTo>
                    <a:pt x="1010412" y="221614"/>
                  </a:moveTo>
                  <a:lnTo>
                    <a:pt x="932688" y="221614"/>
                  </a:lnTo>
                  <a:lnTo>
                    <a:pt x="932688" y="247522"/>
                  </a:lnTo>
                  <a:lnTo>
                    <a:pt x="1010412" y="247522"/>
                  </a:lnTo>
                  <a:lnTo>
                    <a:pt x="1010412" y="221614"/>
                  </a:lnTo>
                  <a:close/>
                </a:path>
                <a:path w="4248784" h="247650">
                  <a:moveTo>
                    <a:pt x="1114043" y="221614"/>
                  </a:moveTo>
                  <a:lnTo>
                    <a:pt x="1036319" y="221614"/>
                  </a:lnTo>
                  <a:lnTo>
                    <a:pt x="1036319" y="247522"/>
                  </a:lnTo>
                  <a:lnTo>
                    <a:pt x="1114043" y="247522"/>
                  </a:lnTo>
                  <a:lnTo>
                    <a:pt x="1114043" y="221614"/>
                  </a:lnTo>
                  <a:close/>
                </a:path>
                <a:path w="4248784" h="247650">
                  <a:moveTo>
                    <a:pt x="1217676" y="221614"/>
                  </a:moveTo>
                  <a:lnTo>
                    <a:pt x="1139952" y="221614"/>
                  </a:lnTo>
                  <a:lnTo>
                    <a:pt x="1139952" y="247522"/>
                  </a:lnTo>
                  <a:lnTo>
                    <a:pt x="1217676" y="247522"/>
                  </a:lnTo>
                  <a:lnTo>
                    <a:pt x="1217676" y="221614"/>
                  </a:lnTo>
                  <a:close/>
                </a:path>
                <a:path w="4248784" h="247650">
                  <a:moveTo>
                    <a:pt x="1321307" y="221614"/>
                  </a:moveTo>
                  <a:lnTo>
                    <a:pt x="1243584" y="221614"/>
                  </a:lnTo>
                  <a:lnTo>
                    <a:pt x="1243584" y="247522"/>
                  </a:lnTo>
                  <a:lnTo>
                    <a:pt x="1321307" y="247522"/>
                  </a:lnTo>
                  <a:lnTo>
                    <a:pt x="1321307" y="221614"/>
                  </a:lnTo>
                  <a:close/>
                </a:path>
                <a:path w="4248784" h="247650">
                  <a:moveTo>
                    <a:pt x="1424939" y="221614"/>
                  </a:moveTo>
                  <a:lnTo>
                    <a:pt x="1347215" y="221614"/>
                  </a:lnTo>
                  <a:lnTo>
                    <a:pt x="1347215" y="247522"/>
                  </a:lnTo>
                  <a:lnTo>
                    <a:pt x="1424939" y="247522"/>
                  </a:lnTo>
                  <a:lnTo>
                    <a:pt x="1424939" y="221614"/>
                  </a:lnTo>
                  <a:close/>
                </a:path>
                <a:path w="4248784" h="247650">
                  <a:moveTo>
                    <a:pt x="1528572" y="221614"/>
                  </a:moveTo>
                  <a:lnTo>
                    <a:pt x="1450848" y="221614"/>
                  </a:lnTo>
                  <a:lnTo>
                    <a:pt x="1450848" y="247522"/>
                  </a:lnTo>
                  <a:lnTo>
                    <a:pt x="1528572" y="247522"/>
                  </a:lnTo>
                  <a:lnTo>
                    <a:pt x="1528572" y="221614"/>
                  </a:lnTo>
                  <a:close/>
                </a:path>
                <a:path w="4248784" h="247650">
                  <a:moveTo>
                    <a:pt x="1632203" y="221614"/>
                  </a:moveTo>
                  <a:lnTo>
                    <a:pt x="1554479" y="221614"/>
                  </a:lnTo>
                  <a:lnTo>
                    <a:pt x="1554479" y="247522"/>
                  </a:lnTo>
                  <a:lnTo>
                    <a:pt x="1632203" y="247522"/>
                  </a:lnTo>
                  <a:lnTo>
                    <a:pt x="1632203" y="221614"/>
                  </a:lnTo>
                  <a:close/>
                </a:path>
                <a:path w="4248784" h="247650">
                  <a:moveTo>
                    <a:pt x="1735836" y="221614"/>
                  </a:moveTo>
                  <a:lnTo>
                    <a:pt x="1658112" y="221614"/>
                  </a:lnTo>
                  <a:lnTo>
                    <a:pt x="1658112" y="247522"/>
                  </a:lnTo>
                  <a:lnTo>
                    <a:pt x="1735836" y="247522"/>
                  </a:lnTo>
                  <a:lnTo>
                    <a:pt x="1735836" y="221614"/>
                  </a:lnTo>
                  <a:close/>
                </a:path>
                <a:path w="4248784" h="247650">
                  <a:moveTo>
                    <a:pt x="1839467" y="221614"/>
                  </a:moveTo>
                  <a:lnTo>
                    <a:pt x="1761743" y="221614"/>
                  </a:lnTo>
                  <a:lnTo>
                    <a:pt x="1761743" y="247522"/>
                  </a:lnTo>
                  <a:lnTo>
                    <a:pt x="1839467" y="247522"/>
                  </a:lnTo>
                  <a:lnTo>
                    <a:pt x="1839467" y="221614"/>
                  </a:lnTo>
                  <a:close/>
                </a:path>
                <a:path w="4248784" h="247650">
                  <a:moveTo>
                    <a:pt x="1943100" y="221614"/>
                  </a:moveTo>
                  <a:lnTo>
                    <a:pt x="1865376" y="221614"/>
                  </a:lnTo>
                  <a:lnTo>
                    <a:pt x="1865376" y="247522"/>
                  </a:lnTo>
                  <a:lnTo>
                    <a:pt x="1943100" y="247522"/>
                  </a:lnTo>
                  <a:lnTo>
                    <a:pt x="1943100" y="221614"/>
                  </a:lnTo>
                  <a:close/>
                </a:path>
                <a:path w="4248784" h="247650">
                  <a:moveTo>
                    <a:pt x="2046731" y="221614"/>
                  </a:moveTo>
                  <a:lnTo>
                    <a:pt x="1969007" y="221614"/>
                  </a:lnTo>
                  <a:lnTo>
                    <a:pt x="1969007" y="247522"/>
                  </a:lnTo>
                  <a:lnTo>
                    <a:pt x="2046731" y="247522"/>
                  </a:lnTo>
                  <a:lnTo>
                    <a:pt x="2046731" y="221614"/>
                  </a:lnTo>
                  <a:close/>
                </a:path>
                <a:path w="4248784" h="247650">
                  <a:moveTo>
                    <a:pt x="2150364" y="221614"/>
                  </a:moveTo>
                  <a:lnTo>
                    <a:pt x="2072639" y="221614"/>
                  </a:lnTo>
                  <a:lnTo>
                    <a:pt x="2072639" y="247522"/>
                  </a:lnTo>
                  <a:lnTo>
                    <a:pt x="2150364" y="247522"/>
                  </a:lnTo>
                  <a:lnTo>
                    <a:pt x="2150364" y="221614"/>
                  </a:lnTo>
                  <a:close/>
                </a:path>
                <a:path w="4248784" h="247650">
                  <a:moveTo>
                    <a:pt x="2253995" y="221614"/>
                  </a:moveTo>
                  <a:lnTo>
                    <a:pt x="2176272" y="221614"/>
                  </a:lnTo>
                  <a:lnTo>
                    <a:pt x="2176272" y="247522"/>
                  </a:lnTo>
                  <a:lnTo>
                    <a:pt x="2253995" y="247522"/>
                  </a:lnTo>
                  <a:lnTo>
                    <a:pt x="2253995" y="221614"/>
                  </a:lnTo>
                  <a:close/>
                </a:path>
                <a:path w="4248784" h="247650">
                  <a:moveTo>
                    <a:pt x="2357628" y="221614"/>
                  </a:moveTo>
                  <a:lnTo>
                    <a:pt x="2279904" y="221614"/>
                  </a:lnTo>
                  <a:lnTo>
                    <a:pt x="2279904" y="247522"/>
                  </a:lnTo>
                  <a:lnTo>
                    <a:pt x="2357628" y="247522"/>
                  </a:lnTo>
                  <a:lnTo>
                    <a:pt x="2357628" y="221614"/>
                  </a:lnTo>
                  <a:close/>
                </a:path>
                <a:path w="4248784" h="247650">
                  <a:moveTo>
                    <a:pt x="2461260" y="221614"/>
                  </a:moveTo>
                  <a:lnTo>
                    <a:pt x="2383536" y="221614"/>
                  </a:lnTo>
                  <a:lnTo>
                    <a:pt x="2383536" y="247522"/>
                  </a:lnTo>
                  <a:lnTo>
                    <a:pt x="2461260" y="247522"/>
                  </a:lnTo>
                  <a:lnTo>
                    <a:pt x="2461260" y="221614"/>
                  </a:lnTo>
                  <a:close/>
                </a:path>
                <a:path w="4248784" h="247650">
                  <a:moveTo>
                    <a:pt x="2564891" y="221614"/>
                  </a:moveTo>
                  <a:lnTo>
                    <a:pt x="2487167" y="221614"/>
                  </a:lnTo>
                  <a:lnTo>
                    <a:pt x="2487167" y="247522"/>
                  </a:lnTo>
                  <a:lnTo>
                    <a:pt x="2564891" y="247522"/>
                  </a:lnTo>
                  <a:lnTo>
                    <a:pt x="2564891" y="221614"/>
                  </a:lnTo>
                  <a:close/>
                </a:path>
                <a:path w="4248784" h="247650">
                  <a:moveTo>
                    <a:pt x="2668524" y="221614"/>
                  </a:moveTo>
                  <a:lnTo>
                    <a:pt x="2590800" y="221614"/>
                  </a:lnTo>
                  <a:lnTo>
                    <a:pt x="2590800" y="247522"/>
                  </a:lnTo>
                  <a:lnTo>
                    <a:pt x="2668524" y="247522"/>
                  </a:lnTo>
                  <a:lnTo>
                    <a:pt x="2668524" y="221614"/>
                  </a:lnTo>
                  <a:close/>
                </a:path>
                <a:path w="4248784" h="247650">
                  <a:moveTo>
                    <a:pt x="2772155" y="221614"/>
                  </a:moveTo>
                  <a:lnTo>
                    <a:pt x="2694431" y="221614"/>
                  </a:lnTo>
                  <a:lnTo>
                    <a:pt x="2694431" y="247522"/>
                  </a:lnTo>
                  <a:lnTo>
                    <a:pt x="2772155" y="247522"/>
                  </a:lnTo>
                  <a:lnTo>
                    <a:pt x="2772155" y="221614"/>
                  </a:lnTo>
                  <a:close/>
                </a:path>
                <a:path w="4248784" h="247650">
                  <a:moveTo>
                    <a:pt x="2875788" y="221614"/>
                  </a:moveTo>
                  <a:lnTo>
                    <a:pt x="2798064" y="221614"/>
                  </a:lnTo>
                  <a:lnTo>
                    <a:pt x="2798064" y="247522"/>
                  </a:lnTo>
                  <a:lnTo>
                    <a:pt x="2875788" y="247522"/>
                  </a:lnTo>
                  <a:lnTo>
                    <a:pt x="2875788" y="221614"/>
                  </a:lnTo>
                  <a:close/>
                </a:path>
                <a:path w="4248784" h="247650">
                  <a:moveTo>
                    <a:pt x="2979419" y="221614"/>
                  </a:moveTo>
                  <a:lnTo>
                    <a:pt x="2901695" y="221614"/>
                  </a:lnTo>
                  <a:lnTo>
                    <a:pt x="2901695" y="247522"/>
                  </a:lnTo>
                  <a:lnTo>
                    <a:pt x="2979419" y="247522"/>
                  </a:lnTo>
                  <a:lnTo>
                    <a:pt x="2979419" y="221614"/>
                  </a:lnTo>
                  <a:close/>
                </a:path>
                <a:path w="4248784" h="247650">
                  <a:moveTo>
                    <a:pt x="3083052" y="221614"/>
                  </a:moveTo>
                  <a:lnTo>
                    <a:pt x="3005328" y="221614"/>
                  </a:lnTo>
                  <a:lnTo>
                    <a:pt x="3005328" y="247522"/>
                  </a:lnTo>
                  <a:lnTo>
                    <a:pt x="3083052" y="247522"/>
                  </a:lnTo>
                  <a:lnTo>
                    <a:pt x="3083052" y="221614"/>
                  </a:lnTo>
                  <a:close/>
                </a:path>
                <a:path w="4248784" h="247650">
                  <a:moveTo>
                    <a:pt x="3186684" y="221614"/>
                  </a:moveTo>
                  <a:lnTo>
                    <a:pt x="3108960" y="221614"/>
                  </a:lnTo>
                  <a:lnTo>
                    <a:pt x="3108960" y="247522"/>
                  </a:lnTo>
                  <a:lnTo>
                    <a:pt x="3186684" y="247522"/>
                  </a:lnTo>
                  <a:lnTo>
                    <a:pt x="3186684" y="221614"/>
                  </a:lnTo>
                  <a:close/>
                </a:path>
                <a:path w="4248784" h="247650">
                  <a:moveTo>
                    <a:pt x="3290316" y="221614"/>
                  </a:moveTo>
                  <a:lnTo>
                    <a:pt x="3212591" y="221614"/>
                  </a:lnTo>
                  <a:lnTo>
                    <a:pt x="3212591" y="247522"/>
                  </a:lnTo>
                  <a:lnTo>
                    <a:pt x="3290316" y="247522"/>
                  </a:lnTo>
                  <a:lnTo>
                    <a:pt x="3290316" y="221614"/>
                  </a:lnTo>
                  <a:close/>
                </a:path>
                <a:path w="4248784" h="247650">
                  <a:moveTo>
                    <a:pt x="3393948" y="221614"/>
                  </a:moveTo>
                  <a:lnTo>
                    <a:pt x="3316224" y="221614"/>
                  </a:lnTo>
                  <a:lnTo>
                    <a:pt x="3316224" y="247522"/>
                  </a:lnTo>
                  <a:lnTo>
                    <a:pt x="3393948" y="247522"/>
                  </a:lnTo>
                  <a:lnTo>
                    <a:pt x="3393948" y="221614"/>
                  </a:lnTo>
                  <a:close/>
                </a:path>
                <a:path w="4248784" h="247650">
                  <a:moveTo>
                    <a:pt x="3497579" y="221614"/>
                  </a:moveTo>
                  <a:lnTo>
                    <a:pt x="3419855" y="221614"/>
                  </a:lnTo>
                  <a:lnTo>
                    <a:pt x="3419855" y="247522"/>
                  </a:lnTo>
                  <a:lnTo>
                    <a:pt x="3497579" y="247522"/>
                  </a:lnTo>
                  <a:lnTo>
                    <a:pt x="3497579" y="221614"/>
                  </a:lnTo>
                  <a:close/>
                </a:path>
                <a:path w="4248784" h="247650">
                  <a:moveTo>
                    <a:pt x="3601212" y="221614"/>
                  </a:moveTo>
                  <a:lnTo>
                    <a:pt x="3523488" y="221614"/>
                  </a:lnTo>
                  <a:lnTo>
                    <a:pt x="3523488" y="247522"/>
                  </a:lnTo>
                  <a:lnTo>
                    <a:pt x="3601212" y="247522"/>
                  </a:lnTo>
                  <a:lnTo>
                    <a:pt x="3601212" y="221614"/>
                  </a:lnTo>
                  <a:close/>
                </a:path>
                <a:path w="4248784" h="247650">
                  <a:moveTo>
                    <a:pt x="3704843" y="221614"/>
                  </a:moveTo>
                  <a:lnTo>
                    <a:pt x="3627119" y="221614"/>
                  </a:lnTo>
                  <a:lnTo>
                    <a:pt x="3627119" y="247522"/>
                  </a:lnTo>
                  <a:lnTo>
                    <a:pt x="3704843" y="247522"/>
                  </a:lnTo>
                  <a:lnTo>
                    <a:pt x="3704843" y="221614"/>
                  </a:lnTo>
                  <a:close/>
                </a:path>
                <a:path w="4248784" h="247650">
                  <a:moveTo>
                    <a:pt x="3808476" y="221614"/>
                  </a:moveTo>
                  <a:lnTo>
                    <a:pt x="3730752" y="221614"/>
                  </a:lnTo>
                  <a:lnTo>
                    <a:pt x="3730752" y="247522"/>
                  </a:lnTo>
                  <a:lnTo>
                    <a:pt x="3808476" y="247522"/>
                  </a:lnTo>
                  <a:lnTo>
                    <a:pt x="3808476" y="221614"/>
                  </a:lnTo>
                  <a:close/>
                </a:path>
                <a:path w="4248784" h="247650">
                  <a:moveTo>
                    <a:pt x="3876548" y="221614"/>
                  </a:moveTo>
                  <a:lnTo>
                    <a:pt x="3834384" y="221614"/>
                  </a:lnTo>
                  <a:lnTo>
                    <a:pt x="3834384" y="247522"/>
                  </a:lnTo>
                  <a:lnTo>
                    <a:pt x="3896614" y="247522"/>
                  </a:lnTo>
                  <a:lnTo>
                    <a:pt x="3902455" y="241680"/>
                  </a:lnTo>
                  <a:lnTo>
                    <a:pt x="3902455" y="234568"/>
                  </a:lnTo>
                  <a:lnTo>
                    <a:pt x="3876548" y="234568"/>
                  </a:lnTo>
                  <a:lnTo>
                    <a:pt x="3876548" y="221614"/>
                  </a:lnTo>
                  <a:close/>
                </a:path>
                <a:path w="4248784" h="247650">
                  <a:moveTo>
                    <a:pt x="3902455" y="211962"/>
                  </a:moveTo>
                  <a:lnTo>
                    <a:pt x="3876548" y="211962"/>
                  </a:lnTo>
                  <a:lnTo>
                    <a:pt x="3876548" y="234568"/>
                  </a:lnTo>
                  <a:lnTo>
                    <a:pt x="3889502" y="221614"/>
                  </a:lnTo>
                  <a:lnTo>
                    <a:pt x="3902455" y="221614"/>
                  </a:lnTo>
                  <a:lnTo>
                    <a:pt x="3902455" y="211962"/>
                  </a:lnTo>
                  <a:close/>
                </a:path>
                <a:path w="4248784" h="247650">
                  <a:moveTo>
                    <a:pt x="3902455" y="221614"/>
                  </a:moveTo>
                  <a:lnTo>
                    <a:pt x="3889502" y="221614"/>
                  </a:lnTo>
                  <a:lnTo>
                    <a:pt x="3876548" y="234568"/>
                  </a:lnTo>
                  <a:lnTo>
                    <a:pt x="3902455" y="234568"/>
                  </a:lnTo>
                  <a:lnTo>
                    <a:pt x="3902455" y="221614"/>
                  </a:lnTo>
                  <a:close/>
                </a:path>
                <a:path w="4248784" h="247650">
                  <a:moveTo>
                    <a:pt x="3902455" y="108330"/>
                  </a:moveTo>
                  <a:lnTo>
                    <a:pt x="3876548" y="108330"/>
                  </a:lnTo>
                  <a:lnTo>
                    <a:pt x="3876548" y="186054"/>
                  </a:lnTo>
                  <a:lnTo>
                    <a:pt x="3902455" y="186054"/>
                  </a:lnTo>
                  <a:lnTo>
                    <a:pt x="3902455" y="108330"/>
                  </a:lnTo>
                  <a:close/>
                </a:path>
                <a:path w="4248784" h="247650">
                  <a:moveTo>
                    <a:pt x="3944874" y="47116"/>
                  </a:moveTo>
                  <a:lnTo>
                    <a:pt x="3882390" y="47116"/>
                  </a:lnTo>
                  <a:lnTo>
                    <a:pt x="3876548" y="52958"/>
                  </a:lnTo>
                  <a:lnTo>
                    <a:pt x="3876548" y="82422"/>
                  </a:lnTo>
                  <a:lnTo>
                    <a:pt x="3902455" y="82422"/>
                  </a:lnTo>
                  <a:lnTo>
                    <a:pt x="3902455" y="73025"/>
                  </a:lnTo>
                  <a:lnTo>
                    <a:pt x="3889502" y="73025"/>
                  </a:lnTo>
                  <a:lnTo>
                    <a:pt x="3902455" y="60070"/>
                  </a:lnTo>
                  <a:lnTo>
                    <a:pt x="3944874" y="60070"/>
                  </a:lnTo>
                  <a:lnTo>
                    <a:pt x="3944874" y="47116"/>
                  </a:lnTo>
                  <a:close/>
                </a:path>
                <a:path w="4248784" h="247650">
                  <a:moveTo>
                    <a:pt x="3902455" y="60070"/>
                  </a:moveTo>
                  <a:lnTo>
                    <a:pt x="3889502" y="73025"/>
                  </a:lnTo>
                  <a:lnTo>
                    <a:pt x="3902455" y="73025"/>
                  </a:lnTo>
                  <a:lnTo>
                    <a:pt x="3902455" y="60070"/>
                  </a:lnTo>
                  <a:close/>
                </a:path>
                <a:path w="4248784" h="247650">
                  <a:moveTo>
                    <a:pt x="3944874" y="60070"/>
                  </a:moveTo>
                  <a:lnTo>
                    <a:pt x="3902455" y="60070"/>
                  </a:lnTo>
                  <a:lnTo>
                    <a:pt x="3902455" y="73025"/>
                  </a:lnTo>
                  <a:lnTo>
                    <a:pt x="3944874" y="73025"/>
                  </a:lnTo>
                  <a:lnTo>
                    <a:pt x="3944874" y="60070"/>
                  </a:lnTo>
                  <a:close/>
                </a:path>
                <a:path w="4248784" h="247650">
                  <a:moveTo>
                    <a:pt x="4048506" y="47116"/>
                  </a:moveTo>
                  <a:lnTo>
                    <a:pt x="3970782" y="47116"/>
                  </a:lnTo>
                  <a:lnTo>
                    <a:pt x="3970782" y="73025"/>
                  </a:lnTo>
                  <a:lnTo>
                    <a:pt x="4048506" y="73025"/>
                  </a:lnTo>
                  <a:lnTo>
                    <a:pt x="4048506" y="47116"/>
                  </a:lnTo>
                  <a:close/>
                </a:path>
                <a:path w="4248784" h="247650">
                  <a:moveTo>
                    <a:pt x="4178045" y="71194"/>
                  </a:moveTo>
                  <a:lnTo>
                    <a:pt x="4132453" y="97789"/>
                  </a:lnTo>
                  <a:lnTo>
                    <a:pt x="4130293" y="105790"/>
                  </a:lnTo>
                  <a:lnTo>
                    <a:pt x="4133849" y="111887"/>
                  </a:lnTo>
                  <a:lnTo>
                    <a:pt x="4137533" y="118109"/>
                  </a:lnTo>
                  <a:lnTo>
                    <a:pt x="4145407" y="120141"/>
                  </a:lnTo>
                  <a:lnTo>
                    <a:pt x="4151630" y="116586"/>
                  </a:lnTo>
                  <a:lnTo>
                    <a:pt x="4226319" y="73025"/>
                  </a:lnTo>
                  <a:lnTo>
                    <a:pt x="4178045" y="73025"/>
                  </a:lnTo>
                  <a:lnTo>
                    <a:pt x="4178045" y="71194"/>
                  </a:lnTo>
                  <a:close/>
                </a:path>
                <a:path w="4248784" h="247650">
                  <a:moveTo>
                    <a:pt x="4152138" y="47116"/>
                  </a:moveTo>
                  <a:lnTo>
                    <a:pt x="4074414" y="47116"/>
                  </a:lnTo>
                  <a:lnTo>
                    <a:pt x="4074414" y="73025"/>
                  </a:lnTo>
                  <a:lnTo>
                    <a:pt x="4152138" y="73025"/>
                  </a:lnTo>
                  <a:lnTo>
                    <a:pt x="4152138" y="47116"/>
                  </a:lnTo>
                  <a:close/>
                </a:path>
                <a:path w="4248784" h="247650">
                  <a:moveTo>
                    <a:pt x="4197114" y="60070"/>
                  </a:moveTo>
                  <a:lnTo>
                    <a:pt x="4178045" y="71194"/>
                  </a:lnTo>
                  <a:lnTo>
                    <a:pt x="4178045" y="73025"/>
                  </a:lnTo>
                  <a:lnTo>
                    <a:pt x="4222876" y="73025"/>
                  </a:lnTo>
                  <a:lnTo>
                    <a:pt x="4222876" y="71246"/>
                  </a:lnTo>
                  <a:lnTo>
                    <a:pt x="4216272" y="71246"/>
                  </a:lnTo>
                  <a:lnTo>
                    <a:pt x="4197114" y="60070"/>
                  </a:lnTo>
                  <a:close/>
                </a:path>
                <a:path w="4248784" h="247650">
                  <a:moveTo>
                    <a:pt x="4226319" y="47116"/>
                  </a:moveTo>
                  <a:lnTo>
                    <a:pt x="4222876" y="47116"/>
                  </a:lnTo>
                  <a:lnTo>
                    <a:pt x="4222876" y="73025"/>
                  </a:lnTo>
                  <a:lnTo>
                    <a:pt x="4226319" y="73025"/>
                  </a:lnTo>
                  <a:lnTo>
                    <a:pt x="4248531" y="60070"/>
                  </a:lnTo>
                  <a:lnTo>
                    <a:pt x="4226319" y="47116"/>
                  </a:lnTo>
                  <a:close/>
                </a:path>
                <a:path w="4248784" h="247650">
                  <a:moveTo>
                    <a:pt x="4216272" y="48894"/>
                  </a:moveTo>
                  <a:lnTo>
                    <a:pt x="4197114" y="60070"/>
                  </a:lnTo>
                  <a:lnTo>
                    <a:pt x="4216272" y="71246"/>
                  </a:lnTo>
                  <a:lnTo>
                    <a:pt x="4216272" y="48894"/>
                  </a:lnTo>
                  <a:close/>
                </a:path>
                <a:path w="4248784" h="247650">
                  <a:moveTo>
                    <a:pt x="4222876" y="48894"/>
                  </a:moveTo>
                  <a:lnTo>
                    <a:pt x="4216272" y="48894"/>
                  </a:lnTo>
                  <a:lnTo>
                    <a:pt x="4216272" y="71246"/>
                  </a:lnTo>
                  <a:lnTo>
                    <a:pt x="4222876" y="71246"/>
                  </a:lnTo>
                  <a:lnTo>
                    <a:pt x="4222876" y="48894"/>
                  </a:lnTo>
                  <a:close/>
                </a:path>
                <a:path w="4248784" h="247650">
                  <a:moveTo>
                    <a:pt x="4178045" y="48947"/>
                  </a:moveTo>
                  <a:lnTo>
                    <a:pt x="4178045" y="71194"/>
                  </a:lnTo>
                  <a:lnTo>
                    <a:pt x="4197114" y="60070"/>
                  </a:lnTo>
                  <a:lnTo>
                    <a:pt x="4178045" y="48947"/>
                  </a:lnTo>
                  <a:close/>
                </a:path>
                <a:path w="4248784" h="247650">
                  <a:moveTo>
                    <a:pt x="4222876" y="47116"/>
                  </a:moveTo>
                  <a:lnTo>
                    <a:pt x="4178045" y="47116"/>
                  </a:lnTo>
                  <a:lnTo>
                    <a:pt x="4178045" y="48947"/>
                  </a:lnTo>
                  <a:lnTo>
                    <a:pt x="4197114" y="60070"/>
                  </a:lnTo>
                  <a:lnTo>
                    <a:pt x="4216272" y="48894"/>
                  </a:lnTo>
                  <a:lnTo>
                    <a:pt x="4222876" y="48894"/>
                  </a:lnTo>
                  <a:lnTo>
                    <a:pt x="4222876" y="47116"/>
                  </a:lnTo>
                  <a:close/>
                </a:path>
                <a:path w="4248784" h="247650">
                  <a:moveTo>
                    <a:pt x="4145407" y="0"/>
                  </a:moveTo>
                  <a:lnTo>
                    <a:pt x="4137533" y="2031"/>
                  </a:lnTo>
                  <a:lnTo>
                    <a:pt x="4133849" y="8254"/>
                  </a:lnTo>
                  <a:lnTo>
                    <a:pt x="4130293" y="14350"/>
                  </a:lnTo>
                  <a:lnTo>
                    <a:pt x="4132453" y="22351"/>
                  </a:lnTo>
                  <a:lnTo>
                    <a:pt x="4178045" y="48947"/>
                  </a:lnTo>
                  <a:lnTo>
                    <a:pt x="4178045" y="47116"/>
                  </a:lnTo>
                  <a:lnTo>
                    <a:pt x="4226319" y="47116"/>
                  </a:lnTo>
                  <a:lnTo>
                    <a:pt x="4151630" y="3555"/>
                  </a:lnTo>
                  <a:lnTo>
                    <a:pt x="4145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1918716" y="2965704"/>
              <a:ext cx="4524756" cy="1914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1960752" y="2988564"/>
              <a:ext cx="4324985" cy="1773555"/>
            </a:xfrm>
            <a:custGeom>
              <a:avLst/>
              <a:gdLst/>
              <a:ahLst/>
              <a:cxnLst/>
              <a:rect l="l" t="t" r="r" b="b"/>
              <a:pathLst>
                <a:path w="4324985" h="1773554">
                  <a:moveTo>
                    <a:pt x="19685" y="0"/>
                  </a:moveTo>
                  <a:lnTo>
                    <a:pt x="5842" y="0"/>
                  </a:lnTo>
                  <a:lnTo>
                    <a:pt x="0" y="5841"/>
                  </a:lnTo>
                  <a:lnTo>
                    <a:pt x="0" y="83947"/>
                  </a:lnTo>
                  <a:lnTo>
                    <a:pt x="25908" y="83947"/>
                  </a:lnTo>
                  <a:lnTo>
                    <a:pt x="25908" y="25908"/>
                  </a:lnTo>
                  <a:lnTo>
                    <a:pt x="12954" y="25908"/>
                  </a:lnTo>
                  <a:lnTo>
                    <a:pt x="19685" y="19176"/>
                  </a:lnTo>
                  <a:lnTo>
                    <a:pt x="19685" y="0"/>
                  </a:lnTo>
                  <a:close/>
                </a:path>
                <a:path w="4324985" h="1773554">
                  <a:moveTo>
                    <a:pt x="19685" y="19176"/>
                  </a:moveTo>
                  <a:lnTo>
                    <a:pt x="12954" y="25908"/>
                  </a:lnTo>
                  <a:lnTo>
                    <a:pt x="19685" y="25908"/>
                  </a:lnTo>
                  <a:lnTo>
                    <a:pt x="19685" y="19176"/>
                  </a:lnTo>
                  <a:close/>
                </a:path>
                <a:path w="4324985" h="1773554">
                  <a:moveTo>
                    <a:pt x="25908" y="12953"/>
                  </a:moveTo>
                  <a:lnTo>
                    <a:pt x="19685" y="19176"/>
                  </a:lnTo>
                  <a:lnTo>
                    <a:pt x="19685" y="25908"/>
                  </a:lnTo>
                  <a:lnTo>
                    <a:pt x="25908" y="25908"/>
                  </a:lnTo>
                  <a:lnTo>
                    <a:pt x="25908" y="12953"/>
                  </a:lnTo>
                  <a:close/>
                </a:path>
                <a:path w="4324985" h="1773554">
                  <a:moveTo>
                    <a:pt x="25908" y="109855"/>
                  </a:moveTo>
                  <a:lnTo>
                    <a:pt x="0" y="109855"/>
                  </a:lnTo>
                  <a:lnTo>
                    <a:pt x="0" y="187578"/>
                  </a:lnTo>
                  <a:lnTo>
                    <a:pt x="25908" y="187578"/>
                  </a:lnTo>
                  <a:lnTo>
                    <a:pt x="25908" y="109855"/>
                  </a:lnTo>
                  <a:close/>
                </a:path>
                <a:path w="4324985" h="1773554">
                  <a:moveTo>
                    <a:pt x="25908" y="213487"/>
                  </a:moveTo>
                  <a:lnTo>
                    <a:pt x="0" y="213487"/>
                  </a:lnTo>
                  <a:lnTo>
                    <a:pt x="0" y="291211"/>
                  </a:lnTo>
                  <a:lnTo>
                    <a:pt x="25908" y="291211"/>
                  </a:lnTo>
                  <a:lnTo>
                    <a:pt x="25908" y="213487"/>
                  </a:lnTo>
                  <a:close/>
                </a:path>
                <a:path w="4324985" h="1773554">
                  <a:moveTo>
                    <a:pt x="25908" y="317119"/>
                  </a:moveTo>
                  <a:lnTo>
                    <a:pt x="0" y="317119"/>
                  </a:lnTo>
                  <a:lnTo>
                    <a:pt x="0" y="394843"/>
                  </a:lnTo>
                  <a:lnTo>
                    <a:pt x="25908" y="394843"/>
                  </a:lnTo>
                  <a:lnTo>
                    <a:pt x="25908" y="317119"/>
                  </a:lnTo>
                  <a:close/>
                </a:path>
                <a:path w="4324985" h="1773554">
                  <a:moveTo>
                    <a:pt x="25908" y="420750"/>
                  </a:moveTo>
                  <a:lnTo>
                    <a:pt x="0" y="420750"/>
                  </a:lnTo>
                  <a:lnTo>
                    <a:pt x="0" y="498475"/>
                  </a:lnTo>
                  <a:lnTo>
                    <a:pt x="25908" y="498475"/>
                  </a:lnTo>
                  <a:lnTo>
                    <a:pt x="25908" y="420750"/>
                  </a:lnTo>
                  <a:close/>
                </a:path>
                <a:path w="4324985" h="1773554">
                  <a:moveTo>
                    <a:pt x="25908" y="524383"/>
                  </a:moveTo>
                  <a:lnTo>
                    <a:pt x="0" y="524383"/>
                  </a:lnTo>
                  <a:lnTo>
                    <a:pt x="0" y="602107"/>
                  </a:lnTo>
                  <a:lnTo>
                    <a:pt x="25908" y="602107"/>
                  </a:lnTo>
                  <a:lnTo>
                    <a:pt x="25908" y="524383"/>
                  </a:lnTo>
                  <a:close/>
                </a:path>
                <a:path w="4324985" h="1773554">
                  <a:moveTo>
                    <a:pt x="25908" y="628015"/>
                  </a:moveTo>
                  <a:lnTo>
                    <a:pt x="0" y="628015"/>
                  </a:lnTo>
                  <a:lnTo>
                    <a:pt x="0" y="705738"/>
                  </a:lnTo>
                  <a:lnTo>
                    <a:pt x="25908" y="705738"/>
                  </a:lnTo>
                  <a:lnTo>
                    <a:pt x="25908" y="628015"/>
                  </a:lnTo>
                  <a:close/>
                </a:path>
                <a:path w="4324985" h="1773554">
                  <a:moveTo>
                    <a:pt x="25908" y="731647"/>
                  </a:moveTo>
                  <a:lnTo>
                    <a:pt x="0" y="731647"/>
                  </a:lnTo>
                  <a:lnTo>
                    <a:pt x="0" y="809371"/>
                  </a:lnTo>
                  <a:lnTo>
                    <a:pt x="25908" y="809371"/>
                  </a:lnTo>
                  <a:lnTo>
                    <a:pt x="25908" y="731647"/>
                  </a:lnTo>
                  <a:close/>
                </a:path>
                <a:path w="4324985" h="1773554">
                  <a:moveTo>
                    <a:pt x="25908" y="835279"/>
                  </a:moveTo>
                  <a:lnTo>
                    <a:pt x="0" y="835279"/>
                  </a:lnTo>
                  <a:lnTo>
                    <a:pt x="0" y="913003"/>
                  </a:lnTo>
                  <a:lnTo>
                    <a:pt x="25908" y="913003"/>
                  </a:lnTo>
                  <a:lnTo>
                    <a:pt x="25908" y="835279"/>
                  </a:lnTo>
                  <a:close/>
                </a:path>
                <a:path w="4324985" h="1773554">
                  <a:moveTo>
                    <a:pt x="25908" y="938911"/>
                  </a:moveTo>
                  <a:lnTo>
                    <a:pt x="0" y="938911"/>
                  </a:lnTo>
                  <a:lnTo>
                    <a:pt x="0" y="1016635"/>
                  </a:lnTo>
                  <a:lnTo>
                    <a:pt x="25908" y="1016635"/>
                  </a:lnTo>
                  <a:lnTo>
                    <a:pt x="25908" y="938911"/>
                  </a:lnTo>
                  <a:close/>
                </a:path>
                <a:path w="4324985" h="1773554">
                  <a:moveTo>
                    <a:pt x="25908" y="1042543"/>
                  </a:moveTo>
                  <a:lnTo>
                    <a:pt x="0" y="1042543"/>
                  </a:lnTo>
                  <a:lnTo>
                    <a:pt x="0" y="1120267"/>
                  </a:lnTo>
                  <a:lnTo>
                    <a:pt x="25908" y="1120267"/>
                  </a:lnTo>
                  <a:lnTo>
                    <a:pt x="25908" y="1042543"/>
                  </a:lnTo>
                  <a:close/>
                </a:path>
                <a:path w="4324985" h="1773554">
                  <a:moveTo>
                    <a:pt x="25908" y="1146175"/>
                  </a:moveTo>
                  <a:lnTo>
                    <a:pt x="0" y="1146175"/>
                  </a:lnTo>
                  <a:lnTo>
                    <a:pt x="0" y="1223899"/>
                  </a:lnTo>
                  <a:lnTo>
                    <a:pt x="25908" y="1223899"/>
                  </a:lnTo>
                  <a:lnTo>
                    <a:pt x="25908" y="1146175"/>
                  </a:lnTo>
                  <a:close/>
                </a:path>
                <a:path w="4324985" h="1773554">
                  <a:moveTo>
                    <a:pt x="25908" y="1249807"/>
                  </a:moveTo>
                  <a:lnTo>
                    <a:pt x="0" y="1249807"/>
                  </a:lnTo>
                  <a:lnTo>
                    <a:pt x="0" y="1327531"/>
                  </a:lnTo>
                  <a:lnTo>
                    <a:pt x="25908" y="1327531"/>
                  </a:lnTo>
                  <a:lnTo>
                    <a:pt x="25908" y="1249807"/>
                  </a:lnTo>
                  <a:close/>
                </a:path>
                <a:path w="4324985" h="1773554">
                  <a:moveTo>
                    <a:pt x="25908" y="1353439"/>
                  </a:moveTo>
                  <a:lnTo>
                    <a:pt x="0" y="1353439"/>
                  </a:lnTo>
                  <a:lnTo>
                    <a:pt x="0" y="1431163"/>
                  </a:lnTo>
                  <a:lnTo>
                    <a:pt x="25908" y="1431163"/>
                  </a:lnTo>
                  <a:lnTo>
                    <a:pt x="25908" y="1353439"/>
                  </a:lnTo>
                  <a:close/>
                </a:path>
                <a:path w="4324985" h="1773554">
                  <a:moveTo>
                    <a:pt x="25908" y="1457071"/>
                  </a:moveTo>
                  <a:lnTo>
                    <a:pt x="0" y="1457071"/>
                  </a:lnTo>
                  <a:lnTo>
                    <a:pt x="0" y="1534795"/>
                  </a:lnTo>
                  <a:lnTo>
                    <a:pt x="25908" y="1534795"/>
                  </a:lnTo>
                  <a:lnTo>
                    <a:pt x="25908" y="1457071"/>
                  </a:lnTo>
                  <a:close/>
                </a:path>
                <a:path w="4324985" h="1773554">
                  <a:moveTo>
                    <a:pt x="25908" y="1560703"/>
                  </a:moveTo>
                  <a:lnTo>
                    <a:pt x="0" y="1560703"/>
                  </a:lnTo>
                  <a:lnTo>
                    <a:pt x="0" y="1638427"/>
                  </a:lnTo>
                  <a:lnTo>
                    <a:pt x="25908" y="1638427"/>
                  </a:lnTo>
                  <a:lnTo>
                    <a:pt x="25908" y="1560703"/>
                  </a:lnTo>
                  <a:close/>
                </a:path>
                <a:path w="4324985" h="1773554">
                  <a:moveTo>
                    <a:pt x="25908" y="1664335"/>
                  </a:moveTo>
                  <a:lnTo>
                    <a:pt x="0" y="1664335"/>
                  </a:lnTo>
                  <a:lnTo>
                    <a:pt x="0" y="1720342"/>
                  </a:lnTo>
                  <a:lnTo>
                    <a:pt x="5842" y="1726184"/>
                  </a:lnTo>
                  <a:lnTo>
                    <a:pt x="41910" y="1726184"/>
                  </a:lnTo>
                  <a:lnTo>
                    <a:pt x="41910" y="1713230"/>
                  </a:lnTo>
                  <a:lnTo>
                    <a:pt x="25908" y="1713230"/>
                  </a:lnTo>
                  <a:lnTo>
                    <a:pt x="12954" y="1700276"/>
                  </a:lnTo>
                  <a:lnTo>
                    <a:pt x="25908" y="1700276"/>
                  </a:lnTo>
                  <a:lnTo>
                    <a:pt x="25908" y="1664335"/>
                  </a:lnTo>
                  <a:close/>
                </a:path>
                <a:path w="4324985" h="1773554">
                  <a:moveTo>
                    <a:pt x="25908" y="1700276"/>
                  </a:moveTo>
                  <a:lnTo>
                    <a:pt x="12954" y="1700276"/>
                  </a:lnTo>
                  <a:lnTo>
                    <a:pt x="25908" y="1713230"/>
                  </a:lnTo>
                  <a:lnTo>
                    <a:pt x="25908" y="1700276"/>
                  </a:lnTo>
                  <a:close/>
                </a:path>
                <a:path w="4324985" h="1773554">
                  <a:moveTo>
                    <a:pt x="41910" y="1700276"/>
                  </a:moveTo>
                  <a:lnTo>
                    <a:pt x="25908" y="1700276"/>
                  </a:lnTo>
                  <a:lnTo>
                    <a:pt x="25908" y="1713230"/>
                  </a:lnTo>
                  <a:lnTo>
                    <a:pt x="41910" y="1713230"/>
                  </a:lnTo>
                  <a:lnTo>
                    <a:pt x="41910" y="1700276"/>
                  </a:lnTo>
                  <a:close/>
                </a:path>
                <a:path w="4324985" h="1773554">
                  <a:moveTo>
                    <a:pt x="145542" y="1700276"/>
                  </a:moveTo>
                  <a:lnTo>
                    <a:pt x="67818" y="1700276"/>
                  </a:lnTo>
                  <a:lnTo>
                    <a:pt x="67818" y="1726184"/>
                  </a:lnTo>
                  <a:lnTo>
                    <a:pt x="145542" y="1726184"/>
                  </a:lnTo>
                  <a:lnTo>
                    <a:pt x="145542" y="1700276"/>
                  </a:lnTo>
                  <a:close/>
                </a:path>
                <a:path w="4324985" h="1773554">
                  <a:moveTo>
                    <a:pt x="249174" y="1700276"/>
                  </a:moveTo>
                  <a:lnTo>
                    <a:pt x="171450" y="1700276"/>
                  </a:lnTo>
                  <a:lnTo>
                    <a:pt x="171450" y="1726184"/>
                  </a:lnTo>
                  <a:lnTo>
                    <a:pt x="249174" y="1726184"/>
                  </a:lnTo>
                  <a:lnTo>
                    <a:pt x="249174" y="1700276"/>
                  </a:lnTo>
                  <a:close/>
                </a:path>
                <a:path w="4324985" h="1773554">
                  <a:moveTo>
                    <a:pt x="352806" y="1700276"/>
                  </a:moveTo>
                  <a:lnTo>
                    <a:pt x="275082" y="1700276"/>
                  </a:lnTo>
                  <a:lnTo>
                    <a:pt x="275082" y="1726184"/>
                  </a:lnTo>
                  <a:lnTo>
                    <a:pt x="352806" y="1726184"/>
                  </a:lnTo>
                  <a:lnTo>
                    <a:pt x="352806" y="1700276"/>
                  </a:lnTo>
                  <a:close/>
                </a:path>
                <a:path w="4324985" h="1773554">
                  <a:moveTo>
                    <a:pt x="456438" y="1700276"/>
                  </a:moveTo>
                  <a:lnTo>
                    <a:pt x="378714" y="1700276"/>
                  </a:lnTo>
                  <a:lnTo>
                    <a:pt x="378714" y="1726184"/>
                  </a:lnTo>
                  <a:lnTo>
                    <a:pt x="456438" y="1726184"/>
                  </a:lnTo>
                  <a:lnTo>
                    <a:pt x="456438" y="1700276"/>
                  </a:lnTo>
                  <a:close/>
                </a:path>
                <a:path w="4324985" h="1773554">
                  <a:moveTo>
                    <a:pt x="560070" y="1700276"/>
                  </a:moveTo>
                  <a:lnTo>
                    <a:pt x="482346" y="1700276"/>
                  </a:lnTo>
                  <a:lnTo>
                    <a:pt x="482346" y="1726184"/>
                  </a:lnTo>
                  <a:lnTo>
                    <a:pt x="560070" y="1726184"/>
                  </a:lnTo>
                  <a:lnTo>
                    <a:pt x="560070" y="1700276"/>
                  </a:lnTo>
                  <a:close/>
                </a:path>
                <a:path w="4324985" h="1773554">
                  <a:moveTo>
                    <a:pt x="663702" y="1700276"/>
                  </a:moveTo>
                  <a:lnTo>
                    <a:pt x="585978" y="1700276"/>
                  </a:lnTo>
                  <a:lnTo>
                    <a:pt x="585978" y="1726184"/>
                  </a:lnTo>
                  <a:lnTo>
                    <a:pt x="663702" y="1726184"/>
                  </a:lnTo>
                  <a:lnTo>
                    <a:pt x="663702" y="1700276"/>
                  </a:lnTo>
                  <a:close/>
                </a:path>
                <a:path w="4324985" h="1773554">
                  <a:moveTo>
                    <a:pt x="767334" y="1700276"/>
                  </a:moveTo>
                  <a:lnTo>
                    <a:pt x="689610" y="1700276"/>
                  </a:lnTo>
                  <a:lnTo>
                    <a:pt x="689610" y="1726184"/>
                  </a:lnTo>
                  <a:lnTo>
                    <a:pt x="767334" y="1726184"/>
                  </a:lnTo>
                  <a:lnTo>
                    <a:pt x="767334" y="1700276"/>
                  </a:lnTo>
                  <a:close/>
                </a:path>
                <a:path w="4324985" h="1773554">
                  <a:moveTo>
                    <a:pt x="870966" y="1700276"/>
                  </a:moveTo>
                  <a:lnTo>
                    <a:pt x="793242" y="1700276"/>
                  </a:lnTo>
                  <a:lnTo>
                    <a:pt x="793242" y="1726184"/>
                  </a:lnTo>
                  <a:lnTo>
                    <a:pt x="870966" y="1726184"/>
                  </a:lnTo>
                  <a:lnTo>
                    <a:pt x="870966" y="1700276"/>
                  </a:lnTo>
                  <a:close/>
                </a:path>
                <a:path w="4324985" h="1773554">
                  <a:moveTo>
                    <a:pt x="974598" y="1700276"/>
                  </a:moveTo>
                  <a:lnTo>
                    <a:pt x="896874" y="1700276"/>
                  </a:lnTo>
                  <a:lnTo>
                    <a:pt x="896874" y="1726184"/>
                  </a:lnTo>
                  <a:lnTo>
                    <a:pt x="974598" y="1726184"/>
                  </a:lnTo>
                  <a:lnTo>
                    <a:pt x="974598" y="1700276"/>
                  </a:lnTo>
                  <a:close/>
                </a:path>
                <a:path w="4324985" h="1773554">
                  <a:moveTo>
                    <a:pt x="1078230" y="1700276"/>
                  </a:moveTo>
                  <a:lnTo>
                    <a:pt x="1000506" y="1700276"/>
                  </a:lnTo>
                  <a:lnTo>
                    <a:pt x="1000506" y="1726184"/>
                  </a:lnTo>
                  <a:lnTo>
                    <a:pt x="1078230" y="1726184"/>
                  </a:lnTo>
                  <a:lnTo>
                    <a:pt x="1078230" y="1700276"/>
                  </a:lnTo>
                  <a:close/>
                </a:path>
                <a:path w="4324985" h="1773554">
                  <a:moveTo>
                    <a:pt x="1181862" y="1700276"/>
                  </a:moveTo>
                  <a:lnTo>
                    <a:pt x="1104138" y="1700276"/>
                  </a:lnTo>
                  <a:lnTo>
                    <a:pt x="1104138" y="1726184"/>
                  </a:lnTo>
                  <a:lnTo>
                    <a:pt x="1181862" y="1726184"/>
                  </a:lnTo>
                  <a:lnTo>
                    <a:pt x="1181862" y="1700276"/>
                  </a:lnTo>
                  <a:close/>
                </a:path>
                <a:path w="4324985" h="1773554">
                  <a:moveTo>
                    <a:pt x="1285494" y="1700276"/>
                  </a:moveTo>
                  <a:lnTo>
                    <a:pt x="1207770" y="1700276"/>
                  </a:lnTo>
                  <a:lnTo>
                    <a:pt x="1207770" y="1726184"/>
                  </a:lnTo>
                  <a:lnTo>
                    <a:pt x="1285494" y="1726184"/>
                  </a:lnTo>
                  <a:lnTo>
                    <a:pt x="1285494" y="1700276"/>
                  </a:lnTo>
                  <a:close/>
                </a:path>
                <a:path w="4324985" h="1773554">
                  <a:moveTo>
                    <a:pt x="1389126" y="1700276"/>
                  </a:moveTo>
                  <a:lnTo>
                    <a:pt x="1311402" y="1700276"/>
                  </a:lnTo>
                  <a:lnTo>
                    <a:pt x="1311402" y="1726184"/>
                  </a:lnTo>
                  <a:lnTo>
                    <a:pt x="1389126" y="1726184"/>
                  </a:lnTo>
                  <a:lnTo>
                    <a:pt x="1389126" y="1700276"/>
                  </a:lnTo>
                  <a:close/>
                </a:path>
                <a:path w="4324985" h="1773554">
                  <a:moveTo>
                    <a:pt x="1492758" y="1700276"/>
                  </a:moveTo>
                  <a:lnTo>
                    <a:pt x="1415034" y="1700276"/>
                  </a:lnTo>
                  <a:lnTo>
                    <a:pt x="1415034" y="1726184"/>
                  </a:lnTo>
                  <a:lnTo>
                    <a:pt x="1492758" y="1726184"/>
                  </a:lnTo>
                  <a:lnTo>
                    <a:pt x="1492758" y="1700276"/>
                  </a:lnTo>
                  <a:close/>
                </a:path>
                <a:path w="4324985" h="1773554">
                  <a:moveTo>
                    <a:pt x="1596389" y="1700276"/>
                  </a:moveTo>
                  <a:lnTo>
                    <a:pt x="1518666" y="1700276"/>
                  </a:lnTo>
                  <a:lnTo>
                    <a:pt x="1518666" y="1726184"/>
                  </a:lnTo>
                  <a:lnTo>
                    <a:pt x="1596389" y="1726184"/>
                  </a:lnTo>
                  <a:lnTo>
                    <a:pt x="1596389" y="1700276"/>
                  </a:lnTo>
                  <a:close/>
                </a:path>
                <a:path w="4324985" h="1773554">
                  <a:moveTo>
                    <a:pt x="1700022" y="1700276"/>
                  </a:moveTo>
                  <a:lnTo>
                    <a:pt x="1622298" y="1700276"/>
                  </a:lnTo>
                  <a:lnTo>
                    <a:pt x="1622298" y="1726184"/>
                  </a:lnTo>
                  <a:lnTo>
                    <a:pt x="1700022" y="1726184"/>
                  </a:lnTo>
                  <a:lnTo>
                    <a:pt x="1700022" y="1700276"/>
                  </a:lnTo>
                  <a:close/>
                </a:path>
                <a:path w="4324985" h="1773554">
                  <a:moveTo>
                    <a:pt x="1803654" y="1700276"/>
                  </a:moveTo>
                  <a:lnTo>
                    <a:pt x="1725930" y="1700276"/>
                  </a:lnTo>
                  <a:lnTo>
                    <a:pt x="1725930" y="1726184"/>
                  </a:lnTo>
                  <a:lnTo>
                    <a:pt x="1803654" y="1726184"/>
                  </a:lnTo>
                  <a:lnTo>
                    <a:pt x="1803654" y="1700276"/>
                  </a:lnTo>
                  <a:close/>
                </a:path>
                <a:path w="4324985" h="1773554">
                  <a:moveTo>
                    <a:pt x="1907286" y="1700276"/>
                  </a:moveTo>
                  <a:lnTo>
                    <a:pt x="1829562" y="1700276"/>
                  </a:lnTo>
                  <a:lnTo>
                    <a:pt x="1829562" y="1726184"/>
                  </a:lnTo>
                  <a:lnTo>
                    <a:pt x="1907286" y="1726184"/>
                  </a:lnTo>
                  <a:lnTo>
                    <a:pt x="1907286" y="1700276"/>
                  </a:lnTo>
                  <a:close/>
                </a:path>
                <a:path w="4324985" h="1773554">
                  <a:moveTo>
                    <a:pt x="2010918" y="1700276"/>
                  </a:moveTo>
                  <a:lnTo>
                    <a:pt x="1933194" y="1700276"/>
                  </a:lnTo>
                  <a:lnTo>
                    <a:pt x="1933194" y="1726184"/>
                  </a:lnTo>
                  <a:lnTo>
                    <a:pt x="2010918" y="1726184"/>
                  </a:lnTo>
                  <a:lnTo>
                    <a:pt x="2010918" y="1700276"/>
                  </a:lnTo>
                  <a:close/>
                </a:path>
                <a:path w="4324985" h="1773554">
                  <a:moveTo>
                    <a:pt x="2114550" y="1700276"/>
                  </a:moveTo>
                  <a:lnTo>
                    <a:pt x="2036826" y="1700276"/>
                  </a:lnTo>
                  <a:lnTo>
                    <a:pt x="2036826" y="1726184"/>
                  </a:lnTo>
                  <a:lnTo>
                    <a:pt x="2114550" y="1726184"/>
                  </a:lnTo>
                  <a:lnTo>
                    <a:pt x="2114550" y="1700276"/>
                  </a:lnTo>
                  <a:close/>
                </a:path>
                <a:path w="4324985" h="1773554">
                  <a:moveTo>
                    <a:pt x="2218182" y="1700276"/>
                  </a:moveTo>
                  <a:lnTo>
                    <a:pt x="2140458" y="1700276"/>
                  </a:lnTo>
                  <a:lnTo>
                    <a:pt x="2140458" y="1726184"/>
                  </a:lnTo>
                  <a:lnTo>
                    <a:pt x="2218182" y="1726184"/>
                  </a:lnTo>
                  <a:lnTo>
                    <a:pt x="2218182" y="1700276"/>
                  </a:lnTo>
                  <a:close/>
                </a:path>
                <a:path w="4324985" h="1773554">
                  <a:moveTo>
                    <a:pt x="2321814" y="1700276"/>
                  </a:moveTo>
                  <a:lnTo>
                    <a:pt x="2244090" y="1700276"/>
                  </a:lnTo>
                  <a:lnTo>
                    <a:pt x="2244090" y="1726184"/>
                  </a:lnTo>
                  <a:lnTo>
                    <a:pt x="2321814" y="1726184"/>
                  </a:lnTo>
                  <a:lnTo>
                    <a:pt x="2321814" y="1700276"/>
                  </a:lnTo>
                  <a:close/>
                </a:path>
                <a:path w="4324985" h="1773554">
                  <a:moveTo>
                    <a:pt x="2425446" y="1700276"/>
                  </a:moveTo>
                  <a:lnTo>
                    <a:pt x="2347722" y="1700276"/>
                  </a:lnTo>
                  <a:lnTo>
                    <a:pt x="2347722" y="1726184"/>
                  </a:lnTo>
                  <a:lnTo>
                    <a:pt x="2425446" y="1726184"/>
                  </a:lnTo>
                  <a:lnTo>
                    <a:pt x="2425446" y="1700276"/>
                  </a:lnTo>
                  <a:close/>
                </a:path>
                <a:path w="4324985" h="1773554">
                  <a:moveTo>
                    <a:pt x="2529078" y="1700276"/>
                  </a:moveTo>
                  <a:lnTo>
                    <a:pt x="2451354" y="1700276"/>
                  </a:lnTo>
                  <a:lnTo>
                    <a:pt x="2451354" y="1726184"/>
                  </a:lnTo>
                  <a:lnTo>
                    <a:pt x="2529078" y="1726184"/>
                  </a:lnTo>
                  <a:lnTo>
                    <a:pt x="2529078" y="1700276"/>
                  </a:lnTo>
                  <a:close/>
                </a:path>
                <a:path w="4324985" h="1773554">
                  <a:moveTo>
                    <a:pt x="2632710" y="1700276"/>
                  </a:moveTo>
                  <a:lnTo>
                    <a:pt x="2554986" y="1700276"/>
                  </a:lnTo>
                  <a:lnTo>
                    <a:pt x="2554986" y="1726184"/>
                  </a:lnTo>
                  <a:lnTo>
                    <a:pt x="2632710" y="1726184"/>
                  </a:lnTo>
                  <a:lnTo>
                    <a:pt x="2632710" y="1700276"/>
                  </a:lnTo>
                  <a:close/>
                </a:path>
                <a:path w="4324985" h="1773554">
                  <a:moveTo>
                    <a:pt x="2736342" y="1700276"/>
                  </a:moveTo>
                  <a:lnTo>
                    <a:pt x="2658618" y="1700276"/>
                  </a:lnTo>
                  <a:lnTo>
                    <a:pt x="2658618" y="1726184"/>
                  </a:lnTo>
                  <a:lnTo>
                    <a:pt x="2736342" y="1726184"/>
                  </a:lnTo>
                  <a:lnTo>
                    <a:pt x="2736342" y="1700276"/>
                  </a:lnTo>
                  <a:close/>
                </a:path>
                <a:path w="4324985" h="1773554">
                  <a:moveTo>
                    <a:pt x="2839974" y="1700276"/>
                  </a:moveTo>
                  <a:lnTo>
                    <a:pt x="2762250" y="1700276"/>
                  </a:lnTo>
                  <a:lnTo>
                    <a:pt x="2762250" y="1726184"/>
                  </a:lnTo>
                  <a:lnTo>
                    <a:pt x="2839974" y="1726184"/>
                  </a:lnTo>
                  <a:lnTo>
                    <a:pt x="2839974" y="1700276"/>
                  </a:lnTo>
                  <a:close/>
                </a:path>
                <a:path w="4324985" h="1773554">
                  <a:moveTo>
                    <a:pt x="2943606" y="1700276"/>
                  </a:moveTo>
                  <a:lnTo>
                    <a:pt x="2865882" y="1700276"/>
                  </a:lnTo>
                  <a:lnTo>
                    <a:pt x="2865882" y="1726184"/>
                  </a:lnTo>
                  <a:lnTo>
                    <a:pt x="2943606" y="1726184"/>
                  </a:lnTo>
                  <a:lnTo>
                    <a:pt x="2943606" y="1700276"/>
                  </a:lnTo>
                  <a:close/>
                </a:path>
                <a:path w="4324985" h="1773554">
                  <a:moveTo>
                    <a:pt x="3047238" y="1700276"/>
                  </a:moveTo>
                  <a:lnTo>
                    <a:pt x="2969514" y="1700276"/>
                  </a:lnTo>
                  <a:lnTo>
                    <a:pt x="2969514" y="1726184"/>
                  </a:lnTo>
                  <a:lnTo>
                    <a:pt x="3047238" y="1726184"/>
                  </a:lnTo>
                  <a:lnTo>
                    <a:pt x="3047238" y="1700276"/>
                  </a:lnTo>
                  <a:close/>
                </a:path>
                <a:path w="4324985" h="1773554">
                  <a:moveTo>
                    <a:pt x="3150870" y="1700276"/>
                  </a:moveTo>
                  <a:lnTo>
                    <a:pt x="3073146" y="1700276"/>
                  </a:lnTo>
                  <a:lnTo>
                    <a:pt x="3073146" y="1726184"/>
                  </a:lnTo>
                  <a:lnTo>
                    <a:pt x="3150870" y="1726184"/>
                  </a:lnTo>
                  <a:lnTo>
                    <a:pt x="3150870" y="1700276"/>
                  </a:lnTo>
                  <a:close/>
                </a:path>
                <a:path w="4324985" h="1773554">
                  <a:moveTo>
                    <a:pt x="3254502" y="1700276"/>
                  </a:moveTo>
                  <a:lnTo>
                    <a:pt x="3176778" y="1700276"/>
                  </a:lnTo>
                  <a:lnTo>
                    <a:pt x="3176778" y="1726184"/>
                  </a:lnTo>
                  <a:lnTo>
                    <a:pt x="3254502" y="1726184"/>
                  </a:lnTo>
                  <a:lnTo>
                    <a:pt x="3254502" y="1700276"/>
                  </a:lnTo>
                  <a:close/>
                </a:path>
                <a:path w="4324985" h="1773554">
                  <a:moveTo>
                    <a:pt x="3358134" y="1700276"/>
                  </a:moveTo>
                  <a:lnTo>
                    <a:pt x="3280410" y="1700276"/>
                  </a:lnTo>
                  <a:lnTo>
                    <a:pt x="3280410" y="1726184"/>
                  </a:lnTo>
                  <a:lnTo>
                    <a:pt x="3358134" y="1726184"/>
                  </a:lnTo>
                  <a:lnTo>
                    <a:pt x="3358134" y="1700276"/>
                  </a:lnTo>
                  <a:close/>
                </a:path>
                <a:path w="4324985" h="1773554">
                  <a:moveTo>
                    <a:pt x="3461766" y="1700276"/>
                  </a:moveTo>
                  <a:lnTo>
                    <a:pt x="3384042" y="1700276"/>
                  </a:lnTo>
                  <a:lnTo>
                    <a:pt x="3384042" y="1726184"/>
                  </a:lnTo>
                  <a:lnTo>
                    <a:pt x="3461766" y="1726184"/>
                  </a:lnTo>
                  <a:lnTo>
                    <a:pt x="3461766" y="1700276"/>
                  </a:lnTo>
                  <a:close/>
                </a:path>
                <a:path w="4324985" h="1773554">
                  <a:moveTo>
                    <a:pt x="3565398" y="1700276"/>
                  </a:moveTo>
                  <a:lnTo>
                    <a:pt x="3487674" y="1700276"/>
                  </a:lnTo>
                  <a:lnTo>
                    <a:pt x="3487674" y="1726184"/>
                  </a:lnTo>
                  <a:lnTo>
                    <a:pt x="3565398" y="1726184"/>
                  </a:lnTo>
                  <a:lnTo>
                    <a:pt x="3565398" y="1700276"/>
                  </a:lnTo>
                  <a:close/>
                </a:path>
                <a:path w="4324985" h="1773554">
                  <a:moveTo>
                    <a:pt x="3669030" y="1700276"/>
                  </a:moveTo>
                  <a:lnTo>
                    <a:pt x="3591306" y="1700276"/>
                  </a:lnTo>
                  <a:lnTo>
                    <a:pt x="3591306" y="1726184"/>
                  </a:lnTo>
                  <a:lnTo>
                    <a:pt x="3669030" y="1726184"/>
                  </a:lnTo>
                  <a:lnTo>
                    <a:pt x="3669030" y="1700276"/>
                  </a:lnTo>
                  <a:close/>
                </a:path>
                <a:path w="4324985" h="1773554">
                  <a:moveTo>
                    <a:pt x="3772662" y="1700276"/>
                  </a:moveTo>
                  <a:lnTo>
                    <a:pt x="3694938" y="1700276"/>
                  </a:lnTo>
                  <a:lnTo>
                    <a:pt x="3694938" y="1726184"/>
                  </a:lnTo>
                  <a:lnTo>
                    <a:pt x="3772662" y="1726184"/>
                  </a:lnTo>
                  <a:lnTo>
                    <a:pt x="3772662" y="1700276"/>
                  </a:lnTo>
                  <a:close/>
                </a:path>
                <a:path w="4324985" h="1773554">
                  <a:moveTo>
                    <a:pt x="3876294" y="1700276"/>
                  </a:moveTo>
                  <a:lnTo>
                    <a:pt x="3798570" y="1700276"/>
                  </a:lnTo>
                  <a:lnTo>
                    <a:pt x="3798570" y="1726184"/>
                  </a:lnTo>
                  <a:lnTo>
                    <a:pt x="3876294" y="1726184"/>
                  </a:lnTo>
                  <a:lnTo>
                    <a:pt x="3876294" y="1700276"/>
                  </a:lnTo>
                  <a:close/>
                </a:path>
                <a:path w="4324985" h="1773554">
                  <a:moveTo>
                    <a:pt x="3979926" y="1700276"/>
                  </a:moveTo>
                  <a:lnTo>
                    <a:pt x="3902202" y="1700276"/>
                  </a:lnTo>
                  <a:lnTo>
                    <a:pt x="3902202" y="1726184"/>
                  </a:lnTo>
                  <a:lnTo>
                    <a:pt x="3979926" y="1726184"/>
                  </a:lnTo>
                  <a:lnTo>
                    <a:pt x="3979926" y="1700276"/>
                  </a:lnTo>
                  <a:close/>
                </a:path>
                <a:path w="4324985" h="1773554">
                  <a:moveTo>
                    <a:pt x="4083558" y="1700276"/>
                  </a:moveTo>
                  <a:lnTo>
                    <a:pt x="4005834" y="1700276"/>
                  </a:lnTo>
                  <a:lnTo>
                    <a:pt x="4005834" y="1726184"/>
                  </a:lnTo>
                  <a:lnTo>
                    <a:pt x="4083558" y="1726184"/>
                  </a:lnTo>
                  <a:lnTo>
                    <a:pt x="4083558" y="1700276"/>
                  </a:lnTo>
                  <a:close/>
                </a:path>
                <a:path w="4324985" h="1773554">
                  <a:moveTo>
                    <a:pt x="4187190" y="1700276"/>
                  </a:moveTo>
                  <a:lnTo>
                    <a:pt x="4109466" y="1700276"/>
                  </a:lnTo>
                  <a:lnTo>
                    <a:pt x="4109466" y="1726184"/>
                  </a:lnTo>
                  <a:lnTo>
                    <a:pt x="4187190" y="1726184"/>
                  </a:lnTo>
                  <a:lnTo>
                    <a:pt x="4187190" y="1700276"/>
                  </a:lnTo>
                  <a:close/>
                </a:path>
                <a:path w="4324985" h="1773554">
                  <a:moveTo>
                    <a:pt x="4273060" y="1713230"/>
                  </a:moveTo>
                  <a:lnTo>
                    <a:pt x="4214495" y="1747393"/>
                  </a:lnTo>
                  <a:lnTo>
                    <a:pt x="4208272" y="1750949"/>
                  </a:lnTo>
                  <a:lnTo>
                    <a:pt x="4206240" y="1758823"/>
                  </a:lnTo>
                  <a:lnTo>
                    <a:pt x="4213352" y="1771269"/>
                  </a:lnTo>
                  <a:lnTo>
                    <a:pt x="4221353" y="1773301"/>
                  </a:lnTo>
                  <a:lnTo>
                    <a:pt x="4227576" y="1769745"/>
                  </a:lnTo>
                  <a:lnTo>
                    <a:pt x="4302265" y="1726184"/>
                  </a:lnTo>
                  <a:lnTo>
                    <a:pt x="4290822" y="1726184"/>
                  </a:lnTo>
                  <a:lnTo>
                    <a:pt x="4290822" y="1723591"/>
                  </a:lnTo>
                  <a:lnTo>
                    <a:pt x="4273060" y="1713230"/>
                  </a:lnTo>
                  <a:close/>
                </a:path>
                <a:path w="4324985" h="1773554">
                  <a:moveTo>
                    <a:pt x="4250853" y="1700276"/>
                  </a:moveTo>
                  <a:lnTo>
                    <a:pt x="4213098" y="1700276"/>
                  </a:lnTo>
                  <a:lnTo>
                    <a:pt x="4213098" y="1726184"/>
                  </a:lnTo>
                  <a:lnTo>
                    <a:pt x="4250853" y="1726184"/>
                  </a:lnTo>
                  <a:lnTo>
                    <a:pt x="4273060" y="1713230"/>
                  </a:lnTo>
                  <a:lnTo>
                    <a:pt x="4250853" y="1700276"/>
                  </a:lnTo>
                  <a:close/>
                </a:path>
                <a:path w="4324985" h="1773554">
                  <a:moveTo>
                    <a:pt x="4290822" y="1723591"/>
                  </a:moveTo>
                  <a:lnTo>
                    <a:pt x="4290822" y="1726184"/>
                  </a:lnTo>
                  <a:lnTo>
                    <a:pt x="4302265" y="1726184"/>
                  </a:lnTo>
                  <a:lnTo>
                    <a:pt x="4305314" y="1724406"/>
                  </a:lnTo>
                  <a:lnTo>
                    <a:pt x="4292219" y="1724406"/>
                  </a:lnTo>
                  <a:lnTo>
                    <a:pt x="4290822" y="1723591"/>
                  </a:lnTo>
                  <a:close/>
                </a:path>
                <a:path w="4324985" h="1773554">
                  <a:moveTo>
                    <a:pt x="4292219" y="1702054"/>
                  </a:moveTo>
                  <a:lnTo>
                    <a:pt x="4290822" y="1702868"/>
                  </a:lnTo>
                  <a:lnTo>
                    <a:pt x="4290822" y="1723591"/>
                  </a:lnTo>
                  <a:lnTo>
                    <a:pt x="4292219" y="1724406"/>
                  </a:lnTo>
                  <a:lnTo>
                    <a:pt x="4292219" y="1702054"/>
                  </a:lnTo>
                  <a:close/>
                </a:path>
                <a:path w="4324985" h="1773554">
                  <a:moveTo>
                    <a:pt x="4305314" y="1702054"/>
                  </a:moveTo>
                  <a:lnTo>
                    <a:pt x="4292219" y="1702054"/>
                  </a:lnTo>
                  <a:lnTo>
                    <a:pt x="4292219" y="1724406"/>
                  </a:lnTo>
                  <a:lnTo>
                    <a:pt x="4305314" y="1724406"/>
                  </a:lnTo>
                  <a:lnTo>
                    <a:pt x="4324477" y="1713230"/>
                  </a:lnTo>
                  <a:lnTo>
                    <a:pt x="4305314" y="1702054"/>
                  </a:lnTo>
                  <a:close/>
                </a:path>
                <a:path w="4324985" h="1773554">
                  <a:moveTo>
                    <a:pt x="4290822" y="1702868"/>
                  </a:moveTo>
                  <a:lnTo>
                    <a:pt x="4273060" y="1713230"/>
                  </a:lnTo>
                  <a:lnTo>
                    <a:pt x="4290822" y="1723591"/>
                  </a:lnTo>
                  <a:lnTo>
                    <a:pt x="4290822" y="1702868"/>
                  </a:lnTo>
                  <a:close/>
                </a:path>
                <a:path w="4324985" h="1773554">
                  <a:moveTo>
                    <a:pt x="4221353" y="1653032"/>
                  </a:moveTo>
                  <a:lnTo>
                    <a:pt x="4213352" y="1655191"/>
                  </a:lnTo>
                  <a:lnTo>
                    <a:pt x="4209796" y="1661287"/>
                  </a:lnTo>
                  <a:lnTo>
                    <a:pt x="4206240" y="1667510"/>
                  </a:lnTo>
                  <a:lnTo>
                    <a:pt x="4208272" y="1675384"/>
                  </a:lnTo>
                  <a:lnTo>
                    <a:pt x="4273060" y="1713230"/>
                  </a:lnTo>
                  <a:lnTo>
                    <a:pt x="4290822" y="1702868"/>
                  </a:lnTo>
                  <a:lnTo>
                    <a:pt x="4290822" y="1700276"/>
                  </a:lnTo>
                  <a:lnTo>
                    <a:pt x="4302265" y="1700276"/>
                  </a:lnTo>
                  <a:lnTo>
                    <a:pt x="4221353" y="1653032"/>
                  </a:lnTo>
                  <a:close/>
                </a:path>
                <a:path w="4324985" h="1773554">
                  <a:moveTo>
                    <a:pt x="4302265" y="1700276"/>
                  </a:moveTo>
                  <a:lnTo>
                    <a:pt x="4290822" y="1700276"/>
                  </a:lnTo>
                  <a:lnTo>
                    <a:pt x="4290822" y="1702868"/>
                  </a:lnTo>
                  <a:lnTo>
                    <a:pt x="4292219" y="1702054"/>
                  </a:lnTo>
                  <a:lnTo>
                    <a:pt x="4305314" y="1702054"/>
                  </a:lnTo>
                  <a:lnTo>
                    <a:pt x="4302265" y="1700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DejaVu Sans" panose="020B0603030804020204" charset="0"/>
              </a:endParaRPr>
            </a:p>
          </p:txBody>
        </p:sp>
      </p:grpSp>
      <p:grpSp>
        <p:nvGrpSpPr>
          <p:cNvPr id="14" name="object 11"/>
          <p:cNvGrpSpPr/>
          <p:nvPr/>
        </p:nvGrpSpPr>
        <p:grpSpPr>
          <a:xfrm>
            <a:off x="6313932" y="4030751"/>
            <a:ext cx="1303020" cy="2038350"/>
            <a:chOff x="6313932" y="4030751"/>
            <a:chExt cx="1303020" cy="2038350"/>
          </a:xfrm>
        </p:grpSpPr>
        <p:sp>
          <p:nvSpPr>
            <p:cNvPr id="15" name="object 12"/>
            <p:cNvSpPr/>
            <p:nvPr/>
          </p:nvSpPr>
          <p:spPr>
            <a:xfrm>
              <a:off x="6494267" y="4030751"/>
              <a:ext cx="772054" cy="133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endParaRPr>
                <a:cs typeface="DejaVu Sans" panose="020B0603030804020204" charset="0"/>
              </a:endParaRPr>
            </a:p>
          </p:txBody>
        </p:sp>
        <p:sp>
          <p:nvSpPr>
            <p:cNvPr id="16" name="object 13"/>
            <p:cNvSpPr/>
            <p:nvPr/>
          </p:nvSpPr>
          <p:spPr>
            <a:xfrm>
              <a:off x="6313932" y="5337047"/>
              <a:ext cx="1303019" cy="731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endParaRPr>
                <a:cs typeface="DejaVu Sans" panose="020B0603030804020204" charset="0"/>
              </a:endParaRPr>
            </a:p>
          </p:txBody>
        </p:sp>
      </p:grpSp>
      <p:sp>
        <p:nvSpPr>
          <p:cNvPr id="17" name="object 2"/>
          <p:cNvSpPr/>
          <p:nvPr/>
        </p:nvSpPr>
        <p:spPr>
          <a:xfrm>
            <a:off x="7470647" y="3273552"/>
            <a:ext cx="1275587" cy="713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sp>
        <p:nvSpPr>
          <p:cNvPr id="18" name="object 14"/>
          <p:cNvSpPr txBox="true"/>
          <p:nvPr/>
        </p:nvSpPr>
        <p:spPr>
          <a:xfrm>
            <a:off x="7768590" y="3472815"/>
            <a:ext cx="6807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ubbi" panose="00000400000000000000" charset="0"/>
                <a:cs typeface="Gubbi" panose="00000400000000000000" charset="0"/>
              </a:rPr>
              <a:t>L</a:t>
            </a:r>
            <a:r>
              <a:rPr sz="1600" spc="-15" dirty="0">
                <a:latin typeface="Gubbi" panose="00000400000000000000" charset="0"/>
                <a:cs typeface="Gubbi" panose="00000400000000000000" charset="0"/>
              </a:rPr>
              <a:t>e</a:t>
            </a:r>
            <a:r>
              <a:rPr sz="1600" spc="-5" dirty="0">
                <a:latin typeface="Gubbi" panose="00000400000000000000" charset="0"/>
                <a:cs typeface="Gubbi" panose="00000400000000000000" charset="0"/>
              </a:rPr>
              <a:t>ão</a:t>
            </a:r>
            <a:endParaRPr sz="16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19" name="object 15"/>
          <p:cNvSpPr txBox="true"/>
          <p:nvPr/>
        </p:nvSpPr>
        <p:spPr>
          <a:xfrm>
            <a:off x="6635750" y="5574030"/>
            <a:ext cx="65913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Gubbi" panose="00000400000000000000" charset="0"/>
                <a:cs typeface="Gubbi" panose="00000400000000000000" charset="0"/>
              </a:rPr>
              <a:t>G</a:t>
            </a:r>
            <a:r>
              <a:rPr sz="1600" b="1" spc="-135" dirty="0">
                <a:latin typeface="Gubbi" panose="00000400000000000000" charset="0"/>
                <a:cs typeface="Gubbi" panose="00000400000000000000" charset="0"/>
              </a:rPr>
              <a:t>ato</a:t>
            </a:r>
            <a:endParaRPr sz="1600">
              <a:latin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395606"/>
            <a:ext cx="82296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chemeClr val="bg1"/>
                </a:solidFill>
                <a:sym typeface="+mn-ea"/>
              </a:rPr>
              <a:t>Coringa</a:t>
            </a:r>
            <a:r>
              <a:rPr sz="2800" b="1" spc="-105" dirty="0">
                <a:solidFill>
                  <a:schemeClr val="bg1"/>
                </a:solidFill>
                <a:sym typeface="+mn-ea"/>
              </a:rPr>
              <a:t> </a:t>
            </a:r>
            <a:r>
              <a:rPr sz="2800" b="1" spc="-5" dirty="0">
                <a:solidFill>
                  <a:schemeClr val="bg1"/>
                </a:solidFill>
                <a:sym typeface="+mn-ea"/>
              </a:rPr>
              <a:t>&lt;?&gt;</a:t>
            </a:r>
            <a:endParaRPr lang="pt-PT" sz="2800" b="1" spc="-5" dirty="0">
              <a:solidFill>
                <a:schemeClr val="bg1"/>
              </a:solidFill>
            </a:endParaRPr>
          </a:p>
        </p:txBody>
      </p:sp>
      <p:sp>
        <p:nvSpPr>
          <p:cNvPr id="12" name="object 7"/>
          <p:cNvSpPr/>
          <p:nvPr/>
        </p:nvSpPr>
        <p:spPr>
          <a:xfrm>
            <a:off x="306070" y="2571115"/>
            <a:ext cx="7484110" cy="36239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true"/>
          <p:nvPr/>
        </p:nvSpPr>
        <p:spPr>
          <a:xfrm>
            <a:off x="6174740" y="4060190"/>
            <a:ext cx="1553845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Aceita </a:t>
            </a:r>
            <a:r>
              <a:rPr sz="1200" spc="-10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somente</a:t>
            </a:r>
            <a:r>
              <a:rPr sz="1200" spc="15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Felino</a:t>
            </a:r>
            <a:endParaRPr sz="1200">
              <a:solidFill>
                <a:schemeClr val="tx1"/>
              </a:solidFill>
              <a:latin typeface="Gubbi" panose="00000400000000000000" charset="0"/>
              <a:cs typeface="Gubbi" panose="00000400000000000000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Neste caso</a:t>
            </a:r>
            <a:r>
              <a:rPr sz="1200" spc="15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[Leão]</a:t>
            </a:r>
            <a:endParaRPr lang="pt-BR" altLang="en-US" sz="1200" spc="-5" dirty="0">
              <a:solidFill>
                <a:schemeClr val="tx1"/>
              </a:solidFill>
              <a:latin typeface="Gubbi" panose="00000400000000000000" charset="0"/>
              <a:cs typeface="Gubbi" panose="00000400000000000000" charset="0"/>
              <a:sym typeface="+mn-ea"/>
            </a:endParaRPr>
          </a:p>
        </p:txBody>
      </p:sp>
      <p:sp>
        <p:nvSpPr>
          <p:cNvPr id="14" name="Caixa de Texto 13"/>
          <p:cNvSpPr txBox="true"/>
          <p:nvPr/>
        </p:nvSpPr>
        <p:spPr>
          <a:xfrm>
            <a:off x="4572000" y="2314575"/>
            <a:ext cx="3608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Aceita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 e </a:t>
            </a:r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todos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os </a:t>
            </a:r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seus</a:t>
            </a:r>
            <a:r>
              <a:rPr sz="1400" spc="5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descendentes</a:t>
            </a:r>
            <a:endParaRPr lang="pt-BR" altLang="en-US" sz="1400">
              <a:cs typeface="DejaVu Sans" panose="020B0603030804020204" charset="0"/>
            </a:endParaRPr>
          </a:p>
        </p:txBody>
      </p:sp>
      <p:pic>
        <p:nvPicPr>
          <p:cNvPr id="15" name="Imagem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1640000">
            <a:off x="3803015" y="2291715"/>
            <a:ext cx="751205" cy="602615"/>
          </a:xfrm>
          <a:prstGeom prst="rect">
            <a:avLst/>
          </a:prstGeom>
        </p:spPr>
      </p:pic>
      <p:sp>
        <p:nvSpPr>
          <p:cNvPr id="16" name="Caixa de Texto 15"/>
          <p:cNvSpPr txBox="true"/>
          <p:nvPr/>
        </p:nvSpPr>
        <p:spPr>
          <a:xfrm>
            <a:off x="505460" y="1124585"/>
            <a:ext cx="3496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Aceita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 e </a:t>
            </a:r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todos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os </a:t>
            </a:r>
            <a:r>
              <a:rPr sz="1400" spc="-10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seus</a:t>
            </a:r>
            <a:r>
              <a:rPr sz="1400" spc="5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ubbi" panose="00000400000000000000" charset="0"/>
                <a:cs typeface="Gubbi" panose="00000400000000000000" charset="0"/>
                <a:sym typeface="+mn-ea"/>
              </a:rPr>
              <a:t>ascendentes</a:t>
            </a:r>
            <a:endParaRPr lang="pt-BR" altLang="en-US" sz="1400">
              <a:cs typeface="DejaVu Sans" panose="020B060303080402020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9600" y="1600200"/>
            <a:ext cx="142938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true"/>
          <p:nvPr/>
        </p:nvSpPr>
        <p:spPr>
          <a:xfrm>
            <a:off x="704850" y="1619250"/>
            <a:ext cx="12344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&lt; ? super T &gt;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089525" y="1905000"/>
            <a:ext cx="25241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true"/>
          <p:nvPr/>
        </p:nvSpPr>
        <p:spPr>
          <a:xfrm>
            <a:off x="5708650" y="1898650"/>
            <a:ext cx="1412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&lt; ? extends T &gt;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21" name="Imagem 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1640000">
            <a:off x="4818380" y="3950335"/>
            <a:ext cx="1467485" cy="117729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BR" altLang="en-US">
                <a:solidFill>
                  <a:schemeClr val="bg1"/>
                </a:solidFill>
                <a:sym typeface="+mn-ea"/>
              </a:rPr>
              <a:t>Wildcards </a:t>
            </a:r>
            <a:r>
              <a:rPr lang="pt-PT" dirty="0">
                <a:solidFill>
                  <a:schemeClr val="bg1"/>
                </a:solidFill>
              </a:rPr>
              <a:t>Generics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457200" y="1739265"/>
            <a:ext cx="80956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Existem 3 tipos de </a:t>
            </a:r>
            <a:r>
              <a:rPr lang="pt-BR" altLang="en-US">
                <a:solidFill>
                  <a:srgbClr val="FFFF00"/>
                </a:solidFill>
              </a:rPr>
              <a:t>Wildcards </a:t>
            </a:r>
            <a:r>
              <a:rPr lang="pt-BR" altLang="en-US">
                <a:solidFill>
                  <a:schemeClr val="bg1"/>
                </a:solidFill>
              </a:rPr>
              <a:t>em Generics: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rgbClr val="FFFF00"/>
                </a:solidFill>
              </a:rPr>
              <a:t>List&lt;?&gt;</a:t>
            </a:r>
            <a:r>
              <a:rPr lang="pt-BR" altLang="en-US">
                <a:solidFill>
                  <a:schemeClr val="bg1"/>
                </a:solidFill>
              </a:rPr>
              <a:t>  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mas conhecido como Unknown Wildcard</a:t>
            </a:r>
            <a:r>
              <a:rPr lang="pt-PT" altLang="pt-BR">
                <a:solidFill>
                  <a:schemeClr val="bg1"/>
                </a:solidFill>
              </a:rPr>
              <a:t>.</a:t>
            </a:r>
            <a:r>
              <a:rPr lang="pt-BR" altLang="en-US">
                <a:solidFill>
                  <a:schemeClr val="bg1"/>
                </a:solidFill>
              </a:rPr>
              <a:t> Wildcard desconhecido.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rgbClr val="FFFF00"/>
                </a:solidFill>
              </a:rPr>
              <a:t>List&lt;? extends A&gt;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rgbClr val="FFFF00"/>
                </a:solidFill>
              </a:rPr>
              <a:t>List&lt;? super A&gt;</a:t>
            </a:r>
            <a:endParaRPr lang="pt-BR" altLang="en-US">
              <a:solidFill>
                <a:srgbClr val="FFFF00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360" y="498094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dirty="0">
                <a:solidFill>
                  <a:schemeClr val="bg1"/>
                </a:solidFill>
              </a:rPr>
              <a:t>Generics in Java ?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657225" y="1511300"/>
            <a:ext cx="82607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A programação Java Generics é introduzida no J2SE 5 para lidar com objetos de tipo seguro. Torna o código estável, detectando os erros em tempo de compilação.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Antes dos genéricos, podemos armazenar qualquer tipo de objeto na coleção, ou seja, não genérico. Agora, os genéricos forçam o programador java a armazenar um tipo específico de objetos.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7" name="Imagem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4194810"/>
            <a:ext cx="2524125" cy="252412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85" y="4641850"/>
            <a:ext cx="939165" cy="939165"/>
          </a:xfrm>
          <a:prstGeom prst="rect">
            <a:avLst/>
          </a:prstGeom>
        </p:spPr>
      </p:pic>
      <p:sp>
        <p:nvSpPr>
          <p:cNvPr id="3" name="Snip Single Corner Rectangle 2"/>
          <p:cNvSpPr/>
          <p:nvPr/>
        </p:nvSpPr>
        <p:spPr>
          <a:xfrm>
            <a:off x="859155" y="4493260"/>
            <a:ext cx="3733800" cy="160020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909320" y="4899025"/>
            <a:ext cx="3590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200" b="1" i="1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Generics</a:t>
            </a:r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 é um termo que denota e seta na 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linguagem relatada uma definição e seu uso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com Tipos Genéricos e Métodos.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endParaRPr lang="en-US" sz="1200"/>
          </a:p>
        </p:txBody>
      </p:sp>
      <p:pic>
        <p:nvPicPr>
          <p:cNvPr id="6" name="Imagem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7780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altLang="pt-BR">
                <a:solidFill>
                  <a:schemeClr val="bg1"/>
                </a:solidFill>
                <a:sym typeface="+mn-ea"/>
              </a:rPr>
              <a:t>SubTipos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457200" y="1739265"/>
            <a:ext cx="658685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Integer         </a:t>
            </a:r>
            <a:r>
              <a:rPr lang="pt-PT" altLang="pt-BR">
                <a:solidFill>
                  <a:schemeClr val="bg1"/>
                </a:solidFill>
              </a:rPr>
              <a:t>		é um subtipo de</a:t>
            </a:r>
            <a:r>
              <a:rPr lang="pt-BR" altLang="en-US">
                <a:solidFill>
                  <a:schemeClr val="bg1"/>
                </a:solidFill>
              </a:rPr>
              <a:t> Number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Double			</a:t>
            </a:r>
            <a:r>
              <a:rPr lang="pt-PT" altLang="pt-BR">
                <a:solidFill>
                  <a:schemeClr val="bg1"/>
                </a:solidFill>
                <a:sym typeface="+mn-ea"/>
              </a:rPr>
              <a:t>é um subtipo de</a:t>
            </a:r>
            <a:r>
              <a:rPr lang="pt-BR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US">
                <a:solidFill>
                  <a:schemeClr val="bg1"/>
                </a:solidFill>
              </a:rPr>
              <a:t> Number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ArrayList&lt;E&gt; 	</a:t>
            </a:r>
            <a:r>
              <a:rPr lang="pt-PT" altLang="pt-BR">
                <a:solidFill>
                  <a:schemeClr val="bg1"/>
                </a:solidFill>
              </a:rPr>
              <a:t>	</a:t>
            </a:r>
            <a:r>
              <a:rPr lang="pt-PT" altLang="pt-BR">
                <a:solidFill>
                  <a:schemeClr val="bg1"/>
                </a:solidFill>
                <a:sym typeface="+mn-ea"/>
              </a:rPr>
              <a:t>é um subtipo de</a:t>
            </a:r>
            <a:r>
              <a:rPr lang="pt-BR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US">
                <a:solidFill>
                  <a:schemeClr val="bg1"/>
                </a:solidFill>
              </a:rPr>
              <a:t> List&lt;E&gt;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List&lt;E&gt; 		</a:t>
            </a:r>
            <a:r>
              <a:rPr lang="pt-PT" altLang="pt-BR">
                <a:solidFill>
                  <a:schemeClr val="bg1"/>
                </a:solidFill>
                <a:sym typeface="+mn-ea"/>
              </a:rPr>
              <a:t>é um subtipo de</a:t>
            </a:r>
            <a:r>
              <a:rPr lang="pt-BR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US">
                <a:solidFill>
                  <a:schemeClr val="bg1"/>
                </a:solidFill>
              </a:rPr>
              <a:t> Collection&lt;E&gt;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Collection&lt;E&gt; 	</a:t>
            </a:r>
            <a:r>
              <a:rPr lang="pt-PT" altLang="pt-BR">
                <a:solidFill>
                  <a:schemeClr val="bg1"/>
                </a:solidFill>
              </a:rPr>
              <a:t>	</a:t>
            </a:r>
            <a:r>
              <a:rPr lang="pt-PT" altLang="pt-BR">
                <a:solidFill>
                  <a:schemeClr val="bg1"/>
                </a:solidFill>
                <a:sym typeface="+mn-ea"/>
              </a:rPr>
              <a:t>é um subtipo de</a:t>
            </a:r>
            <a:r>
              <a:rPr lang="pt-BR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US">
                <a:solidFill>
                  <a:schemeClr val="bg1"/>
                </a:solidFill>
              </a:rPr>
              <a:t> Iterable&lt;E&gt;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4978400"/>
            <a:ext cx="148145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71475" y="372111"/>
            <a:ext cx="82296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baseline="-25000" dirty="0">
                <a:solidFill>
                  <a:schemeClr val="bg1"/>
                </a:solidFill>
              </a:rPr>
              <a:t>Generics in Java</a:t>
            </a:r>
            <a:endParaRPr lang="pt-PT" spc="-5" baseline="-25000" dirty="0">
              <a:solidFill>
                <a:schemeClr val="bg1"/>
              </a:solidFill>
            </a:endParaRPr>
          </a:p>
        </p:txBody>
      </p:sp>
      <p:pic>
        <p:nvPicPr>
          <p:cNvPr id="7" name="Imagem 6" descr="collection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962660"/>
            <a:ext cx="8489950" cy="5694680"/>
          </a:xfrm>
          <a:prstGeom prst="rect">
            <a:avLst/>
          </a:prstGeom>
        </p:spPr>
      </p:pic>
      <p:sp>
        <p:nvSpPr>
          <p:cNvPr id="8" name="Caixa de Texto 7"/>
          <p:cNvSpPr txBox="true"/>
          <p:nvPr/>
        </p:nvSpPr>
        <p:spPr>
          <a:xfrm>
            <a:off x="6904990" y="12236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interface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6955790" y="15030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class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true"/>
          <p:nvPr/>
        </p:nvSpPr>
        <p:spPr>
          <a:xfrm>
            <a:off x="6727190" y="18840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implements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6727190" y="21888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extends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62560"/>
            <a:ext cx="115125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true">
            <a:spLocks noGrp="true"/>
          </p:cNvSpPr>
          <p:nvPr/>
        </p:nvSpPr>
        <p:spPr>
          <a:xfrm>
            <a:off x="2976245" y="596900"/>
            <a:ext cx="3722370" cy="628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4000" spc="-5" dirty="0">
                <a:solidFill>
                  <a:schemeClr val="bg1"/>
                </a:solidFill>
                <a:sym typeface="+mn-ea"/>
              </a:rPr>
              <a:t>Atividades</a:t>
            </a:r>
            <a:endParaRPr lang="pt-PT" sz="40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87615" y="5363845"/>
            <a:ext cx="1481455" cy="12242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14475"/>
            <a:ext cx="81153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true">
            <a:spLocks noGrp="true"/>
          </p:cNvSpPr>
          <p:nvPr/>
        </p:nvSpPr>
        <p:spPr>
          <a:xfrm>
            <a:off x="2564130" y="689610"/>
            <a:ext cx="3722370" cy="628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4000" spc="-5" dirty="0">
                <a:solidFill>
                  <a:schemeClr val="bg1"/>
                </a:solidFill>
                <a:sym typeface="+mn-ea"/>
              </a:rPr>
              <a:t>Atividades</a:t>
            </a:r>
            <a:endParaRPr lang="pt-PT" sz="40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87615" y="5363845"/>
            <a:ext cx="1481455" cy="12242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1538605"/>
            <a:ext cx="752094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true">
            <a:spLocks noGrp="true"/>
          </p:cNvSpPr>
          <p:nvPr/>
        </p:nvSpPr>
        <p:spPr>
          <a:xfrm>
            <a:off x="2564130" y="689610"/>
            <a:ext cx="3722370" cy="628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4000" spc="-5" dirty="0">
                <a:solidFill>
                  <a:schemeClr val="bg1"/>
                </a:solidFill>
                <a:sym typeface="+mn-ea"/>
              </a:rPr>
              <a:t>Atividades</a:t>
            </a:r>
            <a:endParaRPr lang="pt-PT" sz="40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87615" y="5363845"/>
            <a:ext cx="1481455" cy="12242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1478280"/>
            <a:ext cx="7238365" cy="2095500"/>
          </a:xfrm>
          <a:prstGeom prst="rect">
            <a:avLst/>
          </a:prstGeom>
        </p:spPr>
      </p:pic>
      <p:sp>
        <p:nvSpPr>
          <p:cNvPr id="3" name="Caixa de Texto 2"/>
          <p:cNvSpPr txBox="true"/>
          <p:nvPr/>
        </p:nvSpPr>
        <p:spPr>
          <a:xfrm>
            <a:off x="668655" y="3843020"/>
            <a:ext cx="78066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Objetivo da atividade criar o projeto acima, criar classe executora 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chemeClr val="bg1"/>
                </a:solidFill>
              </a:rPr>
              <a:t>criar a classe Generica Pair e uma classe Util e chamar o metodo 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chemeClr val="bg1"/>
                </a:solidFill>
              </a:rPr>
              <a:t>compare da mesma.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chemeClr val="bg1"/>
                </a:solidFill>
              </a:rPr>
              <a:t>Ao finalizar a mesma, a atividade consiste em criar agora um Pair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chemeClr val="bg1"/>
                </a:solidFill>
              </a:rPr>
              <a:t>com três atributos: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rgbClr val="FFFF00"/>
                </a:solidFill>
              </a:rPr>
              <a:t>firstName: T</a:t>
            </a:r>
            <a:endParaRPr lang="pt-PT" altLang="pt-BR">
              <a:solidFill>
                <a:srgbClr val="FFFF00"/>
              </a:solidFill>
            </a:endParaRPr>
          </a:p>
          <a:p>
            <a:r>
              <a:rPr lang="pt-PT" altLang="pt-BR">
                <a:solidFill>
                  <a:srgbClr val="FFFF00"/>
                </a:solidFill>
              </a:rPr>
              <a:t>SecondName: U</a:t>
            </a:r>
            <a:endParaRPr lang="pt-PT" altLang="pt-BR">
              <a:solidFill>
                <a:srgbClr val="FFFF00"/>
              </a:solidFill>
            </a:endParaRPr>
          </a:p>
          <a:p>
            <a:r>
              <a:rPr lang="pt-PT" altLang="pt-BR">
                <a:solidFill>
                  <a:srgbClr val="FFFF00"/>
                </a:solidFill>
              </a:rPr>
              <a:t>Age: S</a:t>
            </a:r>
            <a:endParaRPr lang="pt-PT" altLang="pt-BR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true">
            <a:spLocks noGrp="true"/>
          </p:cNvSpPr>
          <p:nvPr/>
        </p:nvSpPr>
        <p:spPr>
          <a:xfrm>
            <a:off x="2590165" y="1442085"/>
            <a:ext cx="3963670" cy="1028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6600" spc="-5" dirty="0">
                <a:solidFill>
                  <a:schemeClr val="bg1"/>
                </a:solidFill>
                <a:sym typeface="+mn-ea"/>
              </a:rPr>
              <a:t>VALEU</a:t>
            </a:r>
            <a:endParaRPr lang="pt-PT" sz="66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320" y="3785870"/>
            <a:ext cx="1481455" cy="1224280"/>
          </a:xfrm>
          <a:prstGeom prst="rect">
            <a:avLst/>
          </a:prstGeom>
        </p:spPr>
      </p:pic>
      <p:sp>
        <p:nvSpPr>
          <p:cNvPr id="2" name="object 2"/>
          <p:cNvSpPr txBox="true">
            <a:spLocks noGrp="true"/>
          </p:cNvSpPr>
          <p:nvPr/>
        </p:nvSpPr>
        <p:spPr>
          <a:xfrm>
            <a:off x="2211705" y="2757170"/>
            <a:ext cx="3963670" cy="1028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6600" spc="-5" dirty="0">
                <a:solidFill>
                  <a:schemeClr val="bg1"/>
                </a:solidFill>
                <a:sym typeface="+mn-ea"/>
              </a:rPr>
              <a:t>GALERA</a:t>
            </a:r>
            <a:endParaRPr lang="pt-PT" sz="6600" spc="-5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40030" y="4386898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5039360"/>
            <a:ext cx="1481455" cy="1224280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3168015" y="383540"/>
            <a:ext cx="5784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200" b="1">
                <a:solidFill>
                  <a:schemeClr val="tx1"/>
                </a:solidFill>
              </a:rPr>
              <a:t>Vamos imaginar um cenário em que queremos criar uma lista em</a:t>
            </a:r>
            <a:endParaRPr lang="pt-PT" altLang="en-US" sz="1200" b="1">
              <a:solidFill>
                <a:schemeClr val="tx1"/>
              </a:solidFill>
            </a:endParaRPr>
          </a:p>
          <a:p>
            <a:pPr algn="l"/>
            <a:r>
              <a:rPr lang="pt-PT" altLang="en-US" sz="1200" b="1">
                <a:solidFill>
                  <a:schemeClr val="tx1"/>
                </a:solidFill>
              </a:rPr>
              <a:t> Java para armazenar Inteiro; podemos escrever:</a:t>
            </a:r>
            <a:endParaRPr lang="pt-PT" altLang="en-US" sz="1200" b="1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true">
            <a:spLocks noGrp="true"/>
          </p:cNvSpPr>
          <p:nvPr/>
        </p:nvSpPr>
        <p:spPr>
          <a:xfrm>
            <a:off x="163830" y="182848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Precisamos 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object 2"/>
          <p:cNvSpPr txBox="true">
            <a:spLocks noGrp="true"/>
          </p:cNvSpPr>
          <p:nvPr/>
        </p:nvSpPr>
        <p:spPr>
          <a:xfrm>
            <a:off x="212090" y="2431098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Genericos? 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261995" y="915035"/>
            <a:ext cx="5307965" cy="160020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78860" y="1177925"/>
            <a:ext cx="33553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olidFill>
                  <a:schemeClr val="bg1"/>
                </a:solidFill>
              </a:rPr>
              <a:t>List list = new LinkedList();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 sz="1600">
                <a:solidFill>
                  <a:schemeClr val="bg1"/>
                </a:solidFill>
              </a:rPr>
              <a:t>list.add(new Integer(1)); 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 sz="1600">
                <a:solidFill>
                  <a:schemeClr val="bg1"/>
                </a:solidFill>
              </a:rPr>
              <a:t>Integer i = list.iterator().next();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168015" y="2775585"/>
            <a:ext cx="5894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Surpreendentemente, o compilador reclamará da última linha. </a:t>
            </a:r>
            <a:endParaRPr lang="en-US" sz="1200" b="1"/>
          </a:p>
          <a:p>
            <a:pPr algn="l"/>
            <a:r>
              <a:rPr lang="en-US" sz="1200" b="1"/>
              <a:t>Ele não sabe que tipo de dados é retornado. O compilador exigirá </a:t>
            </a:r>
            <a:endParaRPr lang="en-US" sz="1200" b="1"/>
          </a:p>
          <a:p>
            <a:pPr algn="l"/>
            <a:r>
              <a:rPr lang="en-US" sz="1200" b="1"/>
              <a:t>conversão explícita:</a:t>
            </a:r>
            <a:endParaRPr lang="en-US" sz="1200" b="1"/>
          </a:p>
        </p:txBody>
      </p:sp>
      <p:sp>
        <p:nvSpPr>
          <p:cNvPr id="10" name="Snip Single Corner Rectangle 9"/>
          <p:cNvSpPr/>
          <p:nvPr/>
        </p:nvSpPr>
        <p:spPr>
          <a:xfrm>
            <a:off x="3200400" y="3441065"/>
            <a:ext cx="5445125" cy="110426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3599180" y="3690620"/>
            <a:ext cx="4131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olidFill>
                  <a:schemeClr val="bg1"/>
                </a:solidFill>
              </a:rPr>
              <a:t>Integer i = (Integer) list.iterator.next();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200400" y="4899025"/>
            <a:ext cx="5961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Não há contrato que garanta que o tipo de retorno da lista seja </a:t>
            </a:r>
            <a:endParaRPr lang="en-US" sz="1200" b="1"/>
          </a:p>
          <a:p>
            <a:pPr algn="l"/>
            <a:r>
              <a:rPr lang="en-US" sz="1200" b="1"/>
              <a:t>número inteiro. A lista definida pode conter qualquer objeto. </a:t>
            </a:r>
            <a:endParaRPr lang="en-US" sz="1200" b="1"/>
          </a:p>
          <a:p>
            <a:pPr algn="l"/>
            <a:r>
              <a:rPr lang="en-US" sz="1200" b="1"/>
              <a:t>Só sabemos que estamos recuperando uma lista inspecionando </a:t>
            </a:r>
            <a:endParaRPr lang="en-US" sz="1200" b="1"/>
          </a:p>
          <a:p>
            <a:pPr algn="l"/>
            <a:r>
              <a:rPr lang="en-US" sz="1200" b="1"/>
              <a:t>o contexto. Ao examinar tipos, ele pode garantir apenas que é um </a:t>
            </a:r>
            <a:endParaRPr lang="en-US" sz="1200" b="1"/>
          </a:p>
          <a:p>
            <a:pPr algn="l"/>
            <a:r>
              <a:rPr lang="en-US" sz="1200" b="1"/>
              <a:t>Objeto, portanto, exige uma conversão explícita para garantir que </a:t>
            </a:r>
            <a:endParaRPr lang="en-US" sz="1200" b="1"/>
          </a:p>
          <a:p>
            <a:pPr algn="l"/>
            <a:r>
              <a:rPr lang="en-US" sz="1200" b="1"/>
              <a:t>o tipo seja seguro.</a:t>
            </a:r>
            <a:endParaRPr lang="en-US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200" y="501016"/>
            <a:ext cx="8229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lang="pt-PT" dirty="0">
                <a:solidFill>
                  <a:schemeClr val="bg1"/>
                </a:solidFill>
              </a:rPr>
              <a:t>Generics in Java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0185" y="1504950"/>
            <a:ext cx="778510" cy="7804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9655" y="1426845"/>
            <a:ext cx="880745" cy="88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>
              <a:cs typeface="DejaVu Sans" panose="020B0603030804020204" charset="0"/>
            </a:endParaRPr>
          </a:p>
        </p:txBody>
      </p:sp>
      <p:pic>
        <p:nvPicPr>
          <p:cNvPr id="11" name="Imagem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90" y="2383790"/>
            <a:ext cx="2020570" cy="2443480"/>
          </a:xfrm>
          <a:prstGeom prst="rect">
            <a:avLst/>
          </a:prstGeom>
        </p:spPr>
      </p:pic>
      <p:sp>
        <p:nvSpPr>
          <p:cNvPr id="12" name="Caixa de Texto 11"/>
          <p:cNvSpPr txBox="true"/>
          <p:nvPr/>
        </p:nvSpPr>
        <p:spPr>
          <a:xfrm>
            <a:off x="364490" y="2635250"/>
            <a:ext cx="31089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É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um perigo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em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potencial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para  </a:t>
            </a:r>
            <a:endParaRPr spc="-10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  <a:p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uma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r>
              <a:rPr b="1"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ClassCastException</a:t>
            </a:r>
            <a:endParaRPr lang="pt-BR" altLang="en-US" b="1" spc="-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</p:txBody>
      </p:sp>
      <p:sp>
        <p:nvSpPr>
          <p:cNvPr id="14" name="Caixa de Texto 13"/>
          <p:cNvSpPr txBox="true"/>
          <p:nvPr/>
        </p:nvSpPr>
        <p:spPr>
          <a:xfrm>
            <a:off x="304800" y="3738245"/>
            <a:ext cx="2715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3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Torna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nossos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códigos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mais  </a:t>
            </a:r>
            <a:endParaRPr spc="-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  <a:p>
            <a:pPr algn="l"/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poluídos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e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menos</a:t>
            </a:r>
            <a:r>
              <a:rPr spc="-1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legíveis</a:t>
            </a:r>
            <a:endParaRPr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  <a:p>
            <a:endParaRPr lang="pt-BR" altLang="en-US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5" name="Caixa de Texto 14"/>
          <p:cNvSpPr txBox="true"/>
          <p:nvPr/>
        </p:nvSpPr>
        <p:spPr>
          <a:xfrm>
            <a:off x="251460" y="4997450"/>
            <a:ext cx="3789045" cy="680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91440" marR="189865">
              <a:lnSpc>
                <a:spcPct val="100000"/>
              </a:lnSpc>
              <a:spcBef>
                <a:spcPts val="275"/>
              </a:spcBef>
            </a:pP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Destrói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benefícios de uma  linguagem </a:t>
            </a:r>
            <a:endParaRPr spc="-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  <a:p>
            <a:pPr marL="91440" marR="189865">
              <a:lnSpc>
                <a:spcPct val="100000"/>
              </a:lnSpc>
              <a:spcBef>
                <a:spcPts val="275"/>
              </a:spcBef>
            </a:pP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com </a:t>
            </a:r>
            <a:r>
              <a:rPr b="1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tipos </a:t>
            </a:r>
            <a:r>
              <a:rPr b="1"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fortemente  </a:t>
            </a:r>
            <a:r>
              <a:rPr b="1"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definidos</a:t>
            </a:r>
            <a:endParaRPr lang="pt-BR" altLang="en-US" b="1" spc="-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</p:txBody>
      </p:sp>
      <p:sp>
        <p:nvSpPr>
          <p:cNvPr id="16" name="Caixa de Texto 15"/>
          <p:cNvSpPr txBox="true"/>
          <p:nvPr/>
        </p:nvSpPr>
        <p:spPr>
          <a:xfrm>
            <a:off x="5157470" y="2635250"/>
            <a:ext cx="37985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Permite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que uma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única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classe 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trabalhe</a:t>
            </a:r>
            <a:endParaRPr spc="-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  <a:p>
            <a:pPr algn="l"/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com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uma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grande  </a:t>
            </a:r>
            <a:r>
              <a:rPr b="1" u="sng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FreeSans" panose="020B0504020202020204" charset="0"/>
                <a:cs typeface="FreeSans" panose="020B0504020202020204" charset="0"/>
                <a:sym typeface="+mn-ea"/>
              </a:rPr>
              <a:t>variedade </a:t>
            </a:r>
            <a:r>
              <a:rPr b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FreeSans" panose="020B0504020202020204" charset="0"/>
                <a:cs typeface="FreeSans" panose="020B0504020202020204" charset="0"/>
                <a:sym typeface="+mn-ea"/>
              </a:rPr>
              <a:t>de</a:t>
            </a:r>
            <a:r>
              <a:rPr b="1" u="sng" spc="-6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r>
              <a:rPr b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FreeSans" panose="020B0504020202020204" charset="0"/>
                <a:cs typeface="FreeSans" panose="020B0504020202020204" charset="0"/>
                <a:sym typeface="+mn-ea"/>
              </a:rPr>
              <a:t>tipos</a:t>
            </a:r>
            <a:endParaRPr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  <a:p>
            <a:endParaRPr lang="pt-BR" altLang="en-US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7" name="Caixa de Texto 16"/>
          <p:cNvSpPr txBox="true"/>
          <p:nvPr/>
        </p:nvSpPr>
        <p:spPr>
          <a:xfrm>
            <a:off x="5632450" y="4041775"/>
            <a:ext cx="3216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É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uma forma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natural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de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eliminar</a:t>
            </a:r>
            <a:r>
              <a:rPr spc="-6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endParaRPr spc="-65" dirty="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  <a:sym typeface="+mn-ea"/>
            </a:endParaRPr>
          </a:p>
          <a:p>
            <a:pPr algn="l"/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a 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necessidade de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se </a:t>
            </a:r>
            <a:r>
              <a:rPr spc="-1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fazer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 </a:t>
            </a:r>
            <a:r>
              <a:rPr b="1"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cast</a:t>
            </a:r>
            <a:endParaRPr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  <a:p>
            <a:endParaRPr lang="pt-BR" altLang="en-US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8" name="Caixa de Texto 17"/>
          <p:cNvSpPr txBox="true"/>
          <p:nvPr/>
        </p:nvSpPr>
        <p:spPr>
          <a:xfrm>
            <a:off x="4885055" y="5163820"/>
            <a:ext cx="4081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Preserva benefícios da </a:t>
            </a:r>
            <a:r>
              <a:rPr spc="-10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checagem  </a:t>
            </a:r>
            <a:r>
              <a:rPr spc="-5"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de </a:t>
            </a:r>
            <a:r>
              <a:rPr dirty="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  <a:sym typeface="+mn-ea"/>
              </a:rPr>
              <a:t>tipos</a:t>
            </a:r>
            <a:endParaRPr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  <a:p>
            <a:endParaRPr lang="pt-BR" altLang="en-US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bject 2"/>
          <p:cNvSpPr txBox="true">
            <a:spLocks noGrp="true"/>
          </p:cNvSpPr>
          <p:nvPr/>
        </p:nvSpPr>
        <p:spPr>
          <a:xfrm>
            <a:off x="240030" y="161385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dirty="0">
                <a:solidFill>
                  <a:schemeClr val="bg1"/>
                </a:solidFill>
                <a:sym typeface="+mn-ea"/>
              </a:rPr>
              <a:t>Vantagens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40030" y="3929698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5039360"/>
            <a:ext cx="1481455" cy="1224280"/>
          </a:xfrm>
          <a:prstGeom prst="rect">
            <a:avLst/>
          </a:prstGeom>
        </p:spPr>
      </p:pic>
      <p:sp>
        <p:nvSpPr>
          <p:cNvPr id="21" name="Hexagon 20"/>
          <p:cNvSpPr/>
          <p:nvPr/>
        </p:nvSpPr>
        <p:spPr>
          <a:xfrm>
            <a:off x="3581400" y="685800"/>
            <a:ext cx="1600200" cy="13716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3654425" y="1187450"/>
            <a:ext cx="1396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Reusabilidade</a:t>
            </a:r>
            <a:endParaRPr lang="pt-PT" altLang="en-US" sz="1200" b="1">
              <a:solidFill>
                <a:schemeClr val="bg1"/>
              </a:solidFill>
            </a:endParaRPr>
          </a:p>
        </p:txBody>
      </p:sp>
      <p:sp>
        <p:nvSpPr>
          <p:cNvPr id="24" name="Hexagon 23"/>
          <p:cNvSpPr/>
          <p:nvPr/>
        </p:nvSpPr>
        <p:spPr>
          <a:xfrm>
            <a:off x="6548120" y="1828800"/>
            <a:ext cx="1600200" cy="13716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6906260" y="2284730"/>
            <a:ext cx="884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  Tipos </a:t>
            </a:r>
            <a:endParaRPr lang="pt-PT" altLang="en-US" sz="1200" b="1">
              <a:solidFill>
                <a:schemeClr val="bg1"/>
              </a:solidFill>
            </a:endParaRPr>
          </a:p>
          <a:p>
            <a:r>
              <a:rPr lang="pt-PT" altLang="en-US" sz="1200" b="1">
                <a:solidFill>
                  <a:schemeClr val="bg1"/>
                </a:solidFill>
              </a:rPr>
              <a:t>Seguros</a:t>
            </a:r>
            <a:endParaRPr lang="pt-PT" altLang="en-US" sz="1200" b="1">
              <a:solidFill>
                <a:schemeClr val="bg1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3679190" y="3503930"/>
            <a:ext cx="1600200" cy="13716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3894455" y="3867150"/>
            <a:ext cx="1170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 Individual</a:t>
            </a:r>
            <a:endParaRPr lang="pt-PT" altLang="en-US" sz="1200" b="1">
              <a:solidFill>
                <a:schemeClr val="bg1"/>
              </a:solidFill>
            </a:endParaRPr>
          </a:p>
          <a:p>
            <a:r>
              <a:rPr lang="pt-PT" altLang="en-US" sz="1200" b="1">
                <a:solidFill>
                  <a:schemeClr val="bg1"/>
                </a:solidFill>
              </a:rPr>
              <a:t> Cast não é</a:t>
            </a:r>
            <a:endParaRPr lang="pt-PT" altLang="en-US" sz="1200" b="1">
              <a:solidFill>
                <a:schemeClr val="bg1"/>
              </a:solidFill>
            </a:endParaRPr>
          </a:p>
          <a:p>
            <a:r>
              <a:rPr lang="pt-PT" altLang="en-US" sz="1200" b="1">
                <a:solidFill>
                  <a:schemeClr val="bg1"/>
                </a:solidFill>
              </a:rPr>
              <a:t>Obrigatório</a:t>
            </a:r>
            <a:endParaRPr lang="pt-PT" altLang="en-US" sz="1200" b="1">
              <a:solidFill>
                <a:schemeClr val="bg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6675120" y="5003800"/>
            <a:ext cx="1600200" cy="13716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6795135" y="5274945"/>
            <a:ext cx="1562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  Implementando </a:t>
            </a:r>
            <a:endParaRPr lang="pt-PT" altLang="en-US" sz="1200" b="1">
              <a:solidFill>
                <a:schemeClr val="bg1"/>
              </a:solidFill>
            </a:endParaRPr>
          </a:p>
          <a:p>
            <a:r>
              <a:rPr lang="pt-PT" altLang="en-US" sz="1200" b="1">
                <a:solidFill>
                  <a:schemeClr val="bg1"/>
                </a:solidFill>
              </a:rPr>
              <a:t>non genericos</a:t>
            </a:r>
            <a:endParaRPr lang="pt-PT" altLang="en-US" sz="1200" b="1">
              <a:solidFill>
                <a:schemeClr val="bg1"/>
              </a:solidFill>
            </a:endParaRPr>
          </a:p>
          <a:p>
            <a:r>
              <a:rPr lang="pt-PT" altLang="en-US" sz="1200" b="1">
                <a:solidFill>
                  <a:schemeClr val="bg1"/>
                </a:solidFill>
              </a:rPr>
              <a:t>algoritmos</a:t>
            </a:r>
            <a:endParaRPr lang="pt-PT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bject 2"/>
          <p:cNvSpPr txBox="true">
            <a:spLocks noGrp="true"/>
          </p:cNvSpPr>
          <p:nvPr/>
        </p:nvSpPr>
        <p:spPr>
          <a:xfrm>
            <a:off x="537845" y="1675130"/>
            <a:ext cx="189611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Types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12725" y="264509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3454400"/>
            <a:ext cx="1481455" cy="1224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9505" y="363855"/>
            <a:ext cx="43434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bject 2"/>
          <p:cNvSpPr txBox="true">
            <a:spLocks noGrp="true"/>
          </p:cNvSpPr>
          <p:nvPr/>
        </p:nvSpPr>
        <p:spPr>
          <a:xfrm>
            <a:off x="3658870" y="439420"/>
            <a:ext cx="434340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Generic Types  Interface</a:t>
            </a:r>
            <a:endParaRPr lang="pt-PT" sz="2400" spc="-5" dirty="0">
              <a:solidFill>
                <a:schemeClr val="bg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500755" y="1427480"/>
            <a:ext cx="4841240" cy="360934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50920" y="1833245"/>
            <a:ext cx="465645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interface GenericInterface&lt;T1, T2&gt; {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 T1 PerformExecution(T1 x);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 T2 PerformExecution(T2 x);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  <a:p>
            <a:endParaRPr lang="pt-PT" altLang="en-US" sz="1200">
              <a:solidFill>
                <a:schemeClr val="bg1"/>
              </a:solidFill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class GenericClass implements GenericInterface&lt;String, Integer&gt; {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public Integer 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PerformExecution(String x) {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	//code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}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public String PerformExecution(Integer x) {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	//code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}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endParaRPr lang="pt-PT" altLang="en-US" sz="1200">
              <a:solidFill>
                <a:schemeClr val="bg1"/>
              </a:solidFill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bject 2"/>
          <p:cNvSpPr txBox="true">
            <a:spLocks noGrp="true"/>
          </p:cNvSpPr>
          <p:nvPr/>
        </p:nvSpPr>
        <p:spPr>
          <a:xfrm>
            <a:off x="537845" y="1675130"/>
            <a:ext cx="189611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Types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12725" y="264509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3454400"/>
            <a:ext cx="1481455" cy="1224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9505" y="363855"/>
            <a:ext cx="43434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bject 2"/>
          <p:cNvSpPr txBox="true">
            <a:spLocks noGrp="true"/>
          </p:cNvSpPr>
          <p:nvPr/>
        </p:nvSpPr>
        <p:spPr>
          <a:xfrm>
            <a:off x="3658870" y="439420"/>
            <a:ext cx="434340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Generic Types Class</a:t>
            </a:r>
            <a:endParaRPr lang="pt-PT" sz="2400" spc="-5" dirty="0">
              <a:solidFill>
                <a:schemeClr val="bg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500755" y="1427480"/>
            <a:ext cx="4841240" cy="187960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50920" y="1833245"/>
            <a:ext cx="4656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class GenericClass {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private Object x;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public void set(Object x) {this.x = x;}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public Object get() { return x;}</a:t>
            </a:r>
            <a:endParaRPr lang="pt-PT" altLang="en-US" sz="1200">
              <a:solidFill>
                <a:schemeClr val="bg1"/>
              </a:solidFill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bject 2"/>
          <p:cNvSpPr txBox="true">
            <a:spLocks noGrp="true"/>
          </p:cNvSpPr>
          <p:nvPr/>
        </p:nvSpPr>
        <p:spPr>
          <a:xfrm>
            <a:off x="537845" y="1675130"/>
            <a:ext cx="189611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Types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12725" y="264509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3454400"/>
            <a:ext cx="1481455" cy="1224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9505" y="363855"/>
            <a:ext cx="43434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bject 2"/>
          <p:cNvSpPr txBox="true">
            <a:spLocks noGrp="true"/>
          </p:cNvSpPr>
          <p:nvPr/>
        </p:nvSpPr>
        <p:spPr>
          <a:xfrm>
            <a:off x="3658870" y="439420"/>
            <a:ext cx="434340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Generic Types Method</a:t>
            </a:r>
            <a:endParaRPr lang="pt-PT" sz="2400" spc="-5" dirty="0">
              <a:solidFill>
                <a:schemeClr val="bg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500755" y="1427480"/>
            <a:ext cx="4841240" cy="1879600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50920" y="1833245"/>
            <a:ext cx="4656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public &lt;T&gt; List&lt;T&gt; fromArrayToList(T[] a) {   </a:t>
            </a:r>
            <a:endParaRPr lang="pt-PT" altLang="en-US" sz="1200">
              <a:solidFill>
                <a:schemeClr val="bg1"/>
              </a:solidFill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    return Arrays.stream(a).collect(Collectors.toList());</a:t>
            </a:r>
            <a:endParaRPr lang="pt-PT" altLang="en-US" sz="1200">
              <a:solidFill>
                <a:schemeClr val="bg1"/>
              </a:solidFill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71800" cy="6861810"/>
          </a:xfrm>
          <a:prstGeom prst="rect">
            <a:avLst/>
          </a:prstGeom>
          <a:solidFill>
            <a:srgbClr val="002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bject 2"/>
          <p:cNvSpPr txBox="true">
            <a:spLocks noGrp="true"/>
          </p:cNvSpPr>
          <p:nvPr/>
        </p:nvSpPr>
        <p:spPr>
          <a:xfrm>
            <a:off x="537845" y="1675130"/>
            <a:ext cx="189611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Types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object 2"/>
          <p:cNvSpPr txBox="true">
            <a:spLocks noGrp="true"/>
          </p:cNvSpPr>
          <p:nvPr/>
        </p:nvSpPr>
        <p:spPr>
          <a:xfrm>
            <a:off x="212725" y="2645093"/>
            <a:ext cx="2546985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sym typeface="+mn-ea"/>
              </a:rPr>
              <a:t>Generics</a:t>
            </a:r>
            <a:endParaRPr lang="pt-PT" sz="2400" spc="-5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3454400"/>
            <a:ext cx="1481455" cy="1224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9505" y="363855"/>
            <a:ext cx="43434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bject 2"/>
          <p:cNvSpPr txBox="true">
            <a:spLocks noGrp="true"/>
          </p:cNvSpPr>
          <p:nvPr/>
        </p:nvSpPr>
        <p:spPr>
          <a:xfrm>
            <a:off x="3658870" y="439420"/>
            <a:ext cx="4343400" cy="3822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669415" marR="5080" indent="-1122045" algn="l">
              <a:lnSpc>
                <a:spcPct val="100000"/>
              </a:lnSpc>
              <a:spcBef>
                <a:spcPts val="105"/>
              </a:spcBef>
            </a:pPr>
            <a:r>
              <a:rPr lang="pt-PT" sz="2400" spc="-5" dirty="0">
                <a:solidFill>
                  <a:schemeClr val="bg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Generic Types Constructor</a:t>
            </a:r>
            <a:endParaRPr lang="pt-PT" sz="2400" spc="-5" dirty="0">
              <a:solidFill>
                <a:schemeClr val="bg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500755" y="1427480"/>
            <a:ext cx="4841240" cy="311213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50920" y="1833245"/>
            <a:ext cx="4656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pt-PT" altLang="pt-BR" sz="12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r>
              <a:rPr lang="pt-PT" altLang="en-US" sz="1200">
                <a:solidFill>
                  <a:schemeClr val="bg1"/>
                </a:solidFill>
              </a:rPr>
              <a:t>class Dimension&lt;T&gt; {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private T  length;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private T  width;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  <a:sym typeface="+mn-ea"/>
              </a:rPr>
              <a:t>private T  height;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public Dimension( T 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length, T width, T height</a:t>
            </a:r>
            <a:r>
              <a:rPr lang="pt-PT" altLang="en-US" sz="1200">
                <a:solidFill>
                  <a:schemeClr val="bg1"/>
                </a:solidFill>
              </a:rPr>
              <a:t>) {</a:t>
            </a:r>
            <a:endParaRPr lang="pt-PT" altLang="en-US" sz="1200">
              <a:solidFill>
                <a:schemeClr val="bg1"/>
              </a:solidFill>
            </a:endParaRPr>
          </a:p>
          <a:p>
            <a:pPr lvl="2"/>
            <a:r>
              <a:rPr lang="pt-PT" altLang="en-US" sz="1200">
                <a:solidFill>
                  <a:schemeClr val="bg1"/>
                </a:solidFill>
              </a:rPr>
              <a:t>super();</a:t>
            </a:r>
            <a:endParaRPr lang="pt-PT" altLang="en-US" sz="1200">
              <a:solidFill>
                <a:schemeClr val="bg1"/>
              </a:solidFill>
            </a:endParaRPr>
          </a:p>
          <a:p>
            <a:pPr lvl="2"/>
            <a:r>
              <a:rPr lang="pt-PT" altLang="en-US" sz="1200">
                <a:solidFill>
                  <a:schemeClr val="bg1"/>
                </a:solidFill>
              </a:rPr>
              <a:t>this.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length = length;</a:t>
            </a:r>
            <a:endParaRPr lang="pt-PT" altLang="en-US" sz="1200">
              <a:solidFill>
                <a:schemeClr val="bg1"/>
              </a:solidFill>
              <a:sym typeface="+mn-ea"/>
            </a:endParaRPr>
          </a:p>
          <a:p>
            <a:pPr lvl="2"/>
            <a:r>
              <a:rPr lang="pt-PT" altLang="en-US" sz="1200">
                <a:solidFill>
                  <a:schemeClr val="bg1"/>
                </a:solidFill>
                <a:sym typeface="+mn-ea"/>
              </a:rPr>
              <a:t>this.width = width;</a:t>
            </a:r>
            <a:endParaRPr lang="pt-PT" altLang="en-US" sz="1200">
              <a:solidFill>
                <a:schemeClr val="bg1"/>
              </a:solidFill>
            </a:endParaRPr>
          </a:p>
          <a:p>
            <a:pPr lvl="2"/>
            <a:r>
              <a:rPr lang="pt-PT" altLang="en-US" sz="1200">
                <a:solidFill>
                  <a:schemeClr val="bg1"/>
                </a:solidFill>
              </a:rPr>
              <a:t>this.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height = height;</a:t>
            </a:r>
            <a:endParaRPr lang="pt-PT" altLang="en-US" sz="1200">
              <a:solidFill>
                <a:schemeClr val="bg1"/>
              </a:solidFill>
            </a:endParaRPr>
          </a:p>
          <a:p>
            <a:pPr lvl="1"/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5512</Words>
  <Application>WPS Presentation</Application>
  <PresentationFormat>On-screen Show (4:3)</PresentationFormat>
  <Paragraphs>321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DejaVu Sans</vt:lpstr>
      <vt:lpstr>Nimbus Roman No9 L</vt:lpstr>
      <vt:lpstr>FreeSans</vt:lpstr>
      <vt:lpstr>Dyuthi</vt:lpstr>
      <vt:lpstr>Gubbi</vt:lpstr>
      <vt:lpstr>微软雅黑</vt:lpstr>
      <vt:lpstr>Droid Sans Fallback</vt:lpstr>
      <vt:lpstr>Arial Unicode MS</vt:lpstr>
      <vt:lpstr>Michroma</vt:lpstr>
      <vt:lpstr>Default Design</vt:lpstr>
      <vt:lpstr>Generics in Java</vt:lpstr>
      <vt:lpstr>Generics in Java ?</vt:lpstr>
      <vt:lpstr>PowerPoint 演示文稿</vt:lpstr>
      <vt:lpstr>Generics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Declarando uma Classe utilizando  Generics</vt:lpstr>
      <vt:lpstr>Letras mais usadas</vt:lpstr>
      <vt:lpstr>Generics and Primitive Data Types</vt:lpstr>
      <vt:lpstr>Generics and Primitive Data Types</vt:lpstr>
      <vt:lpstr>Generics and Primitive Data Types</vt:lpstr>
      <vt:lpstr>Generics and Primitive Data Types</vt:lpstr>
      <vt:lpstr>Generics and Primitive Data Types</vt:lpstr>
      <vt:lpstr>Limitando Genéricos</vt:lpstr>
      <vt:lpstr>Coringa &lt;?&gt;</vt:lpstr>
      <vt:lpstr>Wildcards Generics</vt:lpstr>
      <vt:lpstr>SubTipos</vt:lpstr>
      <vt:lpstr>Generics in Java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Extensão</dc:title>
  <dc:creator/>
  <cp:lastModifiedBy>weder</cp:lastModifiedBy>
  <cp:revision>47</cp:revision>
  <dcterms:created xsi:type="dcterms:W3CDTF">2021-03-16T19:54:35Z</dcterms:created>
  <dcterms:modified xsi:type="dcterms:W3CDTF">2021-03-16T19:54:35Z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1900-01-00T21:00:00Z</vt:filetime>
  </property>
  <property fmtid="{D5CDD505-2E9C-101B-9397-08002B2CF9AE}" pid="3" name="KSOProductBuildVer">
    <vt:lpwstr>1033-11.1.0.10161</vt:lpwstr>
  </property>
</Properties>
</file>