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96" r:id="rId4"/>
    <p:sldId id="299" r:id="rId5"/>
    <p:sldId id="297" r:id="rId6"/>
    <p:sldId id="298" r:id="rId7"/>
    <p:sldId id="260" r:id="rId8"/>
    <p:sldId id="266" r:id="rId9"/>
    <p:sldId id="265" r:id="rId10"/>
    <p:sldId id="267" r:id="rId11"/>
    <p:sldId id="335" r:id="rId12"/>
    <p:sldId id="329" r:id="rId13"/>
    <p:sldId id="330" r:id="rId14"/>
    <p:sldId id="331" r:id="rId15"/>
    <p:sldId id="332" r:id="rId16"/>
    <p:sldId id="333" r:id="rId17"/>
    <p:sldId id="334" r:id="rId18"/>
    <p:sldId id="328" r:id="rId19"/>
    <p:sldId id="268" r:id="rId20"/>
    <p:sldId id="336" r:id="rId21"/>
    <p:sldId id="338" r:id="rId22"/>
    <p:sldId id="283" r:id="rId23"/>
    <p:sldId id="269" r:id="rId24"/>
    <p:sldId id="270" r:id="rId25"/>
    <p:sldId id="293" r:id="rId26"/>
    <p:sldId id="294" r:id="rId27"/>
    <p:sldId id="295" r:id="rId28"/>
    <p:sldId id="271" r:id="rId29"/>
    <p:sldId id="272" r:id="rId30"/>
    <p:sldId id="273" r:id="rId31"/>
    <p:sldId id="274" r:id="rId32"/>
    <p:sldId id="275" r:id="rId33"/>
    <p:sldId id="276" r:id="rId34"/>
    <p:sldId id="277" r:id="rId35"/>
    <p:sldId id="278" r:id="rId36"/>
    <p:sldId id="279" r:id="rId37"/>
    <p:sldId id="280" r:id="rId38"/>
    <p:sldId id="281" r:id="rId39"/>
    <p:sldId id="284" r:id="rId40"/>
    <p:sldId id="285" r:id="rId41"/>
    <p:sldId id="287" r:id="rId42"/>
    <p:sldId id="282" r:id="rId4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3CDC"/>
    <a:srgbClr val="FED001"/>
    <a:srgbClr val="AC8D00"/>
    <a:srgbClr val="55FD34"/>
    <a:srgbClr val="4B4D4A"/>
    <a:srgbClr val="FF78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true"/>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Texto Vertical 2"/>
          <p:cNvSpPr>
            <a:spLocks noGrp="true"/>
          </p:cNvSpPr>
          <p:nvPr>
            <p:ph type="body" orient="vert" idx="1"/>
          </p:nvPr>
        </p:nvSpPr>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true"/>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true"/>
          </p:cNvSpPr>
          <p:nvPr>
            <p:ph type="body" orient="vert" idx="1"/>
          </p:nvPr>
        </p:nvSpPr>
        <p:spPr>
          <a:xfrm>
            <a:off x="838200" y="365125"/>
            <a:ext cx="7734300" cy="5811838"/>
          </a:xfrm>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true"/>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endParaRPr lang="pt-BR" smtClean="0"/>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sz="half" idx="1"/>
          </p:nvPr>
        </p:nvSpPr>
        <p:spPr>
          <a:xfrm>
            <a:off x="838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true"/>
          </p:cNvSpPr>
          <p:nvPr>
            <p:ph sz="half" idx="2"/>
          </p:nvPr>
        </p:nvSpPr>
        <p:spPr>
          <a:xfrm>
            <a:off x="6172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4" name="Espaço Reservado para Conteúdo 3"/>
          <p:cNvSpPr>
            <a:spLocks noGrp="true"/>
          </p:cNvSpPr>
          <p:nvPr>
            <p:ph sz="half" idx="2"/>
          </p:nvPr>
        </p:nvSpPr>
        <p:spPr>
          <a:xfrm>
            <a:off x="839788" y="2505075"/>
            <a:ext cx="5157787"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6" name="Espaço Reservado para Conteúdo 5"/>
          <p:cNvSpPr>
            <a:spLocks noGrp="true"/>
          </p:cNvSpPr>
          <p:nvPr>
            <p:ph sz="quarter" idx="4"/>
          </p:nvPr>
        </p:nvSpPr>
        <p:spPr>
          <a:xfrm>
            <a:off x="6172200" y="2505075"/>
            <a:ext cx="5183188"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Espaço Reservado para Data 6"/>
          <p:cNvSpPr>
            <a:spLocks noGrp="true"/>
          </p:cNvSpPr>
          <p:nvPr>
            <p:ph type="dt" sz="half" idx="10"/>
          </p:nvPr>
        </p:nvSpPr>
        <p:spPr/>
        <p:txBody>
          <a:bodyPr/>
          <a:lstStyle/>
          <a:p>
            <a:fld id="{F3A711B5-2115-45C1-8945-4CD8CCC3DB36}" type="datetimeFigureOut">
              <a:rPr lang="pt-BR" smtClean="0"/>
            </a:fld>
            <a:endParaRPr lang="pt-BR"/>
          </a:p>
        </p:txBody>
      </p:sp>
      <p:sp>
        <p:nvSpPr>
          <p:cNvPr id="8" name="Espaço Reservado para Rodapé 7"/>
          <p:cNvSpPr>
            <a:spLocks noGrp="true"/>
          </p:cNvSpPr>
          <p:nvPr>
            <p:ph type="ftr" sz="quarter" idx="11"/>
          </p:nvPr>
        </p:nvSpPr>
        <p:spPr/>
        <p:txBody>
          <a:bodyPr/>
          <a:lstStyle/>
          <a:p>
            <a:endParaRPr lang="pt-BR"/>
          </a:p>
        </p:txBody>
      </p:sp>
      <p:sp>
        <p:nvSpPr>
          <p:cNvPr id="9" name="Espaço Reservado para Número de Slide 8"/>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F3A711B5-2115-45C1-8945-4CD8CCC3DB36}" type="datetimeFigureOut">
              <a:rPr lang="pt-BR" smtClean="0"/>
            </a:fld>
            <a:endParaRPr lang="pt-BR"/>
          </a:p>
        </p:txBody>
      </p:sp>
      <p:sp>
        <p:nvSpPr>
          <p:cNvPr id="4" name="Espaço Reservado para Rodapé 3"/>
          <p:cNvSpPr>
            <a:spLocks noGrp="true"/>
          </p:cNvSpPr>
          <p:nvPr>
            <p:ph type="ftr" sz="quarter" idx="11"/>
          </p:nvPr>
        </p:nvSpPr>
        <p:spPr/>
        <p:txBody>
          <a:bodyPr/>
          <a:lstStyle/>
          <a:p>
            <a:endParaRPr lang="pt-BR"/>
          </a:p>
        </p:txBody>
      </p:sp>
      <p:sp>
        <p:nvSpPr>
          <p:cNvPr id="5" name="Espaço Reservado para Número de Slide 4"/>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true"/>
          </p:cNvSpPr>
          <p:nvPr>
            <p:ph type="dt" sz="half" idx="10"/>
          </p:nvPr>
        </p:nvSpPr>
        <p:spPr/>
        <p:txBody>
          <a:bodyPr/>
          <a:lstStyle/>
          <a:p>
            <a:fld id="{F3A711B5-2115-45C1-8945-4CD8CCC3DB36}" type="datetimeFigureOut">
              <a:rPr lang="pt-BR" smtClean="0"/>
            </a:fld>
            <a:endParaRPr lang="pt-BR"/>
          </a:p>
        </p:txBody>
      </p:sp>
      <p:sp>
        <p:nvSpPr>
          <p:cNvPr id="3" name="Espaço Reservado para Rodapé 2"/>
          <p:cNvSpPr>
            <a:spLocks noGrp="true"/>
          </p:cNvSpPr>
          <p:nvPr>
            <p:ph type="ftr" sz="quarter" idx="11"/>
          </p:nvPr>
        </p:nvSpPr>
        <p:spPr/>
        <p:txBody>
          <a:bodyPr/>
          <a:lstStyle/>
          <a:p>
            <a:endParaRPr lang="pt-BR"/>
          </a:p>
        </p:txBody>
      </p:sp>
      <p:sp>
        <p:nvSpPr>
          <p:cNvPr id="4" name="Espaço Reservado para Número de Slide 3"/>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711B5-2115-45C1-8945-4CD8CCC3DB36}" type="datetimeFigureOut">
              <a:rPr lang="pt-BR" smtClean="0"/>
            </a:fld>
            <a:endParaRPr lang="pt-BR"/>
          </a:p>
        </p:txBody>
      </p:sp>
      <p:sp>
        <p:nvSpPr>
          <p:cNvPr id="5" name="Espaço Reservado para Rodapé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79989-2F28-4935-9FD0-F71FBA1F1C24}"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1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7802"/>
        </a:solidFill>
        <a:effectLst/>
      </p:bgPr>
    </p:bg>
    <p:spTree>
      <p:nvGrpSpPr>
        <p:cNvPr id="1" name=""/>
        <p:cNvGrpSpPr/>
        <p:nvPr/>
      </p:nvGrpSpPr>
      <p:grpSpPr>
        <a:xfrm>
          <a:off x="0" y="0"/>
          <a:ext cx="0" cy="0"/>
          <a:chOff x="0" y="0"/>
          <a:chExt cx="0" cy="0"/>
        </a:xfrm>
      </p:grpSpPr>
      <p:pic>
        <p:nvPicPr>
          <p:cNvPr id="4" name="Imagem 3"/>
          <p:cNvPicPr>
            <a:picLocks noChangeAspect="true"/>
          </p:cNvPicPr>
          <p:nvPr/>
        </p:nvPicPr>
        <p:blipFill>
          <a:blip r:embed="rId1"/>
          <a:stretch>
            <a:fillRect/>
          </a:stretch>
        </p:blipFill>
        <p:spPr>
          <a:xfrm>
            <a:off x="-34925" y="-34290"/>
            <a:ext cx="12262485" cy="6889115"/>
          </a:xfrm>
          <a:prstGeom prst="rect">
            <a:avLst/>
          </a:prstGeom>
        </p:spPr>
      </p:pic>
      <p:sp>
        <p:nvSpPr>
          <p:cNvPr id="7" name="Retângulo 6"/>
          <p:cNvSpPr/>
          <p:nvPr/>
        </p:nvSpPr>
        <p:spPr>
          <a:xfrm>
            <a:off x="8101330" y="-30480"/>
            <a:ext cx="3867150" cy="3632200"/>
          </a:xfrm>
          <a:prstGeom prst="rect">
            <a:avLst/>
          </a:prstGeom>
          <a:solidFill>
            <a:srgbClr val="FF7802">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8" name="object 3"/>
          <p:cNvSpPr txBox="true">
            <a:spLocks noGrp="true"/>
          </p:cNvSpPr>
          <p:nvPr/>
        </p:nvSpPr>
        <p:spPr>
          <a:xfrm>
            <a:off x="8089900" y="692786"/>
            <a:ext cx="3878580" cy="32067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8540" marR="5080" indent="-1741170">
              <a:lnSpc>
                <a:spcPct val="100000"/>
              </a:lnSpc>
              <a:spcBef>
                <a:spcPts val="105"/>
              </a:spcBef>
            </a:pPr>
            <a:r>
              <a:rPr sz="2000" b="1" spc="-5" dirty="0"/>
              <a:t>Collections </a:t>
            </a:r>
            <a:r>
              <a:rPr lang="pt-PT" sz="2000" b="1" spc="-5" dirty="0"/>
              <a:t>Framewok</a:t>
            </a:r>
            <a:endParaRPr lang="pt-PT" sz="2000" b="1" spc="-5" dirty="0"/>
          </a:p>
        </p:txBody>
      </p:sp>
      <p:sp>
        <p:nvSpPr>
          <p:cNvPr id="9" name="Caixa de Texto 8"/>
          <p:cNvSpPr txBox="true"/>
          <p:nvPr/>
        </p:nvSpPr>
        <p:spPr>
          <a:xfrm>
            <a:off x="8393430" y="1402080"/>
            <a:ext cx="3482975" cy="1753235"/>
          </a:xfrm>
          <a:prstGeom prst="rect">
            <a:avLst/>
          </a:prstGeom>
          <a:noFill/>
        </p:spPr>
        <p:txBody>
          <a:bodyPr wrap="square" rtlCol="0">
            <a:spAutoFit/>
          </a:bodyPr>
          <a:p>
            <a:pPr algn="l"/>
            <a:r>
              <a:rPr lang="pt-BR" altLang="en-US" b="1"/>
              <a:t>O êxito não se consegue só com qualidades especiais. É sobretudo um trabalho de constância, de método e de organização</a:t>
            </a:r>
            <a:endParaRPr lang="pt-BR"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113030" y="1891030"/>
            <a:ext cx="2293620" cy="829945"/>
          </a:xfrm>
          <a:prstGeom prst="rect">
            <a:avLst/>
          </a:prstGeom>
          <a:noFill/>
        </p:spPr>
        <p:txBody>
          <a:bodyPr wrap="square" rtlCol="0">
            <a:spAutoFit/>
          </a:bodyPr>
          <a:p>
            <a:r>
              <a:rPr lang="pt-PT" sz="2400" b="1">
                <a:solidFill>
                  <a:schemeClr val="bg1"/>
                </a:solidFill>
              </a:rPr>
              <a:t>Collections</a:t>
            </a:r>
            <a:endParaRPr sz="2400" b="1">
              <a:solidFill>
                <a:schemeClr val="bg1"/>
              </a:solidFill>
            </a:endParaRPr>
          </a:p>
          <a:p>
            <a:endParaRPr lang="pt-PT" altLang="pt-BR" sz="2400" b="1">
              <a:solidFill>
                <a:schemeClr val="bg1"/>
              </a:solidFill>
            </a:endParaRPr>
          </a:p>
        </p:txBody>
      </p:sp>
      <p:sp>
        <p:nvSpPr>
          <p:cNvPr id="11" name="object 5"/>
          <p:cNvSpPr txBox="true"/>
          <p:nvPr/>
        </p:nvSpPr>
        <p:spPr>
          <a:xfrm>
            <a:off x="2839720" y="505460"/>
            <a:ext cx="4747260" cy="208915"/>
          </a:xfrm>
          <a:prstGeom prst="rect">
            <a:avLst/>
          </a:prstGeom>
        </p:spPr>
        <p:txBody>
          <a:bodyPr vert="horz" wrap="square" lIns="0" tIns="12065" rIns="0" bIns="0" rtlCol="0">
            <a:spAutoFit/>
          </a:bodyPr>
          <a:p>
            <a:pPr>
              <a:lnSpc>
                <a:spcPct val="80000"/>
              </a:lnSpc>
              <a:buFont typeface="Wingdings" panose="05000000000000000000" pitchFamily="2" charset="2"/>
              <a:buNone/>
            </a:pPr>
            <a:r>
              <a:rPr lang="en-US" sz="1600" dirty="0">
                <a:solidFill>
                  <a:schemeClr val="bg1"/>
                </a:solidFill>
                <a:sym typeface="+mn-ea"/>
              </a:rPr>
              <a:t>java.util.Iterator&lt;E&gt;</a:t>
            </a:r>
            <a:endParaRPr lang="en-US" sz="1600" dirty="0">
              <a:solidFill>
                <a:schemeClr val="bg1"/>
              </a:solidFill>
              <a:sym typeface="+mn-ea"/>
            </a:endParaRPr>
          </a:p>
        </p:txBody>
      </p:sp>
      <p:sp>
        <p:nvSpPr>
          <p:cNvPr id="7" name="Retângulo com Único Canto Aparado 6"/>
          <p:cNvSpPr/>
          <p:nvPr/>
        </p:nvSpPr>
        <p:spPr>
          <a:xfrm>
            <a:off x="2775585" y="1093470"/>
            <a:ext cx="8716645" cy="5479415"/>
          </a:xfrm>
          <a:prstGeom prst="snip1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 name="Caixa de Texto 7"/>
          <p:cNvSpPr txBox="true"/>
          <p:nvPr/>
        </p:nvSpPr>
        <p:spPr>
          <a:xfrm>
            <a:off x="59055" y="3008630"/>
            <a:ext cx="2293620" cy="1814830"/>
          </a:xfrm>
          <a:prstGeom prst="rect">
            <a:avLst/>
          </a:prstGeom>
          <a:noFill/>
        </p:spPr>
        <p:txBody>
          <a:bodyPr wrap="square" rtlCol="0">
            <a:spAutoFit/>
          </a:bodyPr>
          <a:p>
            <a:pPr algn="ctr"/>
            <a:r>
              <a:rPr lang="pt-PT" altLang="en-US" sz="2800" b="1" dirty="0" smtClean="0">
                <a:solidFill>
                  <a:schemeClr val="bg1"/>
                </a:solidFill>
                <a:sym typeface="+mn-ea"/>
              </a:rPr>
              <a:t>Methods</a:t>
            </a:r>
            <a:endParaRPr lang="pt-PT" altLang="en-US" sz="2800" b="1" dirty="0" smtClean="0">
              <a:solidFill>
                <a:schemeClr val="bg1"/>
              </a:solidFill>
              <a:sym typeface="+mn-ea"/>
            </a:endParaRPr>
          </a:p>
          <a:p>
            <a:pPr algn="ctr"/>
            <a:r>
              <a:rPr lang="pt-PT" altLang="en-US" sz="2800" b="1" dirty="0" smtClean="0">
                <a:solidFill>
                  <a:schemeClr val="bg1"/>
                </a:solidFill>
                <a:sym typeface="+mn-ea"/>
              </a:rPr>
              <a:t>Iterators</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5" name="Text Box 24"/>
          <p:cNvSpPr txBox="true"/>
          <p:nvPr/>
        </p:nvSpPr>
        <p:spPr>
          <a:xfrm>
            <a:off x="3069590" y="1351280"/>
            <a:ext cx="7781925" cy="3969385"/>
          </a:xfrm>
          <a:prstGeom prst="rect">
            <a:avLst/>
          </a:prstGeom>
          <a:noFill/>
        </p:spPr>
        <p:txBody>
          <a:bodyPr wrap="square" rtlCol="0">
            <a:spAutoFit/>
          </a:bodyPr>
          <a:p>
            <a:pPr algn="l">
              <a:buClrTx/>
              <a:buSzTx/>
              <a:buFontTx/>
            </a:pPr>
            <a:r>
              <a:rPr sz="1400">
                <a:solidFill>
                  <a:schemeClr val="bg1"/>
                </a:solidFill>
                <a:sym typeface="+mn-ea"/>
              </a:rPr>
              <a:t>• boolean </a:t>
            </a:r>
            <a:r>
              <a:rPr sz="1400" b="1">
                <a:solidFill>
                  <a:schemeClr val="bg1"/>
                </a:solidFill>
                <a:sym typeface="+mn-ea"/>
              </a:rPr>
              <a:t>hasNext</a:t>
            </a:r>
            <a:r>
              <a:rPr sz="1400">
                <a:solidFill>
                  <a:schemeClr val="bg1"/>
                </a:solidFill>
                <a:sym typeface="+mn-ea"/>
              </a:rPr>
              <a:t>()</a:t>
            </a:r>
            <a:endParaRPr sz="1400">
              <a:solidFill>
                <a:schemeClr val="bg1"/>
              </a:solidFill>
              <a:sym typeface="+mn-ea"/>
            </a:endParaRPr>
          </a:p>
          <a:p>
            <a:pPr algn="l">
              <a:buClrTx/>
              <a:buSzTx/>
              <a:buFontTx/>
            </a:pPr>
            <a:r>
              <a:rPr sz="1400">
                <a:solidFill>
                  <a:schemeClr val="bg1"/>
                </a:solidFill>
                <a:sym typeface="+mn-ea"/>
              </a:rPr>
              <a:t>returns true if there is another element to visit.</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E </a:t>
            </a:r>
            <a:r>
              <a:rPr sz="1400" b="1">
                <a:solidFill>
                  <a:schemeClr val="bg1"/>
                </a:solidFill>
                <a:sym typeface="+mn-ea"/>
              </a:rPr>
              <a:t>next</a:t>
            </a:r>
            <a:r>
              <a:rPr sz="1400">
                <a:solidFill>
                  <a:schemeClr val="bg1"/>
                </a:solidFill>
                <a:sym typeface="+mn-ea"/>
              </a:rPr>
              <a:t>()</a:t>
            </a:r>
            <a:endParaRPr sz="1400">
              <a:solidFill>
                <a:schemeClr val="bg1"/>
              </a:solidFill>
              <a:sym typeface="+mn-ea"/>
            </a:endParaRPr>
          </a:p>
          <a:p>
            <a:pPr algn="l">
              <a:buClrTx/>
              <a:buSzTx/>
              <a:buFontTx/>
            </a:pPr>
            <a:r>
              <a:rPr sz="1400">
                <a:solidFill>
                  <a:schemeClr val="bg1"/>
                </a:solidFill>
                <a:sym typeface="+mn-ea"/>
              </a:rPr>
              <a:t>returns the next object to visit. Throws a NoSuchElementException if the end of the</a:t>
            </a:r>
            <a:endParaRPr sz="1400">
              <a:solidFill>
                <a:schemeClr val="bg1"/>
              </a:solidFill>
              <a:sym typeface="+mn-ea"/>
            </a:endParaRPr>
          </a:p>
          <a:p>
            <a:pPr algn="l">
              <a:buClrTx/>
              <a:buSzTx/>
              <a:buFontTx/>
            </a:pPr>
            <a:r>
              <a:rPr sz="1400">
                <a:solidFill>
                  <a:schemeClr val="bg1"/>
                </a:solidFill>
                <a:sym typeface="+mn-ea"/>
              </a:rPr>
              <a:t>collection has been reached.</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void </a:t>
            </a:r>
            <a:r>
              <a:rPr sz="1400" b="1">
                <a:solidFill>
                  <a:schemeClr val="bg1"/>
                </a:solidFill>
                <a:sym typeface="+mn-ea"/>
              </a:rPr>
              <a:t>remove</a:t>
            </a:r>
            <a:r>
              <a:rPr sz="1400">
                <a:solidFill>
                  <a:schemeClr val="bg1"/>
                </a:solidFill>
                <a:sym typeface="+mn-ea"/>
              </a:rPr>
              <a:t>()</a:t>
            </a:r>
            <a:endParaRPr sz="1400">
              <a:solidFill>
                <a:schemeClr val="bg1"/>
              </a:solidFill>
              <a:sym typeface="+mn-ea"/>
            </a:endParaRPr>
          </a:p>
          <a:p>
            <a:pPr algn="l">
              <a:buClrTx/>
              <a:buSzTx/>
              <a:buFontTx/>
            </a:pPr>
            <a:r>
              <a:rPr sz="1400">
                <a:solidFill>
                  <a:schemeClr val="bg1"/>
                </a:solidFill>
                <a:sym typeface="+mn-ea"/>
              </a:rPr>
              <a:t>removes the last visited object. This method must immediately follow an element</a:t>
            </a:r>
            <a:endParaRPr sz="1400">
              <a:solidFill>
                <a:schemeClr val="bg1"/>
              </a:solidFill>
              <a:sym typeface="+mn-ea"/>
            </a:endParaRPr>
          </a:p>
          <a:p>
            <a:pPr algn="l">
              <a:buClrTx/>
              <a:buSzTx/>
              <a:buFontTx/>
            </a:pPr>
            <a:r>
              <a:rPr sz="1400">
                <a:solidFill>
                  <a:schemeClr val="bg1"/>
                </a:solidFill>
                <a:sym typeface="+mn-ea"/>
              </a:rPr>
              <a:t>visit. If the collection has been modified since the last element visit, this method</a:t>
            </a:r>
            <a:endParaRPr sz="1400">
              <a:solidFill>
                <a:schemeClr val="bg1"/>
              </a:solidFill>
              <a:sym typeface="+mn-ea"/>
            </a:endParaRPr>
          </a:p>
          <a:p>
            <a:pPr algn="l">
              <a:buClrTx/>
              <a:buSzTx/>
              <a:buFontTx/>
            </a:pPr>
            <a:r>
              <a:rPr sz="1400">
                <a:solidFill>
                  <a:schemeClr val="bg1"/>
                </a:solidFill>
                <a:sym typeface="+mn-ea"/>
              </a:rPr>
              <a:t>throws an IllegalStateException.</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default void </a:t>
            </a:r>
            <a:r>
              <a:rPr sz="1400" b="1">
                <a:solidFill>
                  <a:schemeClr val="bg1"/>
                </a:solidFill>
                <a:sym typeface="+mn-ea"/>
              </a:rPr>
              <a:t>forEachRemaining</a:t>
            </a:r>
            <a:r>
              <a:rPr sz="1400">
                <a:solidFill>
                  <a:schemeClr val="bg1"/>
                </a:solidFill>
                <a:sym typeface="+mn-ea"/>
              </a:rPr>
              <a:t>(Consumer&lt;? super E&gt; action) 8</a:t>
            </a:r>
            <a:endParaRPr sz="1400">
              <a:solidFill>
                <a:schemeClr val="bg1"/>
              </a:solidFill>
              <a:sym typeface="+mn-ea"/>
            </a:endParaRPr>
          </a:p>
          <a:p>
            <a:pPr algn="l">
              <a:buClrTx/>
              <a:buSzTx/>
              <a:buFontTx/>
            </a:pPr>
            <a:r>
              <a:rPr sz="1400">
                <a:solidFill>
                  <a:schemeClr val="bg1"/>
                </a:solidFill>
                <a:sym typeface="+mn-ea"/>
              </a:rPr>
              <a:t>visits elements and passes them to the given action until no elements remain</a:t>
            </a:r>
            <a:endParaRPr sz="1400">
              <a:solidFill>
                <a:schemeClr val="bg1"/>
              </a:solidFill>
              <a:sym typeface="+mn-ea"/>
            </a:endParaRPr>
          </a:p>
          <a:p>
            <a:pPr algn="l">
              <a:buClrTx/>
              <a:buSzTx/>
              <a:buFontTx/>
            </a:pPr>
            <a:r>
              <a:rPr sz="1400">
                <a:solidFill>
                  <a:schemeClr val="bg1"/>
                </a:solidFill>
                <a:sym typeface="+mn-ea"/>
              </a:rPr>
              <a:t>or the action throws an exception.</a:t>
            </a:r>
            <a:endParaRPr sz="1400">
              <a:solidFill>
                <a:schemeClr val="bg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113030" y="1891030"/>
            <a:ext cx="2293620" cy="829945"/>
          </a:xfrm>
          <a:prstGeom prst="rect">
            <a:avLst/>
          </a:prstGeom>
          <a:noFill/>
        </p:spPr>
        <p:txBody>
          <a:bodyPr wrap="square" rtlCol="0">
            <a:spAutoFit/>
          </a:bodyPr>
          <a:p>
            <a:r>
              <a:rPr lang="pt-PT" sz="2400" b="1">
                <a:solidFill>
                  <a:schemeClr val="bg1"/>
                </a:solidFill>
              </a:rPr>
              <a:t>Collections</a:t>
            </a:r>
            <a:endParaRPr sz="2400" b="1">
              <a:solidFill>
                <a:schemeClr val="bg1"/>
              </a:solidFill>
            </a:endParaRPr>
          </a:p>
          <a:p>
            <a:endParaRPr lang="pt-PT" altLang="pt-BR" sz="2400" b="1">
              <a:solidFill>
                <a:schemeClr val="bg1"/>
              </a:solidFill>
            </a:endParaRPr>
          </a:p>
        </p:txBody>
      </p:sp>
      <p:sp>
        <p:nvSpPr>
          <p:cNvPr id="11" name="object 5"/>
          <p:cNvSpPr txBox="true"/>
          <p:nvPr/>
        </p:nvSpPr>
        <p:spPr>
          <a:xfrm>
            <a:off x="2839720" y="505460"/>
            <a:ext cx="4747260" cy="208915"/>
          </a:xfrm>
          <a:prstGeom prst="rect">
            <a:avLst/>
          </a:prstGeom>
        </p:spPr>
        <p:txBody>
          <a:bodyPr vert="horz" wrap="square" lIns="0" tIns="12065" rIns="0" bIns="0" rtlCol="0">
            <a:spAutoFit/>
          </a:bodyPr>
          <a:p>
            <a:pPr>
              <a:lnSpc>
                <a:spcPct val="80000"/>
              </a:lnSpc>
              <a:buFont typeface="Wingdings" panose="05000000000000000000" pitchFamily="2" charset="2"/>
              <a:buNone/>
            </a:pPr>
            <a:r>
              <a:rPr lang="en-US" sz="1600" dirty="0">
                <a:solidFill>
                  <a:schemeClr val="bg1"/>
                </a:solidFill>
                <a:sym typeface="+mn-ea"/>
              </a:rPr>
              <a:t>Advancing an iterator:</a:t>
            </a:r>
            <a:endParaRPr lang="en-US" sz="1600" dirty="0">
              <a:solidFill>
                <a:schemeClr val="bg1"/>
              </a:solidFill>
              <a:sym typeface="+mn-ea"/>
            </a:endParaRPr>
          </a:p>
        </p:txBody>
      </p:sp>
      <p:sp>
        <p:nvSpPr>
          <p:cNvPr id="4" name="Caixa de Texto 3"/>
          <p:cNvSpPr txBox="true"/>
          <p:nvPr/>
        </p:nvSpPr>
        <p:spPr>
          <a:xfrm>
            <a:off x="2704465" y="982345"/>
            <a:ext cx="8609965" cy="922020"/>
          </a:xfrm>
          <a:prstGeom prst="rect">
            <a:avLst/>
          </a:prstGeom>
          <a:noFill/>
        </p:spPr>
        <p:txBody>
          <a:bodyPr wrap="square" rtlCol="0" anchor="t">
            <a:spAutoFit/>
          </a:bodyPr>
          <a:p>
            <a:pPr algn="l">
              <a:buClrTx/>
              <a:buSzTx/>
              <a:buFontTx/>
            </a:pPr>
            <a:r>
              <a:rPr lang="en-US">
                <a:solidFill>
                  <a:schemeClr val="bg1"/>
                </a:solidFill>
                <a:sym typeface="+mn-ea"/>
              </a:rPr>
              <a:t>Iterator&lt;String&gt; it = c.iterator();</a:t>
            </a:r>
            <a:endParaRPr lang="en-US">
              <a:solidFill>
                <a:schemeClr val="bg1"/>
              </a:solidFill>
              <a:sym typeface="+mn-ea"/>
            </a:endParaRPr>
          </a:p>
          <a:p>
            <a:pPr algn="l">
              <a:buClrTx/>
              <a:buSzTx/>
              <a:buFontTx/>
            </a:pPr>
            <a:r>
              <a:rPr lang="en-US">
                <a:solidFill>
                  <a:schemeClr val="bg1"/>
                </a:solidFill>
                <a:sym typeface="+mn-ea"/>
              </a:rPr>
              <a:t>it.next(); // skip over the first element</a:t>
            </a:r>
            <a:endParaRPr lang="en-US">
              <a:solidFill>
                <a:schemeClr val="bg1"/>
              </a:solidFill>
              <a:sym typeface="+mn-ea"/>
            </a:endParaRPr>
          </a:p>
          <a:p>
            <a:pPr algn="l">
              <a:buClrTx/>
              <a:buSzTx/>
              <a:buFontTx/>
            </a:pPr>
            <a:r>
              <a:rPr lang="en-US">
                <a:solidFill>
                  <a:schemeClr val="bg1"/>
                </a:solidFill>
                <a:sym typeface="+mn-ea"/>
              </a:rPr>
              <a:t>it.remove(); // now remove it</a:t>
            </a:r>
            <a:endParaRPr lang="en-US" i="1" u="sng" dirty="0">
              <a:solidFill>
                <a:schemeClr val="bg1"/>
              </a:solidFill>
              <a:sym typeface="+mn-ea"/>
            </a:endParaRPr>
          </a:p>
        </p:txBody>
      </p:sp>
      <p:sp>
        <p:nvSpPr>
          <p:cNvPr id="7" name="Retângulo com Único Canto Aparado 6"/>
          <p:cNvSpPr/>
          <p:nvPr/>
        </p:nvSpPr>
        <p:spPr>
          <a:xfrm>
            <a:off x="2775585" y="2006600"/>
            <a:ext cx="8716645" cy="4566285"/>
          </a:xfrm>
          <a:prstGeom prst="snip1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 name="Caixa de Texto 7"/>
          <p:cNvSpPr txBox="true"/>
          <p:nvPr/>
        </p:nvSpPr>
        <p:spPr>
          <a:xfrm>
            <a:off x="59055" y="3008630"/>
            <a:ext cx="2293620" cy="1383665"/>
          </a:xfrm>
          <a:prstGeom prst="rect">
            <a:avLst/>
          </a:prstGeom>
          <a:noFill/>
        </p:spPr>
        <p:txBody>
          <a:bodyPr wrap="square" rtlCol="0">
            <a:spAutoFit/>
          </a:bodyPr>
          <a:p>
            <a:r>
              <a:rPr lang="pt-PT" altLang="en-US" sz="2800" b="1" dirty="0" smtClean="0">
                <a:solidFill>
                  <a:schemeClr val="bg1"/>
                </a:solidFill>
                <a:sym typeface="+mn-ea"/>
              </a:rPr>
              <a:t>Iterators</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5" name="Text Box 24"/>
          <p:cNvSpPr txBox="true"/>
          <p:nvPr/>
        </p:nvSpPr>
        <p:spPr>
          <a:xfrm>
            <a:off x="3118485" y="2287270"/>
            <a:ext cx="7781925" cy="1814830"/>
          </a:xfrm>
          <a:prstGeom prst="rect">
            <a:avLst/>
          </a:prstGeom>
          <a:noFill/>
        </p:spPr>
        <p:txBody>
          <a:bodyPr wrap="square" rtlCol="0">
            <a:spAutoFit/>
          </a:bodyPr>
          <a:p>
            <a:pPr algn="l">
              <a:buClrTx/>
              <a:buSzTx/>
              <a:buFontTx/>
            </a:pPr>
            <a:r>
              <a:rPr lang="pt-PT" altLang="en-US" sz="1400">
                <a:solidFill>
                  <a:schemeClr val="bg1"/>
                </a:solidFill>
                <a:sym typeface="+mn-ea"/>
              </a:rPr>
              <a:t>// </a:t>
            </a:r>
            <a:r>
              <a:rPr lang="en-US" sz="1400">
                <a:solidFill>
                  <a:schemeClr val="bg1"/>
                </a:solidFill>
                <a:sym typeface="+mn-ea"/>
              </a:rPr>
              <a:t>If you want to remove two adjacent elements, you cannot simply call</a:t>
            </a:r>
            <a:endParaRPr lang="en-US" sz="1400">
              <a:solidFill>
                <a:schemeClr val="bg1"/>
              </a:solidFill>
              <a:sym typeface="+mn-ea"/>
            </a:endParaRPr>
          </a:p>
          <a:p>
            <a:pPr algn="l">
              <a:buClrTx/>
              <a:buSzTx/>
              <a:buFontTx/>
            </a:pPr>
            <a:r>
              <a:rPr lang="en-US" sz="1400">
                <a:solidFill>
                  <a:schemeClr val="bg1"/>
                </a:solidFill>
                <a:sym typeface="+mn-ea"/>
              </a:rPr>
              <a:t>it.remove();</a:t>
            </a:r>
            <a:endParaRPr lang="en-US" sz="1400">
              <a:solidFill>
                <a:schemeClr val="bg1"/>
              </a:solidFill>
              <a:sym typeface="+mn-ea"/>
            </a:endParaRPr>
          </a:p>
          <a:p>
            <a:pPr algn="l">
              <a:buClrTx/>
              <a:buSzTx/>
              <a:buFontTx/>
            </a:pPr>
            <a:r>
              <a:rPr lang="en-US" sz="1400">
                <a:solidFill>
                  <a:schemeClr val="bg1"/>
                </a:solidFill>
                <a:sym typeface="+mn-ea"/>
              </a:rPr>
              <a:t>it.remove(); // ERROR</a:t>
            </a:r>
            <a:endParaRPr lang="en-US" sz="1400">
              <a:solidFill>
                <a:schemeClr val="bg1"/>
              </a:solidFill>
              <a:sym typeface="+mn-ea"/>
            </a:endParaRPr>
          </a:p>
          <a:p>
            <a:pPr algn="l">
              <a:buClrTx/>
              <a:buSzTx/>
              <a:buFontTx/>
            </a:pPr>
            <a:endParaRPr lang="en-US" sz="1400">
              <a:solidFill>
                <a:schemeClr val="bg1"/>
              </a:solidFill>
              <a:sym typeface="+mn-ea"/>
            </a:endParaRPr>
          </a:p>
          <a:p>
            <a:pPr algn="l">
              <a:buClrTx/>
              <a:buSzTx/>
              <a:buFontTx/>
            </a:pPr>
            <a:r>
              <a:rPr lang="pt-PT" altLang="en-US" sz="1400">
                <a:solidFill>
                  <a:schemeClr val="bg1"/>
                </a:solidFill>
                <a:sym typeface="+mn-ea"/>
              </a:rPr>
              <a:t>// </a:t>
            </a:r>
            <a:r>
              <a:rPr lang="en-US" sz="1400">
                <a:solidFill>
                  <a:schemeClr val="bg1"/>
                </a:solidFill>
                <a:sym typeface="+mn-ea"/>
              </a:rPr>
              <a:t>Instead, you must first call next to jump over the element to be removed.</a:t>
            </a:r>
            <a:endParaRPr lang="en-US" sz="1400">
              <a:solidFill>
                <a:schemeClr val="bg1"/>
              </a:solidFill>
              <a:sym typeface="+mn-ea"/>
            </a:endParaRPr>
          </a:p>
          <a:p>
            <a:pPr algn="l">
              <a:buClrTx/>
              <a:buSzTx/>
              <a:buFontTx/>
            </a:pPr>
            <a:r>
              <a:rPr lang="en-US" sz="1400">
                <a:solidFill>
                  <a:schemeClr val="bg1"/>
                </a:solidFill>
                <a:sym typeface="+mn-ea"/>
              </a:rPr>
              <a:t>it.remove();</a:t>
            </a:r>
            <a:endParaRPr lang="en-US" sz="1400">
              <a:solidFill>
                <a:schemeClr val="bg1"/>
              </a:solidFill>
              <a:sym typeface="+mn-ea"/>
            </a:endParaRPr>
          </a:p>
          <a:p>
            <a:pPr algn="l">
              <a:buClrTx/>
              <a:buSzTx/>
              <a:buFontTx/>
            </a:pPr>
            <a:r>
              <a:rPr lang="en-US" sz="1400">
                <a:solidFill>
                  <a:schemeClr val="bg1"/>
                </a:solidFill>
                <a:sym typeface="+mn-ea"/>
              </a:rPr>
              <a:t>it.next();</a:t>
            </a:r>
            <a:endParaRPr lang="en-US" sz="1400">
              <a:solidFill>
                <a:schemeClr val="bg1"/>
              </a:solidFill>
              <a:sym typeface="+mn-ea"/>
            </a:endParaRPr>
          </a:p>
          <a:p>
            <a:pPr algn="l">
              <a:buClrTx/>
              <a:buSzTx/>
              <a:buFontTx/>
            </a:pPr>
            <a:r>
              <a:rPr lang="en-US" sz="1400">
                <a:solidFill>
                  <a:schemeClr val="bg1"/>
                </a:solidFill>
                <a:sym typeface="+mn-ea"/>
              </a:rPr>
              <a:t>it.remove(); // OK</a:t>
            </a:r>
            <a:endParaRPr lang="en-US" sz="1400">
              <a:solidFill>
                <a:schemeClr val="bg1"/>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113030" y="1891030"/>
            <a:ext cx="2293620" cy="829945"/>
          </a:xfrm>
          <a:prstGeom prst="rect">
            <a:avLst/>
          </a:prstGeom>
          <a:noFill/>
        </p:spPr>
        <p:txBody>
          <a:bodyPr wrap="square" rtlCol="0">
            <a:spAutoFit/>
          </a:bodyPr>
          <a:p>
            <a:r>
              <a:rPr lang="pt-PT" sz="2400" b="1">
                <a:solidFill>
                  <a:schemeClr val="bg1"/>
                </a:solidFill>
              </a:rPr>
              <a:t>Collections</a:t>
            </a:r>
            <a:endParaRPr sz="2400" b="1">
              <a:solidFill>
                <a:schemeClr val="bg1"/>
              </a:solidFill>
            </a:endParaRPr>
          </a:p>
          <a:p>
            <a:endParaRPr lang="pt-PT" altLang="pt-BR" sz="2400" b="1">
              <a:solidFill>
                <a:schemeClr val="bg1"/>
              </a:solidFill>
            </a:endParaRPr>
          </a:p>
        </p:txBody>
      </p:sp>
      <p:sp>
        <p:nvSpPr>
          <p:cNvPr id="11" name="object 5"/>
          <p:cNvSpPr txBox="true"/>
          <p:nvPr/>
        </p:nvSpPr>
        <p:spPr>
          <a:xfrm>
            <a:off x="2839720" y="505460"/>
            <a:ext cx="4747260" cy="208915"/>
          </a:xfrm>
          <a:prstGeom prst="rect">
            <a:avLst/>
          </a:prstGeom>
        </p:spPr>
        <p:txBody>
          <a:bodyPr vert="horz" wrap="square" lIns="0" tIns="12065" rIns="0" bIns="0" rtlCol="0">
            <a:spAutoFit/>
          </a:bodyPr>
          <a:p>
            <a:pPr>
              <a:lnSpc>
                <a:spcPct val="80000"/>
              </a:lnSpc>
              <a:buFont typeface="Wingdings" panose="05000000000000000000" pitchFamily="2" charset="2"/>
              <a:buNone/>
            </a:pPr>
            <a:r>
              <a:rPr lang="en-US" sz="1600" dirty="0">
                <a:solidFill>
                  <a:schemeClr val="bg1"/>
                </a:solidFill>
                <a:sym typeface="+mn-ea"/>
              </a:rPr>
              <a:t>Generic Utility Methods</a:t>
            </a:r>
            <a:endParaRPr lang="en-US" sz="1600" dirty="0">
              <a:solidFill>
                <a:schemeClr val="bg1"/>
              </a:solidFill>
              <a:sym typeface="+mn-ea"/>
            </a:endParaRPr>
          </a:p>
        </p:txBody>
      </p:sp>
      <p:sp>
        <p:nvSpPr>
          <p:cNvPr id="4" name="Caixa de Texto 3"/>
          <p:cNvSpPr txBox="true"/>
          <p:nvPr/>
        </p:nvSpPr>
        <p:spPr>
          <a:xfrm>
            <a:off x="2704465" y="982345"/>
            <a:ext cx="9220200" cy="1198880"/>
          </a:xfrm>
          <a:prstGeom prst="rect">
            <a:avLst/>
          </a:prstGeom>
          <a:noFill/>
        </p:spPr>
        <p:txBody>
          <a:bodyPr wrap="square" rtlCol="0" anchor="t">
            <a:spAutoFit/>
          </a:bodyPr>
          <a:p>
            <a:pPr algn="l">
              <a:buClrTx/>
              <a:buSzTx/>
              <a:buFontTx/>
            </a:pPr>
            <a:r>
              <a:rPr lang="en-US">
                <a:solidFill>
                  <a:schemeClr val="bg1"/>
                </a:solidFill>
                <a:sym typeface="+mn-ea"/>
              </a:rPr>
              <a:t>The Collection and Iterator interfaces are generic, which means you can write</a:t>
            </a:r>
            <a:endParaRPr lang="en-US">
              <a:solidFill>
                <a:schemeClr val="bg1"/>
              </a:solidFill>
              <a:sym typeface="+mn-ea"/>
            </a:endParaRPr>
          </a:p>
          <a:p>
            <a:pPr algn="l">
              <a:buClrTx/>
              <a:buSzTx/>
              <a:buFontTx/>
            </a:pPr>
            <a:r>
              <a:rPr lang="en-US">
                <a:solidFill>
                  <a:schemeClr val="bg1"/>
                </a:solidFill>
                <a:sym typeface="+mn-ea"/>
              </a:rPr>
              <a:t>utility methods that operate on any kind of collection. For example, here is</a:t>
            </a:r>
            <a:endParaRPr lang="en-US">
              <a:solidFill>
                <a:schemeClr val="bg1"/>
              </a:solidFill>
              <a:sym typeface="+mn-ea"/>
            </a:endParaRPr>
          </a:p>
          <a:p>
            <a:pPr algn="l">
              <a:buClrTx/>
              <a:buSzTx/>
              <a:buFontTx/>
            </a:pPr>
            <a:r>
              <a:rPr lang="en-US">
                <a:solidFill>
                  <a:schemeClr val="bg1"/>
                </a:solidFill>
                <a:sym typeface="+mn-ea"/>
              </a:rPr>
              <a:t>a generic method that tests whether an arbitrary collection contains a given</a:t>
            </a:r>
            <a:endParaRPr lang="en-US">
              <a:solidFill>
                <a:schemeClr val="bg1"/>
              </a:solidFill>
              <a:sym typeface="+mn-ea"/>
            </a:endParaRPr>
          </a:p>
          <a:p>
            <a:pPr algn="l">
              <a:buClrTx/>
              <a:buSzTx/>
              <a:buFontTx/>
            </a:pPr>
            <a:r>
              <a:rPr lang="en-US">
                <a:solidFill>
                  <a:schemeClr val="bg1"/>
                </a:solidFill>
                <a:sym typeface="+mn-ea"/>
              </a:rPr>
              <a:t>element:</a:t>
            </a:r>
            <a:endParaRPr lang="en-US">
              <a:solidFill>
                <a:schemeClr val="bg1"/>
              </a:solidFill>
              <a:sym typeface="+mn-ea"/>
            </a:endParaRPr>
          </a:p>
        </p:txBody>
      </p:sp>
      <p:sp>
        <p:nvSpPr>
          <p:cNvPr id="7" name="Retângulo com Único Canto Aparado 6"/>
          <p:cNvSpPr/>
          <p:nvPr/>
        </p:nvSpPr>
        <p:spPr>
          <a:xfrm>
            <a:off x="2775585" y="2720975"/>
            <a:ext cx="8716645" cy="3851910"/>
          </a:xfrm>
          <a:prstGeom prst="snip1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 name="Caixa de Texto 7"/>
          <p:cNvSpPr txBox="true"/>
          <p:nvPr/>
        </p:nvSpPr>
        <p:spPr>
          <a:xfrm>
            <a:off x="59055" y="3008630"/>
            <a:ext cx="2293620" cy="1383665"/>
          </a:xfrm>
          <a:prstGeom prst="rect">
            <a:avLst/>
          </a:prstGeom>
          <a:noFill/>
        </p:spPr>
        <p:txBody>
          <a:bodyPr wrap="square" rtlCol="0">
            <a:spAutoFit/>
          </a:bodyPr>
          <a:p>
            <a:r>
              <a:rPr lang="pt-PT" altLang="en-US" sz="2800" b="1" dirty="0" smtClean="0">
                <a:solidFill>
                  <a:schemeClr val="bg1"/>
                </a:solidFill>
                <a:sym typeface="+mn-ea"/>
              </a:rPr>
              <a:t>Iterators</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5" name="Text Box 24"/>
          <p:cNvSpPr txBox="true"/>
          <p:nvPr/>
        </p:nvSpPr>
        <p:spPr>
          <a:xfrm>
            <a:off x="3118485" y="3117850"/>
            <a:ext cx="7781925" cy="1383665"/>
          </a:xfrm>
          <a:prstGeom prst="rect">
            <a:avLst/>
          </a:prstGeom>
          <a:noFill/>
        </p:spPr>
        <p:txBody>
          <a:bodyPr wrap="square" rtlCol="0">
            <a:spAutoFit/>
          </a:bodyPr>
          <a:p>
            <a:pPr algn="l">
              <a:buClrTx/>
              <a:buSzTx/>
              <a:buFontTx/>
            </a:pPr>
            <a:r>
              <a:rPr sz="1400">
                <a:solidFill>
                  <a:schemeClr val="bg1"/>
                </a:solidFill>
                <a:sym typeface="+mn-ea"/>
              </a:rPr>
              <a:t>public static &lt;E&gt; boolean contains(Collection&lt;E&gt; c, Object obj)</a:t>
            </a:r>
            <a:r>
              <a:rPr lang="pt-PT" sz="1400">
                <a:solidFill>
                  <a:schemeClr val="bg1"/>
                </a:solidFill>
                <a:sym typeface="+mn-ea"/>
              </a:rPr>
              <a:t> </a:t>
            </a:r>
            <a:r>
              <a:rPr sz="1400">
                <a:solidFill>
                  <a:schemeClr val="bg1"/>
                </a:solidFill>
                <a:sym typeface="+mn-ea"/>
              </a:rPr>
              <a:t>{</a:t>
            </a:r>
            <a:endParaRPr sz="1400">
              <a:solidFill>
                <a:schemeClr val="bg1"/>
              </a:solidFill>
              <a:sym typeface="+mn-ea"/>
            </a:endParaRPr>
          </a:p>
          <a:p>
            <a:pPr algn="l">
              <a:buClrTx/>
              <a:buSzTx/>
              <a:buFontTx/>
            </a:pPr>
            <a:r>
              <a:rPr sz="1400">
                <a:solidFill>
                  <a:schemeClr val="bg1"/>
                </a:solidFill>
                <a:sym typeface="+mn-ea"/>
              </a:rPr>
              <a:t> </a:t>
            </a:r>
            <a:r>
              <a:rPr lang="pt-PT" sz="1400">
                <a:solidFill>
                  <a:schemeClr val="bg1"/>
                </a:solidFill>
                <a:sym typeface="+mn-ea"/>
              </a:rPr>
              <a:t>      </a:t>
            </a:r>
            <a:r>
              <a:rPr sz="1400">
                <a:solidFill>
                  <a:schemeClr val="bg1"/>
                </a:solidFill>
                <a:sym typeface="+mn-ea"/>
              </a:rPr>
              <a:t>for (E element : c)</a:t>
            </a:r>
            <a:endParaRPr sz="1400">
              <a:solidFill>
                <a:schemeClr val="bg1"/>
              </a:solidFill>
              <a:sym typeface="+mn-ea"/>
            </a:endParaRPr>
          </a:p>
          <a:p>
            <a:pPr algn="l">
              <a:buClrTx/>
              <a:buSzTx/>
              <a:buFontTx/>
            </a:pPr>
            <a:r>
              <a:rPr sz="1400">
                <a:solidFill>
                  <a:schemeClr val="bg1"/>
                </a:solidFill>
                <a:sym typeface="+mn-ea"/>
              </a:rPr>
              <a:t> </a:t>
            </a:r>
            <a:r>
              <a:rPr lang="pt-PT" sz="1400">
                <a:solidFill>
                  <a:schemeClr val="bg1"/>
                </a:solidFill>
                <a:sym typeface="+mn-ea"/>
              </a:rPr>
              <a:t>           </a:t>
            </a:r>
            <a:r>
              <a:rPr sz="1400">
                <a:solidFill>
                  <a:schemeClr val="bg1"/>
                </a:solidFill>
                <a:sym typeface="+mn-ea"/>
              </a:rPr>
              <a:t>if (element.equals(obj))</a:t>
            </a:r>
            <a:endParaRPr sz="1400">
              <a:solidFill>
                <a:schemeClr val="bg1"/>
              </a:solidFill>
              <a:sym typeface="+mn-ea"/>
            </a:endParaRPr>
          </a:p>
          <a:p>
            <a:pPr algn="l">
              <a:buClrTx/>
              <a:buSzTx/>
              <a:buFontTx/>
            </a:pPr>
            <a:r>
              <a:rPr sz="1400">
                <a:solidFill>
                  <a:schemeClr val="bg1"/>
                </a:solidFill>
                <a:sym typeface="+mn-ea"/>
              </a:rPr>
              <a:t> </a:t>
            </a:r>
            <a:r>
              <a:rPr lang="pt-PT" sz="1400">
                <a:solidFill>
                  <a:schemeClr val="bg1"/>
                </a:solidFill>
                <a:sym typeface="+mn-ea"/>
              </a:rPr>
              <a:t>	</a:t>
            </a:r>
            <a:r>
              <a:rPr sz="1400">
                <a:solidFill>
                  <a:schemeClr val="bg1"/>
                </a:solidFill>
                <a:sym typeface="+mn-ea"/>
              </a:rPr>
              <a:t>return true;</a:t>
            </a:r>
            <a:endParaRPr sz="1400">
              <a:solidFill>
                <a:schemeClr val="bg1"/>
              </a:solidFill>
              <a:sym typeface="+mn-ea"/>
            </a:endParaRPr>
          </a:p>
          <a:p>
            <a:pPr algn="l">
              <a:buClrTx/>
              <a:buSzTx/>
              <a:buFontTx/>
            </a:pPr>
            <a:r>
              <a:rPr sz="1400">
                <a:solidFill>
                  <a:schemeClr val="bg1"/>
                </a:solidFill>
                <a:sym typeface="+mn-ea"/>
              </a:rPr>
              <a:t> </a:t>
            </a:r>
            <a:r>
              <a:rPr lang="pt-PT" sz="1400">
                <a:solidFill>
                  <a:schemeClr val="bg1"/>
                </a:solidFill>
                <a:sym typeface="+mn-ea"/>
              </a:rPr>
              <a:t>           </a:t>
            </a:r>
            <a:r>
              <a:rPr sz="1400">
                <a:solidFill>
                  <a:schemeClr val="bg1"/>
                </a:solidFill>
                <a:sym typeface="+mn-ea"/>
              </a:rPr>
              <a:t>return false;</a:t>
            </a:r>
            <a:endParaRPr sz="1400">
              <a:solidFill>
                <a:schemeClr val="bg1"/>
              </a:solidFill>
              <a:sym typeface="+mn-ea"/>
            </a:endParaRPr>
          </a:p>
          <a:p>
            <a:pPr algn="l">
              <a:buClrTx/>
              <a:buSzTx/>
              <a:buFontTx/>
            </a:pPr>
            <a:r>
              <a:rPr sz="1400">
                <a:solidFill>
                  <a:schemeClr val="bg1"/>
                </a:solidFill>
                <a:sym typeface="+mn-ea"/>
              </a:rPr>
              <a:t>}</a:t>
            </a:r>
            <a:endParaRPr sz="1400">
              <a:solidFill>
                <a:schemeClr val="bg1"/>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113030" y="1891030"/>
            <a:ext cx="2293620" cy="829945"/>
          </a:xfrm>
          <a:prstGeom prst="rect">
            <a:avLst/>
          </a:prstGeom>
          <a:noFill/>
        </p:spPr>
        <p:txBody>
          <a:bodyPr wrap="square" rtlCol="0">
            <a:spAutoFit/>
          </a:bodyPr>
          <a:p>
            <a:r>
              <a:rPr lang="pt-PT" sz="2400" b="1">
                <a:solidFill>
                  <a:schemeClr val="bg1"/>
                </a:solidFill>
              </a:rPr>
              <a:t>Collections</a:t>
            </a:r>
            <a:endParaRPr sz="2400" b="1">
              <a:solidFill>
                <a:schemeClr val="bg1"/>
              </a:solidFill>
            </a:endParaRPr>
          </a:p>
          <a:p>
            <a:endParaRPr lang="pt-PT" altLang="pt-BR" sz="2400" b="1">
              <a:solidFill>
                <a:schemeClr val="bg1"/>
              </a:solidFill>
            </a:endParaRPr>
          </a:p>
        </p:txBody>
      </p:sp>
      <p:sp>
        <p:nvSpPr>
          <p:cNvPr id="11" name="object 5"/>
          <p:cNvSpPr txBox="true"/>
          <p:nvPr/>
        </p:nvSpPr>
        <p:spPr>
          <a:xfrm>
            <a:off x="2839720" y="505460"/>
            <a:ext cx="4747260" cy="257810"/>
          </a:xfrm>
          <a:prstGeom prst="rect">
            <a:avLst/>
          </a:prstGeom>
        </p:spPr>
        <p:txBody>
          <a:bodyPr vert="horz" wrap="square" lIns="0" tIns="12065" rIns="0" bIns="0" rtlCol="0">
            <a:spAutoFit/>
          </a:bodyPr>
          <a:p>
            <a:pPr algn="l"/>
            <a:r>
              <a:rPr lang="pt-PT" altLang="en-US" sz="1600" b="1" dirty="0" smtClean="0">
                <a:solidFill>
                  <a:schemeClr val="bg1"/>
                </a:solidFill>
                <a:sym typeface="+mn-ea"/>
              </a:rPr>
              <a:t>Interface Collections</a:t>
            </a:r>
            <a:endParaRPr lang="en-US" sz="1600" dirty="0">
              <a:solidFill>
                <a:schemeClr val="bg1"/>
              </a:solidFill>
              <a:sym typeface="+mn-ea"/>
            </a:endParaRPr>
          </a:p>
        </p:txBody>
      </p:sp>
      <p:sp>
        <p:nvSpPr>
          <p:cNvPr id="4" name="Caixa de Texto 3"/>
          <p:cNvSpPr txBox="true"/>
          <p:nvPr/>
        </p:nvSpPr>
        <p:spPr>
          <a:xfrm>
            <a:off x="2704465" y="982345"/>
            <a:ext cx="9220200" cy="645160"/>
          </a:xfrm>
          <a:prstGeom prst="rect">
            <a:avLst/>
          </a:prstGeom>
          <a:noFill/>
        </p:spPr>
        <p:txBody>
          <a:bodyPr wrap="square" rtlCol="0" anchor="t">
            <a:spAutoFit/>
          </a:bodyPr>
          <a:p>
            <a:pPr algn="l">
              <a:buClrTx/>
              <a:buSzTx/>
              <a:buFontTx/>
            </a:pPr>
            <a:r>
              <a:rPr lang="en-US">
                <a:solidFill>
                  <a:schemeClr val="bg1"/>
                </a:solidFill>
                <a:sym typeface="+mn-ea"/>
              </a:rPr>
              <a:t>In fact, the Collection interface declares quite a few useful methods that all</a:t>
            </a:r>
            <a:endParaRPr lang="en-US">
              <a:solidFill>
                <a:schemeClr val="bg1"/>
              </a:solidFill>
              <a:sym typeface="+mn-ea"/>
            </a:endParaRPr>
          </a:p>
          <a:p>
            <a:pPr algn="l">
              <a:buClrTx/>
              <a:buSzTx/>
              <a:buFontTx/>
            </a:pPr>
            <a:r>
              <a:rPr lang="en-US">
                <a:solidFill>
                  <a:schemeClr val="bg1"/>
                </a:solidFill>
                <a:sym typeface="+mn-ea"/>
              </a:rPr>
              <a:t>implementing classes must supply. Among them are</a:t>
            </a:r>
            <a:endParaRPr lang="en-US">
              <a:solidFill>
                <a:schemeClr val="bg1"/>
              </a:solidFill>
              <a:sym typeface="+mn-ea"/>
            </a:endParaRPr>
          </a:p>
        </p:txBody>
      </p:sp>
      <p:sp>
        <p:nvSpPr>
          <p:cNvPr id="7" name="Retângulo com Único Canto Aparado 6"/>
          <p:cNvSpPr/>
          <p:nvPr/>
        </p:nvSpPr>
        <p:spPr>
          <a:xfrm>
            <a:off x="2775585" y="1760220"/>
            <a:ext cx="8716645" cy="4812665"/>
          </a:xfrm>
          <a:prstGeom prst="snip1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 name="Caixa de Texto 7"/>
          <p:cNvSpPr txBox="true"/>
          <p:nvPr/>
        </p:nvSpPr>
        <p:spPr>
          <a:xfrm>
            <a:off x="59055" y="3008630"/>
            <a:ext cx="2293620" cy="1691640"/>
          </a:xfrm>
          <a:prstGeom prst="rect">
            <a:avLst/>
          </a:prstGeom>
          <a:noFill/>
        </p:spPr>
        <p:txBody>
          <a:bodyPr wrap="square" rtlCol="0">
            <a:spAutoFit/>
          </a:bodyPr>
          <a:p>
            <a:pPr algn="ctr"/>
            <a:r>
              <a:rPr lang="pt-PT" altLang="en-US" sz="2400" b="1" dirty="0" smtClean="0">
                <a:solidFill>
                  <a:schemeClr val="bg1"/>
                </a:solidFill>
                <a:sym typeface="+mn-ea"/>
              </a:rPr>
              <a:t>Interface </a:t>
            </a:r>
            <a:endParaRPr lang="pt-PT" altLang="en-US" sz="2400" b="1" dirty="0" smtClean="0">
              <a:solidFill>
                <a:schemeClr val="bg1"/>
              </a:solidFill>
              <a:sym typeface="+mn-ea"/>
            </a:endParaRPr>
          </a:p>
          <a:p>
            <a:pPr algn="ctr"/>
            <a:r>
              <a:rPr lang="pt-PT" altLang="en-US" sz="2400" b="1" dirty="0" smtClean="0">
                <a:solidFill>
                  <a:schemeClr val="bg1"/>
                </a:solidFill>
                <a:sym typeface="+mn-ea"/>
              </a:rPr>
              <a:t>Collections</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5" name="Text Box 24"/>
          <p:cNvSpPr txBox="true"/>
          <p:nvPr/>
        </p:nvSpPr>
        <p:spPr>
          <a:xfrm>
            <a:off x="3086100" y="2091055"/>
            <a:ext cx="7781925" cy="2676525"/>
          </a:xfrm>
          <a:prstGeom prst="rect">
            <a:avLst/>
          </a:prstGeom>
          <a:noFill/>
        </p:spPr>
        <p:txBody>
          <a:bodyPr wrap="square" rtlCol="0">
            <a:spAutoFit/>
          </a:bodyPr>
          <a:p>
            <a:pPr algn="l">
              <a:buClrTx/>
              <a:buSzTx/>
              <a:buFontTx/>
            </a:pPr>
            <a:r>
              <a:rPr sz="1400">
                <a:solidFill>
                  <a:schemeClr val="bg1"/>
                </a:solidFill>
                <a:sym typeface="+mn-ea"/>
              </a:rPr>
              <a:t>int size()</a:t>
            </a:r>
            <a:endParaRPr sz="1400">
              <a:solidFill>
                <a:schemeClr val="bg1"/>
              </a:solidFill>
              <a:sym typeface="+mn-ea"/>
            </a:endParaRPr>
          </a:p>
          <a:p>
            <a:pPr algn="l">
              <a:buClrTx/>
              <a:buSzTx/>
              <a:buFontTx/>
            </a:pPr>
            <a:r>
              <a:rPr sz="1400">
                <a:solidFill>
                  <a:schemeClr val="bg1"/>
                </a:solidFill>
                <a:sym typeface="+mn-ea"/>
              </a:rPr>
              <a:t>boolean isEmpty()</a:t>
            </a:r>
            <a:endParaRPr sz="1400">
              <a:solidFill>
                <a:schemeClr val="bg1"/>
              </a:solidFill>
              <a:sym typeface="+mn-ea"/>
            </a:endParaRPr>
          </a:p>
          <a:p>
            <a:pPr algn="l">
              <a:buClrTx/>
              <a:buSzTx/>
              <a:buFontTx/>
            </a:pPr>
            <a:r>
              <a:rPr sz="1400">
                <a:solidFill>
                  <a:schemeClr val="bg1"/>
                </a:solidFill>
                <a:sym typeface="+mn-ea"/>
              </a:rPr>
              <a:t>boolean contains(Object obj)</a:t>
            </a:r>
            <a:endParaRPr sz="1400">
              <a:solidFill>
                <a:schemeClr val="bg1"/>
              </a:solidFill>
              <a:sym typeface="+mn-ea"/>
            </a:endParaRPr>
          </a:p>
          <a:p>
            <a:pPr algn="l">
              <a:buClrTx/>
              <a:buSzTx/>
              <a:buFontTx/>
            </a:pPr>
            <a:r>
              <a:rPr sz="1400">
                <a:solidFill>
                  <a:schemeClr val="bg1"/>
                </a:solidFill>
                <a:sym typeface="+mn-ea"/>
              </a:rPr>
              <a:t>boolean containsAll(Collection&lt;?&gt; c)</a:t>
            </a:r>
            <a:endParaRPr sz="1400">
              <a:solidFill>
                <a:schemeClr val="bg1"/>
              </a:solidFill>
              <a:sym typeface="+mn-ea"/>
            </a:endParaRPr>
          </a:p>
          <a:p>
            <a:pPr algn="l">
              <a:buClrTx/>
              <a:buSzTx/>
              <a:buFontTx/>
            </a:pPr>
            <a:r>
              <a:rPr sz="1400">
                <a:solidFill>
                  <a:schemeClr val="bg1"/>
                </a:solidFill>
                <a:sym typeface="+mn-ea"/>
              </a:rPr>
              <a:t>boolean equals(Object other)</a:t>
            </a:r>
            <a:endParaRPr sz="1400">
              <a:solidFill>
                <a:schemeClr val="bg1"/>
              </a:solidFill>
              <a:sym typeface="+mn-ea"/>
            </a:endParaRPr>
          </a:p>
          <a:p>
            <a:pPr algn="l">
              <a:buClrTx/>
              <a:buSzTx/>
              <a:buFontTx/>
            </a:pPr>
            <a:r>
              <a:rPr sz="1400">
                <a:solidFill>
                  <a:schemeClr val="bg1"/>
                </a:solidFill>
                <a:sym typeface="+mn-ea"/>
              </a:rPr>
              <a:t>boolean addAll(Collection&lt;? extends E&gt; from)</a:t>
            </a:r>
            <a:endParaRPr sz="1400">
              <a:solidFill>
                <a:schemeClr val="bg1"/>
              </a:solidFill>
              <a:sym typeface="+mn-ea"/>
            </a:endParaRPr>
          </a:p>
          <a:p>
            <a:pPr algn="l">
              <a:buClrTx/>
              <a:buSzTx/>
              <a:buFontTx/>
            </a:pPr>
            <a:r>
              <a:rPr sz="1400">
                <a:solidFill>
                  <a:schemeClr val="bg1"/>
                </a:solidFill>
                <a:sym typeface="+mn-ea"/>
              </a:rPr>
              <a:t>boolean remove(Object obj)</a:t>
            </a:r>
            <a:endParaRPr sz="1400">
              <a:solidFill>
                <a:schemeClr val="bg1"/>
              </a:solidFill>
              <a:sym typeface="+mn-ea"/>
            </a:endParaRPr>
          </a:p>
          <a:p>
            <a:pPr algn="l">
              <a:buClrTx/>
              <a:buSzTx/>
              <a:buFontTx/>
            </a:pPr>
            <a:r>
              <a:rPr sz="1400">
                <a:solidFill>
                  <a:schemeClr val="bg1"/>
                </a:solidFill>
                <a:sym typeface="+mn-ea"/>
              </a:rPr>
              <a:t>boolean removeAll(Collection&lt;?&gt; c)</a:t>
            </a:r>
            <a:endParaRPr sz="1400">
              <a:solidFill>
                <a:schemeClr val="bg1"/>
              </a:solidFill>
              <a:sym typeface="+mn-ea"/>
            </a:endParaRPr>
          </a:p>
          <a:p>
            <a:pPr algn="l">
              <a:buClrTx/>
              <a:buSzTx/>
              <a:buFontTx/>
            </a:pPr>
            <a:r>
              <a:rPr sz="1400">
                <a:solidFill>
                  <a:schemeClr val="bg1"/>
                </a:solidFill>
                <a:sym typeface="+mn-ea"/>
              </a:rPr>
              <a:t>void clear()</a:t>
            </a:r>
            <a:endParaRPr sz="1400">
              <a:solidFill>
                <a:schemeClr val="bg1"/>
              </a:solidFill>
              <a:sym typeface="+mn-ea"/>
            </a:endParaRPr>
          </a:p>
          <a:p>
            <a:pPr algn="l">
              <a:buClrTx/>
              <a:buSzTx/>
              <a:buFontTx/>
            </a:pPr>
            <a:r>
              <a:rPr sz="1400">
                <a:solidFill>
                  <a:schemeClr val="bg1"/>
                </a:solidFill>
                <a:sym typeface="+mn-ea"/>
              </a:rPr>
              <a:t>boolean retainAll(Collection&lt;?&gt; c)</a:t>
            </a:r>
            <a:endParaRPr sz="1400">
              <a:solidFill>
                <a:schemeClr val="bg1"/>
              </a:solidFill>
              <a:sym typeface="+mn-ea"/>
            </a:endParaRPr>
          </a:p>
          <a:p>
            <a:pPr algn="l">
              <a:buClrTx/>
              <a:buSzTx/>
              <a:buFontTx/>
            </a:pPr>
            <a:r>
              <a:rPr sz="1400">
                <a:solidFill>
                  <a:schemeClr val="bg1"/>
                </a:solidFill>
                <a:sym typeface="+mn-ea"/>
              </a:rPr>
              <a:t>Object[] toArray()</a:t>
            </a:r>
            <a:endParaRPr sz="1400">
              <a:solidFill>
                <a:schemeClr val="bg1"/>
              </a:solidFill>
              <a:sym typeface="+mn-ea"/>
            </a:endParaRPr>
          </a:p>
          <a:p>
            <a:pPr algn="l">
              <a:buClrTx/>
              <a:buSzTx/>
              <a:buFontTx/>
            </a:pPr>
            <a:r>
              <a:rPr sz="1400">
                <a:solidFill>
                  <a:schemeClr val="bg1"/>
                </a:solidFill>
                <a:sym typeface="+mn-ea"/>
              </a:rPr>
              <a:t>&lt;T&gt; T[] toArray(T[] arrayToFill)</a:t>
            </a:r>
            <a:endParaRPr sz="1400">
              <a:solidFill>
                <a:schemeClr val="bg1"/>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113030" y="1891030"/>
            <a:ext cx="2293620" cy="829945"/>
          </a:xfrm>
          <a:prstGeom prst="rect">
            <a:avLst/>
          </a:prstGeom>
          <a:noFill/>
        </p:spPr>
        <p:txBody>
          <a:bodyPr wrap="square" rtlCol="0">
            <a:spAutoFit/>
          </a:bodyPr>
          <a:p>
            <a:r>
              <a:rPr lang="pt-PT" sz="2400" b="1">
                <a:solidFill>
                  <a:schemeClr val="bg1"/>
                </a:solidFill>
              </a:rPr>
              <a:t>Collections</a:t>
            </a:r>
            <a:endParaRPr sz="2400" b="1">
              <a:solidFill>
                <a:schemeClr val="bg1"/>
              </a:solidFill>
            </a:endParaRPr>
          </a:p>
          <a:p>
            <a:endParaRPr lang="pt-PT" altLang="pt-BR" sz="2400" b="1">
              <a:solidFill>
                <a:schemeClr val="bg1"/>
              </a:solidFill>
            </a:endParaRPr>
          </a:p>
        </p:txBody>
      </p:sp>
      <p:sp>
        <p:nvSpPr>
          <p:cNvPr id="11" name="object 5"/>
          <p:cNvSpPr txBox="true"/>
          <p:nvPr/>
        </p:nvSpPr>
        <p:spPr>
          <a:xfrm>
            <a:off x="2839720" y="505460"/>
            <a:ext cx="4747260" cy="257810"/>
          </a:xfrm>
          <a:prstGeom prst="rect">
            <a:avLst/>
          </a:prstGeom>
        </p:spPr>
        <p:txBody>
          <a:bodyPr vert="horz" wrap="square" lIns="0" tIns="12065" rIns="0" bIns="0" rtlCol="0">
            <a:spAutoFit/>
          </a:bodyPr>
          <a:p>
            <a:pPr algn="l"/>
            <a:r>
              <a:rPr lang="pt-PT" altLang="en-US" sz="1600" b="1" dirty="0" smtClean="0">
                <a:solidFill>
                  <a:schemeClr val="bg1"/>
                </a:solidFill>
                <a:sym typeface="+mn-ea"/>
              </a:rPr>
              <a:t>Methods Interface Collections</a:t>
            </a:r>
            <a:endParaRPr lang="en-US" sz="1600" dirty="0">
              <a:solidFill>
                <a:schemeClr val="bg1"/>
              </a:solidFill>
              <a:sym typeface="+mn-ea"/>
            </a:endParaRPr>
          </a:p>
        </p:txBody>
      </p:sp>
      <p:sp>
        <p:nvSpPr>
          <p:cNvPr id="4" name="Caixa de Texto 3"/>
          <p:cNvSpPr txBox="true"/>
          <p:nvPr/>
        </p:nvSpPr>
        <p:spPr>
          <a:xfrm>
            <a:off x="2704465" y="974725"/>
            <a:ext cx="9220200" cy="368300"/>
          </a:xfrm>
          <a:prstGeom prst="rect">
            <a:avLst/>
          </a:prstGeom>
          <a:noFill/>
        </p:spPr>
        <p:txBody>
          <a:bodyPr wrap="square" rtlCol="0" anchor="t">
            <a:spAutoFit/>
          </a:bodyPr>
          <a:p>
            <a:pPr algn="l">
              <a:buClrTx/>
              <a:buSzTx/>
              <a:buFontTx/>
            </a:pPr>
            <a:r>
              <a:rPr lang="en-US">
                <a:solidFill>
                  <a:schemeClr val="bg1"/>
                </a:solidFill>
                <a:sym typeface="+mn-ea"/>
              </a:rPr>
              <a:t>java.util.Collection&lt;E&gt;</a:t>
            </a:r>
            <a:endParaRPr lang="en-US">
              <a:solidFill>
                <a:schemeClr val="bg1"/>
              </a:solidFill>
              <a:sym typeface="+mn-ea"/>
            </a:endParaRPr>
          </a:p>
        </p:txBody>
      </p:sp>
      <p:sp>
        <p:nvSpPr>
          <p:cNvPr id="7" name="Retângulo com Único Canto Aparado 6"/>
          <p:cNvSpPr/>
          <p:nvPr/>
        </p:nvSpPr>
        <p:spPr>
          <a:xfrm>
            <a:off x="2704465" y="1760220"/>
            <a:ext cx="9220200" cy="4958715"/>
          </a:xfrm>
          <a:prstGeom prst="snip1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 name="Caixa de Texto 7"/>
          <p:cNvSpPr txBox="true"/>
          <p:nvPr/>
        </p:nvSpPr>
        <p:spPr>
          <a:xfrm>
            <a:off x="59055" y="3008630"/>
            <a:ext cx="2293620" cy="1691640"/>
          </a:xfrm>
          <a:prstGeom prst="rect">
            <a:avLst/>
          </a:prstGeom>
          <a:noFill/>
        </p:spPr>
        <p:txBody>
          <a:bodyPr wrap="square" rtlCol="0">
            <a:spAutoFit/>
          </a:bodyPr>
          <a:p>
            <a:pPr algn="ctr"/>
            <a:r>
              <a:rPr lang="pt-PT" altLang="en-US" sz="2400" b="1" dirty="0" smtClean="0">
                <a:solidFill>
                  <a:schemeClr val="bg1"/>
                </a:solidFill>
                <a:sym typeface="+mn-ea"/>
              </a:rPr>
              <a:t>Interface </a:t>
            </a:r>
            <a:endParaRPr lang="pt-PT" altLang="en-US" sz="2400" b="1" dirty="0" smtClean="0">
              <a:solidFill>
                <a:schemeClr val="bg1"/>
              </a:solidFill>
              <a:sym typeface="+mn-ea"/>
            </a:endParaRPr>
          </a:p>
          <a:p>
            <a:pPr algn="ctr"/>
            <a:r>
              <a:rPr lang="pt-PT" altLang="en-US" sz="2400" b="1" dirty="0" smtClean="0">
                <a:solidFill>
                  <a:schemeClr val="bg1"/>
                </a:solidFill>
                <a:sym typeface="+mn-ea"/>
              </a:rPr>
              <a:t>Collections</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5" name="Text Box 24"/>
          <p:cNvSpPr txBox="true"/>
          <p:nvPr/>
        </p:nvSpPr>
        <p:spPr>
          <a:xfrm>
            <a:off x="2957830" y="1966595"/>
            <a:ext cx="8692515" cy="4615815"/>
          </a:xfrm>
          <a:prstGeom prst="rect">
            <a:avLst/>
          </a:prstGeom>
          <a:noFill/>
        </p:spPr>
        <p:txBody>
          <a:bodyPr wrap="square" rtlCol="0">
            <a:spAutoFit/>
          </a:bodyPr>
          <a:p>
            <a:pPr algn="l">
              <a:buClrTx/>
              <a:buSzTx/>
              <a:buFontTx/>
            </a:pPr>
            <a:r>
              <a:rPr sz="1400">
                <a:solidFill>
                  <a:schemeClr val="bg1"/>
                </a:solidFill>
                <a:sym typeface="+mn-ea"/>
              </a:rPr>
              <a:t>Iterator&lt;E&gt; </a:t>
            </a:r>
            <a:r>
              <a:rPr sz="1400" b="1">
                <a:solidFill>
                  <a:schemeClr val="bg1"/>
                </a:solidFill>
                <a:sym typeface="+mn-ea"/>
              </a:rPr>
              <a:t>iterator</a:t>
            </a:r>
            <a:r>
              <a:rPr sz="1400">
                <a:solidFill>
                  <a:schemeClr val="bg1"/>
                </a:solidFill>
                <a:sym typeface="+mn-ea"/>
              </a:rPr>
              <a:t>()</a:t>
            </a:r>
            <a:endParaRPr sz="1400">
              <a:solidFill>
                <a:schemeClr val="bg1"/>
              </a:solidFill>
              <a:sym typeface="+mn-ea"/>
            </a:endParaRPr>
          </a:p>
          <a:p>
            <a:pPr algn="l">
              <a:buClrTx/>
              <a:buSzTx/>
              <a:buFontTx/>
            </a:pPr>
            <a:r>
              <a:rPr sz="1400">
                <a:solidFill>
                  <a:schemeClr val="bg1"/>
                </a:solidFill>
                <a:sym typeface="+mn-ea"/>
              </a:rPr>
              <a:t>returns an iterator that can be used to visit the elements in the collection.</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int </a:t>
            </a:r>
            <a:r>
              <a:rPr sz="1400" b="1">
                <a:solidFill>
                  <a:schemeClr val="bg1"/>
                </a:solidFill>
                <a:sym typeface="+mn-ea"/>
              </a:rPr>
              <a:t>size</a:t>
            </a:r>
            <a:r>
              <a:rPr sz="1400">
                <a:solidFill>
                  <a:schemeClr val="bg1"/>
                </a:solidFill>
                <a:sym typeface="+mn-ea"/>
              </a:rPr>
              <a:t>()</a:t>
            </a:r>
            <a:endParaRPr sz="1400">
              <a:solidFill>
                <a:schemeClr val="bg1"/>
              </a:solidFill>
              <a:sym typeface="+mn-ea"/>
            </a:endParaRPr>
          </a:p>
          <a:p>
            <a:pPr algn="l">
              <a:buClrTx/>
              <a:buSzTx/>
              <a:buFontTx/>
            </a:pPr>
            <a:r>
              <a:rPr sz="1400">
                <a:solidFill>
                  <a:schemeClr val="bg1"/>
                </a:solidFill>
                <a:sym typeface="+mn-ea"/>
              </a:rPr>
              <a:t>returns the number of elements currently stored in the collection.</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boolean </a:t>
            </a:r>
            <a:r>
              <a:rPr sz="1400" b="1">
                <a:solidFill>
                  <a:schemeClr val="bg1"/>
                </a:solidFill>
                <a:sym typeface="+mn-ea"/>
              </a:rPr>
              <a:t>isEmpty</a:t>
            </a:r>
            <a:r>
              <a:rPr sz="1400">
                <a:solidFill>
                  <a:schemeClr val="bg1"/>
                </a:solidFill>
                <a:sym typeface="+mn-ea"/>
              </a:rPr>
              <a:t>()</a:t>
            </a:r>
            <a:endParaRPr sz="1400">
              <a:solidFill>
                <a:schemeClr val="bg1"/>
              </a:solidFill>
              <a:sym typeface="+mn-ea"/>
            </a:endParaRPr>
          </a:p>
          <a:p>
            <a:pPr algn="l">
              <a:buClrTx/>
              <a:buSzTx/>
              <a:buFontTx/>
            </a:pPr>
            <a:r>
              <a:rPr sz="1400">
                <a:solidFill>
                  <a:schemeClr val="bg1"/>
                </a:solidFill>
                <a:sym typeface="+mn-ea"/>
              </a:rPr>
              <a:t>returns true if this collection contains no elements.</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boolean </a:t>
            </a:r>
            <a:r>
              <a:rPr sz="1400" b="1">
                <a:solidFill>
                  <a:schemeClr val="bg1"/>
                </a:solidFill>
                <a:sym typeface="+mn-ea"/>
              </a:rPr>
              <a:t>contains</a:t>
            </a:r>
            <a:r>
              <a:rPr sz="1400">
                <a:solidFill>
                  <a:schemeClr val="bg1"/>
                </a:solidFill>
                <a:sym typeface="+mn-ea"/>
              </a:rPr>
              <a:t>(Object obj)</a:t>
            </a:r>
            <a:endParaRPr sz="1400">
              <a:solidFill>
                <a:schemeClr val="bg1"/>
              </a:solidFill>
              <a:sym typeface="+mn-ea"/>
            </a:endParaRPr>
          </a:p>
          <a:p>
            <a:pPr algn="l">
              <a:buClrTx/>
              <a:buSzTx/>
              <a:buFontTx/>
            </a:pPr>
            <a:r>
              <a:rPr sz="1400">
                <a:solidFill>
                  <a:schemeClr val="bg1"/>
                </a:solidFill>
                <a:sym typeface="+mn-ea"/>
              </a:rPr>
              <a:t>returns true if this collection contains an object equal to obj</a:t>
            </a:r>
            <a:r>
              <a:rPr lang="pt-PT" sz="1400">
                <a:solidFill>
                  <a:schemeClr val="bg1"/>
                </a:solidFill>
                <a:sym typeface="+mn-ea"/>
              </a:rPr>
              <a:t> </a:t>
            </a:r>
            <a:r>
              <a:rPr sz="1400">
                <a:solidFill>
                  <a:schemeClr val="bg1"/>
                </a:solidFill>
                <a:sym typeface="+mn-ea"/>
              </a:rPr>
              <a:t>boolean containsAll(Collection&lt;?&gt; other)</a:t>
            </a:r>
            <a:endParaRPr sz="1400">
              <a:solidFill>
                <a:schemeClr val="bg1"/>
              </a:solidFill>
              <a:sym typeface="+mn-ea"/>
            </a:endParaRPr>
          </a:p>
          <a:p>
            <a:pPr algn="l">
              <a:buClrTx/>
              <a:buSzTx/>
              <a:buFontTx/>
            </a:pPr>
            <a:r>
              <a:rPr sz="1400">
                <a:solidFill>
                  <a:schemeClr val="bg1"/>
                </a:solidFill>
                <a:sym typeface="+mn-ea"/>
              </a:rPr>
              <a:t>returns true if this collection contains all elements in the other collection.</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boolean </a:t>
            </a:r>
            <a:r>
              <a:rPr sz="1400" b="1">
                <a:solidFill>
                  <a:schemeClr val="bg1"/>
                </a:solidFill>
                <a:sym typeface="+mn-ea"/>
              </a:rPr>
              <a:t>add</a:t>
            </a:r>
            <a:r>
              <a:rPr sz="1400">
                <a:solidFill>
                  <a:schemeClr val="bg1"/>
                </a:solidFill>
                <a:sym typeface="+mn-ea"/>
              </a:rPr>
              <a:t>(E element)</a:t>
            </a:r>
            <a:endParaRPr sz="1400">
              <a:solidFill>
                <a:schemeClr val="bg1"/>
              </a:solidFill>
              <a:sym typeface="+mn-ea"/>
            </a:endParaRPr>
          </a:p>
          <a:p>
            <a:pPr algn="l">
              <a:buClrTx/>
              <a:buSzTx/>
              <a:buFontTx/>
            </a:pPr>
            <a:r>
              <a:rPr sz="1400">
                <a:solidFill>
                  <a:schemeClr val="bg1"/>
                </a:solidFill>
                <a:sym typeface="+mn-ea"/>
              </a:rPr>
              <a:t>adds an element to the collection. Returns true if the collection changed as a</a:t>
            </a:r>
            <a:endParaRPr sz="1400">
              <a:solidFill>
                <a:schemeClr val="bg1"/>
              </a:solidFill>
              <a:sym typeface="+mn-ea"/>
            </a:endParaRPr>
          </a:p>
          <a:p>
            <a:pPr algn="l">
              <a:buClrTx/>
              <a:buSzTx/>
              <a:buFontTx/>
            </a:pPr>
            <a:r>
              <a:rPr sz="1400">
                <a:solidFill>
                  <a:schemeClr val="bg1"/>
                </a:solidFill>
                <a:sym typeface="+mn-ea"/>
              </a:rPr>
              <a:t>result of this call.</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boolean </a:t>
            </a:r>
            <a:r>
              <a:rPr sz="1400" b="1">
                <a:solidFill>
                  <a:schemeClr val="bg1"/>
                </a:solidFill>
                <a:sym typeface="+mn-ea"/>
              </a:rPr>
              <a:t>addAll</a:t>
            </a:r>
            <a:r>
              <a:rPr sz="1400">
                <a:solidFill>
                  <a:schemeClr val="bg1"/>
                </a:solidFill>
                <a:sym typeface="+mn-ea"/>
              </a:rPr>
              <a:t>(Collection&lt;? extends E&gt; other)</a:t>
            </a:r>
            <a:endParaRPr sz="1400">
              <a:solidFill>
                <a:schemeClr val="bg1"/>
              </a:solidFill>
              <a:sym typeface="+mn-ea"/>
            </a:endParaRPr>
          </a:p>
          <a:p>
            <a:pPr algn="l">
              <a:buClrTx/>
              <a:buSzTx/>
              <a:buFontTx/>
            </a:pPr>
            <a:r>
              <a:rPr sz="1400">
                <a:solidFill>
                  <a:schemeClr val="bg1"/>
                </a:solidFill>
                <a:sym typeface="+mn-ea"/>
              </a:rPr>
              <a:t>adds all elements from the other collection to this collection. Returns true if</a:t>
            </a:r>
            <a:endParaRPr sz="1400">
              <a:solidFill>
                <a:schemeClr val="bg1"/>
              </a:solidFill>
              <a:sym typeface="+mn-ea"/>
            </a:endParaRPr>
          </a:p>
          <a:p>
            <a:pPr algn="l">
              <a:buClrTx/>
              <a:buSzTx/>
              <a:buFontTx/>
            </a:pPr>
            <a:r>
              <a:rPr sz="1400">
                <a:solidFill>
                  <a:schemeClr val="bg1"/>
                </a:solidFill>
                <a:sym typeface="+mn-ea"/>
              </a:rPr>
              <a:t>the collection changed as a result of this call</a:t>
            </a:r>
            <a:endParaRPr sz="1400">
              <a:solidFill>
                <a:schemeClr val="bg1"/>
              </a:solidFill>
              <a:sym typeface="+mn-ea"/>
            </a:endParaRPr>
          </a:p>
        </p:txBody>
      </p:sp>
      <p:sp>
        <p:nvSpPr>
          <p:cNvPr id="5" name="Oval 4"/>
          <p:cNvSpPr/>
          <p:nvPr/>
        </p:nvSpPr>
        <p:spPr>
          <a:xfrm>
            <a:off x="10868025" y="357505"/>
            <a:ext cx="782320" cy="6921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9" name="Text Box 8"/>
          <p:cNvSpPr txBox="true"/>
          <p:nvPr/>
        </p:nvSpPr>
        <p:spPr>
          <a:xfrm>
            <a:off x="11095355" y="519430"/>
            <a:ext cx="341630" cy="368300"/>
          </a:xfrm>
          <a:prstGeom prst="rect">
            <a:avLst/>
          </a:prstGeom>
          <a:noFill/>
        </p:spPr>
        <p:txBody>
          <a:bodyPr wrap="none" rtlCol="0">
            <a:spAutoFit/>
          </a:bodyPr>
          <a:p>
            <a:r>
              <a:rPr lang="pt-PT" altLang="en-US" b="1">
                <a:solidFill>
                  <a:schemeClr val="bg1"/>
                </a:solidFill>
              </a:rPr>
              <a:t>1</a:t>
            </a:r>
            <a:endParaRPr lang="pt-PT" altLang="en-US" b="1">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113030" y="1891030"/>
            <a:ext cx="2293620" cy="829945"/>
          </a:xfrm>
          <a:prstGeom prst="rect">
            <a:avLst/>
          </a:prstGeom>
          <a:noFill/>
        </p:spPr>
        <p:txBody>
          <a:bodyPr wrap="square" rtlCol="0">
            <a:spAutoFit/>
          </a:bodyPr>
          <a:p>
            <a:r>
              <a:rPr lang="pt-PT" sz="2400" b="1">
                <a:solidFill>
                  <a:schemeClr val="bg1"/>
                </a:solidFill>
              </a:rPr>
              <a:t>Collections</a:t>
            </a:r>
            <a:endParaRPr sz="2400" b="1">
              <a:solidFill>
                <a:schemeClr val="bg1"/>
              </a:solidFill>
            </a:endParaRPr>
          </a:p>
          <a:p>
            <a:endParaRPr lang="pt-PT" altLang="pt-BR" sz="2400" b="1">
              <a:solidFill>
                <a:schemeClr val="bg1"/>
              </a:solidFill>
            </a:endParaRPr>
          </a:p>
        </p:txBody>
      </p:sp>
      <p:sp>
        <p:nvSpPr>
          <p:cNvPr id="11" name="object 5"/>
          <p:cNvSpPr txBox="true"/>
          <p:nvPr/>
        </p:nvSpPr>
        <p:spPr>
          <a:xfrm>
            <a:off x="2839720" y="505460"/>
            <a:ext cx="4747260" cy="257810"/>
          </a:xfrm>
          <a:prstGeom prst="rect">
            <a:avLst/>
          </a:prstGeom>
        </p:spPr>
        <p:txBody>
          <a:bodyPr vert="horz" wrap="square" lIns="0" tIns="12065" rIns="0" bIns="0" rtlCol="0">
            <a:spAutoFit/>
          </a:bodyPr>
          <a:p>
            <a:pPr algn="l"/>
            <a:r>
              <a:rPr lang="pt-PT" altLang="en-US" sz="1600" b="1" dirty="0" smtClean="0">
                <a:solidFill>
                  <a:schemeClr val="bg1"/>
                </a:solidFill>
                <a:sym typeface="+mn-ea"/>
              </a:rPr>
              <a:t>Methods Interface Collections</a:t>
            </a:r>
            <a:endParaRPr lang="en-US" sz="1600" dirty="0">
              <a:solidFill>
                <a:schemeClr val="bg1"/>
              </a:solidFill>
              <a:sym typeface="+mn-ea"/>
            </a:endParaRPr>
          </a:p>
        </p:txBody>
      </p:sp>
      <p:sp>
        <p:nvSpPr>
          <p:cNvPr id="4" name="Caixa de Texto 3"/>
          <p:cNvSpPr txBox="true"/>
          <p:nvPr/>
        </p:nvSpPr>
        <p:spPr>
          <a:xfrm>
            <a:off x="2704465" y="974725"/>
            <a:ext cx="9220200" cy="368300"/>
          </a:xfrm>
          <a:prstGeom prst="rect">
            <a:avLst/>
          </a:prstGeom>
          <a:noFill/>
        </p:spPr>
        <p:txBody>
          <a:bodyPr wrap="square" rtlCol="0" anchor="t">
            <a:spAutoFit/>
          </a:bodyPr>
          <a:p>
            <a:pPr algn="l">
              <a:buClrTx/>
              <a:buSzTx/>
              <a:buFontTx/>
            </a:pPr>
            <a:r>
              <a:rPr lang="en-US">
                <a:solidFill>
                  <a:schemeClr val="bg1"/>
                </a:solidFill>
                <a:sym typeface="+mn-ea"/>
              </a:rPr>
              <a:t>java.util.Collection&lt;E&gt;</a:t>
            </a:r>
            <a:endParaRPr lang="en-US">
              <a:solidFill>
                <a:schemeClr val="bg1"/>
              </a:solidFill>
              <a:sym typeface="+mn-ea"/>
            </a:endParaRPr>
          </a:p>
        </p:txBody>
      </p:sp>
      <p:sp>
        <p:nvSpPr>
          <p:cNvPr id="7" name="Retângulo com Único Canto Aparado 6"/>
          <p:cNvSpPr/>
          <p:nvPr/>
        </p:nvSpPr>
        <p:spPr>
          <a:xfrm>
            <a:off x="2704465" y="1760220"/>
            <a:ext cx="9220200" cy="4958715"/>
          </a:xfrm>
          <a:prstGeom prst="snip1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 name="Caixa de Texto 7"/>
          <p:cNvSpPr txBox="true"/>
          <p:nvPr/>
        </p:nvSpPr>
        <p:spPr>
          <a:xfrm>
            <a:off x="59055" y="3008630"/>
            <a:ext cx="2293620" cy="1691640"/>
          </a:xfrm>
          <a:prstGeom prst="rect">
            <a:avLst/>
          </a:prstGeom>
          <a:noFill/>
        </p:spPr>
        <p:txBody>
          <a:bodyPr wrap="square" rtlCol="0">
            <a:spAutoFit/>
          </a:bodyPr>
          <a:p>
            <a:pPr algn="ctr"/>
            <a:r>
              <a:rPr lang="pt-PT" altLang="en-US" sz="2400" b="1" dirty="0" smtClean="0">
                <a:solidFill>
                  <a:schemeClr val="bg1"/>
                </a:solidFill>
                <a:sym typeface="+mn-ea"/>
              </a:rPr>
              <a:t>Interface </a:t>
            </a:r>
            <a:endParaRPr lang="pt-PT" altLang="en-US" sz="2400" b="1" dirty="0" smtClean="0">
              <a:solidFill>
                <a:schemeClr val="bg1"/>
              </a:solidFill>
              <a:sym typeface="+mn-ea"/>
            </a:endParaRPr>
          </a:p>
          <a:p>
            <a:pPr algn="ctr"/>
            <a:r>
              <a:rPr lang="pt-PT" altLang="en-US" sz="2400" b="1" dirty="0" smtClean="0">
                <a:solidFill>
                  <a:schemeClr val="bg1"/>
                </a:solidFill>
                <a:sym typeface="+mn-ea"/>
              </a:rPr>
              <a:t>Collections</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5" name="Text Box 24"/>
          <p:cNvSpPr txBox="true"/>
          <p:nvPr/>
        </p:nvSpPr>
        <p:spPr>
          <a:xfrm>
            <a:off x="2957830" y="1966595"/>
            <a:ext cx="8692515" cy="4615815"/>
          </a:xfrm>
          <a:prstGeom prst="rect">
            <a:avLst/>
          </a:prstGeom>
          <a:noFill/>
        </p:spPr>
        <p:txBody>
          <a:bodyPr wrap="square" rtlCol="0">
            <a:spAutoFit/>
          </a:bodyPr>
          <a:p>
            <a:pPr algn="l">
              <a:buClrTx/>
              <a:buSzTx/>
              <a:buFontTx/>
            </a:pPr>
            <a:r>
              <a:rPr sz="1400">
                <a:solidFill>
                  <a:schemeClr val="bg1"/>
                </a:solidFill>
                <a:sym typeface="+mn-ea"/>
              </a:rPr>
              <a:t>• boolean </a:t>
            </a:r>
            <a:r>
              <a:rPr sz="1400" b="1">
                <a:solidFill>
                  <a:schemeClr val="bg1"/>
                </a:solidFill>
                <a:sym typeface="+mn-ea"/>
              </a:rPr>
              <a:t>remove</a:t>
            </a:r>
            <a:r>
              <a:rPr sz="1400">
                <a:solidFill>
                  <a:schemeClr val="bg1"/>
                </a:solidFill>
                <a:sym typeface="+mn-ea"/>
              </a:rPr>
              <a:t>(Object obj)</a:t>
            </a:r>
            <a:endParaRPr sz="1400">
              <a:solidFill>
                <a:schemeClr val="bg1"/>
              </a:solidFill>
              <a:sym typeface="+mn-ea"/>
            </a:endParaRPr>
          </a:p>
          <a:p>
            <a:pPr algn="l">
              <a:buClrTx/>
              <a:buSzTx/>
              <a:buFontTx/>
            </a:pPr>
            <a:r>
              <a:rPr sz="1400">
                <a:solidFill>
                  <a:schemeClr val="bg1"/>
                </a:solidFill>
                <a:sym typeface="+mn-ea"/>
              </a:rPr>
              <a:t>removes an object equal to obj from this collection. Returns true if a matching</a:t>
            </a:r>
            <a:r>
              <a:rPr lang="pt-PT" sz="1400">
                <a:solidFill>
                  <a:schemeClr val="bg1"/>
                </a:solidFill>
                <a:sym typeface="+mn-ea"/>
              </a:rPr>
              <a:t> </a:t>
            </a:r>
            <a:r>
              <a:rPr sz="1400">
                <a:solidFill>
                  <a:schemeClr val="bg1"/>
                </a:solidFill>
                <a:sym typeface="+mn-ea"/>
              </a:rPr>
              <a:t>object was removed.</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boolean </a:t>
            </a:r>
            <a:r>
              <a:rPr sz="1400" b="1">
                <a:solidFill>
                  <a:schemeClr val="bg1"/>
                </a:solidFill>
                <a:sym typeface="+mn-ea"/>
              </a:rPr>
              <a:t>removeAll</a:t>
            </a:r>
            <a:r>
              <a:rPr sz="1400">
                <a:solidFill>
                  <a:schemeClr val="bg1"/>
                </a:solidFill>
                <a:sym typeface="+mn-ea"/>
              </a:rPr>
              <a:t>(Collection&lt;?&gt; other)</a:t>
            </a:r>
            <a:endParaRPr sz="1400">
              <a:solidFill>
                <a:schemeClr val="bg1"/>
              </a:solidFill>
              <a:sym typeface="+mn-ea"/>
            </a:endParaRPr>
          </a:p>
          <a:p>
            <a:pPr algn="l">
              <a:buClrTx/>
              <a:buSzTx/>
              <a:buFontTx/>
            </a:pPr>
            <a:r>
              <a:rPr sz="1400">
                <a:solidFill>
                  <a:schemeClr val="bg1"/>
                </a:solidFill>
                <a:sym typeface="+mn-ea"/>
              </a:rPr>
              <a:t>removes from this collection all elements from the other collection. Returns</a:t>
            </a:r>
            <a:r>
              <a:rPr lang="pt-PT" sz="1400">
                <a:solidFill>
                  <a:schemeClr val="bg1"/>
                </a:solidFill>
                <a:sym typeface="+mn-ea"/>
              </a:rPr>
              <a:t> </a:t>
            </a:r>
            <a:r>
              <a:rPr sz="1400">
                <a:solidFill>
                  <a:schemeClr val="bg1"/>
                </a:solidFill>
                <a:sym typeface="+mn-ea"/>
              </a:rPr>
              <a:t>true if the collection changed as a result of this call.</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default boolean </a:t>
            </a:r>
            <a:r>
              <a:rPr sz="1400" b="1">
                <a:solidFill>
                  <a:schemeClr val="bg1"/>
                </a:solidFill>
                <a:sym typeface="+mn-ea"/>
              </a:rPr>
              <a:t>removeIf</a:t>
            </a:r>
            <a:r>
              <a:rPr sz="1400">
                <a:solidFill>
                  <a:schemeClr val="bg1"/>
                </a:solidFill>
                <a:sym typeface="+mn-ea"/>
              </a:rPr>
              <a:t>(Predicate&lt;? super E&gt; filter) 8</a:t>
            </a:r>
            <a:endParaRPr sz="1400">
              <a:solidFill>
                <a:schemeClr val="bg1"/>
              </a:solidFill>
              <a:sym typeface="+mn-ea"/>
            </a:endParaRPr>
          </a:p>
          <a:p>
            <a:pPr algn="l">
              <a:buClrTx/>
              <a:buSzTx/>
              <a:buFontTx/>
            </a:pPr>
            <a:r>
              <a:rPr sz="1400">
                <a:solidFill>
                  <a:schemeClr val="bg1"/>
                </a:solidFill>
                <a:sym typeface="+mn-ea"/>
              </a:rPr>
              <a:t>removes all elements for which filter returns true. Returns true if the collection</a:t>
            </a:r>
            <a:r>
              <a:rPr lang="pt-PT" sz="1400">
                <a:solidFill>
                  <a:schemeClr val="bg1"/>
                </a:solidFill>
                <a:sym typeface="+mn-ea"/>
              </a:rPr>
              <a:t> </a:t>
            </a:r>
            <a:r>
              <a:rPr sz="1400">
                <a:solidFill>
                  <a:schemeClr val="bg1"/>
                </a:solidFill>
                <a:sym typeface="+mn-ea"/>
              </a:rPr>
              <a:t>changed as a result of this call.</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void </a:t>
            </a:r>
            <a:r>
              <a:rPr sz="1400" b="1">
                <a:solidFill>
                  <a:schemeClr val="bg1"/>
                </a:solidFill>
                <a:sym typeface="+mn-ea"/>
              </a:rPr>
              <a:t>clear</a:t>
            </a:r>
            <a:r>
              <a:rPr sz="1400">
                <a:solidFill>
                  <a:schemeClr val="bg1"/>
                </a:solidFill>
                <a:sym typeface="+mn-ea"/>
              </a:rPr>
              <a:t>()</a:t>
            </a:r>
            <a:endParaRPr sz="1400">
              <a:solidFill>
                <a:schemeClr val="bg1"/>
              </a:solidFill>
              <a:sym typeface="+mn-ea"/>
            </a:endParaRPr>
          </a:p>
          <a:p>
            <a:pPr algn="l">
              <a:buClrTx/>
              <a:buSzTx/>
              <a:buFontTx/>
            </a:pPr>
            <a:r>
              <a:rPr sz="1400">
                <a:solidFill>
                  <a:schemeClr val="bg1"/>
                </a:solidFill>
                <a:sym typeface="+mn-ea"/>
              </a:rPr>
              <a:t>removes all elements from this collection</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a:t>
            </a:r>
            <a:r>
              <a:rPr lang="pt-PT" sz="1400">
                <a:solidFill>
                  <a:schemeClr val="bg1"/>
                </a:solidFill>
                <a:sym typeface="+mn-ea"/>
              </a:rPr>
              <a:t> </a:t>
            </a:r>
            <a:r>
              <a:rPr sz="1400">
                <a:solidFill>
                  <a:schemeClr val="bg1"/>
                </a:solidFill>
                <a:sym typeface="+mn-ea"/>
              </a:rPr>
              <a:t>boolean </a:t>
            </a:r>
            <a:r>
              <a:rPr sz="1400" b="1">
                <a:solidFill>
                  <a:schemeClr val="bg1"/>
                </a:solidFill>
                <a:sym typeface="+mn-ea"/>
              </a:rPr>
              <a:t>retainAll</a:t>
            </a:r>
            <a:r>
              <a:rPr sz="1400">
                <a:solidFill>
                  <a:schemeClr val="bg1"/>
                </a:solidFill>
                <a:sym typeface="+mn-ea"/>
              </a:rPr>
              <a:t>(Collection&lt;?&gt; other)</a:t>
            </a:r>
            <a:endParaRPr sz="1400">
              <a:solidFill>
                <a:schemeClr val="bg1"/>
              </a:solidFill>
              <a:sym typeface="+mn-ea"/>
            </a:endParaRPr>
          </a:p>
          <a:p>
            <a:pPr algn="l">
              <a:buClrTx/>
              <a:buSzTx/>
              <a:buFontTx/>
            </a:pPr>
            <a:r>
              <a:rPr sz="1400">
                <a:solidFill>
                  <a:schemeClr val="bg1"/>
                </a:solidFill>
                <a:sym typeface="+mn-ea"/>
              </a:rPr>
              <a:t>removes all elements from this collection that do not equal one of the elements</a:t>
            </a:r>
            <a:r>
              <a:rPr lang="pt-PT" sz="1400">
                <a:solidFill>
                  <a:schemeClr val="bg1"/>
                </a:solidFill>
                <a:sym typeface="+mn-ea"/>
              </a:rPr>
              <a:t> </a:t>
            </a:r>
            <a:r>
              <a:rPr sz="1400">
                <a:solidFill>
                  <a:schemeClr val="bg1"/>
                </a:solidFill>
                <a:sym typeface="+mn-ea"/>
              </a:rPr>
              <a:t>in the other collection. Returns true if the collection changed as a result of this</a:t>
            </a:r>
            <a:r>
              <a:rPr lang="pt-PT" sz="1400">
                <a:solidFill>
                  <a:schemeClr val="bg1"/>
                </a:solidFill>
                <a:sym typeface="+mn-ea"/>
              </a:rPr>
              <a:t> </a:t>
            </a:r>
            <a:r>
              <a:rPr sz="1400">
                <a:solidFill>
                  <a:schemeClr val="bg1"/>
                </a:solidFill>
                <a:sym typeface="+mn-ea"/>
              </a:rPr>
              <a:t>call.</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 Object[] </a:t>
            </a:r>
            <a:r>
              <a:rPr sz="1400" b="1">
                <a:solidFill>
                  <a:schemeClr val="bg1"/>
                </a:solidFill>
                <a:sym typeface="+mn-ea"/>
              </a:rPr>
              <a:t>toArray</a:t>
            </a:r>
            <a:r>
              <a:rPr sz="1400">
                <a:solidFill>
                  <a:schemeClr val="bg1"/>
                </a:solidFill>
                <a:sym typeface="+mn-ea"/>
              </a:rPr>
              <a:t>()</a:t>
            </a:r>
            <a:endParaRPr sz="1400">
              <a:solidFill>
                <a:schemeClr val="bg1"/>
              </a:solidFill>
              <a:sym typeface="+mn-ea"/>
            </a:endParaRPr>
          </a:p>
          <a:p>
            <a:pPr algn="l">
              <a:buClrTx/>
              <a:buSzTx/>
              <a:buFontTx/>
            </a:pPr>
            <a:r>
              <a:rPr sz="1400">
                <a:solidFill>
                  <a:schemeClr val="bg1"/>
                </a:solidFill>
                <a:sym typeface="+mn-ea"/>
              </a:rPr>
              <a:t>returns an array of the objects in the collection</a:t>
            </a:r>
            <a:endParaRPr sz="1400">
              <a:solidFill>
                <a:schemeClr val="bg1"/>
              </a:solidFill>
              <a:sym typeface="+mn-ea"/>
            </a:endParaRPr>
          </a:p>
        </p:txBody>
      </p:sp>
      <p:sp>
        <p:nvSpPr>
          <p:cNvPr id="5" name="Oval 4"/>
          <p:cNvSpPr/>
          <p:nvPr/>
        </p:nvSpPr>
        <p:spPr>
          <a:xfrm>
            <a:off x="10868025" y="357505"/>
            <a:ext cx="782320" cy="6921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9" name="Text Box 8"/>
          <p:cNvSpPr txBox="true"/>
          <p:nvPr/>
        </p:nvSpPr>
        <p:spPr>
          <a:xfrm>
            <a:off x="11095355" y="519430"/>
            <a:ext cx="341630" cy="368300"/>
          </a:xfrm>
          <a:prstGeom prst="rect">
            <a:avLst/>
          </a:prstGeom>
          <a:noFill/>
        </p:spPr>
        <p:txBody>
          <a:bodyPr wrap="none" rtlCol="0">
            <a:spAutoFit/>
          </a:bodyPr>
          <a:p>
            <a:r>
              <a:rPr lang="pt-PT" altLang="en-US" b="1">
                <a:solidFill>
                  <a:schemeClr val="bg1"/>
                </a:solidFill>
              </a:rPr>
              <a:t>2</a:t>
            </a:r>
            <a:endParaRPr lang="pt-PT" altLang="en-US" b="1">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113030" y="1891030"/>
            <a:ext cx="2293620" cy="829945"/>
          </a:xfrm>
          <a:prstGeom prst="rect">
            <a:avLst/>
          </a:prstGeom>
          <a:noFill/>
        </p:spPr>
        <p:txBody>
          <a:bodyPr wrap="square" rtlCol="0">
            <a:spAutoFit/>
          </a:bodyPr>
          <a:p>
            <a:r>
              <a:rPr lang="pt-PT" sz="2400" b="1">
                <a:solidFill>
                  <a:schemeClr val="bg1"/>
                </a:solidFill>
              </a:rPr>
              <a:t>Collections</a:t>
            </a:r>
            <a:endParaRPr sz="2400" b="1">
              <a:solidFill>
                <a:schemeClr val="bg1"/>
              </a:solidFill>
            </a:endParaRPr>
          </a:p>
          <a:p>
            <a:endParaRPr lang="pt-PT" altLang="pt-BR" sz="2400" b="1">
              <a:solidFill>
                <a:schemeClr val="bg1"/>
              </a:solidFill>
            </a:endParaRPr>
          </a:p>
        </p:txBody>
      </p:sp>
      <p:sp>
        <p:nvSpPr>
          <p:cNvPr id="11" name="object 5"/>
          <p:cNvSpPr txBox="true"/>
          <p:nvPr/>
        </p:nvSpPr>
        <p:spPr>
          <a:xfrm>
            <a:off x="2839720" y="505460"/>
            <a:ext cx="4747260" cy="257810"/>
          </a:xfrm>
          <a:prstGeom prst="rect">
            <a:avLst/>
          </a:prstGeom>
        </p:spPr>
        <p:txBody>
          <a:bodyPr vert="horz" wrap="square" lIns="0" tIns="12065" rIns="0" bIns="0" rtlCol="0">
            <a:spAutoFit/>
          </a:bodyPr>
          <a:p>
            <a:pPr algn="l"/>
            <a:r>
              <a:rPr lang="pt-PT" altLang="en-US" sz="1600" b="1" dirty="0" smtClean="0">
                <a:solidFill>
                  <a:schemeClr val="bg1"/>
                </a:solidFill>
                <a:sym typeface="+mn-ea"/>
              </a:rPr>
              <a:t>Methods Interface Collections</a:t>
            </a:r>
            <a:endParaRPr lang="en-US" sz="1600" dirty="0">
              <a:solidFill>
                <a:schemeClr val="bg1"/>
              </a:solidFill>
              <a:sym typeface="+mn-ea"/>
            </a:endParaRPr>
          </a:p>
        </p:txBody>
      </p:sp>
      <p:sp>
        <p:nvSpPr>
          <p:cNvPr id="4" name="Caixa de Texto 3"/>
          <p:cNvSpPr txBox="true"/>
          <p:nvPr/>
        </p:nvSpPr>
        <p:spPr>
          <a:xfrm>
            <a:off x="2704465" y="974725"/>
            <a:ext cx="9220200" cy="368300"/>
          </a:xfrm>
          <a:prstGeom prst="rect">
            <a:avLst/>
          </a:prstGeom>
          <a:noFill/>
        </p:spPr>
        <p:txBody>
          <a:bodyPr wrap="square" rtlCol="0" anchor="t">
            <a:spAutoFit/>
          </a:bodyPr>
          <a:p>
            <a:pPr algn="l">
              <a:buClrTx/>
              <a:buSzTx/>
              <a:buFontTx/>
            </a:pPr>
            <a:r>
              <a:rPr lang="en-US">
                <a:solidFill>
                  <a:schemeClr val="bg1"/>
                </a:solidFill>
                <a:sym typeface="+mn-ea"/>
              </a:rPr>
              <a:t>java.util.Collection&lt;E&gt;</a:t>
            </a:r>
            <a:endParaRPr lang="en-US">
              <a:solidFill>
                <a:schemeClr val="bg1"/>
              </a:solidFill>
              <a:sym typeface="+mn-ea"/>
            </a:endParaRPr>
          </a:p>
        </p:txBody>
      </p:sp>
      <p:sp>
        <p:nvSpPr>
          <p:cNvPr id="7" name="Retângulo com Único Canto Aparado 6"/>
          <p:cNvSpPr/>
          <p:nvPr/>
        </p:nvSpPr>
        <p:spPr>
          <a:xfrm>
            <a:off x="2704465" y="1760220"/>
            <a:ext cx="9220200" cy="4958715"/>
          </a:xfrm>
          <a:prstGeom prst="snip1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 name="Caixa de Texto 7"/>
          <p:cNvSpPr txBox="true"/>
          <p:nvPr/>
        </p:nvSpPr>
        <p:spPr>
          <a:xfrm>
            <a:off x="59055" y="3008630"/>
            <a:ext cx="2293620" cy="1691640"/>
          </a:xfrm>
          <a:prstGeom prst="rect">
            <a:avLst/>
          </a:prstGeom>
          <a:noFill/>
        </p:spPr>
        <p:txBody>
          <a:bodyPr wrap="square" rtlCol="0">
            <a:spAutoFit/>
          </a:bodyPr>
          <a:p>
            <a:pPr algn="ctr"/>
            <a:r>
              <a:rPr lang="pt-PT" altLang="en-US" sz="2400" b="1" dirty="0" smtClean="0">
                <a:solidFill>
                  <a:schemeClr val="bg1"/>
                </a:solidFill>
                <a:sym typeface="+mn-ea"/>
              </a:rPr>
              <a:t>Interface </a:t>
            </a:r>
            <a:endParaRPr lang="pt-PT" altLang="en-US" sz="2400" b="1" dirty="0" smtClean="0">
              <a:solidFill>
                <a:schemeClr val="bg1"/>
              </a:solidFill>
              <a:sym typeface="+mn-ea"/>
            </a:endParaRPr>
          </a:p>
          <a:p>
            <a:pPr algn="ctr"/>
            <a:r>
              <a:rPr lang="pt-PT" altLang="en-US" sz="2400" b="1" dirty="0" smtClean="0">
                <a:solidFill>
                  <a:schemeClr val="bg1"/>
                </a:solidFill>
                <a:sym typeface="+mn-ea"/>
              </a:rPr>
              <a:t>Collections</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5" name="Text Box 24"/>
          <p:cNvSpPr txBox="true"/>
          <p:nvPr/>
        </p:nvSpPr>
        <p:spPr>
          <a:xfrm>
            <a:off x="2957830" y="1966595"/>
            <a:ext cx="8692515" cy="3753485"/>
          </a:xfrm>
          <a:prstGeom prst="rect">
            <a:avLst/>
          </a:prstGeom>
          <a:noFill/>
        </p:spPr>
        <p:txBody>
          <a:bodyPr wrap="square" rtlCol="0">
            <a:spAutoFit/>
          </a:bodyPr>
          <a:p>
            <a:pPr algn="l">
              <a:buClrTx/>
              <a:buSzTx/>
              <a:buFontTx/>
            </a:pPr>
            <a:r>
              <a:rPr sz="1400">
                <a:solidFill>
                  <a:schemeClr val="bg1"/>
                </a:solidFill>
                <a:sym typeface="+mn-ea"/>
              </a:rPr>
              <a:t>• &lt;T&gt; T[] </a:t>
            </a:r>
            <a:r>
              <a:rPr sz="1400" b="1">
                <a:solidFill>
                  <a:schemeClr val="bg1"/>
                </a:solidFill>
                <a:sym typeface="+mn-ea"/>
              </a:rPr>
              <a:t>toArray</a:t>
            </a:r>
            <a:r>
              <a:rPr sz="1400">
                <a:solidFill>
                  <a:schemeClr val="bg1"/>
                </a:solidFill>
                <a:sym typeface="+mn-ea"/>
              </a:rPr>
              <a:t>(T[] arrayToFill)</a:t>
            </a:r>
            <a:endParaRPr sz="1400">
              <a:solidFill>
                <a:schemeClr val="bg1"/>
              </a:solidFill>
              <a:sym typeface="+mn-ea"/>
            </a:endParaRPr>
          </a:p>
          <a:p>
            <a:pPr algn="l">
              <a:buClrTx/>
              <a:buSzTx/>
              <a:buFontTx/>
            </a:pPr>
            <a:r>
              <a:rPr sz="1400">
                <a:solidFill>
                  <a:schemeClr val="bg1"/>
                </a:solidFill>
                <a:sym typeface="+mn-ea"/>
              </a:rPr>
              <a:t>returns an array of the objects in the collection. If arrayToFill has sufficient</a:t>
            </a:r>
            <a:r>
              <a:rPr lang="pt-PT" sz="1400">
                <a:solidFill>
                  <a:schemeClr val="bg1"/>
                </a:solidFill>
                <a:sym typeface="+mn-ea"/>
              </a:rPr>
              <a:t> </a:t>
            </a:r>
            <a:r>
              <a:rPr sz="1400">
                <a:solidFill>
                  <a:schemeClr val="bg1"/>
                </a:solidFill>
                <a:sym typeface="+mn-ea"/>
              </a:rPr>
              <a:t>length, it is filled with the elements of this collection. If there is space, a null</a:t>
            </a:r>
            <a:r>
              <a:rPr lang="pt-PT" sz="1400">
                <a:solidFill>
                  <a:schemeClr val="bg1"/>
                </a:solidFill>
                <a:sym typeface="+mn-ea"/>
              </a:rPr>
              <a:t> </a:t>
            </a:r>
            <a:r>
              <a:rPr sz="1400">
                <a:solidFill>
                  <a:schemeClr val="bg1"/>
                </a:solidFill>
                <a:sym typeface="+mn-ea"/>
              </a:rPr>
              <a:t>element is appended. Otherwise, a new array with the same component type</a:t>
            </a:r>
            <a:r>
              <a:rPr lang="pt-PT" sz="1400">
                <a:solidFill>
                  <a:schemeClr val="bg1"/>
                </a:solidFill>
                <a:sym typeface="+mn-ea"/>
              </a:rPr>
              <a:t> </a:t>
            </a:r>
            <a:r>
              <a:rPr sz="1400">
                <a:solidFill>
                  <a:schemeClr val="bg1"/>
                </a:solidFill>
                <a:sym typeface="+mn-ea"/>
              </a:rPr>
              <a:t>as arrayToFill and the same length as the size of this collection is allocated and</a:t>
            </a:r>
            <a:r>
              <a:rPr lang="pt-PT" sz="1400">
                <a:solidFill>
                  <a:schemeClr val="bg1"/>
                </a:solidFill>
                <a:sym typeface="+mn-ea"/>
              </a:rPr>
              <a:t> </a:t>
            </a:r>
            <a:r>
              <a:rPr sz="1400">
                <a:solidFill>
                  <a:schemeClr val="bg1"/>
                </a:solidFill>
                <a:sym typeface="+mn-ea"/>
              </a:rPr>
              <a:t>filled</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default Spliterator&lt;E&gt; </a:t>
            </a:r>
            <a:r>
              <a:rPr sz="1400" b="1">
                <a:solidFill>
                  <a:schemeClr val="bg1"/>
                </a:solidFill>
                <a:sym typeface="+mn-ea"/>
              </a:rPr>
              <a:t>spliterator</a:t>
            </a:r>
            <a:r>
              <a:rPr sz="1400">
                <a:solidFill>
                  <a:schemeClr val="bg1"/>
                </a:solidFill>
                <a:sym typeface="+mn-ea"/>
              </a:rPr>
              <a:t>() {</a:t>
            </a:r>
            <a:endParaRPr sz="1400">
              <a:solidFill>
                <a:schemeClr val="bg1"/>
              </a:solidFill>
              <a:sym typeface="+mn-ea"/>
            </a:endParaRPr>
          </a:p>
          <a:p>
            <a:pPr algn="l">
              <a:buClrTx/>
              <a:buSzTx/>
              <a:buFontTx/>
            </a:pPr>
            <a:r>
              <a:rPr sz="1400">
                <a:solidFill>
                  <a:schemeClr val="bg1"/>
                </a:solidFill>
                <a:sym typeface="+mn-ea"/>
              </a:rPr>
              <a:t>        return Spliterators.spliterator(this, 0);</a:t>
            </a:r>
            <a:endParaRPr sz="1400">
              <a:solidFill>
                <a:schemeClr val="bg1"/>
              </a:solidFill>
              <a:sym typeface="+mn-ea"/>
            </a:endParaRPr>
          </a:p>
          <a:p>
            <a:pPr algn="l">
              <a:buClrTx/>
              <a:buSzTx/>
              <a:buFontTx/>
            </a:pPr>
            <a:r>
              <a:rPr sz="1400">
                <a:solidFill>
                  <a:schemeClr val="bg1"/>
                </a:solidFill>
                <a:sym typeface="+mn-ea"/>
              </a:rPr>
              <a:t>}</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default Stream&lt;E&gt; </a:t>
            </a:r>
            <a:r>
              <a:rPr sz="1400" b="1">
                <a:solidFill>
                  <a:schemeClr val="bg1"/>
                </a:solidFill>
                <a:sym typeface="+mn-ea"/>
              </a:rPr>
              <a:t>stream</a:t>
            </a:r>
            <a:r>
              <a:rPr sz="1400">
                <a:solidFill>
                  <a:schemeClr val="bg1"/>
                </a:solidFill>
                <a:sym typeface="+mn-ea"/>
              </a:rPr>
              <a:t>() {</a:t>
            </a:r>
            <a:endParaRPr sz="1400">
              <a:solidFill>
                <a:schemeClr val="bg1"/>
              </a:solidFill>
              <a:sym typeface="+mn-ea"/>
            </a:endParaRPr>
          </a:p>
          <a:p>
            <a:pPr algn="l">
              <a:buClrTx/>
              <a:buSzTx/>
              <a:buFontTx/>
            </a:pPr>
            <a:r>
              <a:rPr sz="1400">
                <a:solidFill>
                  <a:schemeClr val="bg1"/>
                </a:solidFill>
                <a:sym typeface="+mn-ea"/>
              </a:rPr>
              <a:t>        return StreamSupport.stream(spliterator(), false);</a:t>
            </a:r>
            <a:endParaRPr sz="1400">
              <a:solidFill>
                <a:schemeClr val="bg1"/>
              </a:solidFill>
              <a:sym typeface="+mn-ea"/>
            </a:endParaRPr>
          </a:p>
          <a:p>
            <a:pPr algn="l">
              <a:buClrTx/>
              <a:buSzTx/>
              <a:buFontTx/>
            </a:pPr>
            <a:r>
              <a:rPr sz="1400">
                <a:solidFill>
                  <a:schemeClr val="bg1"/>
                </a:solidFill>
                <a:sym typeface="+mn-ea"/>
              </a:rPr>
              <a:t>}</a:t>
            </a:r>
            <a:endParaRPr sz="1400">
              <a:solidFill>
                <a:schemeClr val="bg1"/>
              </a:solidFill>
              <a:sym typeface="+mn-ea"/>
            </a:endParaRPr>
          </a:p>
          <a:p>
            <a:pPr algn="l">
              <a:buClrTx/>
              <a:buSzTx/>
              <a:buFontTx/>
            </a:pPr>
            <a:endParaRPr sz="1400">
              <a:solidFill>
                <a:schemeClr val="bg1"/>
              </a:solidFill>
              <a:sym typeface="+mn-ea"/>
            </a:endParaRPr>
          </a:p>
          <a:p>
            <a:pPr algn="l">
              <a:buClrTx/>
              <a:buSzTx/>
              <a:buFontTx/>
            </a:pPr>
            <a:r>
              <a:rPr sz="1400">
                <a:solidFill>
                  <a:schemeClr val="bg1"/>
                </a:solidFill>
                <a:sym typeface="+mn-ea"/>
              </a:rPr>
              <a:t>default Stream&lt;E&gt; </a:t>
            </a:r>
            <a:r>
              <a:rPr sz="1400" b="1">
                <a:solidFill>
                  <a:schemeClr val="bg1"/>
                </a:solidFill>
                <a:sym typeface="+mn-ea"/>
              </a:rPr>
              <a:t>parallelStream</a:t>
            </a:r>
            <a:r>
              <a:rPr sz="1400">
                <a:solidFill>
                  <a:schemeClr val="bg1"/>
                </a:solidFill>
                <a:sym typeface="+mn-ea"/>
              </a:rPr>
              <a:t>() {</a:t>
            </a:r>
            <a:endParaRPr sz="1400">
              <a:solidFill>
                <a:schemeClr val="bg1"/>
              </a:solidFill>
              <a:sym typeface="+mn-ea"/>
            </a:endParaRPr>
          </a:p>
          <a:p>
            <a:pPr algn="l">
              <a:buClrTx/>
              <a:buSzTx/>
              <a:buFontTx/>
            </a:pPr>
            <a:r>
              <a:rPr sz="1400">
                <a:solidFill>
                  <a:schemeClr val="bg1"/>
                </a:solidFill>
                <a:sym typeface="+mn-ea"/>
              </a:rPr>
              <a:t>        return StreamSupport.stream(spliterator(), true);</a:t>
            </a:r>
            <a:endParaRPr sz="1400">
              <a:solidFill>
                <a:schemeClr val="bg1"/>
              </a:solidFill>
              <a:sym typeface="+mn-ea"/>
            </a:endParaRPr>
          </a:p>
          <a:p>
            <a:pPr algn="l">
              <a:buClrTx/>
              <a:buSzTx/>
              <a:buFontTx/>
            </a:pPr>
            <a:r>
              <a:rPr sz="1400">
                <a:solidFill>
                  <a:schemeClr val="bg1"/>
                </a:solidFill>
                <a:sym typeface="+mn-ea"/>
              </a:rPr>
              <a:t>    }</a:t>
            </a:r>
            <a:endParaRPr sz="1400">
              <a:solidFill>
                <a:schemeClr val="bg1"/>
              </a:solidFill>
              <a:sym typeface="+mn-ea"/>
            </a:endParaRPr>
          </a:p>
        </p:txBody>
      </p:sp>
      <p:sp>
        <p:nvSpPr>
          <p:cNvPr id="5" name="Oval 4"/>
          <p:cNvSpPr/>
          <p:nvPr/>
        </p:nvSpPr>
        <p:spPr>
          <a:xfrm>
            <a:off x="10868025" y="357505"/>
            <a:ext cx="782320" cy="6921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9" name="Text Box 8"/>
          <p:cNvSpPr txBox="true"/>
          <p:nvPr/>
        </p:nvSpPr>
        <p:spPr>
          <a:xfrm>
            <a:off x="11095355" y="519430"/>
            <a:ext cx="341630" cy="368300"/>
          </a:xfrm>
          <a:prstGeom prst="rect">
            <a:avLst/>
          </a:prstGeom>
          <a:noFill/>
        </p:spPr>
        <p:txBody>
          <a:bodyPr wrap="none" rtlCol="0">
            <a:spAutoFit/>
          </a:bodyPr>
          <a:p>
            <a:r>
              <a:rPr lang="pt-PT" altLang="en-US" b="1">
                <a:solidFill>
                  <a:schemeClr val="bg1"/>
                </a:solidFill>
              </a:rPr>
              <a:t>3</a:t>
            </a:r>
            <a:endParaRPr lang="pt-PT" altLang="en-US" b="1">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cxnSp>
        <p:nvCxnSpPr>
          <p:cNvPr id="41" name="Conector de Seta Reta 25"/>
          <p:cNvCxnSpPr/>
          <p:nvPr/>
        </p:nvCxnSpPr>
        <p:spPr>
          <a:xfrm flipH="true" flipV="true">
            <a:off x="5213350" y="1767205"/>
            <a:ext cx="10795" cy="52514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69265" y="246380"/>
            <a:ext cx="1386205" cy="1386205"/>
          </a:xfrm>
          <a:prstGeom prst="rect">
            <a:avLst/>
          </a:prstGeom>
        </p:spPr>
      </p:pic>
      <p:sp>
        <p:nvSpPr>
          <p:cNvPr id="8" name="Caixa de Texto 7"/>
          <p:cNvSpPr txBox="true"/>
          <p:nvPr/>
        </p:nvSpPr>
        <p:spPr>
          <a:xfrm>
            <a:off x="77470" y="1715770"/>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49530" y="2118360"/>
            <a:ext cx="2293620" cy="829945"/>
          </a:xfrm>
          <a:prstGeom prst="rect">
            <a:avLst/>
          </a:prstGeom>
          <a:noFill/>
        </p:spPr>
        <p:txBody>
          <a:bodyPr wrap="square" rtlCol="0">
            <a:spAutoFit/>
          </a:bodyPr>
          <a:p>
            <a:pPr algn="l"/>
            <a:r>
              <a:rPr lang="pt-PT" sz="2400" b="1">
                <a:solidFill>
                  <a:schemeClr val="bg1"/>
                </a:solidFill>
              </a:rPr>
              <a:t>Collections</a:t>
            </a:r>
            <a:endParaRPr sz="2400" b="1">
              <a:solidFill>
                <a:schemeClr val="bg1"/>
              </a:solidFill>
            </a:endParaRPr>
          </a:p>
          <a:p>
            <a:pPr algn="l"/>
            <a:endParaRPr lang="pt-PT" altLang="pt-BR" sz="2400" b="1">
              <a:solidFill>
                <a:schemeClr val="bg1"/>
              </a:solidFill>
            </a:endParaRPr>
          </a:p>
        </p:txBody>
      </p:sp>
      <p:sp>
        <p:nvSpPr>
          <p:cNvPr id="11" name="object 5"/>
          <p:cNvSpPr txBox="true"/>
          <p:nvPr/>
        </p:nvSpPr>
        <p:spPr>
          <a:xfrm>
            <a:off x="7200265" y="246380"/>
            <a:ext cx="4747260" cy="1193165"/>
          </a:xfrm>
          <a:prstGeom prst="rect">
            <a:avLst/>
          </a:prstGeom>
        </p:spPr>
        <p:txBody>
          <a:bodyPr vert="horz" wrap="square" lIns="0" tIns="12065" rIns="0" bIns="0" rtlCol="0">
            <a:spAutoFit/>
          </a:bodyPr>
          <a:p>
            <a:pPr>
              <a:lnSpc>
                <a:spcPct val="80000"/>
              </a:lnSpc>
              <a:buFont typeface="Wingdings" panose="05000000000000000000" pitchFamily="2" charset="2"/>
              <a:buNone/>
            </a:pPr>
            <a:r>
              <a:rPr lang="en-US" sz="1600" dirty="0" smtClean="0">
                <a:solidFill>
                  <a:schemeClr val="bg1"/>
                </a:solidFill>
                <a:sym typeface="+mn-ea"/>
              </a:rPr>
              <a:t>…is </a:t>
            </a:r>
            <a:r>
              <a:rPr lang="en-US" sz="1600" dirty="0">
                <a:solidFill>
                  <a:schemeClr val="bg1"/>
                </a:solidFill>
                <a:sym typeface="+mn-ea"/>
              </a:rPr>
              <a:t>implemented as a series of hierarchies with</a:t>
            </a:r>
            <a:endParaRPr lang="en-US" sz="1600" dirty="0">
              <a:solidFill>
                <a:schemeClr val="bg1"/>
              </a:solidFill>
            </a:endParaRPr>
          </a:p>
          <a:p>
            <a:pPr lvl="1">
              <a:lnSpc>
                <a:spcPct val="80000"/>
              </a:lnSpc>
              <a:buFont typeface="Wingdings" panose="05000000000000000000" pitchFamily="2" charset="2"/>
              <a:buNone/>
            </a:pPr>
            <a:r>
              <a:rPr lang="en-US" sz="1600" b="1" dirty="0">
                <a:solidFill>
                  <a:schemeClr val="bg1"/>
                </a:solidFill>
                <a:sym typeface="+mn-ea"/>
              </a:rPr>
              <a:t>interfaces</a:t>
            </a:r>
            <a:r>
              <a:rPr lang="en-US" sz="1600" dirty="0">
                <a:solidFill>
                  <a:schemeClr val="bg1"/>
                </a:solidFill>
                <a:sym typeface="+mn-ea"/>
              </a:rPr>
              <a:t> at the top</a:t>
            </a:r>
            <a:endParaRPr lang="en-US" sz="1600" dirty="0">
              <a:solidFill>
                <a:schemeClr val="bg1"/>
              </a:solidFill>
            </a:endParaRPr>
          </a:p>
          <a:p>
            <a:pPr lvl="1">
              <a:lnSpc>
                <a:spcPct val="80000"/>
              </a:lnSpc>
              <a:buFont typeface="Wingdings" panose="05000000000000000000" pitchFamily="2" charset="2"/>
              <a:buNone/>
            </a:pPr>
            <a:r>
              <a:rPr lang="en-US" sz="1600" b="1" dirty="0">
                <a:solidFill>
                  <a:schemeClr val="bg1"/>
                </a:solidFill>
                <a:sym typeface="+mn-ea"/>
              </a:rPr>
              <a:t>abstract classes </a:t>
            </a:r>
            <a:r>
              <a:rPr lang="en-US" sz="1600" dirty="0">
                <a:solidFill>
                  <a:schemeClr val="bg1"/>
                </a:solidFill>
                <a:sym typeface="+mn-ea"/>
              </a:rPr>
              <a:t>in the middle</a:t>
            </a:r>
            <a:endParaRPr lang="en-US" sz="1600" dirty="0">
              <a:solidFill>
                <a:schemeClr val="bg1"/>
              </a:solidFill>
            </a:endParaRPr>
          </a:p>
          <a:p>
            <a:pPr lvl="1">
              <a:lnSpc>
                <a:spcPct val="80000"/>
              </a:lnSpc>
              <a:buFont typeface="Wingdings" panose="05000000000000000000" pitchFamily="2" charset="2"/>
              <a:buNone/>
            </a:pPr>
            <a:r>
              <a:rPr lang="en-US" sz="1600" dirty="0">
                <a:solidFill>
                  <a:schemeClr val="bg1"/>
                </a:solidFill>
                <a:sym typeface="+mn-ea"/>
              </a:rPr>
              <a:t>and fully defined classes at the bottom</a:t>
            </a:r>
            <a:br>
              <a:rPr lang="en-US" sz="1600" dirty="0">
                <a:solidFill>
                  <a:schemeClr val="bg1"/>
                </a:solidFill>
                <a:sym typeface="+mn-ea"/>
              </a:rPr>
            </a:br>
            <a:endParaRPr lang="en-US" sz="1600" spc="-10" dirty="0">
              <a:solidFill>
                <a:schemeClr val="bg1"/>
              </a:solidFill>
              <a:latin typeface="Georgia"/>
              <a:cs typeface="Georgia"/>
              <a:sym typeface="+mn-ea"/>
            </a:endParaRPr>
          </a:p>
        </p:txBody>
      </p:sp>
      <p:sp>
        <p:nvSpPr>
          <p:cNvPr id="4" name="Caixa de Texto 3"/>
          <p:cNvSpPr txBox="true"/>
          <p:nvPr/>
        </p:nvSpPr>
        <p:spPr>
          <a:xfrm>
            <a:off x="2559050" y="246380"/>
            <a:ext cx="4306570" cy="312420"/>
          </a:xfrm>
          <a:prstGeom prst="rect">
            <a:avLst/>
          </a:prstGeom>
          <a:noFill/>
        </p:spPr>
        <p:txBody>
          <a:bodyPr wrap="square" rtlCol="0" anchor="t">
            <a:spAutoFit/>
          </a:bodyPr>
          <a:p>
            <a:pPr>
              <a:lnSpc>
                <a:spcPct val="80000"/>
              </a:lnSpc>
              <a:buFont typeface="Wingdings" panose="05000000000000000000" pitchFamily="2" charset="2"/>
              <a:buNone/>
            </a:pPr>
            <a:r>
              <a:rPr lang="en-US" i="1" u="sng" dirty="0">
                <a:solidFill>
                  <a:schemeClr val="bg1"/>
                </a:solidFill>
                <a:sym typeface="+mn-ea"/>
              </a:rPr>
              <a:t>More than 200 methods in </a:t>
            </a:r>
            <a:r>
              <a:rPr lang="en-US" i="1" u="sng" dirty="0" smtClean="0">
                <a:solidFill>
                  <a:schemeClr val="bg1"/>
                </a:solidFill>
                <a:sym typeface="+mn-ea"/>
              </a:rPr>
              <a:t>all!</a:t>
            </a:r>
            <a:endParaRPr lang="en-US" altLang="en-US" i="1" u="sng" dirty="0" smtClean="0">
              <a:solidFill>
                <a:schemeClr val="bg1"/>
              </a:solidFill>
              <a:sym typeface="+mn-ea"/>
            </a:endParaRPr>
          </a:p>
        </p:txBody>
      </p:sp>
      <p:sp>
        <p:nvSpPr>
          <p:cNvPr id="14" name="object 6"/>
          <p:cNvSpPr txBox="true"/>
          <p:nvPr/>
        </p:nvSpPr>
        <p:spPr>
          <a:xfrm>
            <a:off x="2559050" y="796925"/>
            <a:ext cx="4779645" cy="285115"/>
          </a:xfrm>
          <a:prstGeom prst="rect">
            <a:avLst/>
          </a:prstGeom>
          <a:ln w="9144">
            <a:noFill/>
          </a:ln>
        </p:spPr>
        <p:txBody>
          <a:bodyPr vert="horz" wrap="square" lIns="0" tIns="39370" rIns="0" bIns="0" rtlCol="0">
            <a:spAutoFit/>
          </a:bodyPr>
          <a:p>
            <a:pPr marL="196215" marR="189865" algn="l">
              <a:lnSpc>
                <a:spcPct val="100000"/>
              </a:lnSpc>
              <a:spcBef>
                <a:spcPts val="310"/>
              </a:spcBef>
            </a:pPr>
            <a:r>
              <a:rPr sz="1600" spc="-10" dirty="0">
                <a:solidFill>
                  <a:schemeClr val="bg1"/>
                </a:solidFill>
                <a:cs typeface="+mn-lt"/>
              </a:rPr>
              <a:t>1. Core interfaces </a:t>
            </a:r>
            <a:r>
              <a:rPr lang="pt-PT" sz="1600" spc="-10" dirty="0">
                <a:solidFill>
                  <a:schemeClr val="bg1"/>
                </a:solidFill>
                <a:cs typeface="+mn-lt"/>
              </a:rPr>
              <a:t>are:</a:t>
            </a:r>
            <a:endParaRPr lang="pt-PT" sz="1600" spc="-10" dirty="0">
              <a:solidFill>
                <a:schemeClr val="bg1"/>
              </a:solidFill>
              <a:cs typeface="+mn-lt"/>
            </a:endParaRPr>
          </a:p>
        </p:txBody>
      </p:sp>
      <p:sp>
        <p:nvSpPr>
          <p:cNvPr id="15" name="Retângulo 14"/>
          <p:cNvSpPr/>
          <p:nvPr/>
        </p:nvSpPr>
        <p:spPr>
          <a:xfrm>
            <a:off x="3829050" y="2028825"/>
            <a:ext cx="275780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16" name="Retângulo 15"/>
          <p:cNvSpPr/>
          <p:nvPr/>
        </p:nvSpPr>
        <p:spPr>
          <a:xfrm>
            <a:off x="2704465" y="3429635"/>
            <a:ext cx="151955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17" name="Retângulo 16"/>
          <p:cNvSpPr/>
          <p:nvPr/>
        </p:nvSpPr>
        <p:spPr>
          <a:xfrm>
            <a:off x="4807585" y="3429000"/>
            <a:ext cx="149415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18" name="Retângulo 17"/>
          <p:cNvSpPr/>
          <p:nvPr/>
        </p:nvSpPr>
        <p:spPr>
          <a:xfrm>
            <a:off x="6804025" y="3429635"/>
            <a:ext cx="1581150"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20" name="object 6"/>
          <p:cNvSpPr txBox="true"/>
          <p:nvPr/>
        </p:nvSpPr>
        <p:spPr>
          <a:xfrm>
            <a:off x="3829050" y="2126615"/>
            <a:ext cx="258064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spc="-10" dirty="0">
                <a:solidFill>
                  <a:schemeClr val="bg1"/>
                </a:solidFill>
                <a:cs typeface="+mn-lt"/>
              </a:rPr>
              <a:t>Collection</a:t>
            </a:r>
            <a:r>
              <a:rPr sz="1600" spc="-10" dirty="0">
                <a:solidFill>
                  <a:schemeClr val="bg1"/>
                </a:solidFill>
                <a:latin typeface="Georgia"/>
                <a:cs typeface="Georgia"/>
              </a:rPr>
              <a:t> </a:t>
            </a:r>
            <a:endParaRPr sz="1600" spc="-10" dirty="0">
              <a:solidFill>
                <a:schemeClr val="bg1"/>
              </a:solidFill>
              <a:latin typeface="Georgia"/>
              <a:cs typeface="Georgia"/>
            </a:endParaRPr>
          </a:p>
        </p:txBody>
      </p:sp>
      <p:sp>
        <p:nvSpPr>
          <p:cNvPr id="21" name="object 6"/>
          <p:cNvSpPr txBox="true"/>
          <p:nvPr/>
        </p:nvSpPr>
        <p:spPr>
          <a:xfrm>
            <a:off x="4872990" y="3547110"/>
            <a:ext cx="126365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List</a:t>
            </a:r>
            <a:endParaRPr lang="pt-PT" sz="1600" b="1" spc="-10" dirty="0">
              <a:solidFill>
                <a:schemeClr val="bg1"/>
              </a:solidFill>
              <a:cs typeface="+mn-lt"/>
            </a:endParaRPr>
          </a:p>
        </p:txBody>
      </p:sp>
      <p:sp>
        <p:nvSpPr>
          <p:cNvPr id="23" name="object 6"/>
          <p:cNvSpPr txBox="true"/>
          <p:nvPr/>
        </p:nvSpPr>
        <p:spPr>
          <a:xfrm>
            <a:off x="6713220" y="3526155"/>
            <a:ext cx="151955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Queue</a:t>
            </a:r>
            <a:endParaRPr lang="pt-PT" sz="1600" b="1" spc="-10" dirty="0">
              <a:solidFill>
                <a:schemeClr val="bg1"/>
              </a:solidFill>
              <a:cs typeface="+mn-lt"/>
            </a:endParaRPr>
          </a:p>
        </p:txBody>
      </p:sp>
      <p:sp>
        <p:nvSpPr>
          <p:cNvPr id="24" name="object 6"/>
          <p:cNvSpPr txBox="true"/>
          <p:nvPr/>
        </p:nvSpPr>
        <p:spPr>
          <a:xfrm>
            <a:off x="2839720" y="3533775"/>
            <a:ext cx="116014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Set</a:t>
            </a:r>
            <a:endParaRPr lang="pt-PT" sz="1600" b="1" spc="-10" dirty="0">
              <a:solidFill>
                <a:schemeClr val="bg1"/>
              </a:solidFill>
              <a:cs typeface="+mn-lt"/>
            </a:endParaRPr>
          </a:p>
        </p:txBody>
      </p:sp>
      <p:sp>
        <p:nvSpPr>
          <p:cNvPr id="7" name="Retângulo com Único Canto Aparado 6"/>
          <p:cNvSpPr/>
          <p:nvPr/>
        </p:nvSpPr>
        <p:spPr>
          <a:xfrm>
            <a:off x="9177655" y="2812415"/>
            <a:ext cx="2486660" cy="3623945"/>
          </a:xfrm>
          <a:prstGeom prst="snip1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9" name="Retângulo 8"/>
          <p:cNvSpPr/>
          <p:nvPr/>
        </p:nvSpPr>
        <p:spPr>
          <a:xfrm>
            <a:off x="9561195" y="3162935"/>
            <a:ext cx="1581150"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10" name="object 6"/>
          <p:cNvSpPr txBox="true"/>
          <p:nvPr/>
        </p:nvSpPr>
        <p:spPr>
          <a:xfrm>
            <a:off x="9554210" y="3259455"/>
            <a:ext cx="151955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Map</a:t>
            </a:r>
            <a:endParaRPr lang="pt-PT" sz="1600" b="1" spc="-10" dirty="0">
              <a:solidFill>
                <a:schemeClr val="bg1"/>
              </a:solidFill>
              <a:cs typeface="+mn-lt"/>
            </a:endParaRPr>
          </a:p>
        </p:txBody>
      </p:sp>
      <p:sp>
        <p:nvSpPr>
          <p:cNvPr id="12" name="Retângulo 11"/>
          <p:cNvSpPr/>
          <p:nvPr/>
        </p:nvSpPr>
        <p:spPr>
          <a:xfrm>
            <a:off x="9603740" y="4448175"/>
            <a:ext cx="1581150"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13" name="object 6"/>
          <p:cNvSpPr txBox="true"/>
          <p:nvPr/>
        </p:nvSpPr>
        <p:spPr>
          <a:xfrm>
            <a:off x="9528175" y="4544695"/>
            <a:ext cx="1519555"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SortedMap</a:t>
            </a:r>
            <a:endParaRPr lang="pt-PT" sz="1400" b="1" spc="-10" dirty="0">
              <a:solidFill>
                <a:schemeClr val="bg1"/>
              </a:solidFill>
              <a:cs typeface="+mn-lt"/>
            </a:endParaRPr>
          </a:p>
        </p:txBody>
      </p:sp>
      <p:sp>
        <p:nvSpPr>
          <p:cNvPr id="19" name="Retângulo 18"/>
          <p:cNvSpPr/>
          <p:nvPr/>
        </p:nvSpPr>
        <p:spPr>
          <a:xfrm>
            <a:off x="2759075" y="4690745"/>
            <a:ext cx="151955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22" name="object 6"/>
          <p:cNvSpPr txBox="true"/>
          <p:nvPr/>
        </p:nvSpPr>
        <p:spPr>
          <a:xfrm>
            <a:off x="2759710" y="4787265"/>
            <a:ext cx="1518285"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SortedSet</a:t>
            </a:r>
            <a:endParaRPr lang="pt-PT" sz="1400" b="1" spc="-10" dirty="0">
              <a:solidFill>
                <a:schemeClr val="bg1"/>
              </a:solidFill>
              <a:cs typeface="+mn-lt"/>
            </a:endParaRPr>
          </a:p>
        </p:txBody>
      </p:sp>
      <p:pic>
        <p:nvPicPr>
          <p:cNvPr id="3" name="Picture 2" descr="undraw_Select_re_3kbd"/>
          <p:cNvPicPr>
            <a:picLocks noChangeAspect="true"/>
          </p:cNvPicPr>
          <p:nvPr/>
        </p:nvPicPr>
        <p:blipFill>
          <a:blip r:embed="rId2">
            <a:extLst>
              <a:ext uri="{96DAC541-7B7A-43D3-8B79-37D633B846F1}">
                <asvg:svgBlip xmlns:asvg="http://schemas.microsoft.com/office/drawing/2016/SVG/main" r:embed="rId3"/>
              </a:ext>
            </a:extLst>
          </a:blip>
          <a:stretch>
            <a:fillRect/>
          </a:stretch>
        </p:blipFill>
        <p:spPr>
          <a:xfrm>
            <a:off x="127000" y="4678680"/>
            <a:ext cx="2071370" cy="1903095"/>
          </a:xfrm>
          <a:prstGeom prst="rect">
            <a:avLst/>
          </a:prstGeom>
        </p:spPr>
      </p:pic>
      <p:cxnSp>
        <p:nvCxnSpPr>
          <p:cNvPr id="32" name="Conector de Seta Reta 27"/>
          <p:cNvCxnSpPr/>
          <p:nvPr/>
        </p:nvCxnSpPr>
        <p:spPr>
          <a:xfrm flipH="true" flipV="true">
            <a:off x="3526155" y="5186680"/>
            <a:ext cx="0" cy="68834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25" name="Retângulo 18"/>
          <p:cNvSpPr/>
          <p:nvPr/>
        </p:nvSpPr>
        <p:spPr>
          <a:xfrm>
            <a:off x="2771775" y="5846445"/>
            <a:ext cx="151955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30" name="object 6"/>
          <p:cNvSpPr txBox="true"/>
          <p:nvPr/>
        </p:nvSpPr>
        <p:spPr>
          <a:xfrm>
            <a:off x="2567305" y="5942965"/>
            <a:ext cx="1782445"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NavigableSet</a:t>
            </a:r>
            <a:endParaRPr lang="pt-PT" sz="1400" b="1" spc="-10" dirty="0">
              <a:solidFill>
                <a:schemeClr val="bg1"/>
              </a:solidFill>
              <a:cs typeface="+mn-lt"/>
            </a:endParaRPr>
          </a:p>
        </p:txBody>
      </p:sp>
      <p:sp>
        <p:nvSpPr>
          <p:cNvPr id="33" name="Retângulo 11"/>
          <p:cNvSpPr/>
          <p:nvPr/>
        </p:nvSpPr>
        <p:spPr>
          <a:xfrm>
            <a:off x="9616440" y="5641975"/>
            <a:ext cx="1581150"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34" name="object 6"/>
          <p:cNvSpPr txBox="true"/>
          <p:nvPr/>
        </p:nvSpPr>
        <p:spPr>
          <a:xfrm>
            <a:off x="9461500" y="5738495"/>
            <a:ext cx="1797050"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NavigableMap</a:t>
            </a:r>
            <a:endParaRPr lang="pt-PT" sz="1400" b="1" spc="-10" dirty="0">
              <a:solidFill>
                <a:schemeClr val="bg1"/>
              </a:solidFill>
              <a:cs typeface="+mn-lt"/>
            </a:endParaRPr>
          </a:p>
        </p:txBody>
      </p:sp>
      <p:sp>
        <p:nvSpPr>
          <p:cNvPr id="36" name="Retângulo 18"/>
          <p:cNvSpPr/>
          <p:nvPr/>
        </p:nvSpPr>
        <p:spPr>
          <a:xfrm>
            <a:off x="6835140" y="4690745"/>
            <a:ext cx="151955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37" name="object 6"/>
          <p:cNvSpPr txBox="true"/>
          <p:nvPr/>
        </p:nvSpPr>
        <p:spPr>
          <a:xfrm>
            <a:off x="6826885" y="4787265"/>
            <a:ext cx="1412875"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Deque</a:t>
            </a:r>
            <a:endParaRPr lang="pt-PT" sz="1400" b="1" spc="-10" dirty="0">
              <a:solidFill>
                <a:schemeClr val="bg1"/>
              </a:solidFill>
              <a:cs typeface="+mn-lt"/>
            </a:endParaRPr>
          </a:p>
        </p:txBody>
      </p:sp>
      <p:sp>
        <p:nvSpPr>
          <p:cNvPr id="39" name="Retângulo 14"/>
          <p:cNvSpPr/>
          <p:nvPr/>
        </p:nvSpPr>
        <p:spPr>
          <a:xfrm>
            <a:off x="3841750" y="1287145"/>
            <a:ext cx="275780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40" name="object 6"/>
          <p:cNvSpPr txBox="true"/>
          <p:nvPr/>
        </p:nvSpPr>
        <p:spPr>
          <a:xfrm>
            <a:off x="3829050" y="1347470"/>
            <a:ext cx="258064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spc="-10" dirty="0">
                <a:solidFill>
                  <a:schemeClr val="bg1"/>
                </a:solidFill>
                <a:cs typeface="+mn-lt"/>
              </a:rPr>
              <a:t>Iterable</a:t>
            </a:r>
            <a:endParaRPr lang="pt-PT" sz="1600" spc="-10" dirty="0">
              <a:solidFill>
                <a:schemeClr val="bg1"/>
              </a:solidFill>
              <a:cs typeface="+mn-lt"/>
            </a:endParaRPr>
          </a:p>
        </p:txBody>
      </p:sp>
      <p:cxnSp>
        <p:nvCxnSpPr>
          <p:cNvPr id="43" name="Straight Arrow Connector 42"/>
          <p:cNvCxnSpPr>
            <a:stCxn id="19" idx="0"/>
          </p:cNvCxnSpPr>
          <p:nvPr/>
        </p:nvCxnSpPr>
        <p:spPr>
          <a:xfrm flipH="true" flipV="true">
            <a:off x="3504565" y="3940810"/>
            <a:ext cx="0" cy="74993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4" name="Straight Arrow Connector 43"/>
          <p:cNvCxnSpPr>
            <a:stCxn id="16" idx="0"/>
          </p:cNvCxnSpPr>
          <p:nvPr/>
        </p:nvCxnSpPr>
        <p:spPr>
          <a:xfrm flipV="true">
            <a:off x="3464560" y="2497455"/>
            <a:ext cx="807085" cy="93218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5" name="Straight Arrow Connector 44"/>
          <p:cNvCxnSpPr>
            <a:stCxn id="17" idx="0"/>
          </p:cNvCxnSpPr>
          <p:nvPr/>
        </p:nvCxnSpPr>
        <p:spPr>
          <a:xfrm flipH="true" flipV="true">
            <a:off x="5552440" y="2511425"/>
            <a:ext cx="2540" cy="91757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6" name="Straight Arrow Connector 45"/>
          <p:cNvCxnSpPr>
            <a:stCxn id="18" idx="0"/>
          </p:cNvCxnSpPr>
          <p:nvPr/>
        </p:nvCxnSpPr>
        <p:spPr>
          <a:xfrm flipH="true" flipV="true">
            <a:off x="6358255" y="2505710"/>
            <a:ext cx="1236345" cy="92392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7" name="Straight Arrow Connector 46"/>
          <p:cNvCxnSpPr>
            <a:stCxn id="36" idx="0"/>
          </p:cNvCxnSpPr>
          <p:nvPr/>
        </p:nvCxnSpPr>
        <p:spPr>
          <a:xfrm flipH="true" flipV="true">
            <a:off x="7581900" y="3958590"/>
            <a:ext cx="0" cy="73215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8" name="Straight Arrow Connector 47"/>
          <p:cNvCxnSpPr>
            <a:stCxn id="33" idx="0"/>
            <a:endCxn id="12" idx="2"/>
          </p:cNvCxnSpPr>
          <p:nvPr/>
        </p:nvCxnSpPr>
        <p:spPr>
          <a:xfrm flipH="true" flipV="true">
            <a:off x="10394315" y="4928235"/>
            <a:ext cx="0" cy="71374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9" name="Straight Arrow Connector 48"/>
          <p:cNvCxnSpPr>
            <a:stCxn id="12" idx="0"/>
          </p:cNvCxnSpPr>
          <p:nvPr/>
        </p:nvCxnSpPr>
        <p:spPr>
          <a:xfrm flipV="true">
            <a:off x="10394315" y="3642995"/>
            <a:ext cx="0" cy="80518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50" name="Retângulo 18"/>
          <p:cNvSpPr/>
          <p:nvPr/>
        </p:nvSpPr>
        <p:spPr>
          <a:xfrm>
            <a:off x="5224145" y="6101715"/>
            <a:ext cx="223837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51" name="object 6"/>
          <p:cNvSpPr txBox="true"/>
          <p:nvPr/>
        </p:nvSpPr>
        <p:spPr>
          <a:xfrm>
            <a:off x="5287645" y="6198235"/>
            <a:ext cx="2116455"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RandomAccess</a:t>
            </a:r>
            <a:endParaRPr lang="pt-PT" sz="1400" b="1" spc="-10" dirty="0">
              <a:solidFill>
                <a:schemeClr val="bg1"/>
              </a:solidFill>
              <a:cs typeface="+mn-lt"/>
            </a:endParaRPr>
          </a:p>
        </p:txBody>
      </p:sp>
      <p:sp>
        <p:nvSpPr>
          <p:cNvPr id="52" name="Retângulo 17"/>
          <p:cNvSpPr/>
          <p:nvPr/>
        </p:nvSpPr>
        <p:spPr>
          <a:xfrm>
            <a:off x="7685405" y="1475740"/>
            <a:ext cx="1581150"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53" name="object 6"/>
          <p:cNvSpPr txBox="true"/>
          <p:nvPr/>
        </p:nvSpPr>
        <p:spPr>
          <a:xfrm>
            <a:off x="7594600" y="1572260"/>
            <a:ext cx="151955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Iterator</a:t>
            </a:r>
            <a:endParaRPr lang="pt-PT" sz="1600" b="1" spc="-10" dirty="0">
              <a:solidFill>
                <a:schemeClr val="bg1"/>
              </a:solidFill>
              <a:cs typeface="+mn-lt"/>
            </a:endParaRPr>
          </a:p>
        </p:txBody>
      </p:sp>
      <p:sp>
        <p:nvSpPr>
          <p:cNvPr id="54" name="Retângulo 18"/>
          <p:cNvSpPr/>
          <p:nvPr/>
        </p:nvSpPr>
        <p:spPr>
          <a:xfrm>
            <a:off x="10196195" y="1480820"/>
            <a:ext cx="151955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55" name="object 6"/>
          <p:cNvSpPr txBox="true"/>
          <p:nvPr/>
        </p:nvSpPr>
        <p:spPr>
          <a:xfrm>
            <a:off x="10099675" y="1577340"/>
            <a:ext cx="1602740"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ListIterator</a:t>
            </a:r>
            <a:endParaRPr lang="pt-PT" sz="1400" b="1" spc="-10" dirty="0">
              <a:solidFill>
                <a:schemeClr val="bg1"/>
              </a:solidFill>
              <a:cs typeface="+mn-lt"/>
            </a:endParaRPr>
          </a:p>
        </p:txBody>
      </p:sp>
      <p:cxnSp>
        <p:nvCxnSpPr>
          <p:cNvPr id="56" name="Straight Arrow Connector 55"/>
          <p:cNvCxnSpPr>
            <a:endCxn id="52" idx="3"/>
          </p:cNvCxnSpPr>
          <p:nvPr/>
        </p:nvCxnSpPr>
        <p:spPr>
          <a:xfrm flipH="true" flipV="true">
            <a:off x="9266555" y="1715770"/>
            <a:ext cx="914400" cy="317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57" name="Caixa de Texto 1"/>
          <p:cNvSpPr txBox="true"/>
          <p:nvPr/>
        </p:nvSpPr>
        <p:spPr>
          <a:xfrm>
            <a:off x="59055" y="3811270"/>
            <a:ext cx="2293620" cy="829945"/>
          </a:xfrm>
          <a:prstGeom prst="rect">
            <a:avLst/>
          </a:prstGeom>
          <a:noFill/>
        </p:spPr>
        <p:txBody>
          <a:bodyPr wrap="square" rtlCol="0">
            <a:spAutoFit/>
          </a:bodyPr>
          <a:p>
            <a:pPr algn="ctr"/>
            <a:r>
              <a:rPr lang="pt-PT" sz="2400" b="1">
                <a:solidFill>
                  <a:srgbClr val="FFFF00"/>
                </a:solidFill>
              </a:rPr>
              <a:t>Interfaces</a:t>
            </a:r>
            <a:endParaRPr sz="2400" b="1">
              <a:solidFill>
                <a:schemeClr val="bg1"/>
              </a:solidFill>
            </a:endParaRPr>
          </a:p>
          <a:p>
            <a:pPr algn="l"/>
            <a:endParaRPr lang="pt-PT" altLang="pt-BR" sz="2400" b="1">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1383665"/>
          </a:xfrm>
          <a:prstGeom prst="rect">
            <a:avLst/>
          </a:prstGeom>
          <a:noFill/>
        </p:spPr>
        <p:txBody>
          <a:bodyPr wrap="square" rtlCol="0">
            <a:spAutoFit/>
          </a:bodyPr>
          <a:p>
            <a:r>
              <a:rPr lang="en-US" sz="2800" b="1" dirty="0" smtClean="0">
                <a:solidFill>
                  <a:schemeClr val="bg1"/>
                </a:solidFill>
                <a:sym typeface="+mn-ea"/>
              </a:rPr>
              <a:t>Review</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 name="Caixa de Texto 1"/>
          <p:cNvSpPr txBox="true"/>
          <p:nvPr/>
        </p:nvSpPr>
        <p:spPr>
          <a:xfrm>
            <a:off x="4089400" y="536575"/>
            <a:ext cx="5308600" cy="1076325"/>
          </a:xfrm>
          <a:prstGeom prst="rect">
            <a:avLst/>
          </a:prstGeom>
          <a:noFill/>
        </p:spPr>
        <p:txBody>
          <a:bodyPr wrap="square" rtlCol="0">
            <a:spAutoFit/>
          </a:bodyPr>
          <a:p>
            <a:pPr algn="l"/>
            <a:r>
              <a:rPr lang="en-US" sz="3200" dirty="0" smtClean="0">
                <a:solidFill>
                  <a:schemeClr val="bg1"/>
                </a:solidFill>
                <a:sym typeface="+mn-ea"/>
              </a:rPr>
              <a:t>What is an </a:t>
            </a:r>
            <a:r>
              <a:rPr lang="en-US" sz="3200" dirty="0" smtClean="0">
                <a:solidFill>
                  <a:srgbClr val="00B0F0"/>
                </a:solidFill>
                <a:sym typeface="+mn-ea"/>
              </a:rPr>
              <a:t>interface</a:t>
            </a:r>
            <a:r>
              <a:rPr lang="en-US" sz="3200" dirty="0" smtClean="0">
                <a:sym typeface="+mn-ea"/>
              </a:rPr>
              <a:t>?</a:t>
            </a:r>
            <a:endParaRPr lang="en-US" sz="3200" dirty="0"/>
          </a:p>
          <a:p>
            <a:endParaRPr lang="pt-BR" altLang="en-US" sz="3200"/>
          </a:p>
        </p:txBody>
      </p:sp>
      <p:sp>
        <p:nvSpPr>
          <p:cNvPr id="3" name="Caixa de Texto 2"/>
          <p:cNvSpPr txBox="true"/>
          <p:nvPr/>
        </p:nvSpPr>
        <p:spPr>
          <a:xfrm>
            <a:off x="2722245" y="1518920"/>
            <a:ext cx="8889365" cy="1753235"/>
          </a:xfrm>
          <a:prstGeom prst="rect">
            <a:avLst/>
          </a:prstGeom>
          <a:noFill/>
        </p:spPr>
        <p:txBody>
          <a:bodyPr wrap="none" rtlCol="0">
            <a:spAutoFit/>
          </a:bodyPr>
          <a:p>
            <a:pPr algn="l"/>
            <a:r>
              <a:rPr lang="pt-BR" altLang="en-US">
                <a:solidFill>
                  <a:schemeClr val="bg1"/>
                </a:solidFill>
              </a:rPr>
              <a:t>Uma </a:t>
            </a:r>
            <a:r>
              <a:rPr lang="pt-BR" altLang="en-US">
                <a:solidFill>
                  <a:srgbClr val="00B0F0"/>
                </a:solidFill>
              </a:rPr>
              <a:t>interface </a:t>
            </a:r>
            <a:r>
              <a:rPr lang="pt-BR" altLang="en-US">
                <a:solidFill>
                  <a:schemeClr val="bg1"/>
                </a:solidFill>
              </a:rPr>
              <a:t>na linguagem de programação Java é um tipo abstrato que </a:t>
            </a:r>
            <a:endParaRPr lang="pt-BR" altLang="en-US">
              <a:solidFill>
                <a:schemeClr val="bg1"/>
              </a:solidFill>
            </a:endParaRPr>
          </a:p>
          <a:p>
            <a:pPr algn="l"/>
            <a:r>
              <a:rPr lang="pt-BR" altLang="en-US">
                <a:solidFill>
                  <a:schemeClr val="bg1"/>
                </a:solidFill>
              </a:rPr>
              <a:t>é usado para especificar um comportamento que as classes devem </a:t>
            </a:r>
            <a:endParaRPr lang="pt-BR" altLang="en-US">
              <a:solidFill>
                <a:schemeClr val="bg1"/>
              </a:solidFill>
            </a:endParaRPr>
          </a:p>
          <a:p>
            <a:pPr algn="l"/>
            <a:r>
              <a:rPr lang="pt-BR" altLang="en-US">
                <a:solidFill>
                  <a:schemeClr val="bg1"/>
                </a:solidFill>
              </a:rPr>
              <a:t>implementar. Eles são semelhantes aos protocolos. </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As </a:t>
            </a:r>
            <a:r>
              <a:rPr lang="pt-BR" altLang="en-US">
                <a:solidFill>
                  <a:srgbClr val="00B0F0"/>
                </a:solidFill>
              </a:rPr>
              <a:t>interfaces </a:t>
            </a:r>
            <a:r>
              <a:rPr lang="pt-BR" altLang="en-US">
                <a:solidFill>
                  <a:schemeClr val="bg1"/>
                </a:solidFill>
              </a:rPr>
              <a:t>são declaradas usando a palavra-chave da </a:t>
            </a:r>
            <a:r>
              <a:rPr lang="pt-BR" altLang="en-US">
                <a:solidFill>
                  <a:srgbClr val="00B0F0"/>
                </a:solidFill>
              </a:rPr>
              <a:t>interface </a:t>
            </a:r>
            <a:r>
              <a:rPr lang="pt-BR" altLang="en-US">
                <a:solidFill>
                  <a:schemeClr val="bg1"/>
                </a:solidFill>
              </a:rPr>
              <a:t>e podem </a:t>
            </a:r>
            <a:endParaRPr lang="pt-BR" altLang="en-US">
              <a:solidFill>
                <a:schemeClr val="bg1"/>
              </a:solidFill>
            </a:endParaRPr>
          </a:p>
          <a:p>
            <a:pPr algn="l"/>
            <a:r>
              <a:rPr lang="pt-BR" altLang="en-US">
                <a:solidFill>
                  <a:schemeClr val="bg1"/>
                </a:solidFill>
              </a:rPr>
              <a:t>conter apenas assinatura de método e declarações constantes.</a:t>
            </a:r>
            <a:endParaRPr lang="pt-BR" alt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19" name="Retângulo 18"/>
          <p:cNvSpPr/>
          <p:nvPr/>
        </p:nvSpPr>
        <p:spPr>
          <a:xfrm>
            <a:off x="185420" y="3478530"/>
            <a:ext cx="1519555"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cxnSp>
        <p:nvCxnSpPr>
          <p:cNvPr id="41" name="Conector de Seta Reta 25"/>
          <p:cNvCxnSpPr/>
          <p:nvPr/>
        </p:nvCxnSpPr>
        <p:spPr>
          <a:xfrm flipH="true" flipV="true">
            <a:off x="5446395" y="767080"/>
            <a:ext cx="10795" cy="52514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pic>
        <p:nvPicPr>
          <p:cNvPr id="31" name="Imagem 30"/>
          <p:cNvPicPr>
            <a:picLocks noChangeAspect="true"/>
          </p:cNvPicPr>
          <p:nvPr/>
        </p:nvPicPr>
        <p:blipFill>
          <a:blip r:embed="rId1"/>
          <a:stretch>
            <a:fillRect/>
          </a:stretch>
        </p:blipFill>
        <p:spPr>
          <a:xfrm>
            <a:off x="125095" y="88900"/>
            <a:ext cx="1013460" cy="970280"/>
          </a:xfrm>
          <a:prstGeom prst="rect">
            <a:avLst/>
          </a:prstGeom>
        </p:spPr>
      </p:pic>
      <p:sp>
        <p:nvSpPr>
          <p:cNvPr id="4" name="Caixa de Texto 3"/>
          <p:cNvSpPr txBox="true"/>
          <p:nvPr/>
        </p:nvSpPr>
        <p:spPr>
          <a:xfrm>
            <a:off x="2742565" y="4866640"/>
            <a:ext cx="6854825" cy="632460"/>
          </a:xfrm>
          <a:prstGeom prst="rect">
            <a:avLst/>
          </a:prstGeom>
          <a:noFill/>
        </p:spPr>
        <p:txBody>
          <a:bodyPr wrap="square" rtlCol="0" anchor="t">
            <a:spAutoFit/>
          </a:bodyPr>
          <a:p>
            <a:pPr>
              <a:lnSpc>
                <a:spcPct val="80000"/>
              </a:lnSpc>
              <a:buFont typeface="Wingdings" panose="05000000000000000000" pitchFamily="2" charset="2"/>
              <a:buNone/>
            </a:pPr>
            <a:r>
              <a:rPr lang="en-US" sz="4400" b="1" dirty="0">
                <a:solidFill>
                  <a:schemeClr val="bg1"/>
                </a:solidFill>
                <a:sym typeface="+mn-ea"/>
              </a:rPr>
              <a:t>Concrete Collections</a:t>
            </a:r>
            <a:endParaRPr lang="en-US" sz="4400" b="1" dirty="0">
              <a:solidFill>
                <a:schemeClr val="bg1"/>
              </a:solidFill>
              <a:sym typeface="+mn-ea"/>
            </a:endParaRPr>
          </a:p>
        </p:txBody>
      </p:sp>
      <p:sp>
        <p:nvSpPr>
          <p:cNvPr id="15" name="Retângulo 14"/>
          <p:cNvSpPr/>
          <p:nvPr/>
        </p:nvSpPr>
        <p:spPr>
          <a:xfrm>
            <a:off x="123190" y="1377315"/>
            <a:ext cx="2757805"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6" name="Retângulo 15"/>
          <p:cNvSpPr/>
          <p:nvPr/>
        </p:nvSpPr>
        <p:spPr>
          <a:xfrm>
            <a:off x="218440" y="2315845"/>
            <a:ext cx="1519555"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7" name="Retângulo 16"/>
          <p:cNvSpPr/>
          <p:nvPr/>
        </p:nvSpPr>
        <p:spPr>
          <a:xfrm>
            <a:off x="1919605" y="3482975"/>
            <a:ext cx="1494155"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8" name="Retângulo 17"/>
          <p:cNvSpPr/>
          <p:nvPr/>
        </p:nvSpPr>
        <p:spPr>
          <a:xfrm>
            <a:off x="3242945" y="2404110"/>
            <a:ext cx="158115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20" name="object 6"/>
          <p:cNvSpPr txBox="true"/>
          <p:nvPr/>
        </p:nvSpPr>
        <p:spPr>
          <a:xfrm>
            <a:off x="161290" y="1475105"/>
            <a:ext cx="258064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AbstractList</a:t>
            </a:r>
            <a:endParaRPr lang="pt-PT" sz="1600" b="1" spc="-10" dirty="0">
              <a:solidFill>
                <a:schemeClr val="bg1"/>
              </a:solidFill>
              <a:latin typeface="Georgia"/>
              <a:cs typeface="+mn-lt"/>
            </a:endParaRPr>
          </a:p>
        </p:txBody>
      </p:sp>
      <p:sp>
        <p:nvSpPr>
          <p:cNvPr id="21" name="object 6"/>
          <p:cNvSpPr txBox="true"/>
          <p:nvPr/>
        </p:nvSpPr>
        <p:spPr>
          <a:xfrm>
            <a:off x="71120" y="3548380"/>
            <a:ext cx="156718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LinkedList</a:t>
            </a:r>
            <a:endParaRPr lang="pt-PT" sz="1600" b="1" spc="-10" dirty="0">
              <a:solidFill>
                <a:schemeClr val="bg1"/>
              </a:solidFill>
              <a:cs typeface="+mn-lt"/>
            </a:endParaRPr>
          </a:p>
        </p:txBody>
      </p:sp>
      <p:sp>
        <p:nvSpPr>
          <p:cNvPr id="23" name="object 6"/>
          <p:cNvSpPr txBox="true"/>
          <p:nvPr/>
        </p:nvSpPr>
        <p:spPr>
          <a:xfrm>
            <a:off x="3152140" y="2500630"/>
            <a:ext cx="151955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EnumSet</a:t>
            </a:r>
            <a:endParaRPr lang="pt-PT" sz="1600" b="1" spc="-10" dirty="0">
              <a:solidFill>
                <a:schemeClr val="bg1"/>
              </a:solidFill>
              <a:cs typeface="+mn-lt"/>
            </a:endParaRPr>
          </a:p>
        </p:txBody>
      </p:sp>
      <p:sp>
        <p:nvSpPr>
          <p:cNvPr id="24" name="object 6"/>
          <p:cNvSpPr txBox="true"/>
          <p:nvPr/>
        </p:nvSpPr>
        <p:spPr>
          <a:xfrm>
            <a:off x="208915" y="2413000"/>
            <a:ext cx="1400810" cy="3867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000" b="1" spc="-10" dirty="0">
                <a:solidFill>
                  <a:schemeClr val="bg1"/>
                </a:solidFill>
                <a:cs typeface="+mn-lt"/>
              </a:rPr>
              <a:t>Abstract</a:t>
            </a:r>
            <a:endParaRPr lang="pt-PT" sz="1000" b="1" spc="-10" dirty="0">
              <a:solidFill>
                <a:schemeClr val="bg1"/>
              </a:solidFill>
              <a:cs typeface="+mn-lt"/>
            </a:endParaRPr>
          </a:p>
          <a:p>
            <a:pPr marL="196215" marR="189865" algn="l">
              <a:lnSpc>
                <a:spcPct val="100000"/>
              </a:lnSpc>
              <a:spcBef>
                <a:spcPts val="310"/>
              </a:spcBef>
            </a:pPr>
            <a:r>
              <a:rPr lang="pt-PT" sz="1000" b="1" spc="-10" dirty="0">
                <a:solidFill>
                  <a:schemeClr val="bg1"/>
                </a:solidFill>
                <a:cs typeface="+mn-lt"/>
              </a:rPr>
              <a:t>SequentialList</a:t>
            </a:r>
            <a:endParaRPr lang="pt-PT" sz="1000" b="1" spc="-10" dirty="0">
              <a:solidFill>
                <a:schemeClr val="bg1"/>
              </a:solidFill>
              <a:cs typeface="+mn-lt"/>
            </a:endParaRPr>
          </a:p>
        </p:txBody>
      </p:sp>
      <p:sp>
        <p:nvSpPr>
          <p:cNvPr id="9" name="Retângulo 8"/>
          <p:cNvSpPr/>
          <p:nvPr/>
        </p:nvSpPr>
        <p:spPr>
          <a:xfrm>
            <a:off x="6713220" y="2420620"/>
            <a:ext cx="158115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0" name="object 6"/>
          <p:cNvSpPr txBox="true"/>
          <p:nvPr/>
        </p:nvSpPr>
        <p:spPr>
          <a:xfrm>
            <a:off x="6706235" y="2517140"/>
            <a:ext cx="151955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TreeSet</a:t>
            </a:r>
            <a:endParaRPr lang="pt-PT" sz="1600" b="1" spc="-10" dirty="0">
              <a:solidFill>
                <a:schemeClr val="bg1"/>
              </a:solidFill>
              <a:cs typeface="+mn-lt"/>
            </a:endParaRPr>
          </a:p>
        </p:txBody>
      </p:sp>
      <p:sp>
        <p:nvSpPr>
          <p:cNvPr id="12" name="Retângulo 11"/>
          <p:cNvSpPr/>
          <p:nvPr/>
        </p:nvSpPr>
        <p:spPr>
          <a:xfrm>
            <a:off x="8746490" y="2413000"/>
            <a:ext cx="158115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3" name="object 6"/>
          <p:cNvSpPr txBox="true"/>
          <p:nvPr/>
        </p:nvSpPr>
        <p:spPr>
          <a:xfrm>
            <a:off x="8470900" y="2509520"/>
            <a:ext cx="1919605"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PriorityQueue</a:t>
            </a:r>
            <a:endParaRPr lang="pt-PT" sz="1400" b="1" spc="-10" dirty="0">
              <a:solidFill>
                <a:schemeClr val="bg1"/>
              </a:solidFill>
              <a:cs typeface="+mn-lt"/>
            </a:endParaRPr>
          </a:p>
        </p:txBody>
      </p:sp>
      <p:sp>
        <p:nvSpPr>
          <p:cNvPr id="22" name="object 6"/>
          <p:cNvSpPr txBox="true"/>
          <p:nvPr/>
        </p:nvSpPr>
        <p:spPr>
          <a:xfrm>
            <a:off x="1757680" y="3592195"/>
            <a:ext cx="1503680"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ArrayList</a:t>
            </a:r>
            <a:endParaRPr lang="pt-PT" sz="1400" b="1" spc="-10" dirty="0">
              <a:solidFill>
                <a:schemeClr val="bg1"/>
              </a:solidFill>
              <a:cs typeface="+mn-lt"/>
            </a:endParaRPr>
          </a:p>
        </p:txBody>
      </p:sp>
      <p:sp>
        <p:nvSpPr>
          <p:cNvPr id="25" name="Retângulo 18"/>
          <p:cNvSpPr/>
          <p:nvPr/>
        </p:nvSpPr>
        <p:spPr>
          <a:xfrm>
            <a:off x="5020310" y="3322320"/>
            <a:ext cx="1519555"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0" name="object 6"/>
          <p:cNvSpPr txBox="true"/>
          <p:nvPr/>
        </p:nvSpPr>
        <p:spPr>
          <a:xfrm>
            <a:off x="4815840" y="3418840"/>
            <a:ext cx="1782445" cy="50990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Linked</a:t>
            </a:r>
            <a:endParaRPr lang="pt-PT" sz="1400" b="1" spc="-10" dirty="0">
              <a:solidFill>
                <a:schemeClr val="bg1"/>
              </a:solidFill>
              <a:cs typeface="+mn-lt"/>
            </a:endParaRPr>
          </a:p>
          <a:p>
            <a:pPr marL="196215" marR="189865" algn="ctr">
              <a:lnSpc>
                <a:spcPct val="100000"/>
              </a:lnSpc>
              <a:spcBef>
                <a:spcPts val="310"/>
              </a:spcBef>
            </a:pPr>
            <a:r>
              <a:rPr lang="pt-PT" sz="1400" b="1" spc="-10" dirty="0">
                <a:solidFill>
                  <a:schemeClr val="bg1"/>
                </a:solidFill>
                <a:cs typeface="+mn-lt"/>
              </a:rPr>
              <a:t>HashSet</a:t>
            </a:r>
            <a:endParaRPr lang="pt-PT" sz="1400" b="1" spc="-10" dirty="0">
              <a:solidFill>
                <a:schemeClr val="bg1"/>
              </a:solidFill>
              <a:cs typeface="+mn-lt"/>
            </a:endParaRPr>
          </a:p>
        </p:txBody>
      </p:sp>
      <p:sp>
        <p:nvSpPr>
          <p:cNvPr id="33" name="Retângulo 11"/>
          <p:cNvSpPr/>
          <p:nvPr/>
        </p:nvSpPr>
        <p:spPr>
          <a:xfrm>
            <a:off x="10502265" y="2396490"/>
            <a:ext cx="158115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4" name="object 6"/>
          <p:cNvSpPr txBox="true"/>
          <p:nvPr/>
        </p:nvSpPr>
        <p:spPr>
          <a:xfrm>
            <a:off x="10347325" y="2493010"/>
            <a:ext cx="1797050"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ArrayDeue</a:t>
            </a:r>
            <a:endParaRPr lang="pt-PT" sz="1400" b="1" spc="-10" dirty="0">
              <a:solidFill>
                <a:schemeClr val="bg1"/>
              </a:solidFill>
              <a:cs typeface="+mn-lt"/>
            </a:endParaRPr>
          </a:p>
        </p:txBody>
      </p:sp>
      <p:sp>
        <p:nvSpPr>
          <p:cNvPr id="36" name="Retângulo 18"/>
          <p:cNvSpPr/>
          <p:nvPr/>
        </p:nvSpPr>
        <p:spPr>
          <a:xfrm>
            <a:off x="4997450" y="2420620"/>
            <a:ext cx="1519555"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7" name="object 6"/>
          <p:cNvSpPr txBox="true"/>
          <p:nvPr/>
        </p:nvSpPr>
        <p:spPr>
          <a:xfrm>
            <a:off x="4989195" y="2517140"/>
            <a:ext cx="1412875"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HashSet</a:t>
            </a:r>
            <a:endParaRPr lang="pt-PT" sz="1400" b="1" spc="-10" dirty="0">
              <a:solidFill>
                <a:schemeClr val="bg1"/>
              </a:solidFill>
              <a:cs typeface="+mn-lt"/>
            </a:endParaRPr>
          </a:p>
        </p:txBody>
      </p:sp>
      <p:sp>
        <p:nvSpPr>
          <p:cNvPr id="39" name="Retângulo 14"/>
          <p:cNvSpPr/>
          <p:nvPr/>
        </p:nvSpPr>
        <p:spPr>
          <a:xfrm>
            <a:off x="4078605" y="246380"/>
            <a:ext cx="2757805"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0" name="object 6"/>
          <p:cNvSpPr txBox="true"/>
          <p:nvPr/>
        </p:nvSpPr>
        <p:spPr>
          <a:xfrm>
            <a:off x="4094480" y="306705"/>
            <a:ext cx="258064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Abstract Collection</a:t>
            </a:r>
            <a:endParaRPr lang="pt-PT" sz="1600" b="1" spc="-10" dirty="0">
              <a:solidFill>
                <a:schemeClr val="bg1"/>
              </a:solidFill>
              <a:cs typeface="+mn-lt"/>
            </a:endParaRPr>
          </a:p>
        </p:txBody>
      </p:sp>
      <p:sp>
        <p:nvSpPr>
          <p:cNvPr id="52" name="Retângulo 17"/>
          <p:cNvSpPr/>
          <p:nvPr/>
        </p:nvSpPr>
        <p:spPr>
          <a:xfrm>
            <a:off x="4518660" y="1301115"/>
            <a:ext cx="196469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3" name="object 6"/>
          <p:cNvSpPr txBox="true"/>
          <p:nvPr/>
        </p:nvSpPr>
        <p:spPr>
          <a:xfrm>
            <a:off x="4583430" y="1405890"/>
            <a:ext cx="173799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AbstractSet</a:t>
            </a:r>
            <a:endParaRPr lang="pt-PT" sz="1600" b="1" spc="-10" dirty="0">
              <a:solidFill>
                <a:schemeClr val="bg1"/>
              </a:solidFill>
              <a:cs typeface="+mn-lt"/>
            </a:endParaRPr>
          </a:p>
        </p:txBody>
      </p:sp>
      <p:sp>
        <p:nvSpPr>
          <p:cNvPr id="54" name="Retângulo 18"/>
          <p:cNvSpPr/>
          <p:nvPr/>
        </p:nvSpPr>
        <p:spPr>
          <a:xfrm>
            <a:off x="8860790" y="1414145"/>
            <a:ext cx="195707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5" name="object 6"/>
          <p:cNvSpPr txBox="true"/>
          <p:nvPr/>
        </p:nvSpPr>
        <p:spPr>
          <a:xfrm>
            <a:off x="8746490" y="1539240"/>
            <a:ext cx="2067560" cy="25463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400" b="1" spc="-10" dirty="0">
                <a:solidFill>
                  <a:schemeClr val="bg1"/>
                </a:solidFill>
                <a:cs typeface="+mn-lt"/>
              </a:rPr>
              <a:t>AbstractQueue</a:t>
            </a:r>
            <a:endParaRPr lang="pt-PT" sz="1400" b="1" spc="-10" dirty="0">
              <a:solidFill>
                <a:schemeClr val="bg1"/>
              </a:solidFill>
              <a:cs typeface="+mn-lt"/>
            </a:endParaRPr>
          </a:p>
        </p:txBody>
      </p:sp>
      <p:cxnSp>
        <p:nvCxnSpPr>
          <p:cNvPr id="5" name="Elbow Connector 4"/>
          <p:cNvCxnSpPr>
            <a:stCxn id="15" idx="0"/>
            <a:endCxn id="54" idx="0"/>
          </p:cNvCxnSpPr>
          <p:nvPr/>
        </p:nvCxnSpPr>
        <p:spPr>
          <a:xfrm rot="16200000" flipH="true">
            <a:off x="5652453" y="-2772727"/>
            <a:ext cx="36830" cy="8336915"/>
          </a:xfrm>
          <a:prstGeom prst="bentConnector3">
            <a:avLst>
              <a:gd name="adj1" fmla="val -647414"/>
            </a:avLst>
          </a:prstGeom>
          <a:ln w="15875">
            <a:headEnd type="arrow"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a:stCxn id="19" idx="0"/>
            <a:endCxn id="16" idx="2"/>
          </p:cNvCxnSpPr>
          <p:nvPr/>
        </p:nvCxnSpPr>
        <p:spPr>
          <a:xfrm flipV="true">
            <a:off x="945515" y="2973070"/>
            <a:ext cx="0" cy="505460"/>
          </a:xfrm>
          <a:prstGeom prst="straightConnector1">
            <a:avLst/>
          </a:prstGeom>
          <a:ln w="12700">
            <a:tailEnd type="arrow" w="med" len="med"/>
          </a:ln>
        </p:spPr>
        <p:style>
          <a:lnRef idx="1">
            <a:schemeClr val="accent4"/>
          </a:lnRef>
          <a:fillRef idx="0">
            <a:schemeClr val="accent4"/>
          </a:fillRef>
          <a:effectRef idx="0">
            <a:schemeClr val="accent4"/>
          </a:effectRef>
          <a:fontRef idx="minor">
            <a:schemeClr val="tx1"/>
          </a:fontRef>
        </p:style>
      </p:cxnSp>
      <p:cxnSp>
        <p:nvCxnSpPr>
          <p:cNvPr id="27" name="Elbow Connector 26"/>
          <p:cNvCxnSpPr>
            <a:stCxn id="16" idx="0"/>
            <a:endCxn id="17" idx="0"/>
          </p:cNvCxnSpPr>
          <p:nvPr/>
        </p:nvCxnSpPr>
        <p:spPr>
          <a:xfrm rot="16200000" flipH="true">
            <a:off x="1238885" y="2055495"/>
            <a:ext cx="1167130" cy="1688465"/>
          </a:xfrm>
          <a:prstGeom prst="bentConnector3">
            <a:avLst>
              <a:gd name="adj1" fmla="val -20430"/>
            </a:avLst>
          </a:prstGeom>
          <a:ln w="12700"/>
        </p:spPr>
        <p:style>
          <a:lnRef idx="1">
            <a:schemeClr val="accent4"/>
          </a:lnRef>
          <a:fillRef idx="0">
            <a:schemeClr val="accent4"/>
          </a:fillRef>
          <a:effectRef idx="0">
            <a:schemeClr val="accent4"/>
          </a:effectRef>
          <a:fontRef idx="minor">
            <a:schemeClr val="tx1"/>
          </a:fontRef>
        </p:style>
      </p:cxnSp>
      <p:cxnSp>
        <p:nvCxnSpPr>
          <p:cNvPr id="29" name="Elbow Connector 28"/>
          <p:cNvCxnSpPr>
            <a:stCxn id="18" idx="0"/>
            <a:endCxn id="10" idx="0"/>
          </p:cNvCxnSpPr>
          <p:nvPr/>
        </p:nvCxnSpPr>
        <p:spPr>
          <a:xfrm rot="16200000" flipH="true">
            <a:off x="5693410" y="744220"/>
            <a:ext cx="113030" cy="3432810"/>
          </a:xfrm>
          <a:prstGeom prst="bentConnector3">
            <a:avLst>
              <a:gd name="adj1" fmla="val -210674"/>
            </a:avLst>
          </a:prstGeom>
          <a:ln w="12700"/>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stCxn id="36" idx="0"/>
          </p:cNvCxnSpPr>
          <p:nvPr/>
        </p:nvCxnSpPr>
        <p:spPr>
          <a:xfrm flipH="true" flipV="true">
            <a:off x="5743575" y="1784350"/>
            <a:ext cx="13970" cy="636270"/>
          </a:xfrm>
          <a:prstGeom prst="straightConnector1">
            <a:avLst/>
          </a:prstGeom>
          <a:ln w="12700">
            <a:tailEnd type="arrow" w="med" len="med"/>
          </a:ln>
        </p:spPr>
        <p:style>
          <a:lnRef idx="1">
            <a:schemeClr val="accent4"/>
          </a:lnRef>
          <a:fillRef idx="0">
            <a:schemeClr val="accent4"/>
          </a:fillRef>
          <a:effectRef idx="0">
            <a:schemeClr val="accent4"/>
          </a:effectRef>
          <a:fontRef idx="minor">
            <a:schemeClr val="tx1"/>
          </a:fontRef>
        </p:style>
      </p:cxnSp>
      <p:cxnSp>
        <p:nvCxnSpPr>
          <p:cNvPr id="38" name="Elbow Connector 37"/>
          <p:cNvCxnSpPr/>
          <p:nvPr/>
        </p:nvCxnSpPr>
        <p:spPr>
          <a:xfrm>
            <a:off x="9832975" y="1136650"/>
            <a:ext cx="1459865" cy="1250315"/>
          </a:xfrm>
          <a:prstGeom prst="bentConnector2">
            <a:avLst/>
          </a:prstGeom>
          <a:ln w="12700"/>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a:stCxn id="25" idx="0"/>
            <a:endCxn id="36" idx="2"/>
          </p:cNvCxnSpPr>
          <p:nvPr/>
        </p:nvCxnSpPr>
        <p:spPr>
          <a:xfrm flipH="true" flipV="true">
            <a:off x="5757545" y="2900680"/>
            <a:ext cx="22860" cy="421640"/>
          </a:xfrm>
          <a:prstGeom prst="straightConnector1">
            <a:avLst/>
          </a:prstGeom>
          <a:ln w="12700">
            <a:tailEnd type="arrow" w="med"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stCxn id="12" idx="0"/>
          </p:cNvCxnSpPr>
          <p:nvPr/>
        </p:nvCxnSpPr>
        <p:spPr>
          <a:xfrm flipV="true">
            <a:off x="9537065" y="1838325"/>
            <a:ext cx="1905" cy="574675"/>
          </a:xfrm>
          <a:prstGeom prst="straightConnector1">
            <a:avLst/>
          </a:prstGeom>
          <a:ln w="12700">
            <a:tailEnd type="arrow" w="med"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15" idx="2"/>
          </p:cNvCxnSpPr>
          <p:nvPr/>
        </p:nvCxnSpPr>
        <p:spPr>
          <a:xfrm flipV="true">
            <a:off x="1423670" y="1857375"/>
            <a:ext cx="0" cy="209550"/>
          </a:xfrm>
          <a:prstGeom prst="straightConnector1">
            <a:avLst/>
          </a:prstGeom>
          <a:ln w="15875">
            <a:tailEnd type="arrow" w="med" len="med"/>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1383665"/>
          </a:xfrm>
          <a:prstGeom prst="rect">
            <a:avLst/>
          </a:prstGeom>
          <a:noFill/>
        </p:spPr>
        <p:txBody>
          <a:bodyPr wrap="square" rtlCol="0">
            <a:spAutoFit/>
          </a:bodyPr>
          <a:p>
            <a:r>
              <a:rPr lang="pt-PT" altLang="en-US" sz="2800" b="1" dirty="0">
                <a:solidFill>
                  <a:schemeClr val="bg1"/>
                </a:solidFill>
              </a:rPr>
              <a:t>LISTA</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 name="Caixa de Texto 1"/>
          <p:cNvSpPr txBox="true"/>
          <p:nvPr/>
        </p:nvSpPr>
        <p:spPr>
          <a:xfrm>
            <a:off x="2722245" y="442595"/>
            <a:ext cx="5308600" cy="1076325"/>
          </a:xfrm>
          <a:prstGeom prst="rect">
            <a:avLst/>
          </a:prstGeom>
          <a:noFill/>
        </p:spPr>
        <p:txBody>
          <a:bodyPr wrap="square" rtlCol="0">
            <a:spAutoFit/>
          </a:bodyPr>
          <a:p>
            <a:pPr algn="l"/>
            <a:r>
              <a:rPr lang="pt-PT" altLang="en-US" sz="3200" dirty="0" smtClean="0">
                <a:solidFill>
                  <a:srgbClr val="00B0F0"/>
                </a:solidFill>
                <a:sym typeface="+mn-ea"/>
              </a:rPr>
              <a:t>LISTA</a:t>
            </a:r>
            <a:endParaRPr lang="en-US" sz="3200" dirty="0"/>
          </a:p>
          <a:p>
            <a:endParaRPr lang="pt-BR" altLang="en-US" sz="3200"/>
          </a:p>
        </p:txBody>
      </p:sp>
      <p:sp>
        <p:nvSpPr>
          <p:cNvPr id="3" name="Caixa de Texto 2"/>
          <p:cNvSpPr txBox="true"/>
          <p:nvPr/>
        </p:nvSpPr>
        <p:spPr>
          <a:xfrm>
            <a:off x="2722245" y="1518920"/>
            <a:ext cx="9281795" cy="368300"/>
          </a:xfrm>
          <a:prstGeom prst="rect">
            <a:avLst/>
          </a:prstGeom>
          <a:noFill/>
        </p:spPr>
        <p:txBody>
          <a:bodyPr wrap="square" rtlCol="0">
            <a:spAutoFit/>
          </a:bodyPr>
          <a:p>
            <a:pPr algn="l"/>
            <a:r>
              <a:rPr lang="pt-PT" altLang="pt-BR">
                <a:solidFill>
                  <a:schemeClr val="bg1"/>
                </a:solidFill>
              </a:rPr>
              <a:t>C</a:t>
            </a:r>
            <a:r>
              <a:rPr lang="pt-BR" altLang="en-US">
                <a:solidFill>
                  <a:schemeClr val="bg1"/>
                </a:solidFill>
              </a:rPr>
              <a:t>onjunto de objetos que são acessiveis pela sua posição </a:t>
            </a:r>
            <a:r>
              <a:rPr lang="pt-PT" altLang="pt-BR">
                <a:solidFill>
                  <a:schemeClr val="bg1"/>
                </a:solidFill>
              </a:rPr>
              <a:t>em uma</a:t>
            </a:r>
            <a:r>
              <a:rPr lang="pt-BR" altLang="en-US">
                <a:solidFill>
                  <a:schemeClr val="bg1"/>
                </a:solidFill>
              </a:rPr>
              <a:t> lista</a:t>
            </a:r>
            <a:r>
              <a:rPr lang="pt-PT" altLang="pt-BR">
                <a:solidFill>
                  <a:schemeClr val="bg1"/>
                </a:solidFill>
              </a:rPr>
              <a:t>gem.</a:t>
            </a:r>
            <a:endParaRPr lang="pt-PT" altLang="pt-BR">
              <a:solidFill>
                <a:schemeClr val="bg1"/>
              </a:solidFill>
            </a:endParaRPr>
          </a:p>
        </p:txBody>
      </p:sp>
      <p:pic>
        <p:nvPicPr>
          <p:cNvPr id="9" name="Imagem 8"/>
          <p:cNvPicPr>
            <a:picLocks noChangeAspect="true"/>
          </p:cNvPicPr>
          <p:nvPr/>
        </p:nvPicPr>
        <p:blipFill>
          <a:blip r:embed="rId2"/>
          <a:stretch>
            <a:fillRect/>
          </a:stretch>
        </p:blipFill>
        <p:spPr>
          <a:xfrm>
            <a:off x="7501890" y="2246630"/>
            <a:ext cx="4118610" cy="41186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pic>
        <p:nvPicPr>
          <p:cNvPr id="31" name="Imagem 30"/>
          <p:cNvPicPr>
            <a:picLocks noChangeAspect="true"/>
          </p:cNvPicPr>
          <p:nvPr/>
        </p:nvPicPr>
        <p:blipFill>
          <a:blip r:embed="rId1"/>
          <a:stretch>
            <a:fillRect/>
          </a:stretch>
        </p:blipFill>
        <p:spPr>
          <a:xfrm>
            <a:off x="125095" y="88900"/>
            <a:ext cx="1013460" cy="970280"/>
          </a:xfrm>
          <a:prstGeom prst="rect">
            <a:avLst/>
          </a:prstGeom>
        </p:spPr>
      </p:pic>
      <p:sp>
        <p:nvSpPr>
          <p:cNvPr id="4" name="Caixa de Texto 3"/>
          <p:cNvSpPr txBox="true"/>
          <p:nvPr/>
        </p:nvSpPr>
        <p:spPr>
          <a:xfrm>
            <a:off x="5266690" y="5971540"/>
            <a:ext cx="6854825" cy="632460"/>
          </a:xfrm>
          <a:prstGeom prst="rect">
            <a:avLst/>
          </a:prstGeom>
          <a:noFill/>
        </p:spPr>
        <p:txBody>
          <a:bodyPr wrap="square" rtlCol="0" anchor="t">
            <a:spAutoFit/>
          </a:bodyPr>
          <a:p>
            <a:pPr>
              <a:lnSpc>
                <a:spcPct val="80000"/>
              </a:lnSpc>
              <a:buFont typeface="Wingdings" panose="05000000000000000000" pitchFamily="2" charset="2"/>
              <a:buNone/>
            </a:pPr>
            <a:r>
              <a:rPr lang="en-US" sz="4400" b="1" dirty="0">
                <a:solidFill>
                  <a:schemeClr val="bg1"/>
                </a:solidFill>
                <a:sym typeface="+mn-ea"/>
              </a:rPr>
              <a:t>Concrete Collections</a:t>
            </a:r>
            <a:endParaRPr lang="en-US" sz="4400" b="1" dirty="0">
              <a:solidFill>
                <a:schemeClr val="bg1"/>
              </a:solidFill>
              <a:sym typeface="+mn-ea"/>
            </a:endParaRPr>
          </a:p>
        </p:txBody>
      </p:sp>
      <p:sp>
        <p:nvSpPr>
          <p:cNvPr id="15" name="Retângulo 14"/>
          <p:cNvSpPr/>
          <p:nvPr/>
        </p:nvSpPr>
        <p:spPr>
          <a:xfrm>
            <a:off x="494665" y="2091690"/>
            <a:ext cx="2005330" cy="114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20" name="object 6"/>
          <p:cNvSpPr txBox="true"/>
          <p:nvPr/>
        </p:nvSpPr>
        <p:spPr>
          <a:xfrm>
            <a:off x="552450" y="2522220"/>
            <a:ext cx="170497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HashMap</a:t>
            </a:r>
            <a:endParaRPr lang="pt-PT" sz="1600" b="1" spc="-10" dirty="0">
              <a:solidFill>
                <a:schemeClr val="bg1"/>
              </a:solidFill>
              <a:latin typeface="Georgia"/>
              <a:cs typeface="+mn-lt"/>
            </a:endParaRPr>
          </a:p>
        </p:txBody>
      </p:sp>
      <p:sp>
        <p:nvSpPr>
          <p:cNvPr id="39" name="Retângulo 14"/>
          <p:cNvSpPr/>
          <p:nvPr/>
        </p:nvSpPr>
        <p:spPr>
          <a:xfrm>
            <a:off x="4688205" y="246380"/>
            <a:ext cx="2757805" cy="111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0" name="object 6"/>
          <p:cNvSpPr txBox="true"/>
          <p:nvPr/>
        </p:nvSpPr>
        <p:spPr>
          <a:xfrm>
            <a:off x="4699000" y="662940"/>
            <a:ext cx="258064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AbstractMap</a:t>
            </a:r>
            <a:endParaRPr lang="pt-PT" sz="1600" b="1" spc="-10" dirty="0">
              <a:solidFill>
                <a:schemeClr val="bg1"/>
              </a:solidFill>
              <a:cs typeface="+mn-lt"/>
            </a:endParaRPr>
          </a:p>
        </p:txBody>
      </p:sp>
      <p:sp>
        <p:nvSpPr>
          <p:cNvPr id="2" name="Retângulo 14"/>
          <p:cNvSpPr/>
          <p:nvPr/>
        </p:nvSpPr>
        <p:spPr>
          <a:xfrm>
            <a:off x="2812415" y="2094865"/>
            <a:ext cx="2005330" cy="114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 name="object 6"/>
          <p:cNvSpPr txBox="true"/>
          <p:nvPr/>
        </p:nvSpPr>
        <p:spPr>
          <a:xfrm>
            <a:off x="2870200" y="2525395"/>
            <a:ext cx="170497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TreeMap</a:t>
            </a:r>
            <a:endParaRPr lang="pt-PT" sz="1600" b="1" spc="-10" dirty="0">
              <a:solidFill>
                <a:schemeClr val="bg1"/>
              </a:solidFill>
              <a:latin typeface="Georgia"/>
              <a:cs typeface="+mn-lt"/>
            </a:endParaRPr>
          </a:p>
        </p:txBody>
      </p:sp>
      <p:sp>
        <p:nvSpPr>
          <p:cNvPr id="6" name="Retângulo 14"/>
          <p:cNvSpPr/>
          <p:nvPr/>
        </p:nvSpPr>
        <p:spPr>
          <a:xfrm>
            <a:off x="5060315" y="2091690"/>
            <a:ext cx="2005330" cy="114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7" name="object 6"/>
          <p:cNvSpPr txBox="true"/>
          <p:nvPr/>
        </p:nvSpPr>
        <p:spPr>
          <a:xfrm>
            <a:off x="5118100" y="2522220"/>
            <a:ext cx="1704975"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EnumMap</a:t>
            </a:r>
            <a:endParaRPr lang="pt-PT" sz="1600" b="1" spc="-10" dirty="0">
              <a:solidFill>
                <a:schemeClr val="bg1"/>
              </a:solidFill>
              <a:latin typeface="Georgia"/>
              <a:cs typeface="+mn-lt"/>
            </a:endParaRPr>
          </a:p>
        </p:txBody>
      </p:sp>
      <p:sp>
        <p:nvSpPr>
          <p:cNvPr id="8" name="Retângulo 14"/>
          <p:cNvSpPr/>
          <p:nvPr/>
        </p:nvSpPr>
        <p:spPr>
          <a:xfrm>
            <a:off x="7378065" y="2094865"/>
            <a:ext cx="2005330" cy="114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1" name="object 6"/>
          <p:cNvSpPr txBox="true"/>
          <p:nvPr/>
        </p:nvSpPr>
        <p:spPr>
          <a:xfrm>
            <a:off x="7435850" y="2411095"/>
            <a:ext cx="1704975" cy="571500"/>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Weak</a:t>
            </a:r>
            <a:endParaRPr lang="pt-PT" sz="1600" b="1" spc="-10" dirty="0">
              <a:solidFill>
                <a:schemeClr val="bg1"/>
              </a:solidFill>
              <a:cs typeface="+mn-lt"/>
            </a:endParaRPr>
          </a:p>
          <a:p>
            <a:pPr marL="196215" marR="189865" algn="ctr">
              <a:lnSpc>
                <a:spcPct val="100000"/>
              </a:lnSpc>
              <a:spcBef>
                <a:spcPts val="310"/>
              </a:spcBef>
            </a:pPr>
            <a:r>
              <a:rPr lang="pt-PT" sz="1600" b="1" spc="-10" dirty="0">
                <a:solidFill>
                  <a:schemeClr val="bg1"/>
                </a:solidFill>
                <a:cs typeface="+mn-lt"/>
              </a:rPr>
              <a:t>HashMap</a:t>
            </a:r>
            <a:endParaRPr lang="pt-PT" sz="1600" b="1" spc="-10" dirty="0">
              <a:solidFill>
                <a:schemeClr val="bg1"/>
              </a:solidFill>
              <a:latin typeface="Georgia"/>
              <a:cs typeface="+mn-lt"/>
            </a:endParaRPr>
          </a:p>
        </p:txBody>
      </p:sp>
      <p:sp>
        <p:nvSpPr>
          <p:cNvPr id="14" name="Retângulo 14"/>
          <p:cNvSpPr/>
          <p:nvPr/>
        </p:nvSpPr>
        <p:spPr>
          <a:xfrm>
            <a:off x="9705340" y="2094865"/>
            <a:ext cx="2005330" cy="114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28" name="object 6"/>
          <p:cNvSpPr txBox="true"/>
          <p:nvPr/>
        </p:nvSpPr>
        <p:spPr>
          <a:xfrm>
            <a:off x="9763125" y="2458720"/>
            <a:ext cx="1704975" cy="571500"/>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Identify</a:t>
            </a:r>
            <a:endParaRPr lang="pt-PT" sz="1600" b="1" spc="-10" dirty="0">
              <a:solidFill>
                <a:schemeClr val="bg1"/>
              </a:solidFill>
              <a:cs typeface="+mn-lt"/>
            </a:endParaRPr>
          </a:p>
          <a:p>
            <a:pPr marL="196215" marR="189865" algn="ctr">
              <a:lnSpc>
                <a:spcPct val="100000"/>
              </a:lnSpc>
              <a:spcBef>
                <a:spcPts val="310"/>
              </a:spcBef>
            </a:pPr>
            <a:r>
              <a:rPr lang="pt-PT" sz="1600" b="1" spc="-10" dirty="0">
                <a:solidFill>
                  <a:schemeClr val="bg1"/>
                </a:solidFill>
                <a:cs typeface="+mn-lt"/>
              </a:rPr>
              <a:t>HashMap</a:t>
            </a:r>
            <a:endParaRPr lang="pt-PT" sz="1600" b="1" spc="-10" dirty="0">
              <a:solidFill>
                <a:schemeClr val="bg1"/>
              </a:solidFill>
              <a:latin typeface="Georgia"/>
              <a:cs typeface="+mn-lt"/>
            </a:endParaRPr>
          </a:p>
        </p:txBody>
      </p:sp>
      <p:sp>
        <p:nvSpPr>
          <p:cNvPr id="32" name="Retângulo 14"/>
          <p:cNvSpPr/>
          <p:nvPr/>
        </p:nvSpPr>
        <p:spPr>
          <a:xfrm>
            <a:off x="494665" y="3955415"/>
            <a:ext cx="2005330" cy="114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3" name="object 6"/>
          <p:cNvSpPr txBox="true"/>
          <p:nvPr/>
        </p:nvSpPr>
        <p:spPr>
          <a:xfrm>
            <a:off x="552450" y="4233545"/>
            <a:ext cx="1704975" cy="571500"/>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b="1" spc="-10" dirty="0">
                <a:solidFill>
                  <a:schemeClr val="bg1"/>
                </a:solidFill>
                <a:cs typeface="+mn-lt"/>
              </a:rPr>
              <a:t>Linked</a:t>
            </a:r>
            <a:endParaRPr lang="pt-PT" sz="1600" b="1" spc="-10" dirty="0">
              <a:solidFill>
                <a:schemeClr val="bg1"/>
              </a:solidFill>
              <a:cs typeface="+mn-lt"/>
            </a:endParaRPr>
          </a:p>
          <a:p>
            <a:pPr marL="196215" marR="189865" algn="ctr">
              <a:lnSpc>
                <a:spcPct val="100000"/>
              </a:lnSpc>
              <a:spcBef>
                <a:spcPts val="310"/>
              </a:spcBef>
            </a:pPr>
            <a:r>
              <a:rPr lang="pt-PT" sz="1600" b="1" spc="-10" dirty="0">
                <a:solidFill>
                  <a:schemeClr val="bg1"/>
                </a:solidFill>
                <a:cs typeface="+mn-lt"/>
              </a:rPr>
              <a:t>HashMap</a:t>
            </a:r>
            <a:endParaRPr lang="pt-PT" sz="1600" b="1" spc="-10" dirty="0">
              <a:solidFill>
                <a:schemeClr val="bg1"/>
              </a:solidFill>
              <a:latin typeface="Georgia"/>
              <a:cs typeface="+mn-lt"/>
            </a:endParaRPr>
          </a:p>
        </p:txBody>
      </p:sp>
      <p:cxnSp>
        <p:nvCxnSpPr>
          <p:cNvPr id="44" name="Straight Arrow Connector 43"/>
          <p:cNvCxnSpPr>
            <a:stCxn id="6" idx="0"/>
            <a:endCxn id="39" idx="2"/>
          </p:cNvCxnSpPr>
          <p:nvPr/>
        </p:nvCxnSpPr>
        <p:spPr>
          <a:xfrm flipV="true">
            <a:off x="6062980" y="1364615"/>
            <a:ext cx="4445" cy="727075"/>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45" name="Elbow Connector 44"/>
          <p:cNvCxnSpPr>
            <a:stCxn id="15" idx="0"/>
            <a:endCxn id="14" idx="0"/>
          </p:cNvCxnSpPr>
          <p:nvPr/>
        </p:nvCxnSpPr>
        <p:spPr>
          <a:xfrm rot="16200000" flipH="true">
            <a:off x="6100445" y="-2512060"/>
            <a:ext cx="3175" cy="9210675"/>
          </a:xfrm>
          <a:prstGeom prst="bentConnector3">
            <a:avLst>
              <a:gd name="adj1" fmla="val -16200000"/>
            </a:avLst>
          </a:prstGeom>
          <a:ln w="19050"/>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a:stCxn id="32" idx="0"/>
            <a:endCxn id="15" idx="2"/>
          </p:cNvCxnSpPr>
          <p:nvPr/>
        </p:nvCxnSpPr>
        <p:spPr>
          <a:xfrm flipV="true">
            <a:off x="1497330" y="3237865"/>
            <a:ext cx="0" cy="717550"/>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47" name="Elbow Connector 46"/>
          <p:cNvCxnSpPr>
            <a:stCxn id="2" idx="0"/>
          </p:cNvCxnSpPr>
          <p:nvPr/>
        </p:nvCxnSpPr>
        <p:spPr>
          <a:xfrm rot="16200000">
            <a:off x="3548380" y="1819275"/>
            <a:ext cx="542290" cy="8890"/>
          </a:xfrm>
          <a:prstGeom prst="bentConnector3">
            <a:avLst>
              <a:gd name="adj1" fmla="val 49883"/>
            </a:avLst>
          </a:prstGeom>
          <a:ln w="19050"/>
        </p:spPr>
        <p:style>
          <a:lnRef idx="1">
            <a:schemeClr val="accent4"/>
          </a:lnRef>
          <a:fillRef idx="0">
            <a:schemeClr val="accent4"/>
          </a:fillRef>
          <a:effectRef idx="0">
            <a:schemeClr val="accent4"/>
          </a:effectRef>
          <a:fontRef idx="minor">
            <a:schemeClr val="tx1"/>
          </a:fontRef>
        </p:style>
      </p:cxnSp>
      <p:cxnSp>
        <p:nvCxnSpPr>
          <p:cNvPr id="48" name="Elbow Connector 47"/>
          <p:cNvCxnSpPr>
            <a:stCxn id="8" idx="0"/>
          </p:cNvCxnSpPr>
          <p:nvPr/>
        </p:nvCxnSpPr>
        <p:spPr>
          <a:xfrm rot="16200000" flipV="true">
            <a:off x="8117205" y="1831340"/>
            <a:ext cx="523240" cy="3810"/>
          </a:xfrm>
          <a:prstGeom prst="bentConnector3">
            <a:avLst>
              <a:gd name="adj1" fmla="val 49879"/>
            </a:avLst>
          </a:prstGeom>
          <a:ln w="19050"/>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113030" y="1891030"/>
            <a:ext cx="2293620" cy="829945"/>
          </a:xfrm>
          <a:prstGeom prst="rect">
            <a:avLst/>
          </a:prstGeom>
          <a:noFill/>
        </p:spPr>
        <p:txBody>
          <a:bodyPr wrap="square" rtlCol="0">
            <a:spAutoFit/>
          </a:bodyPr>
          <a:p>
            <a:r>
              <a:rPr lang="pt-PT" sz="2400" b="1">
                <a:solidFill>
                  <a:schemeClr val="bg1"/>
                </a:solidFill>
              </a:rPr>
              <a:t>Collections</a:t>
            </a:r>
            <a:endParaRPr sz="2400" b="1">
              <a:solidFill>
                <a:schemeClr val="bg1"/>
              </a:solidFill>
            </a:endParaRPr>
          </a:p>
          <a:p>
            <a:endParaRPr lang="pt-PT" altLang="pt-BR" sz="2400" b="1">
              <a:solidFill>
                <a:schemeClr val="bg1"/>
              </a:solidFill>
            </a:endParaRPr>
          </a:p>
        </p:txBody>
      </p:sp>
      <p:sp>
        <p:nvSpPr>
          <p:cNvPr id="4" name="Caixa de Texto 3"/>
          <p:cNvSpPr txBox="true"/>
          <p:nvPr/>
        </p:nvSpPr>
        <p:spPr>
          <a:xfrm>
            <a:off x="2833370" y="434340"/>
            <a:ext cx="8453120" cy="3409315"/>
          </a:xfrm>
          <a:prstGeom prst="rect">
            <a:avLst/>
          </a:prstGeom>
          <a:noFill/>
        </p:spPr>
        <p:txBody>
          <a:bodyPr wrap="square" rtlCol="0" anchor="t">
            <a:spAutoFit/>
          </a:bodyPr>
          <a:p>
            <a:pPr>
              <a:lnSpc>
                <a:spcPct val="80000"/>
              </a:lnSpc>
              <a:buNone/>
            </a:pPr>
            <a:r>
              <a:rPr lang="en-US" dirty="0" smtClean="0">
                <a:solidFill>
                  <a:schemeClr val="bg1"/>
                </a:solidFill>
                <a:sym typeface="+mn-ea"/>
              </a:rPr>
              <a:t>A interface Collection define certos comportamentos básicos, como (para citar apenas alguns):</a:t>
            </a:r>
            <a:endParaRPr lang="en-US" dirty="0" smtClean="0">
              <a:solidFill>
                <a:schemeClr val="bg1"/>
              </a:solidFill>
              <a:sym typeface="+mn-ea"/>
            </a:endParaRPr>
          </a:p>
          <a:p>
            <a:pPr>
              <a:lnSpc>
                <a:spcPct val="80000"/>
              </a:lnSpc>
              <a:buNone/>
            </a:pPr>
            <a:endParaRPr lang="en-US" dirty="0"/>
          </a:p>
          <a:p>
            <a:pPr lvl="1">
              <a:lnSpc>
                <a:spcPct val="80000"/>
              </a:lnSpc>
            </a:pPr>
            <a:r>
              <a:rPr lang="en-US" b="1" dirty="0" smtClean="0">
                <a:solidFill>
                  <a:schemeClr val="bg1"/>
                </a:solidFill>
                <a:sym typeface="+mn-ea"/>
              </a:rPr>
              <a:t>add</a:t>
            </a:r>
            <a:r>
              <a:rPr lang="en-US" dirty="0" smtClean="0">
                <a:solidFill>
                  <a:schemeClr val="bg1"/>
                </a:solidFill>
                <a:sym typeface="+mn-ea"/>
              </a:rPr>
              <a:t>(e)</a:t>
            </a:r>
            <a:r>
              <a:rPr lang="en-US" dirty="0" smtClean="0">
                <a:solidFill>
                  <a:srgbClr val="0070C0"/>
                </a:solidFill>
                <a:sym typeface="+mn-ea"/>
              </a:rPr>
              <a:t> – </a:t>
            </a:r>
            <a:r>
              <a:rPr lang="en-US" dirty="0" smtClean="0">
                <a:solidFill>
                  <a:srgbClr val="00B0F0"/>
                </a:solidFill>
                <a:sym typeface="+mn-ea"/>
              </a:rPr>
              <a:t>allows an element to be added to the collection</a:t>
            </a:r>
            <a:endParaRPr lang="en-US" dirty="0" smtClean="0">
              <a:solidFill>
                <a:srgbClr val="0070C0"/>
              </a:solidFill>
              <a:sym typeface="+mn-ea"/>
            </a:endParaRPr>
          </a:p>
          <a:p>
            <a:pPr lvl="1">
              <a:lnSpc>
                <a:spcPct val="80000"/>
              </a:lnSpc>
            </a:pPr>
            <a:endParaRPr lang="en-US" dirty="0" smtClean="0">
              <a:solidFill>
                <a:srgbClr val="0070C0"/>
              </a:solidFill>
            </a:endParaRPr>
          </a:p>
          <a:p>
            <a:pPr lvl="1">
              <a:lnSpc>
                <a:spcPct val="80000"/>
              </a:lnSpc>
            </a:pPr>
            <a:r>
              <a:rPr lang="en-US" b="1" dirty="0">
                <a:solidFill>
                  <a:schemeClr val="bg1"/>
                </a:solidFill>
                <a:sym typeface="+mn-ea"/>
              </a:rPr>
              <a:t>c</a:t>
            </a:r>
            <a:r>
              <a:rPr lang="en-US" b="1" dirty="0" smtClean="0">
                <a:solidFill>
                  <a:schemeClr val="bg1"/>
                </a:solidFill>
                <a:sym typeface="+mn-ea"/>
              </a:rPr>
              <a:t>lear</a:t>
            </a:r>
            <a:r>
              <a:rPr lang="en-US" dirty="0" smtClean="0">
                <a:solidFill>
                  <a:schemeClr val="bg1"/>
                </a:solidFill>
                <a:sym typeface="+mn-ea"/>
              </a:rPr>
              <a:t>() </a:t>
            </a:r>
            <a:r>
              <a:rPr lang="en-US" dirty="0" smtClean="0">
                <a:solidFill>
                  <a:srgbClr val="0070C0"/>
                </a:solidFill>
                <a:sym typeface="+mn-ea"/>
              </a:rPr>
              <a:t>– </a:t>
            </a:r>
            <a:r>
              <a:rPr lang="en-US" dirty="0" smtClean="0">
                <a:solidFill>
                  <a:srgbClr val="00B0F0"/>
                </a:solidFill>
                <a:sym typeface="+mn-ea"/>
              </a:rPr>
              <a:t>removes all elements from the collection</a:t>
            </a:r>
            <a:endParaRPr lang="en-US" dirty="0" smtClean="0">
              <a:solidFill>
                <a:srgbClr val="0070C0"/>
              </a:solidFill>
              <a:sym typeface="+mn-ea"/>
            </a:endParaRPr>
          </a:p>
          <a:p>
            <a:pPr lvl="1">
              <a:lnSpc>
                <a:spcPct val="80000"/>
              </a:lnSpc>
            </a:pPr>
            <a:endParaRPr lang="en-US" dirty="0" smtClean="0">
              <a:solidFill>
                <a:srgbClr val="0070C0"/>
              </a:solidFill>
            </a:endParaRPr>
          </a:p>
          <a:p>
            <a:pPr lvl="1">
              <a:lnSpc>
                <a:spcPct val="80000"/>
              </a:lnSpc>
            </a:pPr>
            <a:r>
              <a:rPr lang="en-US" b="1" dirty="0" smtClean="0">
                <a:solidFill>
                  <a:schemeClr val="bg1"/>
                </a:solidFill>
                <a:sym typeface="+mn-ea"/>
              </a:rPr>
              <a:t>contains</a:t>
            </a:r>
            <a:r>
              <a:rPr lang="en-US" dirty="0" smtClean="0">
                <a:solidFill>
                  <a:schemeClr val="bg1"/>
                </a:solidFill>
                <a:sym typeface="+mn-ea"/>
              </a:rPr>
              <a:t>(e)</a:t>
            </a:r>
            <a:r>
              <a:rPr lang="en-US" dirty="0" smtClean="0">
                <a:solidFill>
                  <a:srgbClr val="0070C0"/>
                </a:solidFill>
                <a:sym typeface="+mn-ea"/>
              </a:rPr>
              <a:t> </a:t>
            </a:r>
            <a:r>
              <a:rPr lang="en-US" dirty="0" smtClean="0">
                <a:solidFill>
                  <a:srgbClr val="00B0F0"/>
                </a:solidFill>
                <a:sym typeface="+mn-ea"/>
              </a:rPr>
              <a:t>– determines if an element is in the collection</a:t>
            </a:r>
            <a:endParaRPr lang="en-US" dirty="0" smtClean="0">
              <a:solidFill>
                <a:srgbClr val="00B0F0"/>
              </a:solidFill>
              <a:sym typeface="+mn-ea"/>
            </a:endParaRPr>
          </a:p>
          <a:p>
            <a:pPr lvl="1">
              <a:lnSpc>
                <a:spcPct val="80000"/>
              </a:lnSpc>
            </a:pPr>
            <a:endParaRPr lang="en-US" dirty="0" smtClean="0">
              <a:solidFill>
                <a:srgbClr val="0070C0"/>
              </a:solidFill>
            </a:endParaRPr>
          </a:p>
          <a:p>
            <a:pPr lvl="1">
              <a:lnSpc>
                <a:spcPct val="80000"/>
              </a:lnSpc>
            </a:pPr>
            <a:r>
              <a:rPr lang="en-US" b="1" dirty="0" err="1" smtClean="0">
                <a:solidFill>
                  <a:schemeClr val="bg1"/>
                </a:solidFill>
                <a:sym typeface="+mn-ea"/>
              </a:rPr>
              <a:t>isEmpty</a:t>
            </a:r>
            <a:r>
              <a:rPr lang="en-US" dirty="0" smtClean="0">
                <a:solidFill>
                  <a:schemeClr val="bg1"/>
                </a:solidFill>
                <a:sym typeface="+mn-ea"/>
              </a:rPr>
              <a:t>()</a:t>
            </a:r>
            <a:r>
              <a:rPr lang="en-US" dirty="0" smtClean="0">
                <a:solidFill>
                  <a:srgbClr val="0070C0"/>
                </a:solidFill>
                <a:sym typeface="+mn-ea"/>
              </a:rPr>
              <a:t> </a:t>
            </a:r>
            <a:r>
              <a:rPr lang="en-US" dirty="0" smtClean="0">
                <a:solidFill>
                  <a:srgbClr val="00B0F0"/>
                </a:solidFill>
                <a:sym typeface="+mn-ea"/>
              </a:rPr>
              <a:t>– determines if the collection is empty</a:t>
            </a:r>
            <a:endParaRPr lang="en-US" dirty="0" smtClean="0">
              <a:solidFill>
                <a:srgbClr val="0070C0"/>
              </a:solidFill>
              <a:sym typeface="+mn-ea"/>
            </a:endParaRPr>
          </a:p>
          <a:p>
            <a:pPr lvl="1">
              <a:lnSpc>
                <a:spcPct val="80000"/>
              </a:lnSpc>
            </a:pPr>
            <a:endParaRPr lang="en-US" dirty="0" smtClean="0">
              <a:solidFill>
                <a:srgbClr val="0070C0"/>
              </a:solidFill>
            </a:endParaRPr>
          </a:p>
          <a:p>
            <a:pPr lvl="1">
              <a:lnSpc>
                <a:spcPct val="80000"/>
              </a:lnSpc>
            </a:pPr>
            <a:r>
              <a:rPr lang="en-US" b="1" dirty="0" smtClean="0">
                <a:solidFill>
                  <a:schemeClr val="bg1"/>
                </a:solidFill>
                <a:sym typeface="+mn-ea"/>
              </a:rPr>
              <a:t>remove</a:t>
            </a:r>
            <a:r>
              <a:rPr lang="en-US" dirty="0" smtClean="0">
                <a:solidFill>
                  <a:schemeClr val="bg1"/>
                </a:solidFill>
                <a:sym typeface="+mn-ea"/>
              </a:rPr>
              <a:t>(e) </a:t>
            </a:r>
            <a:r>
              <a:rPr lang="en-US" dirty="0" smtClean="0">
                <a:solidFill>
                  <a:srgbClr val="00B0F0"/>
                </a:solidFill>
                <a:sym typeface="+mn-ea"/>
              </a:rPr>
              <a:t>– removes a specific element from the collection</a:t>
            </a:r>
            <a:endParaRPr lang="en-US" dirty="0" smtClean="0">
              <a:solidFill>
                <a:srgbClr val="0070C0"/>
              </a:solidFill>
              <a:sym typeface="+mn-ea"/>
            </a:endParaRPr>
          </a:p>
          <a:p>
            <a:pPr lvl="1">
              <a:lnSpc>
                <a:spcPct val="80000"/>
              </a:lnSpc>
            </a:pPr>
            <a:endParaRPr lang="en-US" dirty="0" smtClean="0">
              <a:solidFill>
                <a:srgbClr val="0070C0"/>
              </a:solidFill>
            </a:endParaRPr>
          </a:p>
          <a:p>
            <a:pPr lvl="1">
              <a:lnSpc>
                <a:spcPct val="80000"/>
              </a:lnSpc>
            </a:pPr>
            <a:r>
              <a:rPr lang="en-US" b="1" dirty="0">
                <a:solidFill>
                  <a:schemeClr val="bg1"/>
                </a:solidFill>
                <a:sym typeface="+mn-ea"/>
              </a:rPr>
              <a:t>s</a:t>
            </a:r>
            <a:r>
              <a:rPr lang="en-US" b="1" dirty="0" smtClean="0">
                <a:solidFill>
                  <a:schemeClr val="bg1"/>
                </a:solidFill>
                <a:sym typeface="+mn-ea"/>
              </a:rPr>
              <a:t>ize</a:t>
            </a:r>
            <a:r>
              <a:rPr lang="en-US" dirty="0" smtClean="0">
                <a:solidFill>
                  <a:schemeClr val="bg1"/>
                </a:solidFill>
                <a:sym typeface="+mn-ea"/>
              </a:rPr>
              <a:t>() </a:t>
            </a:r>
            <a:r>
              <a:rPr lang="en-US" dirty="0" smtClean="0">
                <a:solidFill>
                  <a:srgbClr val="0070C0"/>
                </a:solidFill>
                <a:sym typeface="+mn-ea"/>
              </a:rPr>
              <a:t>– </a:t>
            </a:r>
            <a:r>
              <a:rPr lang="en-US" dirty="0" smtClean="0">
                <a:solidFill>
                  <a:srgbClr val="00B0F0"/>
                </a:solidFill>
                <a:sym typeface="+mn-ea"/>
              </a:rPr>
              <a:t>gets the number of elements in the collection</a:t>
            </a:r>
            <a:endParaRPr lang="en-US" dirty="0" smtClean="0">
              <a:solidFill>
                <a:srgbClr val="0070C0"/>
              </a:solidFill>
            </a:endParaRPr>
          </a:p>
          <a:p>
            <a:pPr>
              <a:lnSpc>
                <a:spcPct val="80000"/>
              </a:lnSpc>
              <a:buFont typeface="Wingdings" panose="05000000000000000000" pitchFamily="2" charset="2"/>
              <a:buNone/>
            </a:pPr>
            <a:endParaRPr lang="en-US" altLang="en-US" i="1" u="sng" dirty="0" smtClean="0">
              <a:solidFill>
                <a:schemeClr val="bg1"/>
              </a:solidFill>
              <a:sym typeface="+mn-ea"/>
            </a:endParaRPr>
          </a:p>
        </p:txBody>
      </p:sp>
      <p:sp>
        <p:nvSpPr>
          <p:cNvPr id="30" name="Caixa de Texto 29"/>
          <p:cNvSpPr txBox="true"/>
          <p:nvPr/>
        </p:nvSpPr>
        <p:spPr>
          <a:xfrm>
            <a:off x="113030" y="3985895"/>
            <a:ext cx="2284730" cy="829945"/>
          </a:xfrm>
          <a:prstGeom prst="rect">
            <a:avLst/>
          </a:prstGeom>
          <a:noFill/>
        </p:spPr>
        <p:txBody>
          <a:bodyPr wrap="none" rtlCol="0">
            <a:spAutoFit/>
          </a:bodyPr>
          <a:p>
            <a:pPr algn="l"/>
            <a:r>
              <a:rPr lang="pt-BR" altLang="en-US" sz="1200">
                <a:solidFill>
                  <a:srgbClr val="C00000"/>
                </a:solidFill>
              </a:rPr>
              <a:t>Nota: </a:t>
            </a:r>
            <a:r>
              <a:rPr lang="pt-BR" altLang="en-US" sz="1200">
                <a:solidFill>
                  <a:schemeClr val="bg1"/>
                </a:solidFill>
              </a:rPr>
              <a:t>A coleção não define </a:t>
            </a:r>
            <a:endParaRPr lang="pt-BR" altLang="en-US" sz="1200">
              <a:solidFill>
                <a:schemeClr val="bg1"/>
              </a:solidFill>
            </a:endParaRPr>
          </a:p>
          <a:p>
            <a:pPr algn="l"/>
            <a:r>
              <a:rPr lang="pt-BR" altLang="en-US" sz="1200">
                <a:solidFill>
                  <a:schemeClr val="bg1"/>
                </a:solidFill>
              </a:rPr>
              <a:t>uma maneira de recuperar</a:t>
            </a:r>
            <a:endParaRPr lang="pt-BR" altLang="en-US" sz="1200">
              <a:solidFill>
                <a:schemeClr val="bg1"/>
              </a:solidFill>
            </a:endParaRPr>
          </a:p>
          <a:p>
            <a:pPr algn="l"/>
            <a:r>
              <a:rPr lang="pt-BR" altLang="en-US" sz="1200">
                <a:solidFill>
                  <a:schemeClr val="bg1"/>
                </a:solidFill>
              </a:rPr>
              <a:t> um elemento de uma </a:t>
            </a:r>
            <a:endParaRPr lang="pt-BR" altLang="en-US" sz="1200">
              <a:solidFill>
                <a:schemeClr val="bg1"/>
              </a:solidFill>
            </a:endParaRPr>
          </a:p>
          <a:p>
            <a:pPr algn="l"/>
            <a:r>
              <a:rPr lang="pt-BR" altLang="en-US" sz="1200">
                <a:solidFill>
                  <a:schemeClr val="bg1"/>
                </a:solidFill>
              </a:rPr>
              <a:t>coleção</a:t>
            </a:r>
            <a:endParaRPr lang="pt-BR" altLang="en-US" sz="12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bg1"/>
                </a:solidFill>
                <a:sym typeface="+mn-ea"/>
              </a:rPr>
              <a:t>Hierarquia</a:t>
            </a:r>
            <a:endParaRPr sz="2800">
              <a:solidFill>
                <a:schemeClr val="bg1"/>
              </a:solidFill>
            </a:endParaRPr>
          </a:p>
          <a:p>
            <a:endParaRPr lang="pt-PT" altLang="pt-BR" sz="2800">
              <a:solidFill>
                <a:schemeClr val="bg1"/>
              </a:solidFill>
            </a:endParaRPr>
          </a:p>
        </p:txBody>
      </p:sp>
      <p:sp>
        <p:nvSpPr>
          <p:cNvPr id="2" name="Caixa de Texto 1"/>
          <p:cNvSpPr txBox="true"/>
          <p:nvPr/>
        </p:nvSpPr>
        <p:spPr>
          <a:xfrm>
            <a:off x="2900045" y="1382395"/>
            <a:ext cx="8175625" cy="1861185"/>
          </a:xfrm>
          <a:prstGeom prst="rect">
            <a:avLst/>
          </a:prstGeom>
          <a:noFill/>
        </p:spPr>
        <p:txBody>
          <a:bodyPr wrap="square" rtlCol="0" anchor="t">
            <a:spAutoFit/>
          </a:bodyPr>
          <a:p>
            <a:pPr>
              <a:lnSpc>
                <a:spcPct val="80000"/>
              </a:lnSpc>
            </a:pPr>
            <a:r>
              <a:rPr lang="en-US" b="1" dirty="0" smtClean="0">
                <a:solidFill>
                  <a:schemeClr val="bg1"/>
                </a:solidFill>
                <a:sym typeface="+mn-ea"/>
              </a:rPr>
              <a:t>List</a:t>
            </a:r>
            <a:r>
              <a:rPr lang="en-US" dirty="0" smtClean="0">
                <a:solidFill>
                  <a:schemeClr val="bg1"/>
                </a:solidFill>
                <a:sym typeface="+mn-ea"/>
              </a:rPr>
              <a:t> </a:t>
            </a:r>
            <a:r>
              <a:rPr lang="en-US" dirty="0">
                <a:solidFill>
                  <a:srgbClr val="00B0F0"/>
                </a:solidFill>
                <a:sym typeface="+mn-ea"/>
              </a:rPr>
              <a:t>– an </a:t>
            </a:r>
            <a:r>
              <a:rPr lang="en-US" u="sng" dirty="0">
                <a:solidFill>
                  <a:srgbClr val="00B0F0"/>
                </a:solidFill>
                <a:sym typeface="+mn-ea"/>
              </a:rPr>
              <a:t>ordered</a:t>
            </a:r>
            <a:r>
              <a:rPr lang="en-US" dirty="0">
                <a:solidFill>
                  <a:srgbClr val="00B0F0"/>
                </a:solidFill>
                <a:sym typeface="+mn-ea"/>
              </a:rPr>
              <a:t> collection, or a </a:t>
            </a:r>
            <a:r>
              <a:rPr lang="en-US" dirty="0" smtClean="0">
                <a:solidFill>
                  <a:srgbClr val="00B0F0"/>
                </a:solidFill>
                <a:sym typeface="+mn-ea"/>
              </a:rPr>
              <a:t>sequence that defines specific    </a:t>
            </a:r>
            <a:r>
              <a:rPr lang="pt-PT" altLang="en-US" dirty="0" smtClean="0">
                <a:solidFill>
                  <a:srgbClr val="00B0F0"/>
                </a:solidFill>
                <a:sym typeface="+mn-ea"/>
              </a:rPr>
              <a:t>	</a:t>
            </a:r>
            <a:r>
              <a:rPr lang="en-US" dirty="0" smtClean="0">
                <a:solidFill>
                  <a:srgbClr val="00B0F0"/>
                </a:solidFill>
                <a:sym typeface="+mn-ea"/>
              </a:rPr>
              <a:t>control over </a:t>
            </a:r>
            <a:r>
              <a:rPr lang="en-US" b="1" dirty="0" smtClean="0">
                <a:solidFill>
                  <a:srgbClr val="00B0F0"/>
                </a:solidFill>
                <a:sym typeface="+mn-ea"/>
              </a:rPr>
              <a:t>where</a:t>
            </a:r>
            <a:r>
              <a:rPr lang="en-US" dirty="0" smtClean="0">
                <a:solidFill>
                  <a:srgbClr val="00B0F0"/>
                </a:solidFill>
                <a:sym typeface="+mn-ea"/>
              </a:rPr>
              <a:t> elements are placed in the collection</a:t>
            </a:r>
            <a:br>
              <a:rPr lang="en-US" dirty="0" smtClean="0">
                <a:solidFill>
                  <a:srgbClr val="00B0F0"/>
                </a:solidFill>
                <a:sym typeface="+mn-ea"/>
              </a:rPr>
            </a:br>
            <a:endParaRPr lang="en-US" dirty="0">
              <a:solidFill>
                <a:srgbClr val="00B0F0"/>
              </a:solidFill>
            </a:endParaRPr>
          </a:p>
          <a:p>
            <a:pPr>
              <a:lnSpc>
                <a:spcPct val="80000"/>
              </a:lnSpc>
            </a:pPr>
            <a:r>
              <a:rPr lang="en-US" b="1" dirty="0">
                <a:solidFill>
                  <a:schemeClr val="bg1"/>
                </a:solidFill>
                <a:sym typeface="+mn-ea"/>
              </a:rPr>
              <a:t>Set</a:t>
            </a:r>
            <a:r>
              <a:rPr lang="en-US" dirty="0">
                <a:solidFill>
                  <a:schemeClr val="bg1"/>
                </a:solidFill>
                <a:sym typeface="+mn-ea"/>
              </a:rPr>
              <a:t> </a:t>
            </a:r>
            <a:r>
              <a:rPr lang="en-US" dirty="0">
                <a:solidFill>
                  <a:srgbClr val="00B0F0"/>
                </a:solidFill>
                <a:sym typeface="+mn-ea"/>
              </a:rPr>
              <a:t>– a collection that </a:t>
            </a:r>
            <a:r>
              <a:rPr lang="en-US" i="1" dirty="0">
                <a:solidFill>
                  <a:srgbClr val="00B0F0"/>
                </a:solidFill>
                <a:sym typeface="+mn-ea"/>
              </a:rPr>
              <a:t>does not allow duplicate</a:t>
            </a:r>
            <a:r>
              <a:rPr lang="en-US" dirty="0">
                <a:solidFill>
                  <a:srgbClr val="00B0F0"/>
                </a:solidFill>
                <a:sym typeface="+mn-ea"/>
              </a:rPr>
              <a:t> items</a:t>
            </a:r>
            <a:endParaRPr lang="en-US" dirty="0">
              <a:solidFill>
                <a:srgbClr val="00B0F0"/>
              </a:solidFill>
            </a:endParaRPr>
          </a:p>
          <a:p>
            <a:pPr lvl="1">
              <a:lnSpc>
                <a:spcPct val="80000"/>
              </a:lnSpc>
            </a:pPr>
            <a:r>
              <a:rPr lang="pt-PT" altLang="en-US" dirty="0" err="1">
                <a:solidFill>
                  <a:srgbClr val="00B0F0"/>
                </a:solidFill>
                <a:sym typeface="+mn-ea"/>
              </a:rPr>
              <a:t>	</a:t>
            </a:r>
            <a:r>
              <a:rPr lang="en-US" dirty="0" err="1">
                <a:solidFill>
                  <a:srgbClr val="00B0F0"/>
                </a:solidFill>
                <a:sym typeface="+mn-ea"/>
              </a:rPr>
              <a:t>SortedSet</a:t>
            </a:r>
            <a:r>
              <a:rPr lang="en-US" dirty="0">
                <a:solidFill>
                  <a:srgbClr val="00B0F0"/>
                </a:solidFill>
                <a:sym typeface="+mn-ea"/>
              </a:rPr>
              <a:t> – self </a:t>
            </a:r>
            <a:r>
              <a:rPr lang="en-US" dirty="0" smtClean="0">
                <a:solidFill>
                  <a:srgbClr val="00B0F0"/>
                </a:solidFill>
                <a:sym typeface="+mn-ea"/>
              </a:rPr>
              <a:t>explanatory</a:t>
            </a:r>
            <a:br>
              <a:rPr lang="en-US" dirty="0" smtClean="0">
                <a:solidFill>
                  <a:srgbClr val="00B0F0"/>
                </a:solidFill>
                <a:sym typeface="+mn-ea"/>
              </a:rPr>
            </a:br>
            <a:endParaRPr lang="en-US" dirty="0">
              <a:solidFill>
                <a:srgbClr val="00B0F0"/>
              </a:solidFill>
            </a:endParaRPr>
          </a:p>
          <a:p>
            <a:pPr>
              <a:lnSpc>
                <a:spcPct val="80000"/>
              </a:lnSpc>
            </a:pPr>
            <a:r>
              <a:rPr lang="en-US" b="1" dirty="0">
                <a:solidFill>
                  <a:schemeClr val="bg1"/>
                </a:solidFill>
                <a:sym typeface="+mn-ea"/>
              </a:rPr>
              <a:t>Queue</a:t>
            </a:r>
            <a:r>
              <a:rPr lang="en-US" dirty="0">
                <a:solidFill>
                  <a:schemeClr val="bg1"/>
                </a:solidFill>
                <a:sym typeface="+mn-ea"/>
              </a:rPr>
              <a:t> </a:t>
            </a:r>
            <a:r>
              <a:rPr lang="en-US" dirty="0">
                <a:solidFill>
                  <a:srgbClr val="00B0F0"/>
                </a:solidFill>
                <a:sym typeface="+mn-ea"/>
              </a:rPr>
              <a:t>– an ordered collection supporting </a:t>
            </a:r>
            <a:r>
              <a:rPr lang="en-US" dirty="0" smtClean="0">
                <a:solidFill>
                  <a:srgbClr val="00B0F0"/>
                </a:solidFill>
                <a:sym typeface="+mn-ea"/>
              </a:rPr>
              <a:t>a specific way of adding </a:t>
            </a:r>
            <a:r>
              <a:rPr lang="pt-PT" altLang="en-US" dirty="0" smtClean="0">
                <a:solidFill>
                  <a:srgbClr val="00B0F0"/>
                </a:solidFill>
                <a:sym typeface="+mn-ea"/>
              </a:rPr>
              <a:t>	</a:t>
            </a:r>
            <a:r>
              <a:rPr lang="en-US" dirty="0" smtClean="0">
                <a:solidFill>
                  <a:srgbClr val="00B0F0"/>
                </a:solidFill>
                <a:sym typeface="+mn-ea"/>
              </a:rPr>
              <a:t>and removing elements from a collection</a:t>
            </a:r>
            <a:endParaRPr lang="en-US" altLang="en-US" dirty="0" smtClean="0">
              <a:solidFill>
                <a:srgbClr val="00B0F0"/>
              </a:solidFill>
              <a:sym typeface="+mn-ea"/>
            </a:endParaRPr>
          </a:p>
        </p:txBody>
      </p:sp>
      <p:sp>
        <p:nvSpPr>
          <p:cNvPr id="4" name="Caixa de Texto 3"/>
          <p:cNvSpPr txBox="true"/>
          <p:nvPr/>
        </p:nvSpPr>
        <p:spPr>
          <a:xfrm>
            <a:off x="2784475" y="274320"/>
            <a:ext cx="8725535" cy="922020"/>
          </a:xfrm>
          <a:prstGeom prst="rect">
            <a:avLst/>
          </a:prstGeom>
          <a:noFill/>
        </p:spPr>
        <p:txBody>
          <a:bodyPr wrap="none" rtlCol="0">
            <a:spAutoFit/>
          </a:bodyPr>
          <a:p>
            <a:pPr algn="l"/>
            <a:r>
              <a:rPr lang="en-US" dirty="0">
                <a:solidFill>
                  <a:schemeClr val="bg1"/>
                </a:solidFill>
                <a:sym typeface="+mn-ea"/>
              </a:rPr>
              <a:t>The </a:t>
            </a:r>
            <a:r>
              <a:rPr lang="en-US" dirty="0" smtClean="0">
                <a:solidFill>
                  <a:schemeClr val="bg1"/>
                </a:solidFill>
                <a:sym typeface="+mn-ea"/>
              </a:rPr>
              <a:t>List interface </a:t>
            </a:r>
            <a:r>
              <a:rPr lang="en-US" dirty="0">
                <a:solidFill>
                  <a:schemeClr val="bg1"/>
                </a:solidFill>
                <a:sym typeface="+mn-ea"/>
              </a:rPr>
              <a:t>declares methods for inserting, removing and </a:t>
            </a:r>
            <a:r>
              <a:rPr lang="en-US" dirty="0" smtClean="0">
                <a:solidFill>
                  <a:schemeClr val="bg1"/>
                </a:solidFill>
                <a:sym typeface="+mn-ea"/>
              </a:rPr>
              <a:t>retrieving </a:t>
            </a:r>
            <a:endParaRPr lang="en-US" dirty="0" smtClean="0">
              <a:solidFill>
                <a:schemeClr val="bg1"/>
              </a:solidFill>
              <a:sym typeface="+mn-ea"/>
            </a:endParaRPr>
          </a:p>
          <a:p>
            <a:pPr algn="l"/>
            <a:r>
              <a:rPr lang="en-US" dirty="0" smtClean="0">
                <a:solidFill>
                  <a:schemeClr val="bg1"/>
                </a:solidFill>
                <a:sym typeface="+mn-ea"/>
              </a:rPr>
              <a:t>an </a:t>
            </a:r>
            <a:r>
              <a:rPr lang="en-US" dirty="0">
                <a:solidFill>
                  <a:schemeClr val="bg1"/>
                </a:solidFill>
                <a:sym typeface="+mn-ea"/>
              </a:rPr>
              <a:t>element </a:t>
            </a:r>
            <a:r>
              <a:rPr lang="en-US" dirty="0" smtClean="0">
                <a:solidFill>
                  <a:schemeClr val="bg1"/>
                </a:solidFill>
                <a:sym typeface="+mn-ea"/>
              </a:rPr>
              <a:t>at a certain location in </a:t>
            </a:r>
            <a:r>
              <a:rPr lang="en-US" dirty="0">
                <a:solidFill>
                  <a:schemeClr val="bg1"/>
                </a:solidFill>
                <a:sym typeface="+mn-ea"/>
              </a:rPr>
              <a:t>a collection</a:t>
            </a:r>
            <a:endParaRPr lang="en-US" b="0" dirty="0">
              <a:solidFill>
                <a:schemeClr val="bg1"/>
              </a:solidFill>
            </a:endParaRPr>
          </a:p>
          <a:p>
            <a:endParaRPr lang="en-US" altLang="en-US" b="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lang="pt-PT" sz="2800">
                <a:solidFill>
                  <a:schemeClr val="bg1"/>
                </a:solidFill>
              </a:rPr>
              <a:t>List</a:t>
            </a:r>
            <a:endParaRPr sz="2800">
              <a:solidFill>
                <a:schemeClr val="bg1"/>
              </a:solidFill>
            </a:endParaRPr>
          </a:p>
          <a:p>
            <a:endParaRPr lang="pt-PT" altLang="pt-BR" sz="2800">
              <a:solidFill>
                <a:schemeClr val="bg1"/>
              </a:solidFill>
            </a:endParaRPr>
          </a:p>
        </p:txBody>
      </p:sp>
      <p:sp>
        <p:nvSpPr>
          <p:cNvPr id="2" name="Caixa de Texto 1"/>
          <p:cNvSpPr txBox="true"/>
          <p:nvPr/>
        </p:nvSpPr>
        <p:spPr>
          <a:xfrm>
            <a:off x="2734310" y="959485"/>
            <a:ext cx="9281795" cy="2584450"/>
          </a:xfrm>
          <a:prstGeom prst="rect">
            <a:avLst/>
          </a:prstGeom>
          <a:noFill/>
        </p:spPr>
        <p:txBody>
          <a:bodyPr wrap="none" rtlCol="0">
            <a:spAutoFit/>
          </a:bodyPr>
          <a:p>
            <a:pPr algn="l">
              <a:buNone/>
            </a:pPr>
            <a:r>
              <a:rPr lang="en-US" dirty="0">
                <a:solidFill>
                  <a:srgbClr val="00B0F0"/>
                </a:solidFill>
                <a:sym typeface="+mn-ea"/>
              </a:rPr>
              <a:t>A interface List define alguns métodos orientados a índices, como:</a:t>
            </a:r>
            <a:endParaRPr lang="en-US" dirty="0">
              <a:solidFill>
                <a:schemeClr val="bg1"/>
              </a:solidFill>
              <a:sym typeface="+mn-ea"/>
            </a:endParaRPr>
          </a:p>
          <a:p>
            <a:pPr algn="l">
              <a:buNone/>
            </a:pPr>
            <a:endParaRPr lang="en-US" dirty="0">
              <a:solidFill>
                <a:schemeClr val="bg1"/>
              </a:solidFill>
              <a:sym typeface="+mn-ea"/>
            </a:endParaRPr>
          </a:p>
          <a:p>
            <a:pPr algn="l">
              <a:buNone/>
            </a:pPr>
            <a:r>
              <a:rPr lang="en-US" b="1" dirty="0">
                <a:solidFill>
                  <a:schemeClr val="bg1"/>
                </a:solidFill>
                <a:sym typeface="+mn-ea"/>
              </a:rPr>
              <a:t>add (index, e) </a:t>
            </a:r>
            <a:r>
              <a:rPr lang="en-US" dirty="0">
                <a:solidFill>
                  <a:schemeClr val="bg1"/>
                </a:solidFill>
                <a:sym typeface="+mn-ea"/>
              </a:rPr>
              <a:t>- adiciona um elemento em um local / índice específico na lista</a:t>
            </a:r>
            <a:endParaRPr lang="en-US" dirty="0">
              <a:solidFill>
                <a:schemeClr val="bg1"/>
              </a:solidFill>
              <a:sym typeface="+mn-ea"/>
            </a:endParaRPr>
          </a:p>
          <a:p>
            <a:pPr algn="l">
              <a:buNone/>
            </a:pPr>
            <a:endParaRPr lang="en-US" dirty="0">
              <a:solidFill>
                <a:schemeClr val="bg1"/>
              </a:solidFill>
              <a:sym typeface="+mn-ea"/>
            </a:endParaRPr>
          </a:p>
          <a:p>
            <a:pPr algn="l">
              <a:buNone/>
            </a:pPr>
            <a:r>
              <a:rPr lang="en-US" b="1" dirty="0">
                <a:solidFill>
                  <a:schemeClr val="bg1"/>
                </a:solidFill>
                <a:sym typeface="+mn-ea"/>
              </a:rPr>
              <a:t>get (index)</a:t>
            </a:r>
            <a:r>
              <a:rPr lang="en-US" dirty="0">
                <a:solidFill>
                  <a:schemeClr val="bg1"/>
                </a:solidFill>
                <a:sym typeface="+mn-ea"/>
              </a:rPr>
              <a:t> - recupera o elemento no local / índice específico</a:t>
            </a:r>
            <a:endParaRPr lang="en-US" dirty="0">
              <a:solidFill>
                <a:schemeClr val="bg1"/>
              </a:solidFill>
              <a:sym typeface="+mn-ea"/>
            </a:endParaRPr>
          </a:p>
          <a:p>
            <a:pPr algn="l">
              <a:buNone/>
            </a:pPr>
            <a:endParaRPr lang="en-US" dirty="0">
              <a:solidFill>
                <a:schemeClr val="bg1"/>
              </a:solidFill>
              <a:sym typeface="+mn-ea"/>
            </a:endParaRPr>
          </a:p>
          <a:p>
            <a:pPr algn="l">
              <a:buNone/>
            </a:pPr>
            <a:r>
              <a:rPr lang="en-US" b="1" dirty="0">
                <a:solidFill>
                  <a:schemeClr val="bg1"/>
                </a:solidFill>
                <a:sym typeface="+mn-ea"/>
              </a:rPr>
              <a:t>remove (index)</a:t>
            </a:r>
            <a:r>
              <a:rPr lang="en-US" dirty="0">
                <a:solidFill>
                  <a:schemeClr val="bg1"/>
                </a:solidFill>
                <a:sym typeface="+mn-ea"/>
              </a:rPr>
              <a:t> - remove o elemento no local / índice específico</a:t>
            </a:r>
            <a:endParaRPr lang="en-US" dirty="0">
              <a:solidFill>
                <a:schemeClr val="bg1"/>
              </a:solidFill>
              <a:sym typeface="+mn-ea"/>
            </a:endParaRPr>
          </a:p>
          <a:p>
            <a:pPr algn="l">
              <a:buNone/>
            </a:pPr>
            <a:endParaRPr lang="en-US" dirty="0">
              <a:solidFill>
                <a:schemeClr val="bg1"/>
              </a:solidFill>
              <a:sym typeface="+mn-ea"/>
            </a:endParaRPr>
          </a:p>
          <a:p>
            <a:pPr algn="l">
              <a:buNone/>
            </a:pPr>
            <a:r>
              <a:rPr lang="en-US" b="1" dirty="0">
                <a:solidFill>
                  <a:schemeClr val="bg1"/>
                </a:solidFill>
                <a:sym typeface="+mn-ea"/>
              </a:rPr>
              <a:t>set (index, e) </a:t>
            </a:r>
            <a:r>
              <a:rPr lang="en-US" dirty="0">
                <a:solidFill>
                  <a:schemeClr val="bg1"/>
                </a:solidFill>
                <a:sym typeface="+mn-ea"/>
              </a:rPr>
              <a:t>- substitua o elemento no local / índice específico</a:t>
            </a:r>
            <a:endParaRPr lang="en-US" dirty="0">
              <a:solidFill>
                <a:schemeClr val="bg1"/>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lang="pt-PT" sz="2800">
                <a:solidFill>
                  <a:schemeClr val="bg1"/>
                </a:solidFill>
              </a:rPr>
              <a:t>Set</a:t>
            </a:r>
            <a:endParaRPr sz="2800">
              <a:solidFill>
                <a:schemeClr val="bg1"/>
              </a:solidFill>
            </a:endParaRPr>
          </a:p>
          <a:p>
            <a:endParaRPr lang="pt-PT" altLang="pt-BR" sz="2800">
              <a:solidFill>
                <a:schemeClr val="bg1"/>
              </a:solidFill>
            </a:endParaRPr>
          </a:p>
        </p:txBody>
      </p:sp>
      <p:pic>
        <p:nvPicPr>
          <p:cNvPr id="3" name="Imagem 2"/>
          <p:cNvPicPr>
            <a:picLocks noChangeAspect="true"/>
          </p:cNvPicPr>
          <p:nvPr/>
        </p:nvPicPr>
        <p:blipFill>
          <a:blip r:embed="rId2"/>
          <a:stretch>
            <a:fillRect/>
          </a:stretch>
        </p:blipFill>
        <p:spPr>
          <a:xfrm>
            <a:off x="3448050" y="632460"/>
            <a:ext cx="6925945" cy="53936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521970"/>
          </a:xfrm>
          <a:prstGeom prst="rect">
            <a:avLst/>
          </a:prstGeom>
          <a:noFill/>
        </p:spPr>
        <p:txBody>
          <a:bodyPr wrap="square" rtlCol="0">
            <a:spAutoFit/>
          </a:bodyPr>
          <a:p>
            <a:r>
              <a:rPr lang="pt-PT" altLang="pt-BR" sz="2800">
                <a:solidFill>
                  <a:schemeClr val="bg1"/>
                </a:solidFill>
              </a:rPr>
              <a:t>Queue</a:t>
            </a:r>
            <a:endParaRPr lang="pt-PT" altLang="pt-BR" sz="2800">
              <a:solidFill>
                <a:schemeClr val="bg1"/>
              </a:solidFill>
            </a:endParaRPr>
          </a:p>
        </p:txBody>
      </p:sp>
      <p:sp>
        <p:nvSpPr>
          <p:cNvPr id="3" name="Caixa de Texto 2"/>
          <p:cNvSpPr txBox="true"/>
          <p:nvPr/>
        </p:nvSpPr>
        <p:spPr>
          <a:xfrm>
            <a:off x="2847340" y="198120"/>
            <a:ext cx="9029065" cy="5908040"/>
          </a:xfrm>
          <a:prstGeom prst="rect">
            <a:avLst/>
          </a:prstGeom>
          <a:noFill/>
        </p:spPr>
        <p:txBody>
          <a:bodyPr wrap="square" rtlCol="0">
            <a:spAutoFit/>
          </a:bodyPr>
          <a:p>
            <a:pPr algn="l"/>
            <a:r>
              <a:rPr lang="pt-BR" altLang="en-US">
                <a:solidFill>
                  <a:srgbClr val="00B0F0"/>
                </a:solidFill>
              </a:rPr>
              <a:t>Métodos de interface da fila</a:t>
            </a:r>
            <a:endParaRPr lang="pt-BR" altLang="en-US">
              <a:solidFill>
                <a:schemeClr val="bg1"/>
              </a:solidFill>
            </a:endParaRPr>
          </a:p>
          <a:p>
            <a:pPr algn="l"/>
            <a:endParaRPr lang="pt-BR" altLang="en-US">
              <a:solidFill>
                <a:schemeClr val="bg1"/>
              </a:solidFill>
            </a:endParaRPr>
          </a:p>
          <a:p>
            <a:pPr algn="l"/>
            <a:r>
              <a:rPr lang="pt-PT" altLang="pt-BR" b="1">
                <a:solidFill>
                  <a:schemeClr val="bg1"/>
                </a:solidFill>
              </a:rPr>
              <a:t>add</a:t>
            </a:r>
            <a:r>
              <a:rPr lang="pt-BR" altLang="en-US" b="1">
                <a:solidFill>
                  <a:schemeClr val="bg1"/>
                </a:solidFill>
              </a:rPr>
              <a:t> (E e): </a:t>
            </a:r>
            <a:r>
              <a:rPr lang="pt-BR" altLang="en-US" b="1">
                <a:solidFill>
                  <a:schemeClr val="bg1"/>
                </a:solidFill>
                <a:sym typeface="+mn-ea"/>
              </a:rPr>
              <a:t>boolean</a:t>
            </a:r>
            <a:r>
              <a:rPr lang="pt-BR" altLang="en-US">
                <a:solidFill>
                  <a:schemeClr val="bg1"/>
                </a:solidFill>
              </a:rPr>
              <a:t> esse método adiciona o elemento especificado no final da fila. Retorna true se o elemento for adicionado com êxito ou false se o elemento não for adicionado. Isso acontece basicamente quando a Fila está em sua capacidade máxima e não pode receber mais elementos.</a:t>
            </a:r>
            <a:endParaRPr lang="pt-BR" altLang="en-US">
              <a:solidFill>
                <a:schemeClr val="bg1"/>
              </a:solidFill>
            </a:endParaRPr>
          </a:p>
          <a:p>
            <a:pPr algn="l"/>
            <a:endParaRPr lang="pt-BR" altLang="en-US">
              <a:solidFill>
                <a:schemeClr val="bg1"/>
              </a:solidFill>
            </a:endParaRPr>
          </a:p>
          <a:p>
            <a:pPr algn="l"/>
            <a:r>
              <a:rPr lang="pt-PT" altLang="pt-BR" b="1">
                <a:solidFill>
                  <a:schemeClr val="bg1"/>
                </a:solidFill>
              </a:rPr>
              <a:t>E </a:t>
            </a:r>
            <a:r>
              <a:rPr lang="pt-BR" altLang="en-US" b="1">
                <a:solidFill>
                  <a:schemeClr val="bg1"/>
                </a:solidFill>
              </a:rPr>
              <a:t>Elemento (): </a:t>
            </a:r>
            <a:r>
              <a:rPr lang="pt-BR" altLang="en-US">
                <a:solidFill>
                  <a:schemeClr val="bg1"/>
                </a:solidFill>
              </a:rPr>
              <a:t> esse método retorna a cabeça (o primeiro elemento) da fila.</a:t>
            </a:r>
            <a:endParaRPr lang="pt-BR" altLang="en-US">
              <a:solidFill>
                <a:schemeClr val="bg1"/>
              </a:solidFill>
            </a:endParaRPr>
          </a:p>
          <a:p>
            <a:pPr algn="l"/>
            <a:endParaRPr lang="pt-BR" altLang="en-US">
              <a:solidFill>
                <a:schemeClr val="bg1"/>
              </a:solidFill>
            </a:endParaRPr>
          </a:p>
          <a:p>
            <a:pPr algn="l"/>
            <a:r>
              <a:rPr lang="pt-BR" altLang="en-US" b="1">
                <a:solidFill>
                  <a:schemeClr val="bg1"/>
                </a:solidFill>
                <a:sym typeface="+mn-ea"/>
              </a:rPr>
              <a:t>boolean</a:t>
            </a:r>
            <a:r>
              <a:rPr lang="pt-BR" altLang="en-US">
                <a:solidFill>
                  <a:schemeClr val="bg1"/>
                </a:solidFill>
                <a:sym typeface="+mn-ea"/>
              </a:rPr>
              <a:t>  </a:t>
            </a:r>
            <a:r>
              <a:rPr lang="pt-PT" altLang="pt-BR" b="1">
                <a:solidFill>
                  <a:schemeClr val="bg1"/>
                </a:solidFill>
              </a:rPr>
              <a:t>offer </a:t>
            </a:r>
            <a:r>
              <a:rPr lang="pt-BR" altLang="en-US" b="1">
                <a:solidFill>
                  <a:schemeClr val="bg1"/>
                </a:solidFill>
              </a:rPr>
              <a:t> (</a:t>
            </a:r>
            <a:r>
              <a:rPr lang="pt-PT" altLang="pt-BR" b="1">
                <a:solidFill>
                  <a:schemeClr val="bg1"/>
                </a:solidFill>
              </a:rPr>
              <a:t>E e</a:t>
            </a:r>
            <a:r>
              <a:rPr lang="pt-BR" altLang="en-US" b="1">
                <a:solidFill>
                  <a:schemeClr val="bg1"/>
                </a:solidFill>
              </a:rPr>
              <a:t>): </a:t>
            </a:r>
            <a:r>
              <a:rPr lang="pt-BR" altLang="en-US">
                <a:solidFill>
                  <a:schemeClr val="bg1"/>
                </a:solidFill>
              </a:rPr>
              <a:t>é o mesmo que o método add ().</a:t>
            </a:r>
            <a:endParaRPr lang="pt-BR" altLang="en-US">
              <a:solidFill>
                <a:schemeClr val="bg1"/>
              </a:solidFill>
            </a:endParaRPr>
          </a:p>
          <a:p>
            <a:pPr algn="l"/>
            <a:endParaRPr lang="pt-BR" altLang="en-US">
              <a:solidFill>
                <a:schemeClr val="bg1"/>
              </a:solidFill>
            </a:endParaRPr>
          </a:p>
          <a:p>
            <a:pPr algn="l"/>
            <a:r>
              <a:rPr lang="pt-PT" altLang="pt-BR" b="1">
                <a:solidFill>
                  <a:schemeClr val="bg1"/>
                </a:solidFill>
              </a:rPr>
              <a:t>E </a:t>
            </a:r>
            <a:r>
              <a:rPr lang="pt-BR" altLang="en-US" b="1">
                <a:solidFill>
                  <a:schemeClr val="bg1"/>
                </a:solidFill>
              </a:rPr>
              <a:t>remove (): </a:t>
            </a:r>
            <a:r>
              <a:rPr lang="pt-BR" altLang="en-US">
                <a:solidFill>
                  <a:schemeClr val="bg1"/>
                </a:solidFill>
              </a:rPr>
              <a:t>este método remove a cabeça (primeiro elemento) da Fila e retorna seu valor.</a:t>
            </a:r>
            <a:endParaRPr lang="pt-BR" altLang="en-US">
              <a:solidFill>
                <a:schemeClr val="bg1"/>
              </a:solidFill>
            </a:endParaRPr>
          </a:p>
          <a:p>
            <a:pPr algn="l"/>
            <a:endParaRPr lang="pt-BR" altLang="en-US">
              <a:solidFill>
                <a:schemeClr val="bg1"/>
              </a:solidFill>
            </a:endParaRPr>
          </a:p>
          <a:p>
            <a:pPr algn="l"/>
            <a:r>
              <a:rPr lang="pt-PT" altLang="pt-BR" b="1">
                <a:solidFill>
                  <a:schemeClr val="bg1"/>
                </a:solidFill>
              </a:rPr>
              <a:t>E </a:t>
            </a:r>
            <a:r>
              <a:rPr lang="pt-BR" altLang="en-US" b="1">
                <a:solidFill>
                  <a:schemeClr val="bg1"/>
                </a:solidFill>
              </a:rPr>
              <a:t>poll ():</a:t>
            </a:r>
            <a:r>
              <a:rPr lang="pt-PT" altLang="pt-BR">
                <a:solidFill>
                  <a:schemeClr val="bg1"/>
                </a:solidFill>
              </a:rPr>
              <a:t> </a:t>
            </a:r>
            <a:r>
              <a:rPr lang="pt-BR" altLang="en-US">
                <a:solidFill>
                  <a:schemeClr val="bg1"/>
                </a:solidFill>
              </a:rPr>
              <a:t>esse método é quase o mesmo que o método remove (). A única diferença entre poll () e remove () é que o método poll () retorna nulo se a fila estiver vazia.</a:t>
            </a:r>
            <a:endParaRPr lang="pt-BR" altLang="en-US">
              <a:solidFill>
                <a:schemeClr val="bg1"/>
              </a:solidFill>
            </a:endParaRPr>
          </a:p>
          <a:p>
            <a:pPr algn="l"/>
            <a:endParaRPr lang="pt-BR" altLang="en-US">
              <a:solidFill>
                <a:schemeClr val="bg1"/>
              </a:solidFill>
            </a:endParaRPr>
          </a:p>
          <a:p>
            <a:pPr algn="l"/>
            <a:r>
              <a:rPr lang="pt-PT" altLang="pt-BR" b="1">
                <a:solidFill>
                  <a:schemeClr val="bg1"/>
                </a:solidFill>
              </a:rPr>
              <a:t>E </a:t>
            </a:r>
            <a:r>
              <a:rPr lang="pt-BR" altLang="en-US" b="1">
                <a:solidFill>
                  <a:schemeClr val="bg1"/>
                </a:solidFill>
              </a:rPr>
              <a:t>peek (): </a:t>
            </a:r>
            <a:r>
              <a:rPr lang="pt-BR" altLang="en-US">
                <a:solidFill>
                  <a:schemeClr val="bg1"/>
                </a:solidFill>
              </a:rPr>
              <a:t> esse método é quase o mesmo que o método element (). A única diferença entre peek () e element () é que o método peek () retorna nulo se a fila estiver vazia.</a:t>
            </a:r>
            <a:endParaRPr lang="pt-BR" altLang="en-US">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521970"/>
          </a:xfrm>
          <a:prstGeom prst="rect">
            <a:avLst/>
          </a:prstGeom>
          <a:noFill/>
        </p:spPr>
        <p:txBody>
          <a:bodyPr wrap="square" rtlCol="0">
            <a:spAutoFit/>
          </a:bodyPr>
          <a:p>
            <a:r>
              <a:rPr lang="pt-PT" altLang="pt-BR" sz="2800">
                <a:solidFill>
                  <a:schemeClr val="bg1"/>
                </a:solidFill>
              </a:rPr>
              <a:t>Stack</a:t>
            </a:r>
            <a:endParaRPr lang="pt-PT" altLang="pt-BR" sz="2800">
              <a:solidFill>
                <a:schemeClr val="bg1"/>
              </a:solidFill>
            </a:endParaRPr>
          </a:p>
        </p:txBody>
      </p:sp>
      <p:sp>
        <p:nvSpPr>
          <p:cNvPr id="3" name="Caixa de Texto 2"/>
          <p:cNvSpPr txBox="true"/>
          <p:nvPr/>
        </p:nvSpPr>
        <p:spPr>
          <a:xfrm>
            <a:off x="2548255" y="896620"/>
            <a:ext cx="9220835" cy="3692525"/>
          </a:xfrm>
          <a:prstGeom prst="rect">
            <a:avLst/>
          </a:prstGeom>
          <a:noFill/>
        </p:spPr>
        <p:txBody>
          <a:bodyPr wrap="square" rtlCol="0">
            <a:spAutoFit/>
          </a:bodyPr>
          <a:p>
            <a:pPr algn="l"/>
            <a:r>
              <a:rPr lang="pt-BR" altLang="en-US">
                <a:solidFill>
                  <a:srgbClr val="00B0F0"/>
                </a:solidFill>
              </a:rPr>
              <a:t>O Java Stack estende a classe Vector apenas com as cinco operações a seguir.</a:t>
            </a:r>
            <a:endParaRPr lang="pt-BR" altLang="en-US">
              <a:solidFill>
                <a:srgbClr val="00B0F0"/>
              </a:solidFill>
            </a:endParaRPr>
          </a:p>
          <a:p>
            <a:pPr algn="l"/>
            <a:endParaRPr lang="pt-BR" altLang="en-US">
              <a:solidFill>
                <a:schemeClr val="bg1"/>
              </a:solidFill>
            </a:endParaRPr>
          </a:p>
          <a:p>
            <a:pPr algn="l"/>
            <a:r>
              <a:rPr lang="pt-BR" altLang="en-US">
                <a:solidFill>
                  <a:schemeClr val="bg1"/>
                </a:solidFill>
              </a:rPr>
              <a:t>     </a:t>
            </a:r>
            <a:r>
              <a:rPr lang="pt-BR" altLang="en-US" b="1">
                <a:solidFill>
                  <a:schemeClr val="bg1"/>
                </a:solidFill>
              </a:rPr>
              <a:t>boolean empty (): </a:t>
            </a:r>
            <a:r>
              <a:rPr lang="pt-BR" altLang="en-US">
                <a:solidFill>
                  <a:schemeClr val="bg1"/>
                </a:solidFill>
              </a:rPr>
              <a:t>testa se esta pilha está vazia.</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     </a:t>
            </a:r>
            <a:r>
              <a:rPr lang="pt-BR" altLang="en-US" b="1">
                <a:solidFill>
                  <a:schemeClr val="bg1"/>
                </a:solidFill>
              </a:rPr>
              <a:t>E peek ():</a:t>
            </a:r>
            <a:r>
              <a:rPr lang="pt-BR" altLang="en-US">
                <a:solidFill>
                  <a:schemeClr val="bg1"/>
                </a:solidFill>
              </a:rPr>
              <a:t> examina o objeto no topo desta pilha sem removê-lo da pilha.</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     </a:t>
            </a:r>
            <a:r>
              <a:rPr lang="pt-BR" altLang="en-US" b="1">
                <a:solidFill>
                  <a:schemeClr val="bg1"/>
                </a:solidFill>
              </a:rPr>
              <a:t>E pop ():</a:t>
            </a:r>
            <a:r>
              <a:rPr lang="pt-BR" altLang="en-US">
                <a:solidFill>
                  <a:schemeClr val="bg1"/>
                </a:solidFill>
              </a:rPr>
              <a:t> remove o objeto no topo desta pilha e retorna esse objeto como o valor dessa função.</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     </a:t>
            </a:r>
            <a:r>
              <a:rPr lang="pt-BR" altLang="en-US" b="1">
                <a:solidFill>
                  <a:schemeClr val="bg1"/>
                </a:solidFill>
              </a:rPr>
              <a:t>E push (item E): </a:t>
            </a:r>
            <a:r>
              <a:rPr lang="pt-BR" altLang="en-US">
                <a:solidFill>
                  <a:schemeClr val="bg1"/>
                </a:solidFill>
              </a:rPr>
              <a:t>Empurra um item para o topo desta pilha.</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     </a:t>
            </a:r>
            <a:r>
              <a:rPr lang="pt-BR" altLang="en-US" b="1">
                <a:solidFill>
                  <a:schemeClr val="bg1"/>
                </a:solidFill>
              </a:rPr>
              <a:t>int search (Obje</a:t>
            </a:r>
            <a:r>
              <a:rPr lang="pt-PT" altLang="pt-BR" b="1">
                <a:solidFill>
                  <a:schemeClr val="bg1"/>
                </a:solidFill>
              </a:rPr>
              <a:t>c</a:t>
            </a:r>
            <a:r>
              <a:rPr lang="pt-BR" altLang="en-US" b="1">
                <a:solidFill>
                  <a:schemeClr val="bg1"/>
                </a:solidFill>
              </a:rPr>
              <a:t>t o):</a:t>
            </a:r>
            <a:r>
              <a:rPr lang="pt-BR" altLang="en-US">
                <a:solidFill>
                  <a:schemeClr val="bg1"/>
                </a:solidFill>
              </a:rPr>
              <a:t> Retorna a posição baseada em 1 em que um objeto está nesta pilha.</a:t>
            </a:r>
            <a:endParaRPr lang="pt-BR" altLang="en-US">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bg1"/>
                </a:solidFill>
                <a:sym typeface="+mn-ea"/>
              </a:rPr>
              <a:t>Hierarquia</a:t>
            </a:r>
            <a:endParaRPr sz="2800">
              <a:solidFill>
                <a:schemeClr val="bg1"/>
              </a:solidFill>
            </a:endParaRPr>
          </a:p>
          <a:p>
            <a:endParaRPr lang="pt-PT" altLang="pt-BR" sz="2800">
              <a:solidFill>
                <a:schemeClr val="bg1"/>
              </a:solidFill>
            </a:endParaRPr>
          </a:p>
        </p:txBody>
      </p:sp>
      <p:sp>
        <p:nvSpPr>
          <p:cNvPr id="9" name="Seta para cima 8"/>
          <p:cNvSpPr/>
          <p:nvPr/>
        </p:nvSpPr>
        <p:spPr>
          <a:xfrm>
            <a:off x="10183495" y="1394460"/>
            <a:ext cx="223520" cy="401891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pt-BR" altLang="en-US"/>
          </a:p>
        </p:txBody>
      </p:sp>
      <p:sp>
        <p:nvSpPr>
          <p:cNvPr id="15" name="Retângulo 14"/>
          <p:cNvSpPr/>
          <p:nvPr/>
        </p:nvSpPr>
        <p:spPr>
          <a:xfrm>
            <a:off x="4696460" y="1097280"/>
            <a:ext cx="3484880" cy="437515"/>
          </a:xfrm>
          <a:prstGeom prst="rect">
            <a:avLst/>
          </a:prstGeom>
          <a:solidFill>
            <a:srgbClr val="F43CD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6" name="Retângulo 15"/>
          <p:cNvSpPr/>
          <p:nvPr/>
        </p:nvSpPr>
        <p:spPr>
          <a:xfrm>
            <a:off x="4216400" y="2374265"/>
            <a:ext cx="1519555" cy="437515"/>
          </a:xfrm>
          <a:prstGeom prst="rect">
            <a:avLst/>
          </a:prstGeom>
          <a:solidFill>
            <a:srgbClr val="F43CD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7" name="Retângulo 16"/>
          <p:cNvSpPr/>
          <p:nvPr/>
        </p:nvSpPr>
        <p:spPr>
          <a:xfrm>
            <a:off x="7200265" y="2373630"/>
            <a:ext cx="1494155" cy="437515"/>
          </a:xfrm>
          <a:prstGeom prst="rect">
            <a:avLst/>
          </a:prstGeom>
          <a:solidFill>
            <a:srgbClr val="F43CD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8" name="Retângulo 17"/>
          <p:cNvSpPr/>
          <p:nvPr/>
        </p:nvSpPr>
        <p:spPr>
          <a:xfrm>
            <a:off x="7156450" y="3519805"/>
            <a:ext cx="1581150" cy="437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20" name="object 6"/>
          <p:cNvSpPr txBox="true"/>
          <p:nvPr/>
        </p:nvSpPr>
        <p:spPr>
          <a:xfrm>
            <a:off x="4779645" y="1186180"/>
            <a:ext cx="3141980" cy="177800"/>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900" b="1" spc="-10" dirty="0">
                <a:solidFill>
                  <a:schemeClr val="bg1"/>
                </a:solidFill>
                <a:cs typeface="+mn-lt"/>
              </a:rPr>
              <a:t>interface Collections</a:t>
            </a:r>
            <a:endParaRPr sz="1600" spc="-10" dirty="0">
              <a:solidFill>
                <a:schemeClr val="bg1"/>
              </a:solidFill>
              <a:latin typeface="Georgia"/>
              <a:cs typeface="Georgia"/>
            </a:endParaRPr>
          </a:p>
        </p:txBody>
      </p:sp>
      <p:sp>
        <p:nvSpPr>
          <p:cNvPr id="21" name="object 6"/>
          <p:cNvSpPr txBox="true"/>
          <p:nvPr/>
        </p:nvSpPr>
        <p:spPr>
          <a:xfrm>
            <a:off x="7265670" y="2480945"/>
            <a:ext cx="1263650" cy="177800"/>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900" b="1" spc="-10" dirty="0">
                <a:solidFill>
                  <a:schemeClr val="bg1"/>
                </a:solidFill>
                <a:cs typeface="+mn-lt"/>
              </a:rPr>
              <a:t>List</a:t>
            </a:r>
            <a:endParaRPr lang="pt-PT" sz="1600" b="1" spc="-10" dirty="0">
              <a:solidFill>
                <a:schemeClr val="bg1"/>
              </a:solidFill>
              <a:latin typeface="Georgia"/>
              <a:cs typeface="Georgia"/>
            </a:endParaRPr>
          </a:p>
        </p:txBody>
      </p:sp>
      <p:sp>
        <p:nvSpPr>
          <p:cNvPr id="23" name="object 6"/>
          <p:cNvSpPr txBox="true"/>
          <p:nvPr/>
        </p:nvSpPr>
        <p:spPr>
          <a:xfrm>
            <a:off x="7200265" y="3636010"/>
            <a:ext cx="1519555" cy="177800"/>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900" b="1" spc="-10" dirty="0">
                <a:solidFill>
                  <a:schemeClr val="bg1"/>
                </a:solidFill>
                <a:cs typeface="+mn-lt"/>
              </a:rPr>
              <a:t>AbstractList</a:t>
            </a:r>
            <a:endParaRPr lang="pt-PT" sz="900" b="1" spc="-10" dirty="0">
              <a:solidFill>
                <a:schemeClr val="bg1"/>
              </a:solidFill>
              <a:latin typeface="Georgia"/>
              <a:cs typeface="+mn-lt"/>
            </a:endParaRPr>
          </a:p>
        </p:txBody>
      </p:sp>
      <p:sp>
        <p:nvSpPr>
          <p:cNvPr id="24" name="object 6"/>
          <p:cNvSpPr txBox="true"/>
          <p:nvPr/>
        </p:nvSpPr>
        <p:spPr>
          <a:xfrm>
            <a:off x="4351655" y="2461895"/>
            <a:ext cx="1160145" cy="177800"/>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900" b="1" spc="-10" dirty="0">
                <a:solidFill>
                  <a:schemeClr val="bg1"/>
                </a:solidFill>
                <a:cs typeface="+mn-lt"/>
              </a:rPr>
              <a:t>Set</a:t>
            </a:r>
            <a:endParaRPr lang="pt-PT" sz="1600" b="1" spc="-10" dirty="0">
              <a:solidFill>
                <a:schemeClr val="bg1"/>
              </a:solidFill>
              <a:latin typeface="Georgia"/>
              <a:cs typeface="Georgia"/>
            </a:endParaRPr>
          </a:p>
        </p:txBody>
      </p:sp>
      <p:sp>
        <p:nvSpPr>
          <p:cNvPr id="19" name="Retângulo 18"/>
          <p:cNvSpPr/>
          <p:nvPr/>
        </p:nvSpPr>
        <p:spPr>
          <a:xfrm>
            <a:off x="4271010" y="3523615"/>
            <a:ext cx="1519555" cy="437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22" name="object 6"/>
          <p:cNvSpPr txBox="true"/>
          <p:nvPr/>
        </p:nvSpPr>
        <p:spPr>
          <a:xfrm>
            <a:off x="4271645" y="3611245"/>
            <a:ext cx="1518285" cy="177800"/>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900" b="1" spc="-10" dirty="0">
                <a:solidFill>
                  <a:schemeClr val="bg1"/>
                </a:solidFill>
                <a:cs typeface="+mn-lt"/>
              </a:rPr>
              <a:t>AbstractSet</a:t>
            </a:r>
            <a:endParaRPr lang="pt-PT" sz="1200" b="1" spc="-10" dirty="0">
              <a:solidFill>
                <a:schemeClr val="bg1"/>
              </a:solidFill>
              <a:latin typeface="Georgia"/>
              <a:cs typeface="Georgia"/>
            </a:endParaRPr>
          </a:p>
        </p:txBody>
      </p:sp>
      <p:sp>
        <p:nvSpPr>
          <p:cNvPr id="10" name="Retângulo 9"/>
          <p:cNvSpPr/>
          <p:nvPr/>
        </p:nvSpPr>
        <p:spPr>
          <a:xfrm>
            <a:off x="3992245" y="5035550"/>
            <a:ext cx="1028700" cy="437515"/>
          </a:xfrm>
          <a:prstGeom prst="rect">
            <a:avLst/>
          </a:prstGeom>
          <a:solidFill>
            <a:srgbClr val="55FD3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2" name="object 6"/>
          <p:cNvSpPr txBox="true"/>
          <p:nvPr/>
        </p:nvSpPr>
        <p:spPr>
          <a:xfrm>
            <a:off x="4053205" y="5165090"/>
            <a:ext cx="913765" cy="177800"/>
          </a:xfrm>
          <a:prstGeom prst="rect">
            <a:avLst/>
          </a:prstGeom>
          <a:ln w="9144">
            <a:noFill/>
          </a:ln>
        </p:spPr>
        <p:txBody>
          <a:bodyPr vert="horz" wrap="square" lIns="0" tIns="39370" rIns="0" bIns="0" rtlCol="0">
            <a:spAutoFit/>
          </a:bodyPr>
          <a:p>
            <a:pPr marL="196215" marR="189865" algn="l">
              <a:lnSpc>
                <a:spcPct val="100000"/>
              </a:lnSpc>
              <a:spcBef>
                <a:spcPts val="310"/>
              </a:spcBef>
            </a:pPr>
            <a:r>
              <a:rPr lang="pt-PT" sz="900" b="1" spc="-10" dirty="0">
                <a:solidFill>
                  <a:schemeClr val="tx1"/>
                </a:solidFill>
                <a:cs typeface="+mn-lt"/>
              </a:rPr>
              <a:t>TreeSet</a:t>
            </a:r>
            <a:endParaRPr lang="pt-PT" sz="900" b="1" spc="-10" dirty="0">
              <a:solidFill>
                <a:schemeClr val="tx1"/>
              </a:solidFill>
              <a:cs typeface="+mn-lt"/>
            </a:endParaRPr>
          </a:p>
        </p:txBody>
      </p:sp>
      <p:sp>
        <p:nvSpPr>
          <p:cNvPr id="13" name="Retângulo 12"/>
          <p:cNvSpPr/>
          <p:nvPr/>
        </p:nvSpPr>
        <p:spPr>
          <a:xfrm>
            <a:off x="5139690" y="5035550"/>
            <a:ext cx="1028700" cy="437515"/>
          </a:xfrm>
          <a:prstGeom prst="rect">
            <a:avLst/>
          </a:prstGeom>
          <a:solidFill>
            <a:srgbClr val="55FD3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4" name="object 6"/>
          <p:cNvSpPr txBox="true"/>
          <p:nvPr/>
        </p:nvSpPr>
        <p:spPr>
          <a:xfrm>
            <a:off x="5200650" y="5165090"/>
            <a:ext cx="913765" cy="177800"/>
          </a:xfrm>
          <a:prstGeom prst="rect">
            <a:avLst/>
          </a:prstGeom>
          <a:ln w="9144">
            <a:noFill/>
          </a:ln>
        </p:spPr>
        <p:txBody>
          <a:bodyPr vert="horz" wrap="square" lIns="0" tIns="39370" rIns="0" bIns="0" rtlCol="0">
            <a:spAutoFit/>
          </a:bodyPr>
          <a:p>
            <a:pPr marL="196215" marR="189865" algn="l">
              <a:lnSpc>
                <a:spcPct val="100000"/>
              </a:lnSpc>
              <a:spcBef>
                <a:spcPts val="310"/>
              </a:spcBef>
            </a:pPr>
            <a:r>
              <a:rPr lang="pt-PT" sz="900" b="1" spc="-10" dirty="0">
                <a:solidFill>
                  <a:schemeClr val="tx1"/>
                </a:solidFill>
                <a:cs typeface="+mn-lt"/>
              </a:rPr>
              <a:t>HashSet</a:t>
            </a:r>
            <a:endParaRPr lang="pt-PT" sz="900" b="1" spc="-10" dirty="0">
              <a:solidFill>
                <a:schemeClr val="tx1"/>
              </a:solidFill>
              <a:latin typeface="Georgia"/>
              <a:cs typeface="Georgia"/>
            </a:endParaRPr>
          </a:p>
        </p:txBody>
      </p:sp>
      <p:sp>
        <p:nvSpPr>
          <p:cNvPr id="30" name="Retângulo 29"/>
          <p:cNvSpPr/>
          <p:nvPr/>
        </p:nvSpPr>
        <p:spPr>
          <a:xfrm>
            <a:off x="6821805" y="5053965"/>
            <a:ext cx="1028700" cy="437515"/>
          </a:xfrm>
          <a:prstGeom prst="rect">
            <a:avLst/>
          </a:prstGeom>
          <a:solidFill>
            <a:srgbClr val="55FD3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2" name="object 6"/>
          <p:cNvSpPr txBox="true"/>
          <p:nvPr/>
        </p:nvSpPr>
        <p:spPr>
          <a:xfrm>
            <a:off x="6837045" y="5183505"/>
            <a:ext cx="974725" cy="177800"/>
          </a:xfrm>
          <a:prstGeom prst="rect">
            <a:avLst/>
          </a:prstGeom>
          <a:ln w="9144">
            <a:noFill/>
          </a:ln>
        </p:spPr>
        <p:txBody>
          <a:bodyPr vert="horz" wrap="square" lIns="0" tIns="39370" rIns="0" bIns="0" rtlCol="0">
            <a:spAutoFit/>
          </a:bodyPr>
          <a:p>
            <a:pPr marL="196215" marR="189865" algn="l">
              <a:lnSpc>
                <a:spcPct val="100000"/>
              </a:lnSpc>
              <a:spcBef>
                <a:spcPts val="310"/>
              </a:spcBef>
            </a:pPr>
            <a:r>
              <a:rPr lang="pt-PT" sz="900" b="1" spc="-10" dirty="0">
                <a:solidFill>
                  <a:schemeClr val="tx1"/>
                </a:solidFill>
                <a:cs typeface="+mn-lt"/>
              </a:rPr>
              <a:t>ArrayList</a:t>
            </a:r>
            <a:endParaRPr lang="pt-PT" sz="900" b="1" spc="-10" dirty="0">
              <a:solidFill>
                <a:schemeClr val="tx1"/>
              </a:solidFill>
              <a:latin typeface="Georgia"/>
              <a:cs typeface="Georgia"/>
            </a:endParaRPr>
          </a:p>
        </p:txBody>
      </p:sp>
      <p:sp>
        <p:nvSpPr>
          <p:cNvPr id="33" name="Retângulo 32"/>
          <p:cNvSpPr/>
          <p:nvPr/>
        </p:nvSpPr>
        <p:spPr>
          <a:xfrm>
            <a:off x="7969250" y="5053965"/>
            <a:ext cx="1028700" cy="437515"/>
          </a:xfrm>
          <a:prstGeom prst="rect">
            <a:avLst/>
          </a:prstGeom>
          <a:solidFill>
            <a:srgbClr val="55FD3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4" name="object 6"/>
          <p:cNvSpPr txBox="true"/>
          <p:nvPr/>
        </p:nvSpPr>
        <p:spPr>
          <a:xfrm>
            <a:off x="7921625" y="5183505"/>
            <a:ext cx="1102995" cy="177800"/>
          </a:xfrm>
          <a:prstGeom prst="rect">
            <a:avLst/>
          </a:prstGeom>
          <a:ln w="9144">
            <a:noFill/>
          </a:ln>
        </p:spPr>
        <p:txBody>
          <a:bodyPr vert="horz" wrap="square" lIns="0" tIns="39370" rIns="0" bIns="0" rtlCol="0">
            <a:spAutoFit/>
          </a:bodyPr>
          <a:p>
            <a:pPr marL="196215" marR="189865" lvl="0" algn="l">
              <a:spcBef>
                <a:spcPts val="310"/>
              </a:spcBef>
              <a:buClrTx/>
              <a:buSzTx/>
              <a:buFontTx/>
            </a:pPr>
            <a:r>
              <a:rPr lang="pt-PT" sz="900" b="1" spc="-10" dirty="0">
                <a:cs typeface="+mn-lt"/>
                <a:sym typeface="+mn-ea"/>
              </a:rPr>
              <a:t>LinkedList</a:t>
            </a:r>
            <a:endParaRPr lang="pt-PT" sz="900" b="1" spc="-10" dirty="0">
              <a:cs typeface="+mn-lt"/>
              <a:sym typeface="+mn-ea"/>
            </a:endParaRPr>
          </a:p>
        </p:txBody>
      </p:sp>
      <p:grpSp>
        <p:nvGrpSpPr>
          <p:cNvPr id="39" name="Grupo 38"/>
          <p:cNvGrpSpPr/>
          <p:nvPr/>
        </p:nvGrpSpPr>
        <p:grpSpPr>
          <a:xfrm rot="0">
            <a:off x="7921625" y="946785"/>
            <a:ext cx="373380" cy="368300"/>
            <a:chOff x="9932" y="9409"/>
            <a:chExt cx="588" cy="580"/>
          </a:xfrm>
        </p:grpSpPr>
        <p:sp>
          <p:nvSpPr>
            <p:cNvPr id="37" name="Retângulo 36"/>
            <p:cNvSpPr/>
            <p:nvPr/>
          </p:nvSpPr>
          <p:spPr>
            <a:xfrm>
              <a:off x="9932" y="9425"/>
              <a:ext cx="588" cy="5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8" name="Caixa de Texto 37"/>
            <p:cNvSpPr txBox="true"/>
            <p:nvPr/>
          </p:nvSpPr>
          <p:spPr>
            <a:xfrm>
              <a:off x="9932" y="9409"/>
              <a:ext cx="588" cy="580"/>
            </a:xfrm>
            <a:prstGeom prst="rect">
              <a:avLst/>
            </a:prstGeom>
            <a:noFill/>
          </p:spPr>
          <p:txBody>
            <a:bodyPr wrap="square" rtlCol="0">
              <a:spAutoFit/>
            </a:bodyPr>
            <a:p>
              <a:r>
                <a:rPr lang="pt-PT" altLang="pt-BR"/>
                <a:t>E</a:t>
              </a:r>
              <a:endParaRPr lang="pt-PT" altLang="pt-BR"/>
            </a:p>
          </p:txBody>
        </p:sp>
      </p:grpSp>
      <p:grpSp>
        <p:nvGrpSpPr>
          <p:cNvPr id="40" name="Grupo 39"/>
          <p:cNvGrpSpPr/>
          <p:nvPr/>
        </p:nvGrpSpPr>
        <p:grpSpPr>
          <a:xfrm rot="0">
            <a:off x="5564505" y="2112645"/>
            <a:ext cx="373380" cy="368300"/>
            <a:chOff x="9932" y="9409"/>
            <a:chExt cx="588" cy="580"/>
          </a:xfrm>
        </p:grpSpPr>
        <p:sp>
          <p:nvSpPr>
            <p:cNvPr id="41" name="Retângulo 40"/>
            <p:cNvSpPr/>
            <p:nvPr/>
          </p:nvSpPr>
          <p:spPr>
            <a:xfrm>
              <a:off x="9932" y="9425"/>
              <a:ext cx="588" cy="5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2" name="Caixa de Texto 41"/>
            <p:cNvSpPr txBox="true"/>
            <p:nvPr/>
          </p:nvSpPr>
          <p:spPr>
            <a:xfrm>
              <a:off x="9932" y="9409"/>
              <a:ext cx="588" cy="580"/>
            </a:xfrm>
            <a:prstGeom prst="rect">
              <a:avLst/>
            </a:prstGeom>
            <a:noFill/>
          </p:spPr>
          <p:txBody>
            <a:bodyPr wrap="square" rtlCol="0">
              <a:spAutoFit/>
            </a:bodyPr>
            <a:p>
              <a:r>
                <a:rPr lang="pt-PT" altLang="pt-BR"/>
                <a:t>E</a:t>
              </a:r>
              <a:endParaRPr lang="pt-PT" altLang="pt-BR"/>
            </a:p>
          </p:txBody>
        </p:sp>
      </p:grpSp>
      <p:grpSp>
        <p:nvGrpSpPr>
          <p:cNvPr id="43" name="Grupo 42"/>
          <p:cNvGrpSpPr/>
          <p:nvPr/>
        </p:nvGrpSpPr>
        <p:grpSpPr>
          <a:xfrm rot="0">
            <a:off x="8529320" y="2122805"/>
            <a:ext cx="373380" cy="368300"/>
            <a:chOff x="9932" y="9409"/>
            <a:chExt cx="588" cy="580"/>
          </a:xfrm>
        </p:grpSpPr>
        <p:sp>
          <p:nvSpPr>
            <p:cNvPr id="44" name="Retângulo 43"/>
            <p:cNvSpPr/>
            <p:nvPr/>
          </p:nvSpPr>
          <p:spPr>
            <a:xfrm>
              <a:off x="9932" y="9425"/>
              <a:ext cx="588" cy="5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5" name="Caixa de Texto 44"/>
            <p:cNvSpPr txBox="true"/>
            <p:nvPr/>
          </p:nvSpPr>
          <p:spPr>
            <a:xfrm>
              <a:off x="9932" y="9409"/>
              <a:ext cx="588" cy="580"/>
            </a:xfrm>
            <a:prstGeom prst="rect">
              <a:avLst/>
            </a:prstGeom>
            <a:noFill/>
          </p:spPr>
          <p:txBody>
            <a:bodyPr wrap="square" rtlCol="0">
              <a:spAutoFit/>
            </a:bodyPr>
            <a:p>
              <a:r>
                <a:rPr lang="pt-PT" altLang="pt-BR"/>
                <a:t>E</a:t>
              </a:r>
              <a:endParaRPr lang="pt-PT" altLang="pt-BR"/>
            </a:p>
          </p:txBody>
        </p:sp>
      </p:grpSp>
      <p:grpSp>
        <p:nvGrpSpPr>
          <p:cNvPr id="46" name="Grupo 45"/>
          <p:cNvGrpSpPr/>
          <p:nvPr/>
        </p:nvGrpSpPr>
        <p:grpSpPr>
          <a:xfrm rot="0">
            <a:off x="5657850" y="3267710"/>
            <a:ext cx="373380" cy="368300"/>
            <a:chOff x="9932" y="9409"/>
            <a:chExt cx="588" cy="580"/>
          </a:xfrm>
        </p:grpSpPr>
        <p:sp>
          <p:nvSpPr>
            <p:cNvPr id="47" name="Retângulo 46"/>
            <p:cNvSpPr/>
            <p:nvPr/>
          </p:nvSpPr>
          <p:spPr>
            <a:xfrm>
              <a:off x="9932" y="9425"/>
              <a:ext cx="588" cy="5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8" name="Caixa de Texto 47"/>
            <p:cNvSpPr txBox="true"/>
            <p:nvPr/>
          </p:nvSpPr>
          <p:spPr>
            <a:xfrm>
              <a:off x="9932" y="9409"/>
              <a:ext cx="588" cy="580"/>
            </a:xfrm>
            <a:prstGeom prst="rect">
              <a:avLst/>
            </a:prstGeom>
            <a:noFill/>
          </p:spPr>
          <p:txBody>
            <a:bodyPr wrap="square" rtlCol="0">
              <a:spAutoFit/>
            </a:bodyPr>
            <a:p>
              <a:r>
                <a:rPr lang="pt-PT" altLang="pt-BR"/>
                <a:t>E</a:t>
              </a:r>
              <a:endParaRPr lang="pt-PT" altLang="pt-BR"/>
            </a:p>
          </p:txBody>
        </p:sp>
      </p:grpSp>
      <p:grpSp>
        <p:nvGrpSpPr>
          <p:cNvPr id="49" name="Grupo 48"/>
          <p:cNvGrpSpPr/>
          <p:nvPr/>
        </p:nvGrpSpPr>
        <p:grpSpPr>
          <a:xfrm rot="0">
            <a:off x="8570595" y="3292475"/>
            <a:ext cx="373380" cy="368300"/>
            <a:chOff x="9932" y="9409"/>
            <a:chExt cx="588" cy="580"/>
          </a:xfrm>
        </p:grpSpPr>
        <p:sp>
          <p:nvSpPr>
            <p:cNvPr id="50" name="Retângulo 49"/>
            <p:cNvSpPr/>
            <p:nvPr/>
          </p:nvSpPr>
          <p:spPr>
            <a:xfrm>
              <a:off x="9932" y="9425"/>
              <a:ext cx="588" cy="5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1" name="Caixa de Texto 50"/>
            <p:cNvSpPr txBox="true"/>
            <p:nvPr/>
          </p:nvSpPr>
          <p:spPr>
            <a:xfrm>
              <a:off x="9932" y="9409"/>
              <a:ext cx="588" cy="580"/>
            </a:xfrm>
            <a:prstGeom prst="rect">
              <a:avLst/>
            </a:prstGeom>
            <a:noFill/>
          </p:spPr>
          <p:txBody>
            <a:bodyPr wrap="square" rtlCol="0">
              <a:spAutoFit/>
            </a:bodyPr>
            <a:p>
              <a:r>
                <a:rPr lang="pt-PT" altLang="pt-BR"/>
                <a:t>E</a:t>
              </a:r>
              <a:endParaRPr lang="pt-PT" altLang="pt-BR"/>
            </a:p>
          </p:txBody>
        </p:sp>
      </p:grpSp>
      <p:grpSp>
        <p:nvGrpSpPr>
          <p:cNvPr id="55" name="Grupo 54"/>
          <p:cNvGrpSpPr/>
          <p:nvPr/>
        </p:nvGrpSpPr>
        <p:grpSpPr>
          <a:xfrm rot="0">
            <a:off x="5937885" y="4787265"/>
            <a:ext cx="373380" cy="368300"/>
            <a:chOff x="9932" y="9409"/>
            <a:chExt cx="588" cy="580"/>
          </a:xfrm>
        </p:grpSpPr>
        <p:sp>
          <p:nvSpPr>
            <p:cNvPr id="56" name="Retângulo 55"/>
            <p:cNvSpPr/>
            <p:nvPr/>
          </p:nvSpPr>
          <p:spPr>
            <a:xfrm>
              <a:off x="9932" y="9425"/>
              <a:ext cx="588" cy="5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7" name="Caixa de Texto 56"/>
            <p:cNvSpPr txBox="true"/>
            <p:nvPr/>
          </p:nvSpPr>
          <p:spPr>
            <a:xfrm>
              <a:off x="9932" y="9409"/>
              <a:ext cx="588" cy="580"/>
            </a:xfrm>
            <a:prstGeom prst="rect">
              <a:avLst/>
            </a:prstGeom>
            <a:noFill/>
          </p:spPr>
          <p:txBody>
            <a:bodyPr wrap="square" rtlCol="0">
              <a:spAutoFit/>
            </a:bodyPr>
            <a:p>
              <a:r>
                <a:rPr lang="pt-PT" altLang="pt-BR"/>
                <a:t>E</a:t>
              </a:r>
              <a:endParaRPr lang="pt-PT" altLang="pt-BR"/>
            </a:p>
          </p:txBody>
        </p:sp>
      </p:grpSp>
      <p:grpSp>
        <p:nvGrpSpPr>
          <p:cNvPr id="58" name="Grupo 57"/>
          <p:cNvGrpSpPr/>
          <p:nvPr/>
        </p:nvGrpSpPr>
        <p:grpSpPr>
          <a:xfrm rot="0">
            <a:off x="8902700" y="4806950"/>
            <a:ext cx="373380" cy="368300"/>
            <a:chOff x="9932" y="9409"/>
            <a:chExt cx="588" cy="580"/>
          </a:xfrm>
        </p:grpSpPr>
        <p:sp>
          <p:nvSpPr>
            <p:cNvPr id="59" name="Retângulo 58"/>
            <p:cNvSpPr/>
            <p:nvPr/>
          </p:nvSpPr>
          <p:spPr>
            <a:xfrm>
              <a:off x="9932" y="9425"/>
              <a:ext cx="588" cy="5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0" name="Caixa de Texto 59"/>
            <p:cNvSpPr txBox="true"/>
            <p:nvPr/>
          </p:nvSpPr>
          <p:spPr>
            <a:xfrm>
              <a:off x="9932" y="9409"/>
              <a:ext cx="588" cy="580"/>
            </a:xfrm>
            <a:prstGeom prst="rect">
              <a:avLst/>
            </a:prstGeom>
            <a:noFill/>
          </p:spPr>
          <p:txBody>
            <a:bodyPr wrap="square" rtlCol="0">
              <a:spAutoFit/>
            </a:bodyPr>
            <a:p>
              <a:r>
                <a:rPr lang="pt-PT" altLang="pt-BR"/>
                <a:t>E</a:t>
              </a:r>
              <a:endParaRPr lang="pt-PT" altLang="pt-BR"/>
            </a:p>
          </p:txBody>
        </p:sp>
      </p:grpSp>
      <p:grpSp>
        <p:nvGrpSpPr>
          <p:cNvPr id="61" name="Grupo 60"/>
          <p:cNvGrpSpPr/>
          <p:nvPr/>
        </p:nvGrpSpPr>
        <p:grpSpPr>
          <a:xfrm rot="0">
            <a:off x="6630670" y="4787265"/>
            <a:ext cx="373380" cy="368300"/>
            <a:chOff x="9932" y="9409"/>
            <a:chExt cx="588" cy="580"/>
          </a:xfrm>
        </p:grpSpPr>
        <p:sp>
          <p:nvSpPr>
            <p:cNvPr id="62" name="Retângulo 61"/>
            <p:cNvSpPr/>
            <p:nvPr/>
          </p:nvSpPr>
          <p:spPr>
            <a:xfrm>
              <a:off x="9932" y="9425"/>
              <a:ext cx="588" cy="5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3" name="Caixa de Texto 62"/>
            <p:cNvSpPr txBox="true"/>
            <p:nvPr/>
          </p:nvSpPr>
          <p:spPr>
            <a:xfrm>
              <a:off x="9932" y="9409"/>
              <a:ext cx="588" cy="580"/>
            </a:xfrm>
            <a:prstGeom prst="rect">
              <a:avLst/>
            </a:prstGeom>
            <a:noFill/>
          </p:spPr>
          <p:txBody>
            <a:bodyPr wrap="square" rtlCol="0">
              <a:spAutoFit/>
            </a:bodyPr>
            <a:p>
              <a:r>
                <a:rPr lang="pt-PT" altLang="pt-BR"/>
                <a:t>E</a:t>
              </a:r>
              <a:endParaRPr lang="pt-PT" altLang="pt-BR"/>
            </a:p>
          </p:txBody>
        </p:sp>
      </p:grpSp>
      <p:grpSp>
        <p:nvGrpSpPr>
          <p:cNvPr id="65" name="Grupo 64"/>
          <p:cNvGrpSpPr/>
          <p:nvPr/>
        </p:nvGrpSpPr>
        <p:grpSpPr>
          <a:xfrm rot="0">
            <a:off x="3897630" y="4777740"/>
            <a:ext cx="373380" cy="368300"/>
            <a:chOff x="9932" y="9409"/>
            <a:chExt cx="588" cy="580"/>
          </a:xfrm>
        </p:grpSpPr>
        <p:sp>
          <p:nvSpPr>
            <p:cNvPr id="66" name="Retângulo 65"/>
            <p:cNvSpPr/>
            <p:nvPr/>
          </p:nvSpPr>
          <p:spPr>
            <a:xfrm>
              <a:off x="9932" y="9425"/>
              <a:ext cx="588" cy="5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7" name="Caixa de Texto 66"/>
            <p:cNvSpPr txBox="true"/>
            <p:nvPr/>
          </p:nvSpPr>
          <p:spPr>
            <a:xfrm>
              <a:off x="9932" y="9409"/>
              <a:ext cx="588" cy="580"/>
            </a:xfrm>
            <a:prstGeom prst="rect">
              <a:avLst/>
            </a:prstGeom>
            <a:noFill/>
          </p:spPr>
          <p:txBody>
            <a:bodyPr wrap="square" rtlCol="0">
              <a:spAutoFit/>
            </a:bodyPr>
            <a:p>
              <a:r>
                <a:rPr lang="pt-PT" altLang="pt-BR"/>
                <a:t>E</a:t>
              </a:r>
              <a:endParaRPr lang="pt-PT" altLang="pt-BR"/>
            </a:p>
          </p:txBody>
        </p:sp>
      </p:grpSp>
      <p:cxnSp>
        <p:nvCxnSpPr>
          <p:cNvPr id="2" name="Elbow Connector 1"/>
          <p:cNvCxnSpPr>
            <a:stCxn id="16" idx="0"/>
            <a:endCxn id="17" idx="0"/>
          </p:cNvCxnSpPr>
          <p:nvPr/>
        </p:nvCxnSpPr>
        <p:spPr>
          <a:xfrm rot="16200000">
            <a:off x="6461125" y="888365"/>
            <a:ext cx="3175" cy="2971165"/>
          </a:xfrm>
          <a:prstGeom prst="bentConnector3">
            <a:avLst>
              <a:gd name="adj1" fmla="val 14600000"/>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3" name="Elbow Connector 2"/>
          <p:cNvCxnSpPr>
            <a:endCxn id="15" idx="2"/>
          </p:cNvCxnSpPr>
          <p:nvPr/>
        </p:nvCxnSpPr>
        <p:spPr>
          <a:xfrm rot="16200000">
            <a:off x="6200458" y="1709103"/>
            <a:ext cx="457200" cy="0"/>
          </a:xfrm>
          <a:prstGeom prst="bentConnector3">
            <a:avLst>
              <a:gd name="adj1" fmla="val 50079"/>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5" name="Straight Arrow Connector 4"/>
          <p:cNvCxnSpPr>
            <a:stCxn id="19" idx="0"/>
            <a:endCxn id="16" idx="2"/>
          </p:cNvCxnSpPr>
          <p:nvPr/>
        </p:nvCxnSpPr>
        <p:spPr>
          <a:xfrm flipH="true" flipV="true">
            <a:off x="4976495" y="2811780"/>
            <a:ext cx="0" cy="731520"/>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a:stCxn id="18" idx="0"/>
            <a:endCxn id="17" idx="2"/>
          </p:cNvCxnSpPr>
          <p:nvPr/>
        </p:nvCxnSpPr>
        <p:spPr>
          <a:xfrm flipV="true">
            <a:off x="7947025" y="2811145"/>
            <a:ext cx="635" cy="708660"/>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27" name="Elbow Connector 26"/>
          <p:cNvCxnSpPr>
            <a:stCxn id="10" idx="0"/>
            <a:endCxn id="13" idx="0"/>
          </p:cNvCxnSpPr>
          <p:nvPr/>
        </p:nvCxnSpPr>
        <p:spPr>
          <a:xfrm rot="16200000">
            <a:off x="5080000" y="4462145"/>
            <a:ext cx="3175" cy="1147445"/>
          </a:xfrm>
          <a:prstGeom prst="bentConnector3">
            <a:avLst>
              <a:gd name="adj1" fmla="val 15560000"/>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53" name="Elbow Connector 52"/>
          <p:cNvCxnSpPr>
            <a:stCxn id="30" idx="0"/>
            <a:endCxn id="33" idx="0"/>
          </p:cNvCxnSpPr>
          <p:nvPr/>
        </p:nvCxnSpPr>
        <p:spPr>
          <a:xfrm rot="16200000">
            <a:off x="7909560" y="4480560"/>
            <a:ext cx="3175" cy="1147445"/>
          </a:xfrm>
          <a:prstGeom prst="bentConnector3">
            <a:avLst>
              <a:gd name="adj1" fmla="val 14960000"/>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19" idx="2"/>
          </p:cNvCxnSpPr>
          <p:nvPr/>
        </p:nvCxnSpPr>
        <p:spPr>
          <a:xfrm flipH="true" flipV="true">
            <a:off x="5031105" y="3961130"/>
            <a:ext cx="6985" cy="589915"/>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69" name="Straight Arrow Connector 68"/>
          <p:cNvCxnSpPr>
            <a:endCxn id="18" idx="2"/>
          </p:cNvCxnSpPr>
          <p:nvPr/>
        </p:nvCxnSpPr>
        <p:spPr>
          <a:xfrm flipH="true" flipV="true">
            <a:off x="7947025" y="3957320"/>
            <a:ext cx="8255" cy="625475"/>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bg1"/>
                </a:solidFill>
                <a:sym typeface="+mn-ea"/>
              </a:rPr>
              <a:t>Hierarquia</a:t>
            </a:r>
            <a:endParaRPr sz="2800">
              <a:solidFill>
                <a:schemeClr val="bg1"/>
              </a:solidFill>
            </a:endParaRPr>
          </a:p>
          <a:p>
            <a:endParaRPr lang="pt-PT" altLang="pt-BR" sz="2800">
              <a:solidFill>
                <a:schemeClr val="bg1"/>
              </a:solidFill>
            </a:endParaRPr>
          </a:p>
        </p:txBody>
      </p:sp>
      <p:sp>
        <p:nvSpPr>
          <p:cNvPr id="2" name="Caixa de Texto 1"/>
          <p:cNvSpPr txBox="true"/>
          <p:nvPr/>
        </p:nvSpPr>
        <p:spPr>
          <a:xfrm>
            <a:off x="3253105" y="552450"/>
            <a:ext cx="8288655" cy="368300"/>
          </a:xfrm>
          <a:prstGeom prst="rect">
            <a:avLst/>
          </a:prstGeom>
          <a:noFill/>
        </p:spPr>
        <p:txBody>
          <a:bodyPr wrap="none" rtlCol="0" anchor="t">
            <a:spAutoFit/>
          </a:bodyPr>
          <a:p>
            <a:pPr algn="l"/>
            <a:r>
              <a:rPr lang="en-US">
                <a:solidFill>
                  <a:srgbClr val="00B0F0"/>
                </a:solidFill>
                <a:sym typeface="+mn-ea"/>
              </a:rPr>
              <a:t>As Classes Abstratas JCF residem entre interfaces e classes de coleção</a:t>
            </a:r>
            <a:endParaRPr lang="en-US">
              <a:solidFill>
                <a:srgbClr val="00B0F0"/>
              </a:solidFill>
              <a:sym typeface="+mn-ea"/>
            </a:endParaRPr>
          </a:p>
        </p:txBody>
      </p:sp>
      <p:sp>
        <p:nvSpPr>
          <p:cNvPr id="1284099" name="Rectangle 3"/>
          <p:cNvSpPr>
            <a:spLocks noGrp="true" noChangeArrowheads="true"/>
          </p:cNvSpPr>
          <p:nvPr/>
        </p:nvSpPr>
        <p:spPr>
          <a:xfrm>
            <a:off x="2703830" y="1454785"/>
            <a:ext cx="8837930" cy="4572000"/>
          </a:xfrm>
          <a:prstGeom prst="rect">
            <a:avLst/>
          </a:prstGeom>
          <a:noFill/>
          <a:ln w="9525">
            <a:noFill/>
            <a:miter lim="800000"/>
          </a:ln>
          <a:effectLst/>
        </p:spPr>
        <p:txBody>
          <a:bodyPr vert="horz" wrap="square" lIns="91440" tIns="45720" rIns="91440" bIns="45720" numCol="1" anchor="t" anchorCtr="false" compatLnSpc="true"/>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fontAlgn="base">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4005" algn="l" rtl="0" fontAlgn="base">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430" indent="-292100" algn="l" rtl="0" fontAlgn="base">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9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9pPr>
          </a:lstStyle>
          <a:p>
            <a:r>
              <a:rPr lang="pt-PT" altLang="en-US" sz="2600" dirty="0">
                <a:solidFill>
                  <a:schemeClr val="bg1"/>
                </a:solidFill>
              </a:rPr>
              <a:t>T</a:t>
            </a:r>
            <a:r>
              <a:rPr lang="en-US" sz="2600" dirty="0">
                <a:solidFill>
                  <a:schemeClr val="bg1"/>
                </a:solidFill>
              </a:rPr>
              <a:t>e</a:t>
            </a:r>
            <a:r>
              <a:rPr lang="pt-PT" altLang="en-US" sz="2600" dirty="0">
                <a:solidFill>
                  <a:schemeClr val="bg1"/>
                </a:solidFill>
              </a:rPr>
              <a:t>m</a:t>
            </a:r>
            <a:r>
              <a:rPr lang="en-US" sz="2600" dirty="0">
                <a:solidFill>
                  <a:schemeClr val="bg1"/>
                </a:solidFill>
              </a:rPr>
              <a:t> métodos indefinidos (como uma interface)</a:t>
            </a:r>
            <a:endParaRPr lang="en-US" sz="2600" dirty="0">
              <a:solidFill>
                <a:schemeClr val="bg1"/>
              </a:solidFill>
            </a:endParaRPr>
          </a:p>
          <a:p>
            <a:r>
              <a:rPr lang="en-US" sz="2600" dirty="0">
                <a:solidFill>
                  <a:schemeClr val="bg1"/>
                </a:solidFill>
              </a:rPr>
              <a:t>bem como métodos definidos (como uma classe regular).</a:t>
            </a:r>
            <a:endParaRPr lang="en-US" sz="2600" dirty="0">
              <a:solidFill>
                <a:schemeClr val="bg1"/>
              </a:solidFill>
            </a:endParaRPr>
          </a:p>
          <a:p>
            <a:r>
              <a:rPr lang="en-US" sz="2600" dirty="0">
                <a:solidFill>
                  <a:schemeClr val="bg1"/>
                </a:solidFill>
              </a:rPr>
              <a:t>O que uma classe abstrata fornece que uma interface não?</a:t>
            </a:r>
            <a:endParaRPr lang="en-US" sz="2600" dirty="0">
              <a:solidFill>
                <a:schemeClr val="bg1"/>
              </a:solidFill>
            </a:endParaRPr>
          </a:p>
          <a:p>
            <a:r>
              <a:rPr lang="en-US" sz="2600" dirty="0">
                <a:solidFill>
                  <a:schemeClr val="bg1"/>
                </a:solidFill>
              </a:rPr>
              <a:t>Definições simples de métodos comuns que não precisam ser substituídas nas subclasses totalmente definidas.</a:t>
            </a:r>
            <a:endParaRPr lang="en-US" sz="2600" dirty="0">
              <a:solidFill>
                <a:schemeClr val="bg1"/>
              </a:solidFill>
            </a:endParaRPr>
          </a:p>
          <a:p>
            <a:r>
              <a:rPr lang="en-US" sz="2600" dirty="0">
                <a:solidFill>
                  <a:schemeClr val="bg1"/>
                </a:solidFill>
              </a:rPr>
              <a:t>Um exemplo é que uma subclasse de AbstractList não precisa substituir os métodos isEmpty () ou size ().</a:t>
            </a:r>
            <a:endParaRPr lang="en-US" sz="2600"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bg1"/>
                </a:solidFill>
                <a:sym typeface="+mn-ea"/>
              </a:rPr>
              <a:t>Hierarquia</a:t>
            </a:r>
            <a:endParaRPr sz="2800">
              <a:solidFill>
                <a:schemeClr val="bg1"/>
              </a:solidFill>
            </a:endParaRPr>
          </a:p>
          <a:p>
            <a:endParaRPr lang="pt-PT" altLang="pt-BR" sz="2800">
              <a:solidFill>
                <a:schemeClr val="bg1"/>
              </a:solidFill>
            </a:endParaRPr>
          </a:p>
        </p:txBody>
      </p:sp>
      <p:sp>
        <p:nvSpPr>
          <p:cNvPr id="1261570" name="Rectangle 2"/>
          <p:cNvSpPr>
            <a:spLocks noGrp="true" noChangeArrowheads="true"/>
          </p:cNvSpPr>
          <p:nvPr/>
        </p:nvSpPr>
        <p:spPr>
          <a:xfrm>
            <a:off x="3371850" y="191453"/>
            <a:ext cx="7543800" cy="792162"/>
          </a:xfrm>
          <a:prstGeom prst="rect">
            <a:avLst/>
          </a:prstGeom>
          <a:noFill/>
          <a:ln w="9525">
            <a:noFill/>
            <a:miter lim="800000"/>
          </a:ln>
          <a:effectLst/>
        </p:spPr>
        <p:txBody>
          <a:bodyPr vert="horz" wrap="square" lIns="91440" tIns="45720" rIns="91440" bIns="45720" numCol="1" anchor="b" anchorCtr="false" compatLnSpc="true"/>
          <a:lst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80604020202020204" pitchFamily="34" charset="0"/>
              </a:defRPr>
            </a:lvl2pPr>
            <a:lvl3pPr algn="l" rtl="0" fontAlgn="base">
              <a:spcBef>
                <a:spcPct val="0"/>
              </a:spcBef>
              <a:spcAft>
                <a:spcPct val="0"/>
              </a:spcAft>
              <a:defRPr sz="3900" b="1">
                <a:solidFill>
                  <a:schemeClr val="tx2"/>
                </a:solidFill>
                <a:latin typeface="Arial" panose="02080604020202020204" pitchFamily="34" charset="0"/>
              </a:defRPr>
            </a:lvl3pPr>
            <a:lvl4pPr algn="l" rtl="0" fontAlgn="base">
              <a:spcBef>
                <a:spcPct val="0"/>
              </a:spcBef>
              <a:spcAft>
                <a:spcPct val="0"/>
              </a:spcAft>
              <a:defRPr sz="3900" b="1">
                <a:solidFill>
                  <a:schemeClr val="tx2"/>
                </a:solidFill>
                <a:latin typeface="Arial" panose="02080604020202020204" pitchFamily="34" charset="0"/>
              </a:defRPr>
            </a:lvl4pPr>
            <a:lvl5pPr algn="l" rtl="0" fontAlgn="base">
              <a:spcBef>
                <a:spcPct val="0"/>
              </a:spcBef>
              <a:spcAft>
                <a:spcPct val="0"/>
              </a:spcAft>
              <a:defRPr sz="3900" b="1">
                <a:solidFill>
                  <a:schemeClr val="tx2"/>
                </a:solidFill>
                <a:latin typeface="Arial" panose="02080604020202020204" pitchFamily="34" charset="0"/>
              </a:defRPr>
            </a:lvl5pPr>
            <a:lvl6pPr marL="457200" algn="l" rtl="0" fontAlgn="base">
              <a:spcBef>
                <a:spcPct val="0"/>
              </a:spcBef>
              <a:spcAft>
                <a:spcPct val="0"/>
              </a:spcAft>
              <a:defRPr sz="3900" b="1">
                <a:solidFill>
                  <a:schemeClr val="tx2"/>
                </a:solidFill>
                <a:latin typeface="Arial" panose="02080604020202020204" pitchFamily="34" charset="0"/>
              </a:defRPr>
            </a:lvl6pPr>
            <a:lvl7pPr marL="914400" algn="l" rtl="0" fontAlgn="base">
              <a:spcBef>
                <a:spcPct val="0"/>
              </a:spcBef>
              <a:spcAft>
                <a:spcPct val="0"/>
              </a:spcAft>
              <a:defRPr sz="3900" b="1">
                <a:solidFill>
                  <a:schemeClr val="tx2"/>
                </a:solidFill>
                <a:latin typeface="Arial" panose="02080604020202020204" pitchFamily="34" charset="0"/>
              </a:defRPr>
            </a:lvl7pPr>
            <a:lvl8pPr marL="1371600" algn="l" rtl="0" fontAlgn="base">
              <a:spcBef>
                <a:spcPct val="0"/>
              </a:spcBef>
              <a:spcAft>
                <a:spcPct val="0"/>
              </a:spcAft>
              <a:defRPr sz="3900" b="1">
                <a:solidFill>
                  <a:schemeClr val="tx2"/>
                </a:solidFill>
                <a:latin typeface="Arial" panose="02080604020202020204" pitchFamily="34" charset="0"/>
              </a:defRPr>
            </a:lvl8pPr>
            <a:lvl9pPr marL="1828800" algn="l" rtl="0" fontAlgn="base">
              <a:spcBef>
                <a:spcPct val="0"/>
              </a:spcBef>
              <a:spcAft>
                <a:spcPct val="0"/>
              </a:spcAft>
              <a:defRPr sz="3900" b="1">
                <a:solidFill>
                  <a:schemeClr val="tx2"/>
                </a:solidFill>
                <a:latin typeface="Arial" panose="02080604020202020204" pitchFamily="34" charset="0"/>
              </a:defRPr>
            </a:lvl9pPr>
          </a:lstStyle>
          <a:p>
            <a:r>
              <a:rPr lang="en-US"/>
              <a:t>JCF Collection Classes</a:t>
            </a:r>
            <a:endParaRPr lang="en-US"/>
          </a:p>
        </p:txBody>
      </p:sp>
      <p:sp>
        <p:nvSpPr>
          <p:cNvPr id="1261571" name="Rectangle 3"/>
          <p:cNvSpPr>
            <a:spLocks noGrp="true" noChangeArrowheads="true"/>
          </p:cNvSpPr>
          <p:nvPr/>
        </p:nvSpPr>
        <p:spPr>
          <a:xfrm>
            <a:off x="2885440" y="274320"/>
            <a:ext cx="8229600" cy="2514600"/>
          </a:xfrm>
          <a:prstGeom prst="rect">
            <a:avLst/>
          </a:prstGeom>
          <a:noFill/>
          <a:ln w="9525">
            <a:noFill/>
            <a:miter lim="800000"/>
          </a:ln>
          <a:effectLst/>
        </p:spPr>
        <p:txBody>
          <a:bodyPr vert="horz" wrap="square" lIns="91440" tIns="45720" rIns="91440" bIns="45720" numCol="1" anchor="t" anchorCtr="false" compatLnSpc="true"/>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fontAlgn="base">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4005" algn="l" rtl="0" fontAlgn="base">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430" indent="-292100" algn="l" rtl="0" fontAlgn="base">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9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9pPr>
          </a:lstStyle>
          <a:p>
            <a:r>
              <a:rPr lang="en-US" sz="2000">
                <a:solidFill>
                  <a:schemeClr val="bg1"/>
                </a:solidFill>
              </a:rPr>
              <a:t>Na parte inferior da hierarquia JCF estão as classes de coleção totalmente definidas (ou contêineres)</a:t>
            </a:r>
            <a:endParaRPr lang="en-US" sz="2000">
              <a:solidFill>
                <a:schemeClr val="bg1"/>
              </a:solidFill>
            </a:endParaRPr>
          </a:p>
          <a:p>
            <a:r>
              <a:rPr lang="en-US" sz="2000">
                <a:solidFill>
                  <a:schemeClr val="bg1"/>
                </a:solidFill>
              </a:rPr>
              <a:t>Um contêiner é outro nome para uma classe cujas instâncias são coleções (de elementos)</a:t>
            </a:r>
            <a:endParaRPr lang="en-US" sz="2000">
              <a:solidFill>
                <a:schemeClr val="bg1"/>
              </a:solidFill>
            </a:endParaRPr>
          </a:p>
          <a:p>
            <a:r>
              <a:rPr lang="en-US" sz="2000">
                <a:solidFill>
                  <a:schemeClr val="bg1"/>
                </a:solidFill>
              </a:rPr>
              <a:t>As classes de coleção implementam as interfaces no nível mais baixo</a:t>
            </a:r>
            <a:endParaRPr lang="en-US" sz="2000">
              <a:solidFill>
                <a:schemeClr val="bg1"/>
              </a:solidFill>
            </a:endParaRPr>
          </a:p>
          <a:p>
            <a:r>
              <a:rPr lang="en-US" sz="2000">
                <a:solidFill>
                  <a:schemeClr val="bg1"/>
                </a:solidFill>
              </a:rPr>
              <a:t>O JCF fornece (a maioria) contêineres comuns com iteradores e uma variedade de algoritmos.</a:t>
            </a:r>
            <a:endParaRPr lang="en-US" sz="2000">
              <a:solidFill>
                <a:schemeClr val="bg1"/>
              </a:solidFill>
            </a:endParaRPr>
          </a:p>
        </p:txBody>
      </p:sp>
      <p:graphicFrame>
        <p:nvGraphicFramePr>
          <p:cNvPr id="1261650" name="Group 82"/>
          <p:cNvGraphicFramePr>
            <a:graphicFrameLocks noGrp="true"/>
          </p:cNvGraphicFramePr>
          <p:nvPr/>
        </p:nvGraphicFramePr>
        <p:xfrm>
          <a:off x="3143250" y="3278505"/>
          <a:ext cx="8382000" cy="2767965"/>
        </p:xfrm>
        <a:graphic>
          <a:graphicData uri="http://schemas.openxmlformats.org/drawingml/2006/table">
            <a:tbl>
              <a:tblPr/>
              <a:tblGrid>
                <a:gridCol w="1362710"/>
                <a:gridCol w="1363345"/>
                <a:gridCol w="1362710"/>
                <a:gridCol w="1362710"/>
                <a:gridCol w="1363345"/>
                <a:gridCol w="1567180"/>
              </a:tblGrid>
              <a:tr h="438150">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dirty="0" smtClean="0">
                          <a:ln>
                            <a:noFill/>
                          </a:ln>
                          <a:solidFill>
                            <a:schemeClr val="bg1"/>
                          </a:solidFill>
                          <a:effectLst/>
                          <a:latin typeface="Arial" panose="02080604020202020204" pitchFamily="34" charset="0"/>
                        </a:rPr>
                        <a:t>Interface</a:t>
                      </a:r>
                      <a:endParaRPr kumimoji="0" lang="en-US" sz="1600" b="0" i="0" u="none" strike="noStrike" cap="none" normalizeH="0" baseline="0" dirty="0" smtClean="0">
                        <a:ln>
                          <a:noFill/>
                        </a:ln>
                        <a:solidFill>
                          <a:schemeClr val="bg1"/>
                        </a:solidFill>
                        <a:effectLst/>
                        <a:latin typeface="Arial" panose="0208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5">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General-purpose Implementations</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true">
                  <a:tcPr/>
                </a:tc>
                <a:tc hMerge="true">
                  <a:tcPr/>
                </a:tc>
                <a:tc hMerge="true">
                  <a:tcPr/>
                </a:tc>
                <a:tc hMerge="true">
                  <a:tcPr/>
                </a:tc>
              </a:tr>
              <a:tr h="436563">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1" i="0" u="none" strike="noStrike" cap="none" normalizeH="0" baseline="0" smtClean="0">
                          <a:ln>
                            <a:noFill/>
                          </a:ln>
                          <a:solidFill>
                            <a:schemeClr val="bg1"/>
                          </a:solidFill>
                          <a:effectLst/>
                          <a:latin typeface="Arial" panose="02080604020202020204" pitchFamily="34" charset="0"/>
                        </a:rPr>
                        <a:t>Hash Table</a:t>
                      </a:r>
                      <a:endParaRPr kumimoji="0" lang="en-US" sz="1600" b="1"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1" i="0" u="none" strike="noStrike" cap="none" normalizeH="0" baseline="0" smtClean="0">
                          <a:ln>
                            <a:noFill/>
                          </a:ln>
                          <a:solidFill>
                            <a:schemeClr val="bg1"/>
                          </a:solidFill>
                          <a:effectLst/>
                          <a:latin typeface="Arial" panose="02080604020202020204" pitchFamily="34" charset="0"/>
                        </a:rPr>
                        <a:t>Resizable array</a:t>
                      </a:r>
                      <a:endParaRPr kumimoji="0" lang="en-US" sz="1600" b="1"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Tree</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Linked List</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Hash Table + Linked List</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Set</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HashSet</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TreeSet</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LinkedHashSet</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List</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ArrayList</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dirty="0" err="1" smtClean="0">
                          <a:ln>
                            <a:noFill/>
                          </a:ln>
                          <a:solidFill>
                            <a:schemeClr val="bg1"/>
                          </a:solidFill>
                          <a:effectLst/>
                          <a:latin typeface="Arial" panose="02080604020202020204" pitchFamily="34" charset="0"/>
                        </a:rPr>
                        <a:t>LinkedList</a:t>
                      </a:r>
                      <a:endParaRPr kumimoji="0" lang="en-US" sz="1600" b="0" i="0" u="none" strike="noStrike" cap="none" normalizeH="0" baseline="0" dirty="0" err="1"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Queue</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Map</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HashMap</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TreeMap</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sz="1600" b="0" i="0" u="none" strike="noStrike" cap="none" normalizeH="0" baseline="0" smtClean="0">
                          <a:ln>
                            <a:noFill/>
                          </a:ln>
                          <a:solidFill>
                            <a:schemeClr val="bg1"/>
                          </a:solidFill>
                          <a:effectLst/>
                          <a:latin typeface="Arial" panose="02080604020202020204" pitchFamily="34" charset="0"/>
                        </a:rPr>
                        <a:t>LinkedHashMap</a:t>
                      </a:r>
                      <a:endParaRPr kumimoji="0" lang="en-US" sz="1600" b="0" i="0" u="none" strike="noStrike" cap="none" normalizeH="0" baseline="0" smtClean="0">
                        <a:ln>
                          <a:noFill/>
                        </a:ln>
                        <a:solidFill>
                          <a:schemeClr val="bg1"/>
                        </a:solidFill>
                        <a:effectLst/>
                        <a:latin typeface="Arial" panose="0208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1383665"/>
          </a:xfrm>
          <a:prstGeom prst="rect">
            <a:avLst/>
          </a:prstGeom>
          <a:noFill/>
        </p:spPr>
        <p:txBody>
          <a:bodyPr wrap="square" rtlCol="0">
            <a:spAutoFit/>
          </a:bodyPr>
          <a:p>
            <a:r>
              <a:rPr lang="pt-PT" altLang="en-US" sz="2800" b="1" dirty="0">
                <a:solidFill>
                  <a:schemeClr val="bg1"/>
                </a:solidFill>
              </a:rPr>
              <a:t>FIFO</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 name="Caixa de Texto 1"/>
          <p:cNvSpPr txBox="true"/>
          <p:nvPr/>
        </p:nvSpPr>
        <p:spPr>
          <a:xfrm>
            <a:off x="2722245" y="442595"/>
            <a:ext cx="5308600" cy="1076325"/>
          </a:xfrm>
          <a:prstGeom prst="rect">
            <a:avLst/>
          </a:prstGeom>
          <a:noFill/>
        </p:spPr>
        <p:txBody>
          <a:bodyPr wrap="square" rtlCol="0">
            <a:spAutoFit/>
          </a:bodyPr>
          <a:p>
            <a:pPr algn="l"/>
            <a:r>
              <a:rPr lang="pt-PT" altLang="en-US" sz="3200" dirty="0" smtClean="0">
                <a:solidFill>
                  <a:srgbClr val="00B0F0"/>
                </a:solidFill>
                <a:sym typeface="+mn-ea"/>
              </a:rPr>
              <a:t>FILA</a:t>
            </a:r>
            <a:endParaRPr lang="en-US" sz="3200" dirty="0"/>
          </a:p>
          <a:p>
            <a:endParaRPr lang="pt-BR" altLang="en-US" sz="3200"/>
          </a:p>
        </p:txBody>
      </p:sp>
      <p:sp>
        <p:nvSpPr>
          <p:cNvPr id="3" name="Caixa de Texto 2"/>
          <p:cNvSpPr txBox="true"/>
          <p:nvPr/>
        </p:nvSpPr>
        <p:spPr>
          <a:xfrm>
            <a:off x="2722245" y="996315"/>
            <a:ext cx="9281795" cy="5631180"/>
          </a:xfrm>
          <a:prstGeom prst="rect">
            <a:avLst/>
          </a:prstGeom>
          <a:noFill/>
        </p:spPr>
        <p:txBody>
          <a:bodyPr wrap="square" rtlCol="0">
            <a:spAutoFit/>
          </a:bodyPr>
          <a:p>
            <a:pPr algn="l"/>
            <a:r>
              <a:rPr lang="pt-BR" altLang="en-US">
                <a:solidFill>
                  <a:schemeClr val="bg1"/>
                </a:solidFill>
              </a:rPr>
              <a:t>Em Ciência da Computação, algoritmo de fila simples</a:t>
            </a:r>
            <a:r>
              <a:rPr lang="pt-PT" altLang="pt-BR">
                <a:solidFill>
                  <a:schemeClr val="bg1"/>
                </a:solidFill>
              </a:rPr>
              <a:t>:</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FIFO (do inglês: first in, first out , "primeiro a entrar, primeiro a sair", "PEPS") ou FCFS (do inglês: first come, first served , "primeiro a chegar, primeiro a ser servido") é um algoritmo de escalonamento para estruturas de dados do tipo fila. </a:t>
            </a:r>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Apresenta o seguinte critério: o primeiro elemento a ser retirado é o primeiro que tiver sido inserido, é um algoritmo de escalonamento não preemptivo que entrega a CPU os processos pela ordem</a:t>
            </a:r>
            <a:r>
              <a:rPr lang="pt-PT" altLang="pt-BR">
                <a:solidFill>
                  <a:schemeClr val="bg1"/>
                </a:solidFill>
              </a:rPr>
              <a:t>.</a:t>
            </a:r>
            <a:endParaRPr lang="pt-PT" altLang="pt-BR">
              <a:solidFill>
                <a:schemeClr val="bg1"/>
              </a:solidFill>
            </a:endParaRPr>
          </a:p>
        </p:txBody>
      </p:sp>
      <p:sp>
        <p:nvSpPr>
          <p:cNvPr id="4" name="Caixa de Texto 3"/>
          <p:cNvSpPr txBox="true"/>
          <p:nvPr/>
        </p:nvSpPr>
        <p:spPr>
          <a:xfrm>
            <a:off x="66040" y="2309495"/>
            <a:ext cx="2293620" cy="1383665"/>
          </a:xfrm>
          <a:prstGeom prst="rect">
            <a:avLst/>
          </a:prstGeom>
          <a:noFill/>
        </p:spPr>
        <p:txBody>
          <a:bodyPr wrap="square" rtlCol="0">
            <a:spAutoFit/>
          </a:bodyPr>
          <a:p>
            <a:r>
              <a:rPr lang="pt-BR" altLang="en-US" sz="2800" b="1">
                <a:solidFill>
                  <a:schemeClr val="bg1"/>
                </a:solidFill>
                <a:sym typeface="+mn-ea"/>
              </a:rPr>
              <a:t>PEPS</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5" name="Caixa de Texto 4"/>
          <p:cNvSpPr txBox="true"/>
          <p:nvPr/>
        </p:nvSpPr>
        <p:spPr>
          <a:xfrm>
            <a:off x="46355" y="3954145"/>
            <a:ext cx="2293620" cy="1383665"/>
          </a:xfrm>
          <a:prstGeom prst="rect">
            <a:avLst/>
          </a:prstGeom>
          <a:noFill/>
        </p:spPr>
        <p:txBody>
          <a:bodyPr wrap="square" rtlCol="0">
            <a:spAutoFit/>
          </a:bodyPr>
          <a:p>
            <a:r>
              <a:rPr lang="pt-BR" altLang="en-US" sz="2800" b="1">
                <a:solidFill>
                  <a:schemeClr val="bg1"/>
                </a:solidFill>
                <a:sym typeface="+mn-ea"/>
              </a:rPr>
              <a:t>FCFS </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pic>
        <p:nvPicPr>
          <p:cNvPr id="7" name="Imagem 6"/>
          <p:cNvPicPr>
            <a:picLocks noChangeAspect="true"/>
          </p:cNvPicPr>
          <p:nvPr/>
        </p:nvPicPr>
        <p:blipFill>
          <a:blip r:embed="rId2"/>
          <a:stretch>
            <a:fillRect/>
          </a:stretch>
        </p:blipFill>
        <p:spPr>
          <a:xfrm>
            <a:off x="3175635" y="2906395"/>
            <a:ext cx="7825105" cy="24307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pic>
        <p:nvPicPr>
          <p:cNvPr id="5" name="Picture 4"/>
          <p:cNvPicPr>
            <a:picLocks noChangeAspect="true"/>
          </p:cNvPicPr>
          <p:nvPr/>
        </p:nvPicPr>
        <p:blipFill>
          <a:blip r:embed="rId1"/>
          <a:stretch>
            <a:fillRect/>
          </a:stretch>
        </p:blipFill>
        <p:spPr>
          <a:xfrm>
            <a:off x="3105150" y="3409950"/>
            <a:ext cx="8391525" cy="2925445"/>
          </a:xfrm>
          <a:prstGeom prst="rect">
            <a:avLst/>
          </a:prstGeom>
        </p:spPr>
      </p:pic>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2"/>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pPr algn="ctr"/>
            <a:r>
              <a:rPr lang="en-US" sz="2800" b="1">
                <a:solidFill>
                  <a:schemeClr val="bg1"/>
                </a:solidFill>
                <a:sym typeface="+mn-ea"/>
              </a:rPr>
              <a:t>ArrayList</a:t>
            </a:r>
            <a:endParaRPr sz="2800">
              <a:solidFill>
                <a:schemeClr val="bg1"/>
              </a:solidFill>
            </a:endParaRPr>
          </a:p>
          <a:p>
            <a:endParaRPr lang="pt-PT" altLang="pt-BR" sz="2800">
              <a:solidFill>
                <a:schemeClr val="bg1"/>
              </a:solidFill>
            </a:endParaRPr>
          </a:p>
        </p:txBody>
      </p:sp>
      <p:sp>
        <p:nvSpPr>
          <p:cNvPr id="1273858" name="Rectangle 2"/>
          <p:cNvSpPr>
            <a:spLocks noGrp="true" noChangeArrowheads="true"/>
          </p:cNvSpPr>
          <p:nvPr/>
        </p:nvSpPr>
        <p:spPr>
          <a:xfrm>
            <a:off x="2921000" y="259080"/>
            <a:ext cx="8575675" cy="797560"/>
          </a:xfrm>
          <a:prstGeom prst="rect">
            <a:avLst/>
          </a:prstGeom>
          <a:noFill/>
          <a:ln w="9525">
            <a:noFill/>
            <a:miter lim="800000"/>
          </a:ln>
          <a:effectLst/>
        </p:spPr>
        <p:txBody>
          <a:bodyPr vert="horz" wrap="square" lIns="91440" tIns="45720" rIns="91440" bIns="45720" numCol="1" anchor="b" anchorCtr="false" compatLnSpc="true"/>
          <a:lst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80604020202020204" pitchFamily="34" charset="0"/>
              </a:defRPr>
            </a:lvl2pPr>
            <a:lvl3pPr algn="l" rtl="0" fontAlgn="base">
              <a:spcBef>
                <a:spcPct val="0"/>
              </a:spcBef>
              <a:spcAft>
                <a:spcPct val="0"/>
              </a:spcAft>
              <a:defRPr sz="3900" b="1">
                <a:solidFill>
                  <a:schemeClr val="tx2"/>
                </a:solidFill>
                <a:latin typeface="Arial" panose="02080604020202020204" pitchFamily="34" charset="0"/>
              </a:defRPr>
            </a:lvl3pPr>
            <a:lvl4pPr algn="l" rtl="0" fontAlgn="base">
              <a:spcBef>
                <a:spcPct val="0"/>
              </a:spcBef>
              <a:spcAft>
                <a:spcPct val="0"/>
              </a:spcAft>
              <a:defRPr sz="3900" b="1">
                <a:solidFill>
                  <a:schemeClr val="tx2"/>
                </a:solidFill>
                <a:latin typeface="Arial" panose="02080604020202020204" pitchFamily="34" charset="0"/>
              </a:defRPr>
            </a:lvl4pPr>
            <a:lvl5pPr algn="l" rtl="0" fontAlgn="base">
              <a:spcBef>
                <a:spcPct val="0"/>
              </a:spcBef>
              <a:spcAft>
                <a:spcPct val="0"/>
              </a:spcAft>
              <a:defRPr sz="3900" b="1">
                <a:solidFill>
                  <a:schemeClr val="tx2"/>
                </a:solidFill>
                <a:latin typeface="Arial" panose="02080604020202020204" pitchFamily="34" charset="0"/>
              </a:defRPr>
            </a:lvl5pPr>
            <a:lvl6pPr marL="457200" algn="l" rtl="0" fontAlgn="base">
              <a:spcBef>
                <a:spcPct val="0"/>
              </a:spcBef>
              <a:spcAft>
                <a:spcPct val="0"/>
              </a:spcAft>
              <a:defRPr sz="3900" b="1">
                <a:solidFill>
                  <a:schemeClr val="tx2"/>
                </a:solidFill>
                <a:latin typeface="Arial" panose="02080604020202020204" pitchFamily="34" charset="0"/>
              </a:defRPr>
            </a:lvl6pPr>
            <a:lvl7pPr marL="914400" algn="l" rtl="0" fontAlgn="base">
              <a:spcBef>
                <a:spcPct val="0"/>
              </a:spcBef>
              <a:spcAft>
                <a:spcPct val="0"/>
              </a:spcAft>
              <a:defRPr sz="3900" b="1">
                <a:solidFill>
                  <a:schemeClr val="tx2"/>
                </a:solidFill>
                <a:latin typeface="Arial" panose="02080604020202020204" pitchFamily="34" charset="0"/>
              </a:defRPr>
            </a:lvl7pPr>
            <a:lvl8pPr marL="1371600" algn="l" rtl="0" fontAlgn="base">
              <a:spcBef>
                <a:spcPct val="0"/>
              </a:spcBef>
              <a:spcAft>
                <a:spcPct val="0"/>
              </a:spcAft>
              <a:defRPr sz="3900" b="1">
                <a:solidFill>
                  <a:schemeClr val="tx2"/>
                </a:solidFill>
                <a:latin typeface="Arial" panose="02080604020202020204" pitchFamily="34" charset="0"/>
              </a:defRPr>
            </a:lvl8pPr>
            <a:lvl9pPr marL="1828800" algn="l" rtl="0" fontAlgn="base">
              <a:spcBef>
                <a:spcPct val="0"/>
              </a:spcBef>
              <a:spcAft>
                <a:spcPct val="0"/>
              </a:spcAft>
              <a:defRPr sz="3900" b="1">
                <a:solidFill>
                  <a:schemeClr val="tx2"/>
                </a:solidFill>
                <a:latin typeface="Arial" panose="02080604020202020204" pitchFamily="34" charset="0"/>
              </a:defRPr>
            </a:lvl9pPr>
          </a:lstStyle>
          <a:p>
            <a:r>
              <a:rPr lang="en-US" sz="2800">
                <a:solidFill>
                  <a:srgbClr val="00B0F0"/>
                </a:solidFill>
              </a:rPr>
              <a:t>JCF Collection class: ArrayList</a:t>
            </a:r>
            <a:endParaRPr lang="en-US" sz="2800">
              <a:solidFill>
                <a:srgbClr val="00B0F0"/>
              </a:solidFill>
            </a:endParaRPr>
          </a:p>
        </p:txBody>
      </p:sp>
      <p:sp>
        <p:nvSpPr>
          <p:cNvPr id="1273859" name="Rectangle 3"/>
          <p:cNvSpPr>
            <a:spLocks noGrp="true" noChangeArrowheads="true"/>
          </p:cNvSpPr>
          <p:nvPr/>
        </p:nvSpPr>
        <p:spPr>
          <a:xfrm>
            <a:off x="2921000" y="1667193"/>
            <a:ext cx="8458200" cy="4411662"/>
          </a:xfrm>
          <a:prstGeom prst="rect">
            <a:avLst/>
          </a:prstGeom>
          <a:noFill/>
          <a:ln w="9525">
            <a:noFill/>
            <a:miter lim="800000"/>
          </a:ln>
          <a:effectLst/>
        </p:spPr>
        <p:txBody>
          <a:bodyPr vert="horz" wrap="square" lIns="91440" tIns="45720" rIns="91440" bIns="45720" numCol="1" anchor="t" anchorCtr="false" compatLnSpc="true"/>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fontAlgn="base">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4005" algn="l" rtl="0" fontAlgn="base">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430" indent="-292100" algn="l" rtl="0" fontAlgn="base">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9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9pPr>
          </a:lstStyle>
          <a:p>
            <a:pPr>
              <a:buNone/>
            </a:pPr>
            <a:r>
              <a:rPr lang="en-US" sz="2200" dirty="0">
                <a:solidFill>
                  <a:schemeClr val="bg1"/>
                </a:solidFill>
                <a:latin typeface="Courier New" pitchFamily="49" charset="0"/>
              </a:rPr>
              <a:t>	</a:t>
            </a:r>
            <a:r>
              <a:rPr lang="en-US" sz="2200">
                <a:solidFill>
                  <a:schemeClr val="bg1"/>
                </a:solidFill>
              </a:rPr>
              <a:t>Isso cria uma instância, employeeList, da classe de coleção ArrayList &lt;&gt;. Os elementos em employeeList devem ser (referências a) Objetos duplos.</a:t>
            </a:r>
            <a:endParaRPr lang="en-US" sz="2200">
              <a:solidFill>
                <a:schemeClr val="bg1"/>
              </a:solidFill>
            </a:endParaRPr>
          </a:p>
          <a:p>
            <a:r>
              <a:rPr lang="en-US" sz="2200">
                <a:solidFill>
                  <a:schemeClr val="bg1"/>
                </a:solidFill>
              </a:rPr>
              <a:t>O tamanho não precisa ser especificado</a:t>
            </a:r>
            <a:endParaRPr lang="en-US" sz="2200">
              <a:solidFill>
                <a:schemeClr val="bg1"/>
              </a:solidFill>
            </a:endParaRPr>
          </a:p>
        </p:txBody>
      </p:sp>
      <p:sp>
        <p:nvSpPr>
          <p:cNvPr id="3" name="Text Box 2"/>
          <p:cNvSpPr txBox="true"/>
          <p:nvPr/>
        </p:nvSpPr>
        <p:spPr>
          <a:xfrm>
            <a:off x="3498850" y="4076700"/>
            <a:ext cx="6991350" cy="1753235"/>
          </a:xfrm>
          <a:prstGeom prst="rect">
            <a:avLst/>
          </a:prstGeom>
          <a:noFill/>
        </p:spPr>
        <p:txBody>
          <a:bodyPr wrap="none" rtlCol="0">
            <a:spAutoFit/>
          </a:bodyPr>
          <a:p>
            <a:pPr algn="l"/>
            <a:r>
              <a:rPr lang="en-US" b="1" dirty="0" smtClean="0">
                <a:solidFill>
                  <a:schemeClr val="bg1"/>
                </a:solidFill>
                <a:latin typeface="Courier New" pitchFamily="49" charset="0"/>
                <a:sym typeface="+mn-ea"/>
              </a:rPr>
              <a:t>List&lt;Double&gt; </a:t>
            </a:r>
            <a:r>
              <a:rPr lang="en-US" b="1" dirty="0" err="1">
                <a:solidFill>
                  <a:schemeClr val="bg1"/>
                </a:solidFill>
                <a:latin typeface="Courier New" pitchFamily="49" charset="0"/>
                <a:sym typeface="+mn-ea"/>
              </a:rPr>
              <a:t>salaryList</a:t>
            </a:r>
            <a:r>
              <a:rPr lang="en-US" b="1" dirty="0">
                <a:solidFill>
                  <a:schemeClr val="bg1"/>
                </a:solidFill>
                <a:latin typeface="Courier New" pitchFamily="49" charset="0"/>
                <a:sym typeface="+mn-ea"/>
              </a:rPr>
              <a:t> = new </a:t>
            </a:r>
            <a:r>
              <a:rPr lang="en-US" b="1" dirty="0" err="1" smtClean="0">
                <a:solidFill>
                  <a:schemeClr val="bg1"/>
                </a:solidFill>
                <a:latin typeface="Courier New" pitchFamily="49" charset="0"/>
                <a:sym typeface="+mn-ea"/>
              </a:rPr>
              <a:t>ArrayList</a:t>
            </a:r>
            <a:r>
              <a:rPr lang="en-US" b="1" dirty="0" smtClean="0">
                <a:solidFill>
                  <a:schemeClr val="bg1"/>
                </a:solidFill>
                <a:latin typeface="Courier New" pitchFamily="49" charset="0"/>
                <a:sym typeface="+mn-ea"/>
              </a:rPr>
              <a:t>&lt;Double&gt;();</a:t>
            </a:r>
            <a:br>
              <a:rPr lang="en-US" b="1" dirty="0" smtClean="0">
                <a:solidFill>
                  <a:schemeClr val="bg1"/>
                </a:solidFill>
                <a:latin typeface="Courier New" pitchFamily="49" charset="0"/>
                <a:sym typeface="+mn-ea"/>
              </a:rPr>
            </a:br>
            <a:r>
              <a:rPr lang="en-US" b="1" dirty="0" err="1" smtClean="0">
                <a:solidFill>
                  <a:schemeClr val="bg1"/>
                </a:solidFill>
                <a:latin typeface="Courier New" pitchFamily="49" charset="0"/>
                <a:sym typeface="+mn-ea"/>
              </a:rPr>
              <a:t>salaryList.add</a:t>
            </a:r>
            <a:r>
              <a:rPr lang="en-US" b="1" dirty="0" smtClean="0">
                <a:solidFill>
                  <a:schemeClr val="bg1"/>
                </a:solidFill>
                <a:latin typeface="Courier New" pitchFamily="49" charset="0"/>
                <a:sym typeface="+mn-ea"/>
              </a:rPr>
              <a:t>(1000); </a:t>
            </a:r>
            <a:br>
              <a:rPr lang="en-US" b="1" dirty="0" smtClean="0">
                <a:solidFill>
                  <a:schemeClr val="bg1"/>
                </a:solidFill>
                <a:latin typeface="Courier New" pitchFamily="49" charset="0"/>
                <a:sym typeface="+mn-ea"/>
              </a:rPr>
            </a:br>
            <a:r>
              <a:rPr lang="en-US" b="1" dirty="0" err="1" smtClean="0">
                <a:solidFill>
                  <a:schemeClr val="bg1"/>
                </a:solidFill>
                <a:latin typeface="Courier New" pitchFamily="49" charset="0"/>
                <a:sym typeface="+mn-ea"/>
              </a:rPr>
              <a:t>salaryList.add</a:t>
            </a:r>
            <a:r>
              <a:rPr lang="en-US" b="1" dirty="0" smtClean="0">
                <a:solidFill>
                  <a:schemeClr val="bg1"/>
                </a:solidFill>
                <a:latin typeface="Courier New" pitchFamily="49" charset="0"/>
                <a:sym typeface="+mn-ea"/>
              </a:rPr>
              <a:t>(0,2000); // add before 1000</a:t>
            </a:r>
            <a:br>
              <a:rPr lang="en-US" b="1" dirty="0" smtClean="0">
                <a:solidFill>
                  <a:schemeClr val="bg1"/>
                </a:solidFill>
                <a:latin typeface="Courier New" pitchFamily="49" charset="0"/>
                <a:sym typeface="+mn-ea"/>
              </a:rPr>
            </a:br>
            <a:r>
              <a:rPr lang="en-US" b="1" dirty="0" err="1" smtClean="0">
                <a:solidFill>
                  <a:schemeClr val="bg1"/>
                </a:solidFill>
                <a:latin typeface="Courier New" pitchFamily="49" charset="0"/>
                <a:sym typeface="+mn-ea"/>
              </a:rPr>
              <a:t>salaryList.remove</a:t>
            </a:r>
            <a:r>
              <a:rPr lang="en-US" b="1" dirty="0" smtClean="0">
                <a:solidFill>
                  <a:schemeClr val="bg1"/>
                </a:solidFill>
                <a:latin typeface="Courier New" pitchFamily="49" charset="0"/>
                <a:sym typeface="+mn-ea"/>
              </a:rPr>
              <a:t>(1); // remove 2</a:t>
            </a:r>
            <a:r>
              <a:rPr lang="en-US" b="1" baseline="30000" dirty="0" smtClean="0">
                <a:solidFill>
                  <a:schemeClr val="bg1"/>
                </a:solidFill>
                <a:latin typeface="Courier New" pitchFamily="49" charset="0"/>
                <a:sym typeface="+mn-ea"/>
              </a:rPr>
              <a:t>nd</a:t>
            </a:r>
            <a:r>
              <a:rPr lang="en-US" b="1" dirty="0" smtClean="0">
                <a:solidFill>
                  <a:schemeClr val="bg1"/>
                </a:solidFill>
                <a:latin typeface="Courier New" pitchFamily="49" charset="0"/>
                <a:sym typeface="+mn-ea"/>
              </a:rPr>
              <a:t> element</a:t>
            </a:r>
            <a:br>
              <a:rPr lang="en-US" b="1" dirty="0" smtClean="0">
                <a:solidFill>
                  <a:schemeClr val="bg1"/>
                </a:solidFill>
                <a:latin typeface="Courier New" pitchFamily="49" charset="0"/>
                <a:sym typeface="+mn-ea"/>
              </a:rPr>
            </a:br>
            <a:r>
              <a:rPr lang="en-US" b="1" dirty="0" err="1" smtClean="0">
                <a:solidFill>
                  <a:schemeClr val="bg1"/>
                </a:solidFill>
                <a:latin typeface="Courier New" pitchFamily="49" charset="0"/>
                <a:sym typeface="+mn-ea"/>
              </a:rPr>
              <a:t>salaryList.clear</a:t>
            </a:r>
            <a:r>
              <a:rPr lang="en-US" b="1" dirty="0" smtClean="0">
                <a:solidFill>
                  <a:schemeClr val="bg1"/>
                </a:solidFill>
                <a:latin typeface="Courier New" pitchFamily="49" charset="0"/>
                <a:sym typeface="+mn-ea"/>
              </a:rPr>
              <a:t>(1000); // clear list</a:t>
            </a:r>
            <a:br>
              <a:rPr lang="en-US" b="1" dirty="0">
                <a:solidFill>
                  <a:schemeClr val="bg1"/>
                </a:solidFill>
                <a:latin typeface="Courier New" pitchFamily="49" charset="0"/>
                <a:sym typeface="+mn-ea"/>
              </a:rPr>
            </a:b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pic>
        <p:nvPicPr>
          <p:cNvPr id="5" name="Picture 4"/>
          <p:cNvPicPr>
            <a:picLocks noChangeAspect="true"/>
          </p:cNvPicPr>
          <p:nvPr/>
        </p:nvPicPr>
        <p:blipFill>
          <a:blip r:embed="rId1"/>
          <a:stretch>
            <a:fillRect/>
          </a:stretch>
        </p:blipFill>
        <p:spPr>
          <a:xfrm>
            <a:off x="3119755" y="1295400"/>
            <a:ext cx="8391525" cy="2925445"/>
          </a:xfrm>
          <a:prstGeom prst="rect">
            <a:avLst/>
          </a:prstGeom>
        </p:spPr>
      </p:pic>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2"/>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tx1"/>
                </a:solidFill>
                <a:sym typeface="+mn-ea"/>
              </a:rPr>
              <a:t>Hierarquia</a:t>
            </a:r>
            <a:endParaRPr sz="2800">
              <a:solidFill>
                <a:schemeClr val="tx1"/>
              </a:solidFill>
            </a:endParaRPr>
          </a:p>
          <a:p>
            <a:endParaRPr lang="pt-PT" altLang="pt-BR" sz="2800">
              <a:solidFill>
                <a:schemeClr val="tx1"/>
              </a:solidFill>
            </a:endParaRPr>
          </a:p>
        </p:txBody>
      </p:sp>
      <p:sp>
        <p:nvSpPr>
          <p:cNvPr id="1273858" name="Rectangle 2"/>
          <p:cNvSpPr>
            <a:spLocks noGrp="true" noChangeArrowheads="true"/>
          </p:cNvSpPr>
          <p:nvPr/>
        </p:nvSpPr>
        <p:spPr>
          <a:xfrm>
            <a:off x="3194685" y="234315"/>
            <a:ext cx="8475980" cy="873125"/>
          </a:xfrm>
          <a:prstGeom prst="rect">
            <a:avLst/>
          </a:prstGeom>
          <a:noFill/>
          <a:ln w="9525">
            <a:noFill/>
            <a:miter lim="800000"/>
          </a:ln>
          <a:effectLst/>
        </p:spPr>
        <p:txBody>
          <a:bodyPr vert="horz" wrap="square" lIns="91440" tIns="45720" rIns="91440" bIns="45720" numCol="1" anchor="b" anchorCtr="false" compatLnSpc="true"/>
          <a:lst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80604020202020204" pitchFamily="34" charset="0"/>
              </a:defRPr>
            </a:lvl2pPr>
            <a:lvl3pPr algn="l" rtl="0" fontAlgn="base">
              <a:spcBef>
                <a:spcPct val="0"/>
              </a:spcBef>
              <a:spcAft>
                <a:spcPct val="0"/>
              </a:spcAft>
              <a:defRPr sz="3900" b="1">
                <a:solidFill>
                  <a:schemeClr val="tx2"/>
                </a:solidFill>
                <a:latin typeface="Arial" panose="02080604020202020204" pitchFamily="34" charset="0"/>
              </a:defRPr>
            </a:lvl3pPr>
            <a:lvl4pPr algn="l" rtl="0" fontAlgn="base">
              <a:spcBef>
                <a:spcPct val="0"/>
              </a:spcBef>
              <a:spcAft>
                <a:spcPct val="0"/>
              </a:spcAft>
              <a:defRPr sz="3900" b="1">
                <a:solidFill>
                  <a:schemeClr val="tx2"/>
                </a:solidFill>
                <a:latin typeface="Arial" panose="02080604020202020204" pitchFamily="34" charset="0"/>
              </a:defRPr>
            </a:lvl4pPr>
            <a:lvl5pPr algn="l" rtl="0" fontAlgn="base">
              <a:spcBef>
                <a:spcPct val="0"/>
              </a:spcBef>
              <a:spcAft>
                <a:spcPct val="0"/>
              </a:spcAft>
              <a:defRPr sz="3900" b="1">
                <a:solidFill>
                  <a:schemeClr val="tx2"/>
                </a:solidFill>
                <a:latin typeface="Arial" panose="02080604020202020204" pitchFamily="34" charset="0"/>
              </a:defRPr>
            </a:lvl5pPr>
            <a:lvl6pPr marL="457200" algn="l" rtl="0" fontAlgn="base">
              <a:spcBef>
                <a:spcPct val="0"/>
              </a:spcBef>
              <a:spcAft>
                <a:spcPct val="0"/>
              </a:spcAft>
              <a:defRPr sz="3900" b="1">
                <a:solidFill>
                  <a:schemeClr val="tx2"/>
                </a:solidFill>
                <a:latin typeface="Arial" panose="02080604020202020204" pitchFamily="34" charset="0"/>
              </a:defRPr>
            </a:lvl6pPr>
            <a:lvl7pPr marL="914400" algn="l" rtl="0" fontAlgn="base">
              <a:spcBef>
                <a:spcPct val="0"/>
              </a:spcBef>
              <a:spcAft>
                <a:spcPct val="0"/>
              </a:spcAft>
              <a:defRPr sz="3900" b="1">
                <a:solidFill>
                  <a:schemeClr val="tx2"/>
                </a:solidFill>
                <a:latin typeface="Arial" panose="02080604020202020204" pitchFamily="34" charset="0"/>
              </a:defRPr>
            </a:lvl7pPr>
            <a:lvl8pPr marL="1371600" algn="l" rtl="0" fontAlgn="base">
              <a:spcBef>
                <a:spcPct val="0"/>
              </a:spcBef>
              <a:spcAft>
                <a:spcPct val="0"/>
              </a:spcAft>
              <a:defRPr sz="3900" b="1">
                <a:solidFill>
                  <a:schemeClr val="tx2"/>
                </a:solidFill>
                <a:latin typeface="Arial" panose="02080604020202020204" pitchFamily="34" charset="0"/>
              </a:defRPr>
            </a:lvl8pPr>
            <a:lvl9pPr marL="1828800" algn="l" rtl="0" fontAlgn="base">
              <a:spcBef>
                <a:spcPct val="0"/>
              </a:spcBef>
              <a:spcAft>
                <a:spcPct val="0"/>
              </a:spcAft>
              <a:defRPr sz="3900" b="1">
                <a:solidFill>
                  <a:schemeClr val="tx2"/>
                </a:solidFill>
                <a:latin typeface="Arial" panose="02080604020202020204" pitchFamily="34" charset="0"/>
              </a:defRPr>
            </a:lvl9pPr>
          </a:lstStyle>
          <a:p>
            <a:r>
              <a:rPr lang="en-US" sz="3600" dirty="0">
                <a:solidFill>
                  <a:srgbClr val="00B0F0"/>
                </a:solidFill>
              </a:rPr>
              <a:t>JCF Collection class: </a:t>
            </a:r>
            <a:r>
              <a:rPr lang="en-US" sz="3600" dirty="0" err="1" smtClean="0">
                <a:solidFill>
                  <a:srgbClr val="00B0F0"/>
                </a:solidFill>
              </a:rPr>
              <a:t>LinkedList</a:t>
            </a:r>
            <a:endParaRPr lang="en-US" sz="3600" dirty="0" err="1" smtClean="0">
              <a:solidFill>
                <a:srgbClr val="00B0F0"/>
              </a:solidFill>
            </a:endParaRPr>
          </a:p>
        </p:txBody>
      </p:sp>
      <p:sp>
        <p:nvSpPr>
          <p:cNvPr id="1273859" name="Rectangle 3"/>
          <p:cNvSpPr>
            <a:spLocks noGrp="true" noChangeArrowheads="true"/>
          </p:cNvSpPr>
          <p:nvPr/>
        </p:nvSpPr>
        <p:spPr>
          <a:xfrm>
            <a:off x="3119755" y="4010025"/>
            <a:ext cx="8229600" cy="2068830"/>
          </a:xfrm>
          <a:prstGeom prst="rect">
            <a:avLst/>
          </a:prstGeom>
          <a:noFill/>
          <a:ln w="9525">
            <a:noFill/>
            <a:miter lim="800000"/>
          </a:ln>
          <a:effectLst/>
        </p:spPr>
        <p:txBody>
          <a:bodyPr vert="horz" wrap="square" lIns="91440" tIns="45720" rIns="91440" bIns="45720" numCol="1" anchor="t" anchorCtr="false" compatLnSpc="true"/>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fontAlgn="base">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4005" algn="l" rtl="0" fontAlgn="base">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430" indent="-292100" algn="l" rtl="0" fontAlgn="base">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9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9pPr>
          </a:lstStyle>
          <a:p>
            <a:pPr>
              <a:buFont typeface="Wingdings" panose="05000000000000000000" pitchFamily="2" charset="2"/>
              <a:buNone/>
            </a:pPr>
            <a:endParaRPr lang="en-US" sz="2200" b="1" dirty="0">
              <a:solidFill>
                <a:schemeClr val="bg1"/>
              </a:solidFill>
              <a:latin typeface="Courier New" pitchFamily="49" charset="0"/>
            </a:endParaRPr>
          </a:p>
          <a:p>
            <a:r>
              <a:rPr lang="en-US" sz="2200" dirty="0">
                <a:solidFill>
                  <a:schemeClr val="bg1"/>
                </a:solidFill>
              </a:rPr>
              <a:t>Isso cria uma instância, employeeList, da classe de coleção LinkedList &lt;&gt;. Os elementos em employeeList devem ser (referências a) Objetos duplos.</a:t>
            </a:r>
            <a:endParaRPr lang="en-US" sz="2200" dirty="0">
              <a:solidFill>
                <a:schemeClr val="bg1"/>
              </a:solidFill>
            </a:endParaRPr>
          </a:p>
        </p:txBody>
      </p:sp>
      <p:sp>
        <p:nvSpPr>
          <p:cNvPr id="2" name="Text Box 1"/>
          <p:cNvSpPr txBox="true"/>
          <p:nvPr/>
        </p:nvSpPr>
        <p:spPr>
          <a:xfrm>
            <a:off x="3594100" y="1933575"/>
            <a:ext cx="7142480" cy="1476375"/>
          </a:xfrm>
          <a:prstGeom prst="rect">
            <a:avLst/>
          </a:prstGeom>
          <a:noFill/>
        </p:spPr>
        <p:txBody>
          <a:bodyPr wrap="none" rtlCol="0">
            <a:spAutoFit/>
          </a:bodyPr>
          <a:p>
            <a:pPr algn="l"/>
            <a:r>
              <a:rPr lang="en-US" b="1" dirty="0" smtClean="0">
                <a:solidFill>
                  <a:schemeClr val="bg1"/>
                </a:solidFill>
                <a:latin typeface="Courier New" pitchFamily="49" charset="0"/>
                <a:sym typeface="+mn-ea"/>
              </a:rPr>
              <a:t>List&lt;Double</a:t>
            </a:r>
            <a:r>
              <a:rPr lang="en-US" b="1" dirty="0">
                <a:solidFill>
                  <a:schemeClr val="bg1"/>
                </a:solidFill>
                <a:latin typeface="Courier New" pitchFamily="49" charset="0"/>
                <a:sym typeface="+mn-ea"/>
              </a:rPr>
              <a:t>&gt; </a:t>
            </a:r>
            <a:r>
              <a:rPr lang="en-US" b="1" dirty="0" err="1">
                <a:solidFill>
                  <a:schemeClr val="bg1"/>
                </a:solidFill>
                <a:latin typeface="Courier New" pitchFamily="49" charset="0"/>
                <a:sym typeface="+mn-ea"/>
              </a:rPr>
              <a:t>salaryList</a:t>
            </a:r>
            <a:r>
              <a:rPr lang="en-US" b="1" dirty="0">
                <a:solidFill>
                  <a:schemeClr val="bg1"/>
                </a:solidFill>
                <a:latin typeface="Courier New" pitchFamily="49" charset="0"/>
                <a:sym typeface="+mn-ea"/>
              </a:rPr>
              <a:t> = new </a:t>
            </a:r>
            <a:r>
              <a:rPr lang="en-US" b="1" dirty="0" err="1" smtClean="0">
                <a:solidFill>
                  <a:schemeClr val="bg1"/>
                </a:solidFill>
                <a:latin typeface="Courier New" pitchFamily="49" charset="0"/>
                <a:sym typeface="+mn-ea"/>
              </a:rPr>
              <a:t>LinkedList</a:t>
            </a:r>
            <a:r>
              <a:rPr lang="en-US" b="1" dirty="0" smtClean="0">
                <a:solidFill>
                  <a:schemeClr val="bg1"/>
                </a:solidFill>
                <a:latin typeface="Courier New" pitchFamily="49" charset="0"/>
                <a:sym typeface="+mn-ea"/>
              </a:rPr>
              <a:t>&lt;Double&gt;();</a:t>
            </a:r>
            <a:br>
              <a:rPr lang="en-US" b="1" dirty="0" smtClean="0">
                <a:solidFill>
                  <a:schemeClr val="bg1"/>
                </a:solidFill>
                <a:latin typeface="Courier New" pitchFamily="49" charset="0"/>
                <a:sym typeface="+mn-ea"/>
              </a:rPr>
            </a:br>
            <a:r>
              <a:rPr lang="en-US" b="1" dirty="0" err="1" smtClean="0">
                <a:solidFill>
                  <a:schemeClr val="bg1"/>
                </a:solidFill>
                <a:latin typeface="Courier New" pitchFamily="49" charset="0"/>
                <a:sym typeface="+mn-ea"/>
              </a:rPr>
              <a:t>salaryList.add</a:t>
            </a:r>
            <a:r>
              <a:rPr lang="en-US" b="1" dirty="0" smtClean="0">
                <a:solidFill>
                  <a:schemeClr val="bg1"/>
                </a:solidFill>
                <a:latin typeface="Courier New" pitchFamily="49" charset="0"/>
                <a:sym typeface="+mn-ea"/>
              </a:rPr>
              <a:t>(1000); </a:t>
            </a:r>
            <a:br>
              <a:rPr lang="en-US" b="1" dirty="0" smtClean="0">
                <a:solidFill>
                  <a:schemeClr val="bg1"/>
                </a:solidFill>
                <a:latin typeface="Courier New" pitchFamily="49" charset="0"/>
                <a:sym typeface="+mn-ea"/>
              </a:rPr>
            </a:br>
            <a:r>
              <a:rPr lang="en-US" b="1" dirty="0" err="1" smtClean="0">
                <a:solidFill>
                  <a:schemeClr val="bg1"/>
                </a:solidFill>
                <a:latin typeface="Courier New" pitchFamily="49" charset="0"/>
                <a:sym typeface="+mn-ea"/>
              </a:rPr>
              <a:t>salaryList.add</a:t>
            </a:r>
            <a:r>
              <a:rPr lang="en-US" b="1" dirty="0" smtClean="0">
                <a:solidFill>
                  <a:schemeClr val="bg1"/>
                </a:solidFill>
                <a:latin typeface="Courier New" pitchFamily="49" charset="0"/>
                <a:sym typeface="+mn-ea"/>
              </a:rPr>
              <a:t>(0,2000); // add before 1000</a:t>
            </a:r>
            <a:br>
              <a:rPr lang="en-US" b="1" dirty="0" smtClean="0">
                <a:solidFill>
                  <a:schemeClr val="bg1"/>
                </a:solidFill>
                <a:latin typeface="Courier New" pitchFamily="49" charset="0"/>
                <a:sym typeface="+mn-ea"/>
              </a:rPr>
            </a:br>
            <a:r>
              <a:rPr lang="en-US" b="1" dirty="0" err="1" smtClean="0">
                <a:solidFill>
                  <a:schemeClr val="bg1"/>
                </a:solidFill>
                <a:latin typeface="Courier New" pitchFamily="49" charset="0"/>
                <a:sym typeface="+mn-ea"/>
              </a:rPr>
              <a:t>salaryList.remove</a:t>
            </a:r>
            <a:r>
              <a:rPr lang="en-US" b="1" dirty="0" smtClean="0">
                <a:solidFill>
                  <a:schemeClr val="bg1"/>
                </a:solidFill>
                <a:latin typeface="Courier New" pitchFamily="49" charset="0"/>
                <a:sym typeface="+mn-ea"/>
              </a:rPr>
              <a:t>(1); // remove 2</a:t>
            </a:r>
            <a:r>
              <a:rPr lang="en-US" b="1" baseline="30000" dirty="0" smtClean="0">
                <a:solidFill>
                  <a:schemeClr val="bg1"/>
                </a:solidFill>
                <a:latin typeface="Courier New" pitchFamily="49" charset="0"/>
                <a:sym typeface="+mn-ea"/>
              </a:rPr>
              <a:t>nd</a:t>
            </a:r>
            <a:r>
              <a:rPr lang="en-US" b="1" dirty="0" smtClean="0">
                <a:solidFill>
                  <a:schemeClr val="bg1"/>
                </a:solidFill>
                <a:latin typeface="Courier New" pitchFamily="49" charset="0"/>
                <a:sym typeface="+mn-ea"/>
              </a:rPr>
              <a:t> element</a:t>
            </a:r>
            <a:br>
              <a:rPr lang="en-US" b="1" dirty="0" smtClean="0">
                <a:solidFill>
                  <a:schemeClr val="bg1"/>
                </a:solidFill>
                <a:latin typeface="Courier New" pitchFamily="49" charset="0"/>
                <a:sym typeface="+mn-ea"/>
              </a:rPr>
            </a:br>
            <a:r>
              <a:rPr lang="en-US" b="1" dirty="0" err="1" smtClean="0">
                <a:solidFill>
                  <a:schemeClr val="bg1"/>
                </a:solidFill>
                <a:latin typeface="Courier New" pitchFamily="49" charset="0"/>
                <a:sym typeface="+mn-ea"/>
              </a:rPr>
              <a:t>salaryList.clear</a:t>
            </a:r>
            <a:r>
              <a:rPr lang="en-US" b="1" dirty="0" smtClean="0">
                <a:solidFill>
                  <a:schemeClr val="bg1"/>
                </a:solidFill>
                <a:latin typeface="Courier New" pitchFamily="49" charset="0"/>
                <a:sym typeface="+mn-ea"/>
              </a:rPr>
              <a:t>(1000); // clear list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pPr algn="ctr"/>
            <a:r>
              <a:rPr lang="pt-PT" sz="2800" b="1">
                <a:solidFill>
                  <a:schemeClr val="tx1"/>
                </a:solidFill>
              </a:rPr>
              <a:t>List</a:t>
            </a:r>
            <a:endParaRPr sz="2800">
              <a:solidFill>
                <a:schemeClr val="tx1"/>
              </a:solidFill>
            </a:endParaRPr>
          </a:p>
          <a:p>
            <a:endParaRPr lang="pt-PT" altLang="pt-BR" sz="2800">
              <a:solidFill>
                <a:schemeClr val="tx1"/>
              </a:solidFill>
            </a:endParaRPr>
          </a:p>
        </p:txBody>
      </p:sp>
      <p:sp>
        <p:nvSpPr>
          <p:cNvPr id="2" name="Caixa de Texto 1"/>
          <p:cNvSpPr txBox="true"/>
          <p:nvPr/>
        </p:nvSpPr>
        <p:spPr>
          <a:xfrm>
            <a:off x="3643630" y="714375"/>
            <a:ext cx="6363970" cy="368300"/>
          </a:xfrm>
          <a:prstGeom prst="rect">
            <a:avLst/>
          </a:prstGeom>
          <a:noFill/>
        </p:spPr>
        <p:txBody>
          <a:bodyPr wrap="none" rtlCol="0">
            <a:spAutoFit/>
          </a:bodyPr>
          <a:p>
            <a:pPr algn="l"/>
            <a:r>
              <a:rPr lang="pt-BR" altLang="en-US">
                <a:solidFill>
                  <a:srgbClr val="00B0F0"/>
                </a:solidFill>
              </a:rPr>
              <a:t>Então, qual é a diferença entre ArrayList e LinkedList?</a:t>
            </a:r>
            <a:endParaRPr lang="pt-BR" altLang="en-US">
              <a:solidFill>
                <a:srgbClr val="00B0F0"/>
              </a:solidFill>
            </a:endParaRPr>
          </a:p>
        </p:txBody>
      </p:sp>
      <p:sp>
        <p:nvSpPr>
          <p:cNvPr id="3" name="Caixa de Texto 2"/>
          <p:cNvSpPr txBox="true"/>
          <p:nvPr/>
        </p:nvSpPr>
        <p:spPr>
          <a:xfrm>
            <a:off x="2822575" y="1779905"/>
            <a:ext cx="9013825" cy="3415030"/>
          </a:xfrm>
          <a:prstGeom prst="rect">
            <a:avLst/>
          </a:prstGeom>
          <a:noFill/>
        </p:spPr>
        <p:txBody>
          <a:bodyPr wrap="none" rtlCol="0">
            <a:spAutoFit/>
          </a:bodyPr>
          <a:p>
            <a:pPr algn="l"/>
            <a:r>
              <a:rPr lang="pt-BR" altLang="en-US">
                <a:solidFill>
                  <a:schemeClr val="bg1"/>
                </a:solidFill>
              </a:rPr>
              <a:t>LinkedList é mais rápido para inserir e retirar e sua iteração é mais lenta.</a:t>
            </a:r>
            <a:endParaRPr lang="pt-BR" altLang="en-US">
              <a:solidFill>
                <a:schemeClr val="bg1"/>
              </a:solidFill>
            </a:endParaRPr>
          </a:p>
          <a:p>
            <a:pPr algn="l"/>
            <a:r>
              <a:rPr lang="pt-BR" altLang="en-US">
                <a:solidFill>
                  <a:schemeClr val="bg1"/>
                </a:solidFill>
              </a:rPr>
              <a:t>LinkedList é bom pra implementar stack ou queue.</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Pelo próprio algoritmo de uma LinkedList você vê que ela é mais lenta pra </a:t>
            </a:r>
            <a:endParaRPr lang="pt-BR" altLang="en-US">
              <a:solidFill>
                <a:schemeClr val="bg1"/>
              </a:solidFill>
            </a:endParaRPr>
          </a:p>
          <a:p>
            <a:pPr algn="l"/>
            <a:r>
              <a:rPr lang="pt-BR" altLang="en-US">
                <a:solidFill>
                  <a:schemeClr val="bg1"/>
                </a:solidFill>
              </a:rPr>
              <a:t>percorrer, imagina você tá no meio da lista e quer ir pro inicio ou fim.</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Já o ArrayList é mais rápido para iteração e acesso randomico.</a:t>
            </a:r>
            <a:endParaRPr lang="pt-BR" altLang="en-US">
              <a:solidFill>
                <a:schemeClr val="bg1"/>
              </a:solidFill>
            </a:endParaRPr>
          </a:p>
          <a:p>
            <a:pPr algn="l"/>
            <a:r>
              <a:rPr lang="pt-BR" altLang="en-US">
                <a:solidFill>
                  <a:schemeClr val="bg1"/>
                </a:solidFill>
              </a:rPr>
              <a:t>Você fornece o index e já tem acesso ao valor.</a:t>
            </a:r>
            <a:endParaRPr lang="pt-BR" altLang="en-US">
              <a:solidFill>
                <a:schemeClr val="bg1"/>
              </a:solidFill>
            </a:endParaRPr>
          </a:p>
          <a:p>
            <a:pPr algn="l"/>
            <a:r>
              <a:rPr lang="pt-BR" altLang="en-US">
                <a:solidFill>
                  <a:schemeClr val="bg1"/>
                </a:solidFill>
              </a:rPr>
              <a:t>Mas para adicionar um item ou remover, só a manipulação de memória </a:t>
            </a:r>
            <a:endParaRPr lang="pt-BR" altLang="en-US">
              <a:solidFill>
                <a:schemeClr val="bg1"/>
              </a:solidFill>
            </a:endParaRPr>
          </a:p>
          <a:p>
            <a:pPr algn="l"/>
            <a:r>
              <a:rPr lang="pt-BR" altLang="en-US">
                <a:solidFill>
                  <a:schemeClr val="bg1"/>
                </a:solidFill>
              </a:rPr>
              <a:t>já deixa mais lento</a:t>
            </a:r>
            <a:r>
              <a:rPr lang="pt-PT" altLang="pt-BR">
                <a:solidFill>
                  <a:schemeClr val="bg1"/>
                </a:solidFill>
              </a:rPr>
              <a:t>.</a:t>
            </a:r>
            <a:endParaRPr lang="pt-BR" altLang="en-US">
              <a:solidFill>
                <a:schemeClr val="bg1"/>
              </a:solidFill>
            </a:endParaRPr>
          </a:p>
          <a:p>
            <a:pPr algn="l"/>
            <a:endParaRPr lang="pt-BR" altLang="en-US">
              <a:solidFill>
                <a:schemeClr val="bg1"/>
              </a:solidFill>
            </a:endParaRPr>
          </a:p>
          <a:p>
            <a:pPr algn="l"/>
            <a:r>
              <a:rPr lang="pt-PT" altLang="pt-BR">
                <a:solidFill>
                  <a:schemeClr val="bg1"/>
                </a:solidFill>
              </a:rPr>
              <a:t>U</a:t>
            </a:r>
            <a:r>
              <a:rPr lang="pt-BR" altLang="en-US">
                <a:solidFill>
                  <a:schemeClr val="bg1"/>
                </a:solidFill>
              </a:rPr>
              <a:t>m Vector é igual um ArrayList, só que é sincronizado para uso com threads.</a:t>
            </a:r>
            <a:endParaRPr lang="pt-BR" altLang="en-US">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tx1"/>
                </a:solidFill>
                <a:sym typeface="+mn-ea"/>
              </a:rPr>
              <a:t>ArrayList</a:t>
            </a:r>
            <a:endParaRPr sz="2800" dirty="0">
              <a:solidFill>
                <a:schemeClr val="tx1"/>
              </a:solidFill>
              <a:sym typeface="+mn-ea"/>
            </a:endParaRPr>
          </a:p>
          <a:p>
            <a:endParaRPr lang="pt-PT" altLang="pt-BR" sz="2800" dirty="0">
              <a:solidFill>
                <a:schemeClr val="tx1"/>
              </a:solidFill>
              <a:sym typeface="+mn-ea"/>
            </a:endParaRPr>
          </a:p>
        </p:txBody>
      </p:sp>
      <p:sp>
        <p:nvSpPr>
          <p:cNvPr id="2" name="Caixa de Texto 1"/>
          <p:cNvSpPr txBox="true"/>
          <p:nvPr/>
        </p:nvSpPr>
        <p:spPr>
          <a:xfrm>
            <a:off x="2759710" y="847090"/>
            <a:ext cx="8767445" cy="2861310"/>
          </a:xfrm>
          <a:prstGeom prst="rect">
            <a:avLst/>
          </a:prstGeom>
          <a:noFill/>
        </p:spPr>
        <p:txBody>
          <a:bodyPr wrap="none" rtlCol="0">
            <a:spAutoFit/>
          </a:bodyPr>
          <a:p>
            <a:pPr algn="l"/>
            <a:r>
              <a:rPr lang="pt-BR" altLang="en-US">
                <a:solidFill>
                  <a:schemeClr val="bg1"/>
                </a:solidFill>
              </a:rPr>
              <a:t> Este tipo de lista é implementado como um Array que é dimensionado d</a:t>
            </a:r>
            <a:endParaRPr lang="pt-BR" altLang="en-US">
              <a:solidFill>
                <a:schemeClr val="bg1"/>
              </a:solidFill>
            </a:endParaRPr>
          </a:p>
          <a:p>
            <a:pPr algn="l"/>
            <a:r>
              <a:rPr lang="pt-BR" altLang="en-US">
                <a:solidFill>
                  <a:schemeClr val="bg1"/>
                </a:solidFill>
              </a:rPr>
              <a:t>inamicamente, ou seja, sempre que é necessário o seu tamanho </a:t>
            </a:r>
            <a:endParaRPr lang="pt-BR" altLang="en-US">
              <a:solidFill>
                <a:schemeClr val="bg1"/>
              </a:solidFill>
            </a:endParaRPr>
          </a:p>
          <a:p>
            <a:pPr algn="l"/>
            <a:r>
              <a:rPr lang="pt-BR" altLang="en-US">
                <a:solidFill>
                  <a:schemeClr val="bg1"/>
                </a:solidFill>
              </a:rPr>
              <a:t>aumenta em 50% do tamanho da lista, significa que se você tiver uma</a:t>
            </a:r>
            <a:endParaRPr lang="pt-BR" altLang="en-US">
              <a:solidFill>
                <a:schemeClr val="bg1"/>
              </a:solidFill>
            </a:endParaRPr>
          </a:p>
          <a:p>
            <a:pPr algn="l"/>
            <a:r>
              <a:rPr lang="pt-BR" altLang="en-US">
                <a:solidFill>
                  <a:schemeClr val="bg1"/>
                </a:solidFill>
              </a:rPr>
              <a:t> lista de tamanho igual a 10 e ela “encher”, seu tamanho aumentará para </a:t>
            </a:r>
            <a:endParaRPr lang="pt-BR" altLang="en-US">
              <a:solidFill>
                <a:schemeClr val="bg1"/>
              </a:solidFill>
            </a:endParaRPr>
          </a:p>
          <a:p>
            <a:pPr algn="l"/>
            <a:r>
              <a:rPr lang="pt-BR" altLang="en-US">
                <a:solidFill>
                  <a:schemeClr val="bg1"/>
                </a:solidFill>
              </a:rPr>
              <a:t>15 automaticamente.</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Além disso a ArrayList permite que elementos sejam acessados </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diretamente pelos métodos get() e set(), e adicionados através de add() e</a:t>
            </a:r>
            <a:endParaRPr lang="pt-BR" altLang="en-US">
              <a:solidFill>
                <a:schemeClr val="bg1"/>
              </a:solidFill>
            </a:endParaRPr>
          </a:p>
          <a:p>
            <a:pPr algn="l"/>
            <a:r>
              <a:rPr lang="pt-BR" altLang="en-US">
                <a:solidFill>
                  <a:schemeClr val="bg1"/>
                </a:solidFill>
              </a:rPr>
              <a:t> remove(). </a:t>
            </a:r>
            <a:endParaRPr lang="pt-BR" altLang="en-US">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tx1"/>
                </a:solidFill>
                <a:sym typeface="+mn-ea"/>
              </a:rPr>
              <a:t>ArrayList</a:t>
            </a:r>
            <a:endParaRPr sz="2800">
              <a:solidFill>
                <a:schemeClr val="tx1"/>
              </a:solidFill>
            </a:endParaRPr>
          </a:p>
          <a:p>
            <a:endParaRPr lang="pt-PT" altLang="pt-BR" sz="2800">
              <a:solidFill>
                <a:schemeClr val="tx1"/>
              </a:solidFill>
            </a:endParaRPr>
          </a:p>
        </p:txBody>
      </p:sp>
      <p:sp>
        <p:nvSpPr>
          <p:cNvPr id="2" name="Caixa de Texto 1"/>
          <p:cNvSpPr txBox="true"/>
          <p:nvPr/>
        </p:nvSpPr>
        <p:spPr>
          <a:xfrm>
            <a:off x="3728720" y="598170"/>
            <a:ext cx="5001260" cy="4246245"/>
          </a:xfrm>
          <a:prstGeom prst="rect">
            <a:avLst/>
          </a:prstGeom>
          <a:noFill/>
        </p:spPr>
        <p:txBody>
          <a:bodyPr wrap="none" rtlCol="0">
            <a:spAutoFit/>
          </a:bodyPr>
          <a:p>
            <a:pPr algn="l"/>
            <a:r>
              <a:rPr lang="pt-BR" altLang="en-US">
                <a:solidFill>
                  <a:schemeClr val="bg1"/>
                </a:solidFill>
              </a:rPr>
              <a:t>ArrayList al = new ArrayList();</a:t>
            </a:r>
            <a:endParaRPr lang="pt-BR" altLang="en-US">
              <a:solidFill>
                <a:schemeClr val="bg1"/>
              </a:solidFill>
            </a:endParaRPr>
          </a:p>
          <a:p>
            <a:pPr algn="l"/>
            <a:r>
              <a:rPr lang="pt-BR" altLang="en-US">
                <a:solidFill>
                  <a:schemeClr val="bg1"/>
                </a:solidFill>
              </a:rPr>
              <a:t>        al.add(3);</a:t>
            </a:r>
            <a:endParaRPr lang="pt-BR" altLang="en-US">
              <a:solidFill>
                <a:schemeClr val="bg1"/>
              </a:solidFill>
            </a:endParaRPr>
          </a:p>
          <a:p>
            <a:pPr algn="l"/>
            <a:r>
              <a:rPr lang="pt-BR" altLang="en-US">
                <a:solidFill>
                  <a:schemeClr val="bg1"/>
                </a:solidFill>
              </a:rPr>
              <a:t>        al.add(2);              </a:t>
            </a:r>
            <a:endParaRPr lang="pt-BR" altLang="en-US">
              <a:solidFill>
                <a:schemeClr val="bg1"/>
              </a:solidFill>
            </a:endParaRPr>
          </a:p>
          <a:p>
            <a:pPr algn="l"/>
            <a:r>
              <a:rPr lang="pt-BR" altLang="en-US">
                <a:solidFill>
                  <a:schemeClr val="bg1"/>
                </a:solidFill>
              </a:rPr>
              <a:t>        al.add(1);</a:t>
            </a:r>
            <a:endParaRPr lang="pt-BR" altLang="en-US">
              <a:solidFill>
                <a:schemeClr val="bg1"/>
              </a:solidFill>
            </a:endParaRPr>
          </a:p>
          <a:p>
            <a:pPr algn="l"/>
            <a:r>
              <a:rPr lang="pt-BR" altLang="en-US">
                <a:solidFill>
                  <a:schemeClr val="bg1"/>
                </a:solidFill>
              </a:rPr>
              <a:t>        al.add(4);</a:t>
            </a:r>
            <a:endParaRPr lang="pt-BR" altLang="en-US">
              <a:solidFill>
                <a:schemeClr val="bg1"/>
              </a:solidFill>
            </a:endParaRPr>
          </a:p>
          <a:p>
            <a:pPr algn="l"/>
            <a:r>
              <a:rPr lang="pt-BR" altLang="en-US">
                <a:solidFill>
                  <a:schemeClr val="bg1"/>
                </a:solidFill>
              </a:rPr>
              <a:t>        al.add(5);</a:t>
            </a:r>
            <a:endParaRPr lang="pt-BR" altLang="en-US">
              <a:solidFill>
                <a:schemeClr val="bg1"/>
              </a:solidFill>
            </a:endParaRPr>
          </a:p>
          <a:p>
            <a:pPr algn="l"/>
            <a:r>
              <a:rPr lang="pt-BR" altLang="en-US">
                <a:solidFill>
                  <a:schemeClr val="bg1"/>
                </a:solidFill>
              </a:rPr>
              <a:t>        al.add(6);</a:t>
            </a:r>
            <a:endParaRPr lang="pt-BR" altLang="en-US">
              <a:solidFill>
                <a:schemeClr val="bg1"/>
              </a:solidFill>
            </a:endParaRPr>
          </a:p>
          <a:p>
            <a:pPr algn="l"/>
            <a:r>
              <a:rPr lang="pt-BR" altLang="en-US">
                <a:solidFill>
                  <a:schemeClr val="bg1"/>
                </a:solidFill>
              </a:rPr>
              <a:t>        al.add(6);</a:t>
            </a:r>
            <a:endParaRPr lang="pt-BR" altLang="en-US">
              <a:solidFill>
                <a:schemeClr val="bg1"/>
              </a:solidFill>
            </a:endParaRPr>
          </a:p>
          <a:p>
            <a:pPr algn="l"/>
            <a:r>
              <a:rPr lang="pt-BR" altLang="en-US">
                <a:solidFill>
                  <a:schemeClr val="bg1"/>
                </a:solidFill>
              </a:rPr>
              <a:t> </a:t>
            </a:r>
            <a:endParaRPr lang="pt-BR" altLang="en-US">
              <a:solidFill>
                <a:schemeClr val="bg1"/>
              </a:solidFill>
            </a:endParaRPr>
          </a:p>
          <a:p>
            <a:pPr algn="l"/>
            <a:r>
              <a:rPr lang="pt-BR" altLang="en-US">
                <a:solidFill>
                  <a:schemeClr val="bg1"/>
                </a:solidFill>
              </a:rPr>
              <a:t>        Iterator iter1 = al.iterator();</a:t>
            </a:r>
            <a:endParaRPr lang="pt-BR" altLang="en-US">
              <a:solidFill>
                <a:schemeClr val="bg1"/>
              </a:solidFill>
            </a:endParaRPr>
          </a:p>
          <a:p>
            <a:pPr algn="l"/>
            <a:r>
              <a:rPr lang="pt-BR" altLang="en-US">
                <a:solidFill>
                  <a:schemeClr val="bg1"/>
                </a:solidFill>
              </a:rPr>
              <a:t>        while(iter1.hasNext()){</a:t>
            </a:r>
            <a:endParaRPr lang="pt-BR" altLang="en-US">
              <a:solidFill>
                <a:schemeClr val="bg1"/>
              </a:solidFill>
            </a:endParaRPr>
          </a:p>
          <a:p>
            <a:pPr algn="l"/>
            <a:r>
              <a:rPr lang="pt-BR" altLang="en-US">
                <a:solidFill>
                  <a:schemeClr val="bg1"/>
                </a:solidFill>
              </a:rPr>
              <a:t>                System.out.println(iter1.next());</a:t>
            </a:r>
            <a:endParaRPr lang="pt-BR" altLang="en-US">
              <a:solidFill>
                <a:schemeClr val="bg1"/>
              </a:solidFill>
            </a:endParaRPr>
          </a:p>
          <a:p>
            <a:pPr algn="l"/>
            <a:r>
              <a:rPr lang="pt-BR" altLang="en-US">
                <a:solidFill>
                  <a:schemeClr val="bg1"/>
                </a:solidFill>
              </a:rPr>
              <a:t>        }</a:t>
            </a:r>
            <a:endParaRPr lang="pt-BR" altLang="en-US">
              <a:solidFill>
                <a:schemeClr val="bg1"/>
              </a:solidFill>
            </a:endParaRPr>
          </a:p>
          <a:p>
            <a:pPr algn="l"/>
            <a:r>
              <a:rPr lang="pt-BR" altLang="en-US">
                <a:solidFill>
                  <a:schemeClr val="bg1"/>
                </a:solidFill>
              </a:rPr>
              <a:t>         </a:t>
            </a:r>
            <a:endParaRPr lang="pt-BR" altLang="en-US">
              <a:solidFill>
                <a:schemeClr val="bg1"/>
              </a:solidFill>
            </a:endParaRPr>
          </a:p>
          <a:p>
            <a:pPr algn="l"/>
            <a:r>
              <a:rPr lang="pt-BR" altLang="en-US">
                <a:solidFill>
                  <a:schemeClr val="bg1"/>
                </a:solidFill>
              </a:rPr>
              <a:t>        System.out.println(al.get(2));</a:t>
            </a:r>
            <a:endParaRPr lang="pt-BR" altLang="en-US">
              <a:solidFill>
                <a:schemeClr val="bg1"/>
              </a:solidFill>
            </a:endParaRPr>
          </a:p>
        </p:txBody>
      </p:sp>
      <p:sp>
        <p:nvSpPr>
          <p:cNvPr id="3" name="Caixa de Texto 2"/>
          <p:cNvSpPr txBox="true"/>
          <p:nvPr/>
        </p:nvSpPr>
        <p:spPr>
          <a:xfrm>
            <a:off x="2757805" y="5186045"/>
            <a:ext cx="8462010" cy="1198880"/>
          </a:xfrm>
          <a:prstGeom prst="rect">
            <a:avLst/>
          </a:prstGeom>
          <a:noFill/>
        </p:spPr>
        <p:txBody>
          <a:bodyPr wrap="none" rtlCol="0">
            <a:spAutoFit/>
          </a:bodyPr>
          <a:p>
            <a:pPr algn="l"/>
            <a:r>
              <a:rPr lang="pt-BR" altLang="en-US">
                <a:solidFill>
                  <a:schemeClr val="bg1"/>
                </a:solidFill>
              </a:rPr>
              <a:t>O que você vai perceber no código acima é que o ArrayList não remove </a:t>
            </a:r>
            <a:endParaRPr lang="pt-BR" altLang="en-US">
              <a:solidFill>
                <a:schemeClr val="bg1"/>
              </a:solidFill>
            </a:endParaRPr>
          </a:p>
          <a:p>
            <a:pPr algn="l"/>
            <a:r>
              <a:rPr lang="pt-BR" altLang="en-US">
                <a:solidFill>
                  <a:schemeClr val="bg1"/>
                </a:solidFill>
              </a:rPr>
              <a:t>os elementos duplicados, e ainda podemos acessar qualquer elemento </a:t>
            </a:r>
            <a:endParaRPr lang="pt-BR" altLang="en-US">
              <a:solidFill>
                <a:schemeClr val="bg1"/>
              </a:solidFill>
            </a:endParaRPr>
          </a:p>
          <a:p>
            <a:pPr algn="l"/>
            <a:r>
              <a:rPr lang="pt-BR" altLang="en-US">
                <a:solidFill>
                  <a:schemeClr val="bg1"/>
                </a:solidFill>
              </a:rPr>
              <a:t>diretamente através do seu index, mas tudo tem um custo e veremos </a:t>
            </a:r>
            <a:endParaRPr lang="pt-BR" altLang="en-US">
              <a:solidFill>
                <a:schemeClr val="bg1"/>
              </a:solidFill>
            </a:endParaRPr>
          </a:p>
          <a:p>
            <a:pPr algn="l"/>
            <a:r>
              <a:rPr lang="pt-BR" altLang="en-US">
                <a:solidFill>
                  <a:schemeClr val="bg1"/>
                </a:solidFill>
              </a:rPr>
              <a:t>mais adiante. </a:t>
            </a:r>
            <a:endParaRPr lang="pt-BR" altLang="en-US">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lang="pt-PT" sz="2800" dirty="0">
                <a:solidFill>
                  <a:schemeClr val="tx1"/>
                </a:solidFill>
                <a:sym typeface="+mn-ea"/>
              </a:rPr>
              <a:t>O  custo</a:t>
            </a:r>
            <a:endParaRPr sz="2800">
              <a:solidFill>
                <a:schemeClr val="tx1"/>
              </a:solidFill>
            </a:endParaRPr>
          </a:p>
          <a:p>
            <a:r>
              <a:rPr lang="pt-PT" altLang="pt-BR" sz="2800">
                <a:solidFill>
                  <a:schemeClr val="tx1"/>
                </a:solidFill>
              </a:rPr>
              <a:t>ArrayList</a:t>
            </a:r>
            <a:endParaRPr lang="pt-PT" altLang="pt-BR" sz="2800">
              <a:solidFill>
                <a:schemeClr val="tx1"/>
              </a:solidFill>
            </a:endParaRPr>
          </a:p>
        </p:txBody>
      </p:sp>
      <p:sp>
        <p:nvSpPr>
          <p:cNvPr id="2" name="Caixa de Texto 1"/>
          <p:cNvSpPr txBox="true"/>
          <p:nvPr/>
        </p:nvSpPr>
        <p:spPr>
          <a:xfrm>
            <a:off x="2985135" y="714375"/>
            <a:ext cx="8672195" cy="3969385"/>
          </a:xfrm>
          <a:prstGeom prst="rect">
            <a:avLst/>
          </a:prstGeom>
          <a:noFill/>
        </p:spPr>
        <p:txBody>
          <a:bodyPr wrap="square" rtlCol="0" anchor="t">
            <a:spAutoFit/>
          </a:bodyPr>
          <a:p>
            <a:r>
              <a:rPr lang="pt-BR" altLang="en-US">
                <a:solidFill>
                  <a:schemeClr val="bg1"/>
                </a:solidFill>
              </a:rPr>
              <a:t>Todo ArrayList começa com um tamanho fixo, que vai aumentando conforme necessário, mas o custo deste aumento é alto, pois é feita uma cópia do array atual para um novo array com um novo tamanho, então imagine um array com 10mil elementos que será copiado para um novo array para criação de mais 5 mil elementos ? </a:t>
            </a:r>
            <a:endParaRPr lang="pt-BR" altLang="en-US">
              <a:solidFill>
                <a:schemeClr val="bg1"/>
              </a:solidFill>
            </a:endParaRPr>
          </a:p>
          <a:p>
            <a:endParaRPr lang="pt-BR" altLang="en-US">
              <a:solidFill>
                <a:schemeClr val="bg1"/>
              </a:solidFill>
            </a:endParaRPr>
          </a:p>
          <a:p>
            <a:r>
              <a:rPr lang="pt-BR" altLang="en-US">
                <a:solidFill>
                  <a:schemeClr val="bg1"/>
                </a:solidFill>
              </a:rPr>
              <a:t>De fato é um alto custo. Então é altamente aconselhável que você já inicie seu Array com uma quantidade de elementos que atenda ao seu objetivo atual, sem a necessidade de criação dinâmica de novos espaços, ou seja, se você saber que terá que armazenar de 300 a 400 objetos em um Array, defina 500, </a:t>
            </a:r>
            <a:endParaRPr lang="pt-BR" altLang="en-US">
              <a:solidFill>
                <a:schemeClr val="bg1"/>
              </a:solidFill>
            </a:endParaRPr>
          </a:p>
          <a:p>
            <a:endParaRPr lang="pt-BR" altLang="en-US">
              <a:solidFill>
                <a:schemeClr val="bg1"/>
              </a:solidFill>
            </a:endParaRPr>
          </a:p>
          <a:p>
            <a:r>
              <a:rPr lang="pt-BR" altLang="en-US">
                <a:solidFill>
                  <a:schemeClr val="bg1"/>
                </a:solidFill>
              </a:rPr>
              <a:t>pois é melhor sobrar espaço do que utilizar recurso do processador sem necessidade. </a:t>
            </a:r>
            <a:endParaRPr lang="pt-BR" altLang="en-US">
              <a:solidFill>
                <a:schemeClr val="bg1"/>
              </a:solidFill>
            </a:endParaRPr>
          </a:p>
        </p:txBody>
      </p:sp>
      <p:sp>
        <p:nvSpPr>
          <p:cNvPr id="3" name="Caixa de Texto 2"/>
          <p:cNvSpPr txBox="true"/>
          <p:nvPr/>
        </p:nvSpPr>
        <p:spPr>
          <a:xfrm>
            <a:off x="2932430" y="4977130"/>
            <a:ext cx="9050020" cy="922020"/>
          </a:xfrm>
          <a:prstGeom prst="rect">
            <a:avLst/>
          </a:prstGeom>
          <a:noFill/>
        </p:spPr>
        <p:txBody>
          <a:bodyPr wrap="none" rtlCol="0">
            <a:spAutoFit/>
          </a:bodyPr>
          <a:p>
            <a:pPr algn="l"/>
            <a:r>
              <a:rPr lang="pt-PT" altLang="pt-BR">
                <a:solidFill>
                  <a:srgbClr val="00B0F0"/>
                </a:solidFill>
              </a:rPr>
              <a:t>Note:</a:t>
            </a:r>
            <a:r>
              <a:rPr lang="pt-PT" altLang="pt-BR">
                <a:solidFill>
                  <a:schemeClr val="bg1"/>
                </a:solidFill>
              </a:rPr>
              <a:t> Estes não são sincronizados, consequentemente não são thread-safe, </a:t>
            </a:r>
            <a:endParaRPr lang="pt-PT" altLang="pt-BR">
              <a:solidFill>
                <a:schemeClr val="bg1"/>
              </a:solidFill>
            </a:endParaRPr>
          </a:p>
          <a:p>
            <a:pPr algn="l"/>
            <a:r>
              <a:rPr lang="pt-PT" altLang="pt-BR">
                <a:solidFill>
                  <a:schemeClr val="bg1"/>
                </a:solidFill>
              </a:rPr>
              <a:t>ou seja, se sua aplicação precisa trabalhar com thread-safe em determinado </a:t>
            </a:r>
            <a:endParaRPr lang="pt-PT" altLang="pt-BR">
              <a:solidFill>
                <a:schemeClr val="bg1"/>
              </a:solidFill>
            </a:endParaRPr>
          </a:p>
          <a:p>
            <a:pPr algn="l"/>
            <a:r>
              <a:rPr lang="pt-PT" altLang="pt-BR">
                <a:solidFill>
                  <a:schemeClr val="bg1"/>
                </a:solidFill>
              </a:rPr>
              <a:t>ponto onde uma Lista é necessária, então descarte ArrayList</a:t>
            </a:r>
            <a:endParaRPr lang="pt-PT" altLang="pt-BR">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lang="pt-PT" sz="2800" dirty="0">
                <a:solidFill>
                  <a:schemeClr val="tx1"/>
                </a:solidFill>
                <a:sym typeface="+mn-ea"/>
              </a:rPr>
              <a:t>Vector</a:t>
            </a:r>
            <a:endParaRPr sz="2800">
              <a:solidFill>
                <a:schemeClr val="tx1"/>
              </a:solidFill>
            </a:endParaRPr>
          </a:p>
          <a:p>
            <a:endParaRPr lang="pt-PT" altLang="pt-BR" sz="2800">
              <a:solidFill>
                <a:schemeClr val="tx1"/>
              </a:solidFill>
            </a:endParaRPr>
          </a:p>
        </p:txBody>
      </p:sp>
      <p:sp>
        <p:nvSpPr>
          <p:cNvPr id="2" name="Caixa de Texto 1"/>
          <p:cNvSpPr txBox="true"/>
          <p:nvPr/>
        </p:nvSpPr>
        <p:spPr>
          <a:xfrm>
            <a:off x="2907030" y="714375"/>
            <a:ext cx="8870950" cy="1198880"/>
          </a:xfrm>
          <a:prstGeom prst="rect">
            <a:avLst/>
          </a:prstGeom>
          <a:noFill/>
        </p:spPr>
        <p:txBody>
          <a:bodyPr wrap="none" rtlCol="0">
            <a:spAutoFit/>
          </a:bodyPr>
          <a:p>
            <a:pPr algn="l"/>
            <a:r>
              <a:rPr lang="pt-BR" altLang="en-US">
                <a:solidFill>
                  <a:schemeClr val="bg1"/>
                </a:solidFill>
              </a:rPr>
              <a:t>Do ponto de vista da API, ou seja, da forma como é utilizado, o </a:t>
            </a:r>
            <a:endParaRPr lang="pt-BR" altLang="en-US">
              <a:solidFill>
                <a:schemeClr val="bg1"/>
              </a:solidFill>
            </a:endParaRPr>
          </a:p>
          <a:p>
            <a:pPr algn="l"/>
            <a:r>
              <a:rPr lang="pt-BR" altLang="en-US">
                <a:solidFill>
                  <a:schemeClr val="bg1"/>
                </a:solidFill>
              </a:rPr>
              <a:t>Vector e o ArayList são muito similares, podemos arriscar até em dizer: </a:t>
            </a:r>
            <a:endParaRPr lang="pt-BR" altLang="en-US">
              <a:solidFill>
                <a:schemeClr val="bg1"/>
              </a:solidFill>
            </a:endParaRPr>
          </a:p>
          <a:p>
            <a:pPr algn="l"/>
            <a:r>
              <a:rPr lang="pt-BR" altLang="en-US">
                <a:solidFill>
                  <a:schemeClr val="bg1"/>
                </a:solidFill>
              </a:rPr>
              <a:t>iguais. Se você não conhece a fundo o conceito de Vector e ArrayList usará </a:t>
            </a:r>
            <a:endParaRPr lang="pt-BR" altLang="en-US">
              <a:solidFill>
                <a:schemeClr val="bg1"/>
              </a:solidFill>
            </a:endParaRPr>
          </a:p>
          <a:p>
            <a:pPr algn="l"/>
            <a:r>
              <a:rPr lang="pt-BR" altLang="en-US">
                <a:solidFill>
                  <a:schemeClr val="bg1"/>
                </a:solidFill>
              </a:rPr>
              <a:t>ambos como se fossem o mesmo, sem sentir nenhuma diferença</a:t>
            </a:r>
            <a:endParaRPr lang="pt-BR" altLang="en-US">
              <a:solidFill>
                <a:schemeClr val="bg1"/>
              </a:solidFill>
            </a:endParaRPr>
          </a:p>
        </p:txBody>
      </p:sp>
      <p:sp>
        <p:nvSpPr>
          <p:cNvPr id="3" name="Caixa de Texto 2"/>
          <p:cNvSpPr txBox="true"/>
          <p:nvPr/>
        </p:nvSpPr>
        <p:spPr>
          <a:xfrm>
            <a:off x="3084830" y="2103755"/>
            <a:ext cx="6829425" cy="4246245"/>
          </a:xfrm>
          <a:prstGeom prst="rect">
            <a:avLst/>
          </a:prstGeom>
          <a:noFill/>
        </p:spPr>
        <p:txBody>
          <a:bodyPr wrap="square" rtlCol="0">
            <a:spAutoFit/>
          </a:bodyPr>
          <a:p>
            <a:pPr algn="l"/>
            <a:r>
              <a:rPr lang="pt-BR" altLang="en-US">
                <a:solidFill>
                  <a:schemeClr val="bg1"/>
                </a:solidFill>
              </a:rPr>
              <a:t>Vector al = new Vector();</a:t>
            </a:r>
            <a:endParaRPr lang="pt-BR" altLang="en-US">
              <a:solidFill>
                <a:schemeClr val="bg1"/>
              </a:solidFill>
            </a:endParaRPr>
          </a:p>
          <a:p>
            <a:pPr algn="l"/>
            <a:r>
              <a:rPr lang="pt-BR" altLang="en-US">
                <a:solidFill>
                  <a:schemeClr val="bg1"/>
                </a:solidFill>
              </a:rPr>
              <a:t>        al.add(3);</a:t>
            </a:r>
            <a:endParaRPr lang="pt-BR" altLang="en-US">
              <a:solidFill>
                <a:schemeClr val="bg1"/>
              </a:solidFill>
            </a:endParaRPr>
          </a:p>
          <a:p>
            <a:pPr algn="l"/>
            <a:r>
              <a:rPr lang="pt-BR" altLang="en-US">
                <a:solidFill>
                  <a:schemeClr val="bg1"/>
                </a:solidFill>
              </a:rPr>
              <a:t>        al.add(2);              </a:t>
            </a:r>
            <a:endParaRPr lang="pt-BR" altLang="en-US">
              <a:solidFill>
                <a:schemeClr val="bg1"/>
              </a:solidFill>
            </a:endParaRPr>
          </a:p>
          <a:p>
            <a:pPr algn="l"/>
            <a:r>
              <a:rPr lang="pt-BR" altLang="en-US">
                <a:solidFill>
                  <a:schemeClr val="bg1"/>
                </a:solidFill>
              </a:rPr>
              <a:t>        al.add(1);</a:t>
            </a:r>
            <a:endParaRPr lang="pt-BR" altLang="en-US">
              <a:solidFill>
                <a:schemeClr val="bg1"/>
              </a:solidFill>
            </a:endParaRPr>
          </a:p>
          <a:p>
            <a:pPr algn="l"/>
            <a:r>
              <a:rPr lang="pt-BR" altLang="en-US">
                <a:solidFill>
                  <a:schemeClr val="bg1"/>
                </a:solidFill>
              </a:rPr>
              <a:t>        al.add(4);</a:t>
            </a:r>
            <a:endParaRPr lang="pt-BR" altLang="en-US">
              <a:solidFill>
                <a:schemeClr val="bg1"/>
              </a:solidFill>
            </a:endParaRPr>
          </a:p>
          <a:p>
            <a:pPr algn="l"/>
            <a:r>
              <a:rPr lang="pt-BR" altLang="en-US">
                <a:solidFill>
                  <a:schemeClr val="bg1"/>
                </a:solidFill>
              </a:rPr>
              <a:t>        al.add(5);</a:t>
            </a:r>
            <a:endParaRPr lang="pt-BR" altLang="en-US">
              <a:solidFill>
                <a:schemeClr val="bg1"/>
              </a:solidFill>
            </a:endParaRPr>
          </a:p>
          <a:p>
            <a:pPr algn="l"/>
            <a:r>
              <a:rPr lang="pt-BR" altLang="en-US">
                <a:solidFill>
                  <a:schemeClr val="bg1"/>
                </a:solidFill>
              </a:rPr>
              <a:t>        al.add(6);</a:t>
            </a:r>
            <a:endParaRPr lang="pt-BR" altLang="en-US">
              <a:solidFill>
                <a:schemeClr val="bg1"/>
              </a:solidFill>
            </a:endParaRPr>
          </a:p>
          <a:p>
            <a:pPr algn="l"/>
            <a:r>
              <a:rPr lang="pt-BR" altLang="en-US">
                <a:solidFill>
                  <a:schemeClr val="bg1"/>
                </a:solidFill>
              </a:rPr>
              <a:t>        al.add(6);</a:t>
            </a:r>
            <a:endParaRPr lang="pt-BR" altLang="en-US">
              <a:solidFill>
                <a:schemeClr val="bg1"/>
              </a:solidFill>
            </a:endParaRPr>
          </a:p>
          <a:p>
            <a:pPr algn="l"/>
            <a:r>
              <a:rPr lang="pt-BR" altLang="en-US">
                <a:solidFill>
                  <a:schemeClr val="bg1"/>
                </a:solidFill>
              </a:rPr>
              <a:t> </a:t>
            </a:r>
            <a:endParaRPr lang="pt-BR" altLang="en-US">
              <a:solidFill>
                <a:schemeClr val="bg1"/>
              </a:solidFill>
            </a:endParaRPr>
          </a:p>
          <a:p>
            <a:pPr algn="l"/>
            <a:r>
              <a:rPr lang="pt-BR" altLang="en-US">
                <a:solidFill>
                  <a:schemeClr val="bg1"/>
                </a:solidFill>
              </a:rPr>
              <a:t>        Iterator iter1 = al.iterator();</a:t>
            </a:r>
            <a:endParaRPr lang="pt-BR" altLang="en-US">
              <a:solidFill>
                <a:schemeClr val="bg1"/>
              </a:solidFill>
            </a:endParaRPr>
          </a:p>
          <a:p>
            <a:pPr algn="l"/>
            <a:r>
              <a:rPr lang="pt-BR" altLang="en-US">
                <a:solidFill>
                  <a:schemeClr val="bg1"/>
                </a:solidFill>
              </a:rPr>
              <a:t>        while(iter1.hasNext()){</a:t>
            </a:r>
            <a:endParaRPr lang="pt-BR" altLang="en-US">
              <a:solidFill>
                <a:schemeClr val="bg1"/>
              </a:solidFill>
            </a:endParaRPr>
          </a:p>
          <a:p>
            <a:pPr algn="l"/>
            <a:r>
              <a:rPr lang="pt-BR" altLang="en-US">
                <a:solidFill>
                  <a:schemeClr val="bg1"/>
                </a:solidFill>
              </a:rPr>
              <a:t>                System.out.println(iter1.next());</a:t>
            </a:r>
            <a:endParaRPr lang="pt-BR" altLang="en-US">
              <a:solidFill>
                <a:schemeClr val="bg1"/>
              </a:solidFill>
            </a:endParaRPr>
          </a:p>
          <a:p>
            <a:pPr algn="l"/>
            <a:r>
              <a:rPr lang="pt-BR" altLang="en-US">
                <a:solidFill>
                  <a:schemeClr val="bg1"/>
                </a:solidFill>
              </a:rPr>
              <a:t>        }</a:t>
            </a:r>
            <a:endParaRPr lang="pt-BR" altLang="en-US">
              <a:solidFill>
                <a:schemeClr val="bg1"/>
              </a:solidFill>
            </a:endParaRPr>
          </a:p>
          <a:p>
            <a:pPr algn="l"/>
            <a:r>
              <a:rPr lang="pt-BR" altLang="en-US">
                <a:solidFill>
                  <a:schemeClr val="bg1"/>
                </a:solidFill>
              </a:rPr>
              <a:t>         </a:t>
            </a:r>
            <a:endParaRPr lang="pt-BR" altLang="en-US">
              <a:solidFill>
                <a:schemeClr val="bg1"/>
              </a:solidFill>
            </a:endParaRPr>
          </a:p>
          <a:p>
            <a:pPr algn="l"/>
            <a:r>
              <a:rPr lang="pt-BR" altLang="en-US">
                <a:solidFill>
                  <a:schemeClr val="bg1"/>
                </a:solidFill>
              </a:rPr>
              <a:t>        System.out.println(al.get(2));</a:t>
            </a:r>
            <a:endParaRPr lang="pt-BR" altLang="en-US">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lang="pt-PT" sz="2800" dirty="0">
                <a:solidFill>
                  <a:schemeClr val="tx1"/>
                </a:solidFill>
                <a:sym typeface="+mn-ea"/>
              </a:rPr>
              <a:t>Vector</a:t>
            </a:r>
            <a:endParaRPr sz="2800">
              <a:solidFill>
                <a:schemeClr val="tx1"/>
              </a:solidFill>
            </a:endParaRPr>
          </a:p>
          <a:p>
            <a:endParaRPr lang="pt-PT" altLang="pt-BR" sz="2800">
              <a:solidFill>
                <a:schemeClr val="tx1"/>
              </a:solidFill>
            </a:endParaRPr>
          </a:p>
        </p:txBody>
      </p:sp>
      <p:sp>
        <p:nvSpPr>
          <p:cNvPr id="2" name="Caixa de Texto 1"/>
          <p:cNvSpPr txBox="true"/>
          <p:nvPr/>
        </p:nvSpPr>
        <p:spPr>
          <a:xfrm>
            <a:off x="3034030" y="328930"/>
            <a:ext cx="7802245" cy="922020"/>
          </a:xfrm>
          <a:prstGeom prst="rect">
            <a:avLst/>
          </a:prstGeom>
          <a:noFill/>
        </p:spPr>
        <p:txBody>
          <a:bodyPr wrap="square" rtlCol="0" anchor="t">
            <a:spAutoFit/>
          </a:bodyPr>
          <a:p>
            <a:r>
              <a:rPr lang="pt-BR" altLang="en-US">
                <a:solidFill>
                  <a:schemeClr val="bg1"/>
                </a:solidFill>
              </a:rPr>
              <a:t>Vector ser sincronizado e o ArrayList não. Significa dizer que se você possui uma aplicação que precisa ser thread-safe em determinado ponto, use Vector e você estará garantido.</a:t>
            </a:r>
            <a:endParaRPr lang="pt-BR" altLang="en-US">
              <a:solidFill>
                <a:schemeClr val="bg1"/>
              </a:solidFill>
            </a:endParaRPr>
          </a:p>
        </p:txBody>
      </p:sp>
      <p:sp>
        <p:nvSpPr>
          <p:cNvPr id="4" name="Caixa de Texto 3"/>
          <p:cNvSpPr txBox="true"/>
          <p:nvPr/>
        </p:nvSpPr>
        <p:spPr>
          <a:xfrm>
            <a:off x="4229100" y="1779905"/>
            <a:ext cx="7000875" cy="1753235"/>
          </a:xfrm>
          <a:prstGeom prst="rect">
            <a:avLst/>
          </a:prstGeom>
          <a:noFill/>
        </p:spPr>
        <p:txBody>
          <a:bodyPr wrap="square" rtlCol="0">
            <a:spAutoFit/>
          </a:bodyPr>
          <a:p>
            <a:pPr algn="l"/>
            <a:r>
              <a:rPr lang="pt-BR" altLang="en-US">
                <a:solidFill>
                  <a:schemeClr val="bg1"/>
                </a:solidFill>
              </a:rPr>
              <a:t>Outro ponto importante é a alocação dinâmica do Vector, que é diferente do ArrayList. Lembra que falamos que o ArrayList aumenta 50% do seu tamanho quando a lista está cheia ? O Vector aumenta o dobro, ou seja, se você tem uma lista de 10 elementos cheia, essa lista aumentará para 20, com 10 posições vazias. </a:t>
            </a:r>
            <a:endParaRPr lang="pt-BR" altLang="en-US">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pic>
        <p:nvPicPr>
          <p:cNvPr id="5" name="Picture 4"/>
          <p:cNvPicPr>
            <a:picLocks noChangeAspect="true"/>
          </p:cNvPicPr>
          <p:nvPr/>
        </p:nvPicPr>
        <p:blipFill>
          <a:blip r:embed="rId1"/>
          <a:stretch>
            <a:fillRect/>
          </a:stretch>
        </p:blipFill>
        <p:spPr>
          <a:xfrm>
            <a:off x="2672080" y="518160"/>
            <a:ext cx="8934450" cy="3754120"/>
          </a:xfrm>
          <a:prstGeom prst="rect">
            <a:avLst/>
          </a:prstGeom>
        </p:spPr>
      </p:pic>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2"/>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tx1"/>
                </a:solidFill>
                <a:sym typeface="+mn-ea"/>
              </a:rPr>
              <a:t>LinkedList</a:t>
            </a:r>
            <a:endParaRPr sz="2800" dirty="0">
              <a:solidFill>
                <a:schemeClr val="tx1"/>
              </a:solidFill>
              <a:sym typeface="+mn-ea"/>
            </a:endParaRPr>
          </a:p>
          <a:p>
            <a:endParaRPr lang="pt-PT" altLang="pt-BR" sz="2800" dirty="0">
              <a:solidFill>
                <a:schemeClr val="tx1"/>
              </a:solidFill>
              <a:sym typeface="+mn-ea"/>
            </a:endParaRPr>
          </a:p>
        </p:txBody>
      </p:sp>
      <p:sp>
        <p:nvSpPr>
          <p:cNvPr id="2" name="Caixa de Texto 1"/>
          <p:cNvSpPr txBox="true"/>
          <p:nvPr/>
        </p:nvSpPr>
        <p:spPr>
          <a:xfrm>
            <a:off x="3295015" y="922020"/>
            <a:ext cx="5943600" cy="2861310"/>
          </a:xfrm>
          <a:prstGeom prst="rect">
            <a:avLst/>
          </a:prstGeom>
          <a:noFill/>
        </p:spPr>
        <p:txBody>
          <a:bodyPr wrap="square" rtlCol="0">
            <a:spAutoFit/>
          </a:bodyPr>
          <a:p>
            <a:pPr algn="l"/>
            <a:r>
              <a:rPr lang="pt-BR" altLang="en-US">
                <a:solidFill>
                  <a:schemeClr val="bg1"/>
                </a:solidFill>
              </a:rPr>
              <a:t>LinkedList ll = new LinkedList();</a:t>
            </a:r>
            <a:endParaRPr lang="pt-BR" altLang="en-US">
              <a:solidFill>
                <a:schemeClr val="bg1"/>
              </a:solidFill>
            </a:endParaRPr>
          </a:p>
          <a:p>
            <a:pPr algn="l"/>
            <a:r>
              <a:rPr lang="pt-BR" altLang="en-US">
                <a:solidFill>
                  <a:schemeClr val="bg1"/>
                </a:solidFill>
              </a:rPr>
              <a:t>        ll.add(3);</a:t>
            </a:r>
            <a:r>
              <a:rPr lang="pt-PT" altLang="pt-BR">
                <a:solidFill>
                  <a:schemeClr val="bg1"/>
                </a:solidFill>
              </a:rPr>
              <a:t> </a:t>
            </a:r>
            <a:r>
              <a:rPr lang="pt-BR" altLang="en-US">
                <a:solidFill>
                  <a:schemeClr val="bg1"/>
                </a:solidFill>
              </a:rPr>
              <a:t>ll.add(2);      </a:t>
            </a:r>
            <a:endParaRPr lang="pt-BR" altLang="en-US">
              <a:solidFill>
                <a:schemeClr val="bg1"/>
              </a:solidFill>
            </a:endParaRPr>
          </a:p>
          <a:p>
            <a:pPr algn="l"/>
            <a:r>
              <a:rPr lang="pt-BR" altLang="en-US">
                <a:solidFill>
                  <a:schemeClr val="bg1"/>
                </a:solidFill>
              </a:rPr>
              <a:t>        ll.add(1); ll.add(4);</a:t>
            </a:r>
            <a:endParaRPr lang="pt-BR" altLang="en-US">
              <a:solidFill>
                <a:schemeClr val="bg1"/>
              </a:solidFill>
            </a:endParaRPr>
          </a:p>
          <a:p>
            <a:pPr algn="l"/>
            <a:r>
              <a:rPr lang="pt-BR" altLang="en-US">
                <a:solidFill>
                  <a:schemeClr val="bg1"/>
                </a:solidFill>
              </a:rPr>
              <a:t>        ll.add(5);</a:t>
            </a:r>
            <a:r>
              <a:rPr lang="pt-PT" altLang="pt-BR">
                <a:solidFill>
                  <a:schemeClr val="bg1"/>
                </a:solidFill>
              </a:rPr>
              <a:t> </a:t>
            </a:r>
            <a:r>
              <a:rPr lang="pt-BR" altLang="en-US">
                <a:solidFill>
                  <a:schemeClr val="bg1"/>
                </a:solidFill>
              </a:rPr>
              <a:t>ll.add(6);</a:t>
            </a:r>
            <a:endParaRPr lang="pt-BR" altLang="en-US">
              <a:solidFill>
                <a:schemeClr val="bg1"/>
              </a:solidFill>
            </a:endParaRPr>
          </a:p>
          <a:p>
            <a:pPr algn="l"/>
            <a:r>
              <a:rPr lang="pt-BR" altLang="en-US">
                <a:solidFill>
                  <a:schemeClr val="bg1"/>
                </a:solidFill>
              </a:rPr>
              <a:t>        ll.add(6);</a:t>
            </a:r>
            <a:endParaRPr lang="pt-BR" altLang="en-US">
              <a:solidFill>
                <a:schemeClr val="bg1"/>
              </a:solidFill>
            </a:endParaRPr>
          </a:p>
          <a:p>
            <a:pPr algn="l"/>
            <a:r>
              <a:rPr lang="pt-BR" altLang="en-US">
                <a:solidFill>
                  <a:schemeClr val="bg1"/>
                </a:solidFill>
              </a:rPr>
              <a:t> </a:t>
            </a:r>
            <a:endParaRPr lang="pt-BR" altLang="en-US">
              <a:solidFill>
                <a:schemeClr val="bg1"/>
              </a:solidFill>
            </a:endParaRPr>
          </a:p>
          <a:p>
            <a:pPr algn="l"/>
            <a:r>
              <a:rPr lang="pt-BR" altLang="en-US">
                <a:solidFill>
                  <a:schemeClr val="bg1"/>
                </a:solidFill>
              </a:rPr>
              <a:t>        Iterator iter = ll.iterator();</a:t>
            </a:r>
            <a:endParaRPr lang="pt-BR" altLang="en-US">
              <a:solidFill>
                <a:schemeClr val="bg1"/>
              </a:solidFill>
            </a:endParaRPr>
          </a:p>
          <a:p>
            <a:pPr algn="l"/>
            <a:r>
              <a:rPr lang="pt-BR" altLang="en-US">
                <a:solidFill>
                  <a:schemeClr val="bg1"/>
                </a:solidFill>
              </a:rPr>
              <a:t>        while(iter.hasNext()){</a:t>
            </a:r>
            <a:endParaRPr lang="pt-BR" altLang="en-US">
              <a:solidFill>
                <a:schemeClr val="bg1"/>
              </a:solidFill>
            </a:endParaRPr>
          </a:p>
          <a:p>
            <a:pPr algn="l"/>
            <a:r>
              <a:rPr lang="pt-BR" altLang="en-US">
                <a:solidFill>
                  <a:schemeClr val="bg1"/>
                </a:solidFill>
              </a:rPr>
              <a:t>            System.out.println(iter.next());</a:t>
            </a:r>
            <a:endParaRPr lang="pt-BR" altLang="en-US">
              <a:solidFill>
                <a:schemeClr val="bg1"/>
              </a:solidFill>
            </a:endParaRPr>
          </a:p>
          <a:p>
            <a:pPr algn="l"/>
            <a:r>
              <a:rPr lang="pt-BR" altLang="en-US">
                <a:solidFill>
                  <a:schemeClr val="bg1"/>
                </a:solidFill>
              </a:rPr>
              <a:t>        }</a:t>
            </a:r>
            <a:endParaRPr lang="pt-BR" altLang="en-US">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tx1"/>
                </a:solidFill>
                <a:sym typeface="+mn-ea"/>
              </a:rPr>
              <a:t>LinkedList</a:t>
            </a:r>
            <a:endParaRPr sz="2800" dirty="0">
              <a:solidFill>
                <a:schemeClr val="tx1"/>
              </a:solidFill>
              <a:sym typeface="+mn-ea"/>
            </a:endParaRPr>
          </a:p>
          <a:p>
            <a:endParaRPr lang="pt-PT" altLang="pt-BR" sz="2800" dirty="0">
              <a:solidFill>
                <a:schemeClr val="tx1"/>
              </a:solidFill>
              <a:sym typeface="+mn-ea"/>
            </a:endParaRPr>
          </a:p>
        </p:txBody>
      </p:sp>
      <p:sp>
        <p:nvSpPr>
          <p:cNvPr id="2" name="Caixa de Texto 1"/>
          <p:cNvSpPr txBox="true"/>
          <p:nvPr/>
        </p:nvSpPr>
        <p:spPr>
          <a:xfrm>
            <a:off x="3157855" y="685165"/>
            <a:ext cx="8827770" cy="5631180"/>
          </a:xfrm>
          <a:prstGeom prst="rect">
            <a:avLst/>
          </a:prstGeom>
          <a:noFill/>
        </p:spPr>
        <p:txBody>
          <a:bodyPr wrap="square" rtlCol="0">
            <a:spAutoFit/>
          </a:bodyPr>
          <a:p>
            <a:pPr algn="l"/>
            <a:r>
              <a:rPr lang="pt-BR" altLang="en-US">
                <a:solidFill>
                  <a:schemeClr val="bg1"/>
                </a:solidFill>
              </a:rPr>
              <a:t>Este tipo de lista implementa uma “double linked list”, ou seja, uma lista duplamente “linkada”. A sua principal diferença entre o ArrayList é na performance entre os métodos add, remove, get e set.</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Este tipo de lista possui melhor performance nos métodos add e remove, do que os métodos add e remove do ArrayList, em compensação seus métodos get e set possuem uma performance pior do que os do ArrayList. Vamos abaixo fazer uma comparação entre a complexidade apresentada de cada método do ArrayList e o da LinkedList.</a:t>
            </a:r>
            <a:endParaRPr lang="pt-BR" altLang="en-US">
              <a:solidFill>
                <a:schemeClr val="bg1"/>
              </a:solidFill>
            </a:endParaRPr>
          </a:p>
          <a:p>
            <a:pPr algn="l"/>
            <a:endParaRPr lang="pt-BR" altLang="en-US">
              <a:solidFill>
                <a:schemeClr val="bg1"/>
              </a:solidFill>
            </a:endParaRPr>
          </a:p>
          <a:p>
            <a:pPr algn="l"/>
            <a:r>
              <a:rPr lang="pt-BR" altLang="en-US" b="1">
                <a:solidFill>
                  <a:schemeClr val="bg1"/>
                </a:solidFill>
              </a:rPr>
              <a:t>get(int index):</a:t>
            </a:r>
            <a:r>
              <a:rPr lang="pt-BR" altLang="en-US">
                <a:solidFill>
                  <a:schemeClr val="bg1"/>
                </a:solidFill>
              </a:rPr>
              <a:t> LinkedList possui O(n) e ArrayList possui O(1)</a:t>
            </a:r>
            <a:endParaRPr lang="pt-BR" altLang="en-US">
              <a:solidFill>
                <a:schemeClr val="bg1"/>
              </a:solidFill>
            </a:endParaRPr>
          </a:p>
          <a:p>
            <a:pPr algn="l"/>
            <a:endParaRPr lang="pt-BR" altLang="en-US">
              <a:solidFill>
                <a:schemeClr val="bg1"/>
              </a:solidFill>
            </a:endParaRPr>
          </a:p>
          <a:p>
            <a:pPr algn="l"/>
            <a:r>
              <a:rPr lang="pt-BR" altLang="en-US" b="1">
                <a:solidFill>
                  <a:schemeClr val="bg1"/>
                </a:solidFill>
              </a:rPr>
              <a:t>add(E element): </a:t>
            </a:r>
            <a:r>
              <a:rPr lang="pt-BR" altLang="en-US">
                <a:solidFill>
                  <a:schemeClr val="bg1"/>
                </a:solidFill>
              </a:rPr>
              <a:t>LinkedList possui O(1) e ArrayList possui O(n) no pior caso, visto que o array será redimensionado e copiado para um novo array.</a:t>
            </a:r>
            <a:endParaRPr lang="pt-BR" altLang="en-US">
              <a:solidFill>
                <a:schemeClr val="bg1"/>
              </a:solidFill>
            </a:endParaRPr>
          </a:p>
          <a:p>
            <a:pPr algn="l"/>
            <a:endParaRPr lang="pt-BR" altLang="en-US">
              <a:solidFill>
                <a:schemeClr val="bg1"/>
              </a:solidFill>
            </a:endParaRPr>
          </a:p>
          <a:p>
            <a:pPr algn="l"/>
            <a:r>
              <a:rPr lang="pt-BR" altLang="en-US" b="1">
                <a:solidFill>
                  <a:schemeClr val="bg1"/>
                </a:solidFill>
              </a:rPr>
              <a:t>add(int index, E element):</a:t>
            </a:r>
            <a:r>
              <a:rPr lang="pt-BR" altLang="en-US">
                <a:solidFill>
                  <a:schemeClr val="bg1"/>
                </a:solidFill>
              </a:rPr>
              <a:t> LinkedList possui O(n) e ArrayList possui O(n) no pior caso</a:t>
            </a:r>
            <a:endParaRPr lang="pt-BR" altLang="en-US">
              <a:solidFill>
                <a:schemeClr val="bg1"/>
              </a:solidFill>
            </a:endParaRPr>
          </a:p>
          <a:p>
            <a:pPr algn="l"/>
            <a:endParaRPr lang="pt-BR" altLang="en-US">
              <a:solidFill>
                <a:schemeClr val="bg1"/>
              </a:solidFill>
            </a:endParaRPr>
          </a:p>
          <a:p>
            <a:pPr algn="l"/>
            <a:r>
              <a:rPr lang="pt-BR" altLang="en-US" b="1">
                <a:solidFill>
                  <a:schemeClr val="bg1"/>
                </a:solidFill>
              </a:rPr>
              <a:t>remove(int index):</a:t>
            </a:r>
            <a:r>
              <a:rPr lang="pt-BR" altLang="en-US">
                <a:solidFill>
                  <a:schemeClr val="bg1"/>
                </a:solidFill>
              </a:rPr>
              <a:t> LinkedList possui O(n) e ArrayList possui O(n-index), se remover o último elemento então fica O(1)</a:t>
            </a:r>
            <a:endParaRPr lang="pt-BR"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1383665"/>
          </a:xfrm>
          <a:prstGeom prst="rect">
            <a:avLst/>
          </a:prstGeom>
          <a:noFill/>
        </p:spPr>
        <p:txBody>
          <a:bodyPr wrap="square" rtlCol="0">
            <a:spAutoFit/>
          </a:bodyPr>
          <a:p>
            <a:r>
              <a:rPr lang="pt-PT" altLang="en-US" sz="2800" b="1" dirty="0">
                <a:solidFill>
                  <a:schemeClr val="bg1"/>
                </a:solidFill>
              </a:rPr>
              <a:t>LIFO</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 name="Caixa de Texto 1"/>
          <p:cNvSpPr txBox="true"/>
          <p:nvPr/>
        </p:nvSpPr>
        <p:spPr>
          <a:xfrm>
            <a:off x="2722245" y="442595"/>
            <a:ext cx="5308600" cy="1076325"/>
          </a:xfrm>
          <a:prstGeom prst="rect">
            <a:avLst/>
          </a:prstGeom>
          <a:noFill/>
        </p:spPr>
        <p:txBody>
          <a:bodyPr wrap="square" rtlCol="0">
            <a:spAutoFit/>
          </a:bodyPr>
          <a:p>
            <a:pPr algn="l"/>
            <a:r>
              <a:rPr lang="pt-PT" altLang="en-US" sz="3200" dirty="0" smtClean="0">
                <a:solidFill>
                  <a:srgbClr val="00B0F0"/>
                </a:solidFill>
                <a:sym typeface="+mn-ea"/>
              </a:rPr>
              <a:t>PILHA</a:t>
            </a:r>
            <a:endParaRPr lang="en-US" sz="3200" dirty="0"/>
          </a:p>
          <a:p>
            <a:endParaRPr lang="pt-BR" altLang="en-US" sz="3200"/>
          </a:p>
        </p:txBody>
      </p:sp>
      <p:sp>
        <p:nvSpPr>
          <p:cNvPr id="3" name="Caixa de Texto 2"/>
          <p:cNvSpPr txBox="true"/>
          <p:nvPr/>
        </p:nvSpPr>
        <p:spPr>
          <a:xfrm>
            <a:off x="2722245" y="1133475"/>
            <a:ext cx="9281795" cy="5631180"/>
          </a:xfrm>
          <a:prstGeom prst="rect">
            <a:avLst/>
          </a:prstGeom>
          <a:noFill/>
        </p:spPr>
        <p:txBody>
          <a:bodyPr wrap="square" rtlCol="0">
            <a:spAutoFit/>
          </a:bodyPr>
          <a:p>
            <a:pPr algn="l"/>
            <a:r>
              <a:rPr lang="pt-BR" altLang="en-US">
                <a:solidFill>
                  <a:schemeClr val="bg1"/>
                </a:solidFill>
              </a:rPr>
              <a:t>Em ciência da computação</a:t>
            </a:r>
            <a:r>
              <a:rPr lang="pt-PT" altLang="pt-BR">
                <a:solidFill>
                  <a:schemeClr val="bg1"/>
                </a:solidFill>
              </a:rPr>
              <a:t>:</a:t>
            </a:r>
            <a:endParaRPr lang="pt-PT" altLang="pt-BR">
              <a:solidFill>
                <a:schemeClr val="bg1"/>
              </a:solidFill>
            </a:endParaRPr>
          </a:p>
          <a:p>
            <a:pPr algn="l"/>
            <a:r>
              <a:rPr lang="pt-BR" altLang="en-US">
                <a:solidFill>
                  <a:schemeClr val="bg1"/>
                </a:solidFill>
              </a:rPr>
              <a:t> </a:t>
            </a:r>
            <a:endParaRPr lang="pt-BR" altLang="en-US">
              <a:solidFill>
                <a:schemeClr val="bg1"/>
              </a:solidFill>
            </a:endParaRPr>
          </a:p>
          <a:p>
            <a:pPr algn="l"/>
            <a:r>
              <a:rPr lang="pt-BR" altLang="en-US">
                <a:solidFill>
                  <a:schemeClr val="bg1"/>
                </a:solidFill>
              </a:rPr>
              <a:t>LIFO (acrônimo para a expressão inglesa Last In, First Out que, em português significa último a entrar, primeiro a sair) </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refere-se a estruturas de dados do tipo pilha. </a:t>
            </a:r>
            <a:endParaRPr lang="pt-BR" altLang="en-US">
              <a:solidFill>
                <a:schemeClr val="bg1"/>
              </a:solidFill>
            </a:endParaRPr>
          </a:p>
          <a:p>
            <a:pPr algn="l"/>
            <a:r>
              <a:rPr lang="pt-BR" altLang="en-US">
                <a:solidFill>
                  <a:schemeClr val="bg1"/>
                </a:solidFill>
              </a:rPr>
              <a:t>É equivalente a FILO, que significa First In, Last Out . </a:t>
            </a:r>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O conceito de pilha é amplamente utilizado na informática, como, por exemplo, durante a execução de um programa, para o armazenamento de valores de variável local a um bloco e também para conter o endereço de retorno do trecho de programa que chamo</a:t>
            </a:r>
            <a:r>
              <a:rPr lang="pt-PT" altLang="pt-BR">
                <a:solidFill>
                  <a:schemeClr val="bg1"/>
                </a:solidFill>
              </a:rPr>
              <a:t>.</a:t>
            </a:r>
            <a:endParaRPr lang="pt-PT" altLang="pt-BR">
              <a:solidFill>
                <a:schemeClr val="bg1"/>
              </a:solidFill>
            </a:endParaRPr>
          </a:p>
        </p:txBody>
      </p:sp>
      <p:pic>
        <p:nvPicPr>
          <p:cNvPr id="4" name="Imagem 3"/>
          <p:cNvPicPr>
            <a:picLocks noChangeAspect="true"/>
          </p:cNvPicPr>
          <p:nvPr/>
        </p:nvPicPr>
        <p:blipFill>
          <a:blip r:embed="rId2"/>
          <a:stretch>
            <a:fillRect/>
          </a:stretch>
        </p:blipFill>
        <p:spPr>
          <a:xfrm>
            <a:off x="8472170" y="2740025"/>
            <a:ext cx="3531870" cy="2611755"/>
          </a:xfrm>
          <a:prstGeom prst="rect">
            <a:avLst/>
          </a:prstGeom>
        </p:spPr>
      </p:pic>
      <p:pic>
        <p:nvPicPr>
          <p:cNvPr id="5" name="Imagem 4"/>
          <p:cNvPicPr>
            <a:picLocks noChangeAspect="true"/>
          </p:cNvPicPr>
          <p:nvPr/>
        </p:nvPicPr>
        <p:blipFill>
          <a:blip r:embed="rId3"/>
          <a:stretch>
            <a:fillRect/>
          </a:stretch>
        </p:blipFill>
        <p:spPr>
          <a:xfrm>
            <a:off x="2861310" y="3425825"/>
            <a:ext cx="4766945" cy="1925955"/>
          </a:xfrm>
          <a:prstGeom prst="rect">
            <a:avLst/>
          </a:prstGeom>
        </p:spPr>
      </p:pic>
      <p:pic>
        <p:nvPicPr>
          <p:cNvPr id="7" name="Imagem 6"/>
          <p:cNvPicPr>
            <a:picLocks noChangeAspect="true"/>
          </p:cNvPicPr>
          <p:nvPr/>
        </p:nvPicPr>
        <p:blipFill>
          <a:blip r:embed="rId4"/>
          <a:stretch>
            <a:fillRect/>
          </a:stretch>
        </p:blipFill>
        <p:spPr>
          <a:xfrm>
            <a:off x="8945245" y="201295"/>
            <a:ext cx="2809875" cy="13176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ED00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lang="pt-PT" sz="2800" dirty="0">
                <a:solidFill>
                  <a:schemeClr val="tx1"/>
                </a:solidFill>
                <a:sym typeface="+mn-ea"/>
              </a:rPr>
              <a:t>Prática</a:t>
            </a:r>
            <a:endParaRPr sz="2800">
              <a:solidFill>
                <a:schemeClr val="tx1"/>
              </a:solidFill>
            </a:endParaRPr>
          </a:p>
          <a:p>
            <a:endParaRPr lang="pt-PT" altLang="pt-BR" sz="2800">
              <a:solidFill>
                <a:schemeClr val="tx1"/>
              </a:solidFill>
            </a:endParaRPr>
          </a:p>
        </p:txBody>
      </p:sp>
      <p:sp>
        <p:nvSpPr>
          <p:cNvPr id="2" name="Caixa de Texto 1"/>
          <p:cNvSpPr txBox="true"/>
          <p:nvPr/>
        </p:nvSpPr>
        <p:spPr>
          <a:xfrm>
            <a:off x="3344545" y="714375"/>
            <a:ext cx="6703695" cy="368300"/>
          </a:xfrm>
          <a:prstGeom prst="rect">
            <a:avLst/>
          </a:prstGeom>
          <a:noFill/>
        </p:spPr>
        <p:txBody>
          <a:bodyPr wrap="square" rtlCol="0">
            <a:spAutoFit/>
          </a:bodyPr>
          <a:p>
            <a:pPr algn="l"/>
            <a:r>
              <a:rPr lang="pt-BR" altLang="en-US">
                <a:solidFill>
                  <a:srgbClr val="00B0F0"/>
                </a:solidFill>
              </a:rPr>
              <a:t>Comparação de Performance entre LinkedList e ArrayList</a:t>
            </a:r>
            <a:endParaRPr lang="pt-BR" altLang="en-US">
              <a:solidFill>
                <a:srgbClr val="00B0F0"/>
              </a:solidFill>
            </a:endParaRPr>
          </a:p>
        </p:txBody>
      </p:sp>
      <p:sp>
        <p:nvSpPr>
          <p:cNvPr id="3" name="Text Box 2"/>
          <p:cNvSpPr txBox="true"/>
          <p:nvPr/>
        </p:nvSpPr>
        <p:spPr>
          <a:xfrm>
            <a:off x="2917825" y="1809750"/>
            <a:ext cx="8620760" cy="2584450"/>
          </a:xfrm>
          <a:prstGeom prst="rect">
            <a:avLst/>
          </a:prstGeom>
          <a:noFill/>
        </p:spPr>
        <p:txBody>
          <a:bodyPr wrap="none" rtlCol="0">
            <a:spAutoFit/>
          </a:bodyPr>
          <a:p>
            <a:pPr algn="l"/>
            <a:r>
              <a:rPr lang="en-US">
                <a:solidFill>
                  <a:schemeClr val="bg1"/>
                </a:solidFill>
              </a:rPr>
              <a:t>ArrayList add:  19710489</a:t>
            </a:r>
            <a:endParaRPr lang="en-US">
              <a:solidFill>
                <a:schemeClr val="bg1"/>
              </a:solidFill>
            </a:endParaRPr>
          </a:p>
          <a:p>
            <a:pPr algn="l"/>
            <a:r>
              <a:rPr lang="en-US">
                <a:solidFill>
                  <a:schemeClr val="bg1"/>
                </a:solidFill>
              </a:rPr>
              <a:t>LinkedList add: 15123006</a:t>
            </a:r>
            <a:endParaRPr lang="en-US">
              <a:solidFill>
                <a:schemeClr val="bg1"/>
              </a:solidFill>
            </a:endParaRPr>
          </a:p>
          <a:p>
            <a:pPr algn="l"/>
            <a:r>
              <a:rPr lang="en-US">
                <a:solidFill>
                  <a:schemeClr val="bg1"/>
                </a:solidFill>
              </a:rPr>
              <a:t>============================================</a:t>
            </a:r>
            <a:endParaRPr lang="en-US">
              <a:solidFill>
                <a:schemeClr val="bg1"/>
              </a:solidFill>
            </a:endParaRPr>
          </a:p>
          <a:p>
            <a:pPr algn="l"/>
            <a:r>
              <a:rPr lang="en-US">
                <a:solidFill>
                  <a:schemeClr val="bg1"/>
                </a:solidFill>
              </a:rPr>
              <a:t>ArrayList get:  184198</a:t>
            </a:r>
            <a:endParaRPr lang="en-US">
              <a:solidFill>
                <a:schemeClr val="bg1"/>
              </a:solidFill>
            </a:endParaRPr>
          </a:p>
          <a:p>
            <a:pPr algn="l"/>
            <a:r>
              <a:rPr lang="en-US">
                <a:solidFill>
                  <a:schemeClr val="bg1"/>
                </a:solidFill>
              </a:rPr>
              <a:t>LinkedList get: 186402659</a:t>
            </a:r>
            <a:endParaRPr lang="en-US">
              <a:solidFill>
                <a:schemeClr val="bg1"/>
              </a:solidFill>
            </a:endParaRPr>
          </a:p>
          <a:p>
            <a:pPr algn="l"/>
            <a:r>
              <a:rPr lang="en-US">
                <a:solidFill>
                  <a:schemeClr val="bg1"/>
                </a:solidFill>
              </a:rPr>
              <a:t>============================================</a:t>
            </a:r>
            <a:endParaRPr lang="en-US">
              <a:solidFill>
                <a:schemeClr val="bg1"/>
              </a:solidFill>
            </a:endParaRPr>
          </a:p>
          <a:p>
            <a:pPr algn="l"/>
            <a:r>
              <a:rPr lang="en-US">
                <a:solidFill>
                  <a:schemeClr val="bg1"/>
                </a:solidFill>
              </a:rPr>
              <a:t>ArrayList remove:  245478460</a:t>
            </a:r>
            <a:endParaRPr lang="en-US">
              <a:solidFill>
                <a:schemeClr val="bg1"/>
              </a:solidFill>
            </a:endParaRPr>
          </a:p>
          <a:p>
            <a:pPr algn="l"/>
            <a:r>
              <a:rPr lang="en-US">
                <a:solidFill>
                  <a:schemeClr val="bg1"/>
                </a:solidFill>
              </a:rPr>
              <a:t>LinkedList remove: 153209804</a:t>
            </a:r>
            <a:endParaRPr lang="en-US">
              <a:solidFill>
                <a:schemeClr val="bg1"/>
              </a:solidFill>
            </a:endParaRPr>
          </a:p>
          <a:p>
            <a:pPr algn="l"/>
            <a:r>
              <a:rPr lang="en-US">
                <a:solidFill>
                  <a:schemeClr val="bg1"/>
                </a:solidFill>
              </a:rPr>
              <a:t>============================================</a:t>
            </a:r>
            <a:endParaRPr lang="en-US">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pic>
        <p:nvPicPr>
          <p:cNvPr id="2" name="Imagem 1"/>
          <p:cNvPicPr>
            <a:picLocks noChangeAspect="true"/>
          </p:cNvPicPr>
          <p:nvPr/>
        </p:nvPicPr>
        <p:blipFill>
          <a:blip r:embed="rId1"/>
          <a:stretch>
            <a:fillRect/>
          </a:stretch>
        </p:blipFill>
        <p:spPr>
          <a:xfrm>
            <a:off x="4506595" y="3481705"/>
            <a:ext cx="3028950" cy="3028950"/>
          </a:xfrm>
          <a:prstGeom prst="rect">
            <a:avLst/>
          </a:prstGeom>
        </p:spPr>
      </p:pic>
      <p:sp>
        <p:nvSpPr>
          <p:cNvPr id="3" name="Caixa de Texto 2"/>
          <p:cNvSpPr txBox="true"/>
          <p:nvPr/>
        </p:nvSpPr>
        <p:spPr>
          <a:xfrm>
            <a:off x="3636645" y="1307465"/>
            <a:ext cx="4196080" cy="1445260"/>
          </a:xfrm>
          <a:prstGeom prst="rect">
            <a:avLst/>
          </a:prstGeom>
          <a:noFill/>
        </p:spPr>
        <p:txBody>
          <a:bodyPr wrap="none" rtlCol="0">
            <a:spAutoFit/>
          </a:bodyPr>
          <a:p>
            <a:r>
              <a:rPr lang="pt-PT" altLang="pt-BR" sz="8800">
                <a:solidFill>
                  <a:schemeClr val="bg1"/>
                </a:solidFill>
              </a:rPr>
              <a:t>Thanks</a:t>
            </a:r>
            <a:endParaRPr lang="pt-PT" altLang="pt-BR" sz="88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1383665"/>
          </a:xfrm>
          <a:prstGeom prst="rect">
            <a:avLst/>
          </a:prstGeom>
          <a:noFill/>
        </p:spPr>
        <p:txBody>
          <a:bodyPr wrap="square" rtlCol="0">
            <a:spAutoFit/>
          </a:bodyPr>
          <a:p>
            <a:r>
              <a:rPr lang="pt-PT" altLang="en-US" sz="2800" b="1" dirty="0">
                <a:solidFill>
                  <a:schemeClr val="bg1"/>
                </a:solidFill>
              </a:rPr>
              <a:t>LISTA</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 name="Caixa de Texto 1"/>
          <p:cNvSpPr txBox="true"/>
          <p:nvPr/>
        </p:nvSpPr>
        <p:spPr>
          <a:xfrm>
            <a:off x="2722245" y="231140"/>
            <a:ext cx="8816340" cy="1076325"/>
          </a:xfrm>
          <a:prstGeom prst="rect">
            <a:avLst/>
          </a:prstGeom>
          <a:noFill/>
        </p:spPr>
        <p:txBody>
          <a:bodyPr wrap="square" rtlCol="0">
            <a:spAutoFit/>
          </a:bodyPr>
          <a:p>
            <a:pPr algn="l"/>
            <a:r>
              <a:rPr lang="pt-PT" altLang="en-US" sz="3200" dirty="0" smtClean="0">
                <a:solidFill>
                  <a:srgbClr val="00B0F0"/>
                </a:solidFill>
                <a:sym typeface="+mn-ea"/>
              </a:rPr>
              <a:t>LISTA ENCADEADA OU LIGADA</a:t>
            </a:r>
            <a:endParaRPr lang="en-US" sz="3200" dirty="0"/>
          </a:p>
          <a:p>
            <a:endParaRPr lang="pt-BR" altLang="en-US" sz="3200"/>
          </a:p>
        </p:txBody>
      </p:sp>
      <p:sp>
        <p:nvSpPr>
          <p:cNvPr id="3" name="Caixa de Texto 2"/>
          <p:cNvSpPr txBox="true"/>
          <p:nvPr/>
        </p:nvSpPr>
        <p:spPr>
          <a:xfrm>
            <a:off x="2722245" y="846455"/>
            <a:ext cx="9281795" cy="5631180"/>
          </a:xfrm>
          <a:prstGeom prst="rect">
            <a:avLst/>
          </a:prstGeom>
          <a:noFill/>
        </p:spPr>
        <p:txBody>
          <a:bodyPr wrap="square" rtlCol="0">
            <a:spAutoFit/>
          </a:bodyPr>
          <a:p>
            <a:pPr algn="l"/>
            <a:r>
              <a:rPr lang="pt-BR" altLang="en-US">
                <a:solidFill>
                  <a:schemeClr val="bg1"/>
                </a:solidFill>
              </a:rPr>
              <a:t>Uma lista ligada ou lista encadeada é uma estrutura de dados linear e dinâmica. </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Ela é composta por células que apontam para o próximo elemento da lista. </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Para "ter" uma lista ligada/encadeada, basta guardar seu primeiro elemento, e seu último elemento aponta para uma célula nula. </a:t>
            </a:r>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O esquema a seguir representa uma lista ligada/encadeada com 5 elementos: </a:t>
            </a:r>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endParaRPr lang="pt-BR" altLang="en-US">
              <a:solidFill>
                <a:schemeClr val="bg1"/>
              </a:solidFill>
            </a:endParaRPr>
          </a:p>
          <a:p>
            <a:pPr algn="l"/>
            <a:r>
              <a:rPr lang="pt-BR" altLang="en-US">
                <a:solidFill>
                  <a:schemeClr val="bg1"/>
                </a:solidFill>
              </a:rPr>
              <a:t>Para inserir dados ou remover dados é necessário ter um ponteiro que aponte para o 1º elemento e outro que aponte para o fim, porque se queremos</a:t>
            </a:r>
            <a:endParaRPr lang="pt-BR" altLang="en-US">
              <a:solidFill>
                <a:schemeClr val="bg1"/>
              </a:solidFill>
            </a:endParaRPr>
          </a:p>
        </p:txBody>
      </p:sp>
      <p:sp>
        <p:nvSpPr>
          <p:cNvPr id="4" name="Caixa de Texto 3"/>
          <p:cNvSpPr txBox="true"/>
          <p:nvPr/>
        </p:nvSpPr>
        <p:spPr>
          <a:xfrm>
            <a:off x="58420" y="2950210"/>
            <a:ext cx="2293620" cy="1014730"/>
          </a:xfrm>
          <a:prstGeom prst="rect">
            <a:avLst/>
          </a:prstGeom>
          <a:noFill/>
        </p:spPr>
        <p:txBody>
          <a:bodyPr wrap="square" rtlCol="0">
            <a:spAutoFit/>
          </a:bodyPr>
          <a:p>
            <a:r>
              <a:rPr lang="pt-PT" altLang="en-US" sz="2000" b="1" dirty="0">
                <a:solidFill>
                  <a:schemeClr val="bg1"/>
                </a:solidFill>
              </a:rPr>
              <a:t>ENCADEADA</a:t>
            </a:r>
            <a:endParaRPr lang="en-US" sz="2000" b="1" dirty="0">
              <a:solidFill>
                <a:schemeClr val="bg1"/>
              </a:solidFill>
            </a:endParaRPr>
          </a:p>
          <a:p>
            <a:endParaRPr sz="2000" b="1">
              <a:solidFill>
                <a:schemeClr val="bg1"/>
              </a:solidFill>
            </a:endParaRPr>
          </a:p>
          <a:p>
            <a:endParaRPr lang="pt-PT" altLang="pt-BR" sz="2000" b="1">
              <a:solidFill>
                <a:schemeClr val="bg1"/>
              </a:solidFill>
            </a:endParaRPr>
          </a:p>
        </p:txBody>
      </p:sp>
      <p:pic>
        <p:nvPicPr>
          <p:cNvPr id="5" name="Imagem 4"/>
          <p:cNvPicPr>
            <a:picLocks noChangeAspect="true"/>
          </p:cNvPicPr>
          <p:nvPr/>
        </p:nvPicPr>
        <p:blipFill>
          <a:blip r:embed="rId2"/>
          <a:stretch>
            <a:fillRect/>
          </a:stretch>
        </p:blipFill>
        <p:spPr>
          <a:xfrm>
            <a:off x="4034790" y="4073525"/>
            <a:ext cx="6191250" cy="1447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9" name="Caixa de Texto 8"/>
          <p:cNvSpPr txBox="true"/>
          <p:nvPr/>
        </p:nvSpPr>
        <p:spPr>
          <a:xfrm>
            <a:off x="149860" y="1783080"/>
            <a:ext cx="2174875" cy="583565"/>
          </a:xfrm>
          <a:prstGeom prst="rect">
            <a:avLst/>
          </a:prstGeom>
          <a:noFill/>
        </p:spPr>
        <p:txBody>
          <a:bodyPr wrap="square" rtlCol="0">
            <a:spAutoFit/>
          </a:bodyPr>
          <a:p>
            <a:r>
              <a:rPr lang="pt-PT" altLang="pt-BR" sz="3200">
                <a:solidFill>
                  <a:schemeClr val="bg1"/>
                </a:solidFill>
              </a:rPr>
              <a:t>Definição</a:t>
            </a:r>
            <a:endParaRPr lang="pt-PT" altLang="pt-BR" sz="3200">
              <a:solidFill>
                <a:schemeClr val="bg1"/>
              </a:solidFill>
            </a:endParaRPr>
          </a:p>
        </p:txBody>
      </p:sp>
      <p:sp>
        <p:nvSpPr>
          <p:cNvPr id="11" name="object 5"/>
          <p:cNvSpPr txBox="true"/>
          <p:nvPr/>
        </p:nvSpPr>
        <p:spPr>
          <a:xfrm>
            <a:off x="3128010" y="628650"/>
            <a:ext cx="4747260" cy="504190"/>
          </a:xfrm>
          <a:prstGeom prst="rect">
            <a:avLst/>
          </a:prstGeom>
        </p:spPr>
        <p:txBody>
          <a:bodyPr vert="horz" wrap="square" lIns="0" tIns="12065" rIns="0" bIns="0" rtlCol="0">
            <a:spAutoFit/>
          </a:bodyPr>
          <a:p>
            <a:pPr marL="715010" marR="5080" indent="-702945">
              <a:lnSpc>
                <a:spcPct val="100000"/>
              </a:lnSpc>
              <a:spcBef>
                <a:spcPts val="95"/>
              </a:spcBef>
            </a:pPr>
            <a:r>
              <a:rPr sz="1600" spc="-5" dirty="0">
                <a:solidFill>
                  <a:schemeClr val="bg1"/>
                </a:solidFill>
                <a:latin typeface="Georgia"/>
                <a:cs typeface="Georgia"/>
              </a:rPr>
              <a:t>É um </a:t>
            </a:r>
            <a:r>
              <a:rPr sz="1600" spc="-10" dirty="0">
                <a:solidFill>
                  <a:schemeClr val="bg1"/>
                </a:solidFill>
                <a:latin typeface="Georgia"/>
                <a:cs typeface="Georgia"/>
              </a:rPr>
              <a:t>objeto </a:t>
            </a:r>
            <a:r>
              <a:rPr sz="1600" spc="-5" dirty="0">
                <a:solidFill>
                  <a:schemeClr val="bg1"/>
                </a:solidFill>
                <a:latin typeface="Georgia"/>
                <a:cs typeface="Georgia"/>
              </a:rPr>
              <a:t>onde </a:t>
            </a:r>
            <a:r>
              <a:rPr sz="1600" spc="-10" dirty="0">
                <a:solidFill>
                  <a:schemeClr val="bg1"/>
                </a:solidFill>
                <a:latin typeface="Georgia"/>
                <a:cs typeface="Georgia"/>
              </a:rPr>
              <a:t>podemos </a:t>
            </a:r>
            <a:r>
              <a:rPr sz="1600" spc="-5" dirty="0">
                <a:solidFill>
                  <a:schemeClr val="bg1"/>
                </a:solidFill>
                <a:latin typeface="Georgia"/>
                <a:cs typeface="Georgia"/>
              </a:rPr>
              <a:t>agrupar vários  elementos (outros</a:t>
            </a:r>
            <a:r>
              <a:rPr sz="1600" spc="30" dirty="0">
                <a:solidFill>
                  <a:schemeClr val="bg1"/>
                </a:solidFill>
                <a:latin typeface="Georgia"/>
                <a:cs typeface="Georgia"/>
              </a:rPr>
              <a:t> </a:t>
            </a:r>
            <a:r>
              <a:rPr sz="1600" spc="-10" dirty="0">
                <a:solidFill>
                  <a:schemeClr val="bg1"/>
                </a:solidFill>
                <a:latin typeface="Georgia"/>
                <a:cs typeface="Georgia"/>
              </a:rPr>
              <a:t>objetos)</a:t>
            </a:r>
            <a:endParaRPr sz="1600" spc="-10" dirty="0">
              <a:solidFill>
                <a:schemeClr val="bg1"/>
              </a:solidFill>
              <a:latin typeface="Georgia"/>
              <a:cs typeface="Georgia"/>
            </a:endParaRPr>
          </a:p>
        </p:txBody>
      </p:sp>
      <p:sp>
        <p:nvSpPr>
          <p:cNvPr id="12" name="object 6"/>
          <p:cNvSpPr txBox="true"/>
          <p:nvPr/>
        </p:nvSpPr>
        <p:spPr>
          <a:xfrm>
            <a:off x="6686550" y="1407160"/>
            <a:ext cx="4779645" cy="777875"/>
          </a:xfrm>
          <a:prstGeom prst="rect">
            <a:avLst/>
          </a:prstGeom>
          <a:ln w="9144">
            <a:noFill/>
          </a:ln>
        </p:spPr>
        <p:txBody>
          <a:bodyPr vert="horz" wrap="square" lIns="0" tIns="39370" rIns="0" bIns="0" rtlCol="0">
            <a:spAutoFit/>
          </a:bodyPr>
          <a:p>
            <a:pPr marL="196215" marR="189865" algn="ctr">
              <a:lnSpc>
                <a:spcPct val="100000"/>
              </a:lnSpc>
              <a:spcBef>
                <a:spcPts val="310"/>
              </a:spcBef>
            </a:pPr>
            <a:r>
              <a:rPr sz="1600" spc="-10" dirty="0">
                <a:solidFill>
                  <a:schemeClr val="bg1"/>
                </a:solidFill>
                <a:latin typeface="Georgia"/>
                <a:cs typeface="Georgia"/>
              </a:rPr>
              <a:t>Métodos </a:t>
            </a:r>
            <a:r>
              <a:rPr sz="1600" spc="-5" dirty="0">
                <a:solidFill>
                  <a:schemeClr val="bg1"/>
                </a:solidFill>
                <a:latin typeface="Georgia"/>
                <a:cs typeface="Georgia"/>
              </a:rPr>
              <a:t>implementados </a:t>
            </a:r>
            <a:r>
              <a:rPr sz="1600" spc="-10" dirty="0">
                <a:solidFill>
                  <a:schemeClr val="bg1"/>
                </a:solidFill>
                <a:latin typeface="Georgia"/>
                <a:cs typeface="Georgia"/>
              </a:rPr>
              <a:t>que realizam  operações(sort, reverse, </a:t>
            </a:r>
            <a:r>
              <a:rPr sz="1600" spc="-5" dirty="0">
                <a:solidFill>
                  <a:schemeClr val="bg1"/>
                </a:solidFill>
                <a:latin typeface="Georgia"/>
                <a:cs typeface="Georgia"/>
              </a:rPr>
              <a:t>isEmpty,</a:t>
            </a:r>
            <a:r>
              <a:rPr sz="1600" spc="135" dirty="0">
                <a:solidFill>
                  <a:schemeClr val="bg1"/>
                </a:solidFill>
                <a:latin typeface="Georgia"/>
                <a:cs typeface="Georgia"/>
              </a:rPr>
              <a:t> </a:t>
            </a:r>
            <a:r>
              <a:rPr sz="1600" spc="-5" dirty="0">
                <a:solidFill>
                  <a:schemeClr val="bg1"/>
                </a:solidFill>
                <a:latin typeface="Georgia"/>
                <a:cs typeface="Georgia"/>
              </a:rPr>
              <a:t>size</a:t>
            </a:r>
            <a:endParaRPr sz="1600">
              <a:solidFill>
                <a:schemeClr val="bg1"/>
              </a:solidFill>
              <a:latin typeface="Georgia"/>
              <a:cs typeface="Georgia"/>
            </a:endParaRPr>
          </a:p>
          <a:p>
            <a:pPr marL="1270" algn="ctr">
              <a:lnSpc>
                <a:spcPct val="100000"/>
              </a:lnSpc>
            </a:pPr>
            <a:r>
              <a:rPr sz="1600" spc="-5" dirty="0">
                <a:solidFill>
                  <a:schemeClr val="bg1"/>
                </a:solidFill>
                <a:latin typeface="Georgia"/>
                <a:cs typeface="Georgia"/>
              </a:rPr>
              <a:t>...) </a:t>
            </a:r>
            <a:r>
              <a:rPr sz="1600" spc="-10" dirty="0">
                <a:solidFill>
                  <a:schemeClr val="bg1"/>
                </a:solidFill>
                <a:latin typeface="Georgia"/>
                <a:cs typeface="Georgia"/>
              </a:rPr>
              <a:t>sobre </a:t>
            </a:r>
            <a:r>
              <a:rPr sz="1600" spc="-5" dirty="0">
                <a:solidFill>
                  <a:schemeClr val="bg1"/>
                </a:solidFill>
                <a:latin typeface="Georgia"/>
                <a:cs typeface="Georgia"/>
              </a:rPr>
              <a:t>as</a:t>
            </a:r>
            <a:r>
              <a:rPr sz="1600" spc="45" dirty="0">
                <a:solidFill>
                  <a:schemeClr val="bg1"/>
                </a:solidFill>
                <a:latin typeface="Georgia"/>
                <a:cs typeface="Georgia"/>
              </a:rPr>
              <a:t> </a:t>
            </a:r>
            <a:r>
              <a:rPr sz="1600" spc="-10" dirty="0">
                <a:solidFill>
                  <a:schemeClr val="bg1"/>
                </a:solidFill>
                <a:latin typeface="Georgia"/>
                <a:cs typeface="Georgia"/>
              </a:rPr>
              <a:t>coleções</a:t>
            </a:r>
            <a:endParaRPr sz="1600" spc="-10" dirty="0">
              <a:solidFill>
                <a:schemeClr val="bg1"/>
              </a:solidFill>
              <a:latin typeface="Georgia"/>
              <a:cs typeface="Georgia"/>
            </a:endParaRPr>
          </a:p>
        </p:txBody>
      </p:sp>
      <p:sp>
        <p:nvSpPr>
          <p:cNvPr id="13" name="object 6"/>
          <p:cNvSpPr txBox="true"/>
          <p:nvPr/>
        </p:nvSpPr>
        <p:spPr>
          <a:xfrm>
            <a:off x="2875915" y="2366645"/>
            <a:ext cx="4779645" cy="531495"/>
          </a:xfrm>
          <a:prstGeom prst="rect">
            <a:avLst/>
          </a:prstGeom>
          <a:ln w="9144">
            <a:noFill/>
          </a:ln>
        </p:spPr>
        <p:txBody>
          <a:bodyPr vert="horz" wrap="square" lIns="0" tIns="39370" rIns="0" bIns="0" rtlCol="0">
            <a:spAutoFit/>
          </a:bodyPr>
          <a:p>
            <a:pPr marL="196215" marR="189865" algn="ctr">
              <a:lnSpc>
                <a:spcPct val="100000"/>
              </a:lnSpc>
              <a:spcBef>
                <a:spcPts val="310"/>
              </a:spcBef>
            </a:pPr>
            <a:r>
              <a:rPr sz="1600" spc="-10" dirty="0">
                <a:solidFill>
                  <a:schemeClr val="bg1"/>
                </a:solidFill>
                <a:latin typeface="Georgia"/>
                <a:cs typeface="Georgia"/>
              </a:rPr>
              <a:t>Framework </a:t>
            </a:r>
            <a:r>
              <a:rPr lang="pt-PT" sz="1600" spc="-10" dirty="0">
                <a:solidFill>
                  <a:schemeClr val="bg1"/>
                </a:solidFill>
                <a:latin typeface="Georgia"/>
                <a:cs typeface="Georgia"/>
              </a:rPr>
              <a:t>é provido da</a:t>
            </a:r>
            <a:r>
              <a:rPr sz="1600" spc="-10" dirty="0">
                <a:solidFill>
                  <a:schemeClr val="bg1"/>
                </a:solidFill>
                <a:latin typeface="Georgia"/>
                <a:cs typeface="Georgia"/>
              </a:rPr>
              <a:t> java.util package </a:t>
            </a:r>
            <a:r>
              <a:rPr lang="pt-PT" sz="1600" spc="-10" dirty="0">
                <a:solidFill>
                  <a:schemeClr val="bg1"/>
                </a:solidFill>
                <a:latin typeface="Georgia"/>
                <a:cs typeface="Georgia"/>
              </a:rPr>
              <a:t>sendo dividido em 3 </a:t>
            </a:r>
            <a:r>
              <a:rPr sz="1600" spc="-10" dirty="0">
                <a:solidFill>
                  <a:schemeClr val="bg1"/>
                </a:solidFill>
                <a:latin typeface="Georgia"/>
                <a:cs typeface="Georgia"/>
              </a:rPr>
              <a:t>part</a:t>
            </a:r>
            <a:r>
              <a:rPr lang="pt-PT" sz="1600" spc="-10" dirty="0">
                <a:solidFill>
                  <a:schemeClr val="bg1"/>
                </a:solidFill>
                <a:latin typeface="Georgia"/>
                <a:cs typeface="Georgia"/>
              </a:rPr>
              <a:t>e</a:t>
            </a:r>
            <a:r>
              <a:rPr sz="1600" spc="-10" dirty="0">
                <a:solidFill>
                  <a:schemeClr val="bg1"/>
                </a:solidFill>
                <a:latin typeface="Georgia"/>
                <a:cs typeface="Georgia"/>
              </a:rPr>
              <a:t>s:</a:t>
            </a:r>
            <a:endParaRPr sz="1600" spc="-10" dirty="0">
              <a:solidFill>
                <a:schemeClr val="bg1"/>
              </a:solidFill>
              <a:latin typeface="Georgia"/>
              <a:cs typeface="Georgia"/>
            </a:endParaRPr>
          </a:p>
        </p:txBody>
      </p:sp>
      <p:sp>
        <p:nvSpPr>
          <p:cNvPr id="14" name="object 6"/>
          <p:cNvSpPr txBox="true"/>
          <p:nvPr/>
        </p:nvSpPr>
        <p:spPr>
          <a:xfrm>
            <a:off x="3002915" y="3519170"/>
            <a:ext cx="4779645" cy="857250"/>
          </a:xfrm>
          <a:prstGeom prst="rect">
            <a:avLst/>
          </a:prstGeom>
          <a:ln w="9144">
            <a:noFill/>
          </a:ln>
        </p:spPr>
        <p:txBody>
          <a:bodyPr vert="horz" wrap="square" lIns="0" tIns="39370" rIns="0" bIns="0" rtlCol="0">
            <a:spAutoFit/>
          </a:bodyPr>
          <a:p>
            <a:pPr marL="196215" marR="189865" algn="l">
              <a:lnSpc>
                <a:spcPct val="100000"/>
              </a:lnSpc>
              <a:spcBef>
                <a:spcPts val="310"/>
              </a:spcBef>
            </a:pPr>
            <a:r>
              <a:rPr sz="1600" spc="-10" dirty="0">
                <a:solidFill>
                  <a:schemeClr val="bg1"/>
                </a:solidFill>
                <a:latin typeface="Georgia"/>
                <a:cs typeface="Georgia"/>
              </a:rPr>
              <a:t>1. Core interfaces</a:t>
            </a:r>
            <a:endParaRPr sz="1600" spc="-10" dirty="0">
              <a:solidFill>
                <a:schemeClr val="bg1"/>
              </a:solidFill>
              <a:latin typeface="Georgia"/>
              <a:cs typeface="Georgia"/>
            </a:endParaRPr>
          </a:p>
          <a:p>
            <a:pPr marL="196215" marR="189865" algn="l">
              <a:lnSpc>
                <a:spcPct val="100000"/>
              </a:lnSpc>
              <a:spcBef>
                <a:spcPts val="310"/>
              </a:spcBef>
            </a:pPr>
            <a:r>
              <a:rPr sz="1600" spc="-10" dirty="0">
                <a:solidFill>
                  <a:schemeClr val="bg1"/>
                </a:solidFill>
                <a:latin typeface="Georgia"/>
                <a:cs typeface="Georgia"/>
              </a:rPr>
              <a:t>2. Set of implementations.</a:t>
            </a:r>
            <a:endParaRPr sz="1600" spc="-10" dirty="0">
              <a:solidFill>
                <a:schemeClr val="bg1"/>
              </a:solidFill>
              <a:latin typeface="Georgia"/>
              <a:cs typeface="Georgia"/>
            </a:endParaRPr>
          </a:p>
          <a:p>
            <a:pPr marL="196215" marR="189865" algn="l">
              <a:lnSpc>
                <a:spcPct val="100000"/>
              </a:lnSpc>
              <a:spcBef>
                <a:spcPts val="310"/>
              </a:spcBef>
            </a:pPr>
            <a:r>
              <a:rPr sz="1600" spc="-10" dirty="0">
                <a:solidFill>
                  <a:schemeClr val="bg1"/>
                </a:solidFill>
                <a:latin typeface="Georgia"/>
                <a:cs typeface="Georgia"/>
              </a:rPr>
              <a:t>3. Utility methods</a:t>
            </a:r>
            <a:endParaRPr sz="1600" spc="-10" dirty="0">
              <a:solidFill>
                <a:schemeClr val="bg1"/>
              </a:solidFill>
              <a:latin typeface="Georgia"/>
              <a:cs typeface="Georgia"/>
            </a:endParaRPr>
          </a:p>
        </p:txBody>
      </p:sp>
      <p:sp>
        <p:nvSpPr>
          <p:cNvPr id="15" name="Retângulo 14"/>
          <p:cNvSpPr/>
          <p:nvPr/>
        </p:nvSpPr>
        <p:spPr>
          <a:xfrm>
            <a:off x="6414135" y="3434715"/>
            <a:ext cx="348488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6" name="Retângulo 15"/>
          <p:cNvSpPr/>
          <p:nvPr/>
        </p:nvSpPr>
        <p:spPr>
          <a:xfrm>
            <a:off x="3649980" y="5076825"/>
            <a:ext cx="237744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7" name="Retângulo 16"/>
          <p:cNvSpPr/>
          <p:nvPr/>
        </p:nvSpPr>
        <p:spPr>
          <a:xfrm>
            <a:off x="6524625" y="5076825"/>
            <a:ext cx="237744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8" name="Retângulo 17"/>
          <p:cNvSpPr/>
          <p:nvPr/>
        </p:nvSpPr>
        <p:spPr>
          <a:xfrm>
            <a:off x="9299575" y="5076825"/>
            <a:ext cx="237744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20" name="object 6"/>
          <p:cNvSpPr txBox="true"/>
          <p:nvPr/>
        </p:nvSpPr>
        <p:spPr>
          <a:xfrm>
            <a:off x="6524625" y="3556635"/>
            <a:ext cx="314198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spc="-10" dirty="0">
                <a:solidFill>
                  <a:schemeClr val="bg1"/>
                </a:solidFill>
                <a:latin typeface="Georgia"/>
                <a:cs typeface="Georgia"/>
              </a:rPr>
              <a:t>Collections </a:t>
            </a:r>
            <a:r>
              <a:rPr sz="1600" spc="-10" dirty="0">
                <a:solidFill>
                  <a:schemeClr val="bg1"/>
                </a:solidFill>
                <a:latin typeface="Georgia"/>
                <a:cs typeface="Georgia"/>
              </a:rPr>
              <a:t>Framework </a:t>
            </a:r>
            <a:endParaRPr sz="1600" spc="-10" dirty="0">
              <a:solidFill>
                <a:schemeClr val="bg1"/>
              </a:solidFill>
              <a:latin typeface="Georgia"/>
              <a:cs typeface="Georgia"/>
            </a:endParaRPr>
          </a:p>
        </p:txBody>
      </p:sp>
      <p:sp>
        <p:nvSpPr>
          <p:cNvPr id="21" name="object 6"/>
          <p:cNvSpPr txBox="true"/>
          <p:nvPr/>
        </p:nvSpPr>
        <p:spPr>
          <a:xfrm>
            <a:off x="6524625" y="5186045"/>
            <a:ext cx="236601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spc="-10" dirty="0">
                <a:solidFill>
                  <a:schemeClr val="bg1"/>
                </a:solidFill>
                <a:latin typeface="Georgia"/>
                <a:cs typeface="Georgia"/>
              </a:rPr>
              <a:t>Interfaces</a:t>
            </a:r>
            <a:r>
              <a:rPr sz="1600" spc="-10" dirty="0">
                <a:solidFill>
                  <a:schemeClr val="bg1"/>
                </a:solidFill>
                <a:latin typeface="Georgia"/>
                <a:cs typeface="Georgia"/>
              </a:rPr>
              <a:t> </a:t>
            </a:r>
            <a:endParaRPr sz="1600" spc="-10" dirty="0">
              <a:solidFill>
                <a:schemeClr val="bg1"/>
              </a:solidFill>
              <a:latin typeface="Georgia"/>
              <a:cs typeface="Georgia"/>
            </a:endParaRPr>
          </a:p>
        </p:txBody>
      </p:sp>
      <p:sp>
        <p:nvSpPr>
          <p:cNvPr id="23" name="object 6"/>
          <p:cNvSpPr txBox="true"/>
          <p:nvPr/>
        </p:nvSpPr>
        <p:spPr>
          <a:xfrm>
            <a:off x="9366250" y="5204460"/>
            <a:ext cx="236601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spc="-10" dirty="0">
                <a:solidFill>
                  <a:schemeClr val="bg1"/>
                </a:solidFill>
                <a:latin typeface="Georgia"/>
                <a:cs typeface="Georgia"/>
              </a:rPr>
              <a:t>Algorithms</a:t>
            </a:r>
            <a:r>
              <a:rPr sz="1600" spc="-10" dirty="0">
                <a:solidFill>
                  <a:schemeClr val="bg1"/>
                </a:solidFill>
                <a:latin typeface="Georgia"/>
                <a:cs typeface="Georgia"/>
              </a:rPr>
              <a:t> </a:t>
            </a:r>
            <a:endParaRPr sz="1600" spc="-10" dirty="0">
              <a:solidFill>
                <a:schemeClr val="bg1"/>
              </a:solidFill>
              <a:latin typeface="Georgia"/>
              <a:cs typeface="Georgia"/>
            </a:endParaRPr>
          </a:p>
        </p:txBody>
      </p:sp>
      <p:sp>
        <p:nvSpPr>
          <p:cNvPr id="24" name="object 6"/>
          <p:cNvSpPr txBox="true"/>
          <p:nvPr/>
        </p:nvSpPr>
        <p:spPr>
          <a:xfrm>
            <a:off x="3661410" y="5186045"/>
            <a:ext cx="2366010" cy="285115"/>
          </a:xfrm>
          <a:prstGeom prst="rect">
            <a:avLst/>
          </a:prstGeom>
          <a:ln w="9144">
            <a:noFill/>
          </a:ln>
        </p:spPr>
        <p:txBody>
          <a:bodyPr vert="horz" wrap="square" lIns="0" tIns="39370" rIns="0" bIns="0" rtlCol="0">
            <a:spAutoFit/>
          </a:bodyPr>
          <a:p>
            <a:pPr marL="196215" marR="189865" algn="ctr">
              <a:lnSpc>
                <a:spcPct val="100000"/>
              </a:lnSpc>
              <a:spcBef>
                <a:spcPts val="310"/>
              </a:spcBef>
            </a:pPr>
            <a:r>
              <a:rPr lang="pt-PT" sz="1600" spc="-10" dirty="0">
                <a:solidFill>
                  <a:schemeClr val="bg1"/>
                </a:solidFill>
                <a:latin typeface="Georgia"/>
                <a:cs typeface="Georgia"/>
              </a:rPr>
              <a:t>Implementations</a:t>
            </a:r>
            <a:endParaRPr sz="1600" spc="-10" dirty="0">
              <a:solidFill>
                <a:schemeClr val="bg1"/>
              </a:solidFill>
              <a:latin typeface="Georgia"/>
              <a:cs typeface="Georgia"/>
            </a:endParaRPr>
          </a:p>
        </p:txBody>
      </p:sp>
      <p:cxnSp>
        <p:nvCxnSpPr>
          <p:cNvPr id="25" name="Conector de Seta Reta 24"/>
          <p:cNvCxnSpPr/>
          <p:nvPr/>
        </p:nvCxnSpPr>
        <p:spPr>
          <a:xfrm flipH="true">
            <a:off x="5156200" y="3668395"/>
            <a:ext cx="2684780" cy="16992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p:nvPr/>
        </p:nvCxnSpPr>
        <p:spPr>
          <a:xfrm flipH="true">
            <a:off x="7865745" y="3795395"/>
            <a:ext cx="102235" cy="15106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Conector de Seta Reta 26"/>
          <p:cNvCxnSpPr/>
          <p:nvPr/>
        </p:nvCxnSpPr>
        <p:spPr>
          <a:xfrm>
            <a:off x="8094980" y="3922395"/>
            <a:ext cx="2294890" cy="1371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7" name="object 4"/>
          <p:cNvSpPr/>
          <p:nvPr/>
        </p:nvSpPr>
        <p:spPr>
          <a:xfrm>
            <a:off x="2732405" y="430530"/>
            <a:ext cx="9003665" cy="5959475"/>
          </a:xfrm>
          <a:prstGeom prst="rect">
            <a:avLst/>
          </a:prstGeom>
          <a:blipFill>
            <a:blip r:embed="rId1" cstate="print"/>
            <a:stretch>
              <a:fillRect/>
            </a:stretch>
          </a:blipFill>
        </p:spPr>
        <p:txBody>
          <a:bodyPr wrap="square" lIns="0" tIns="0" rIns="0" bIns="0" rtlCol="0"/>
          <a:p/>
        </p:txBody>
      </p:sp>
      <p:pic>
        <p:nvPicPr>
          <p:cNvPr id="31" name="Imagem 30"/>
          <p:cNvPicPr>
            <a:picLocks noChangeAspect="true"/>
          </p:cNvPicPr>
          <p:nvPr/>
        </p:nvPicPr>
        <p:blipFill>
          <a:blip r:embed="rId2"/>
          <a:stretch>
            <a:fillRect/>
          </a:stretch>
        </p:blipFill>
        <p:spPr>
          <a:xfrm>
            <a:off x="419735" y="5186045"/>
            <a:ext cx="1386205" cy="1386205"/>
          </a:xfrm>
          <a:prstGeom prst="rect">
            <a:avLst/>
          </a:prstGeom>
        </p:spPr>
      </p:pic>
      <p:sp>
        <p:nvSpPr>
          <p:cNvPr id="8" name="Caixa de Texto 7"/>
          <p:cNvSpPr txBox="true"/>
          <p:nvPr/>
        </p:nvSpPr>
        <p:spPr>
          <a:xfrm>
            <a:off x="323215" y="3695065"/>
            <a:ext cx="1576705" cy="706755"/>
          </a:xfrm>
          <a:prstGeom prst="rect">
            <a:avLst/>
          </a:prstGeom>
          <a:noFill/>
        </p:spPr>
        <p:txBody>
          <a:bodyPr wrap="square" rtlCol="0">
            <a:spAutoFit/>
          </a:bodyPr>
          <a:p>
            <a:r>
              <a:rPr lang="pt-PT" altLang="pt-BR" sz="4000">
                <a:solidFill>
                  <a:schemeClr val="bg1"/>
                </a:solidFill>
              </a:rPr>
              <a:t>Word</a:t>
            </a:r>
            <a:endParaRPr lang="pt-PT" altLang="pt-BR" sz="4000">
              <a:solidFill>
                <a:schemeClr val="bg1"/>
              </a:solidFill>
            </a:endParaRPr>
          </a:p>
        </p:txBody>
      </p:sp>
      <p:sp>
        <p:nvSpPr>
          <p:cNvPr id="9" name="Caixa de Texto 8"/>
          <p:cNvSpPr txBox="true"/>
          <p:nvPr/>
        </p:nvSpPr>
        <p:spPr>
          <a:xfrm>
            <a:off x="506095" y="1783080"/>
            <a:ext cx="1203325" cy="706755"/>
          </a:xfrm>
          <a:prstGeom prst="rect">
            <a:avLst/>
          </a:prstGeom>
          <a:noFill/>
        </p:spPr>
        <p:txBody>
          <a:bodyPr wrap="square" rtlCol="0">
            <a:spAutoFit/>
          </a:bodyPr>
          <a:p>
            <a:r>
              <a:rPr lang="pt-PT" altLang="pt-BR" sz="4000">
                <a:solidFill>
                  <a:schemeClr val="bg1"/>
                </a:solidFill>
              </a:rPr>
              <a:t>key</a:t>
            </a:r>
            <a:endParaRPr lang="pt-PT" altLang="pt-BR" sz="4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953135"/>
          </a:xfrm>
          <a:prstGeom prst="rect">
            <a:avLst/>
          </a:prstGeom>
          <a:noFill/>
        </p:spPr>
        <p:txBody>
          <a:bodyPr wrap="square" rtlCol="0">
            <a:spAutoFit/>
          </a:bodyPr>
          <a:p>
            <a:r>
              <a:rPr sz="2800" dirty="0">
                <a:solidFill>
                  <a:schemeClr val="bg1"/>
                </a:solidFill>
                <a:sym typeface="+mn-ea"/>
              </a:rPr>
              <a:t>Hierarquia</a:t>
            </a:r>
            <a:endParaRPr sz="2800">
              <a:solidFill>
                <a:schemeClr val="bg1"/>
              </a:solidFill>
            </a:endParaRPr>
          </a:p>
          <a:p>
            <a:endParaRPr lang="pt-PT" altLang="pt-BR" sz="2800">
              <a:solidFill>
                <a:schemeClr val="bg1"/>
              </a:solidFill>
            </a:endParaRPr>
          </a:p>
        </p:txBody>
      </p:sp>
      <p:pic>
        <p:nvPicPr>
          <p:cNvPr id="3" name="Imagem 2"/>
          <p:cNvPicPr>
            <a:picLocks noChangeAspect="true"/>
          </p:cNvPicPr>
          <p:nvPr/>
        </p:nvPicPr>
        <p:blipFill>
          <a:blip r:embed="rId2"/>
          <a:stretch>
            <a:fillRect/>
          </a:stretch>
        </p:blipFill>
        <p:spPr>
          <a:xfrm>
            <a:off x="2501900" y="186055"/>
            <a:ext cx="9565005" cy="6473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B4D4A"/>
        </a:solidFill>
        <a:effectLst/>
      </p:bgPr>
    </p:bg>
    <p:spTree>
      <p:nvGrpSpPr>
        <p:cNvPr id="1" name=""/>
        <p:cNvGrpSpPr/>
        <p:nvPr/>
      </p:nvGrpSpPr>
      <p:grpSpPr/>
      <p:sp>
        <p:nvSpPr>
          <p:cNvPr id="6" name="Retângulo 5"/>
          <p:cNvSpPr/>
          <p:nvPr/>
        </p:nvSpPr>
        <p:spPr>
          <a:xfrm>
            <a:off x="3175" y="12065"/>
            <a:ext cx="2404745" cy="6831965"/>
          </a:xfrm>
          <a:prstGeom prst="rect">
            <a:avLst/>
          </a:prstGeom>
          <a:solidFill>
            <a:srgbClr val="FF780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1" name="Imagem 30"/>
          <p:cNvPicPr>
            <a:picLocks noChangeAspect="true"/>
          </p:cNvPicPr>
          <p:nvPr/>
        </p:nvPicPr>
        <p:blipFill>
          <a:blip r:embed="rId1"/>
          <a:stretch>
            <a:fillRect/>
          </a:stretch>
        </p:blipFill>
        <p:spPr>
          <a:xfrm>
            <a:off x="419735" y="5186045"/>
            <a:ext cx="1386205" cy="1386205"/>
          </a:xfrm>
          <a:prstGeom prst="rect">
            <a:avLst/>
          </a:prstGeom>
        </p:spPr>
      </p:pic>
      <p:sp>
        <p:nvSpPr>
          <p:cNvPr id="8" name="Caixa de Texto 7"/>
          <p:cNvSpPr txBox="true"/>
          <p:nvPr/>
        </p:nvSpPr>
        <p:spPr>
          <a:xfrm>
            <a:off x="58420" y="714375"/>
            <a:ext cx="2293620" cy="829945"/>
          </a:xfrm>
          <a:prstGeom prst="rect">
            <a:avLst/>
          </a:prstGeom>
          <a:noFill/>
        </p:spPr>
        <p:txBody>
          <a:bodyPr wrap="square" rtlCol="0">
            <a:spAutoFit/>
          </a:bodyPr>
          <a:p>
            <a:r>
              <a:rPr lang="pt-PT" sz="2400" b="1">
                <a:solidFill>
                  <a:schemeClr val="bg1"/>
                </a:solidFill>
              </a:rPr>
              <a:t>Framework</a:t>
            </a:r>
            <a:endParaRPr sz="2400" b="1">
              <a:solidFill>
                <a:schemeClr val="bg1"/>
              </a:solidFill>
            </a:endParaRPr>
          </a:p>
          <a:p>
            <a:endParaRPr lang="pt-PT" altLang="pt-BR" sz="2400" b="1">
              <a:solidFill>
                <a:schemeClr val="bg1"/>
              </a:solidFill>
            </a:endParaRPr>
          </a:p>
        </p:txBody>
      </p:sp>
      <p:sp>
        <p:nvSpPr>
          <p:cNvPr id="2" name="Caixa de Texto 1"/>
          <p:cNvSpPr txBox="true"/>
          <p:nvPr/>
        </p:nvSpPr>
        <p:spPr>
          <a:xfrm>
            <a:off x="113030" y="1891030"/>
            <a:ext cx="2293620" cy="829945"/>
          </a:xfrm>
          <a:prstGeom prst="rect">
            <a:avLst/>
          </a:prstGeom>
          <a:noFill/>
        </p:spPr>
        <p:txBody>
          <a:bodyPr wrap="square" rtlCol="0">
            <a:spAutoFit/>
          </a:bodyPr>
          <a:p>
            <a:r>
              <a:rPr lang="pt-PT" sz="2400" b="1">
                <a:solidFill>
                  <a:schemeClr val="bg1"/>
                </a:solidFill>
              </a:rPr>
              <a:t>Collections</a:t>
            </a:r>
            <a:endParaRPr sz="2400" b="1">
              <a:solidFill>
                <a:schemeClr val="bg1"/>
              </a:solidFill>
            </a:endParaRPr>
          </a:p>
          <a:p>
            <a:endParaRPr lang="pt-PT" altLang="pt-BR" sz="2400" b="1">
              <a:solidFill>
                <a:schemeClr val="bg1"/>
              </a:solidFill>
            </a:endParaRPr>
          </a:p>
        </p:txBody>
      </p:sp>
      <p:sp>
        <p:nvSpPr>
          <p:cNvPr id="11" name="object 5"/>
          <p:cNvSpPr txBox="true"/>
          <p:nvPr/>
        </p:nvSpPr>
        <p:spPr>
          <a:xfrm>
            <a:off x="2839720" y="505460"/>
            <a:ext cx="4747260" cy="208915"/>
          </a:xfrm>
          <a:prstGeom prst="rect">
            <a:avLst/>
          </a:prstGeom>
        </p:spPr>
        <p:txBody>
          <a:bodyPr vert="horz" wrap="square" lIns="0" tIns="12065" rIns="0" bIns="0" rtlCol="0">
            <a:spAutoFit/>
          </a:bodyPr>
          <a:p>
            <a:pPr>
              <a:lnSpc>
                <a:spcPct val="80000"/>
              </a:lnSpc>
              <a:buFont typeface="Wingdings" panose="05000000000000000000" pitchFamily="2" charset="2"/>
              <a:buNone/>
            </a:pPr>
            <a:r>
              <a:rPr lang="en-US" sz="1600" dirty="0">
                <a:solidFill>
                  <a:schemeClr val="bg1"/>
                </a:solidFill>
                <a:sym typeface="+mn-ea"/>
              </a:rPr>
              <a:t>The Iterator interface has four methods:</a:t>
            </a:r>
            <a:endParaRPr lang="en-US" sz="1600" dirty="0">
              <a:solidFill>
                <a:schemeClr val="bg1"/>
              </a:solidFill>
              <a:sym typeface="+mn-ea"/>
            </a:endParaRPr>
          </a:p>
        </p:txBody>
      </p:sp>
      <p:sp>
        <p:nvSpPr>
          <p:cNvPr id="4" name="Caixa de Texto 3"/>
          <p:cNvSpPr txBox="true"/>
          <p:nvPr/>
        </p:nvSpPr>
        <p:spPr>
          <a:xfrm>
            <a:off x="2704465" y="982345"/>
            <a:ext cx="8609965" cy="1418590"/>
          </a:xfrm>
          <a:prstGeom prst="rect">
            <a:avLst/>
          </a:prstGeom>
          <a:noFill/>
        </p:spPr>
        <p:txBody>
          <a:bodyPr wrap="square" rtlCol="0" anchor="t">
            <a:spAutoFit/>
          </a:bodyPr>
          <a:p>
            <a:pPr>
              <a:lnSpc>
                <a:spcPct val="80000"/>
              </a:lnSpc>
              <a:buFont typeface="Wingdings" panose="05000000000000000000" pitchFamily="2" charset="2"/>
              <a:buNone/>
            </a:pPr>
            <a:r>
              <a:rPr lang="en-US" i="1" dirty="0">
                <a:solidFill>
                  <a:schemeClr val="bg1"/>
                </a:solidFill>
                <a:sym typeface="+mn-ea"/>
              </a:rPr>
              <a:t>public interface Iterator&lt;E&gt;</a:t>
            </a:r>
            <a:r>
              <a:rPr lang="pt-PT" altLang="en-US" i="1" dirty="0">
                <a:solidFill>
                  <a:schemeClr val="bg1"/>
                </a:solidFill>
                <a:sym typeface="+mn-ea"/>
              </a:rPr>
              <a:t> </a:t>
            </a:r>
            <a:r>
              <a:rPr lang="en-US" i="1" dirty="0">
                <a:solidFill>
                  <a:schemeClr val="bg1"/>
                </a:solidFill>
                <a:sym typeface="+mn-ea"/>
              </a:rPr>
              <a:t>{</a:t>
            </a:r>
            <a:endParaRPr lang="en-US" i="1" u="sng" dirty="0">
              <a:solidFill>
                <a:schemeClr val="bg1"/>
              </a:solidFill>
              <a:sym typeface="+mn-ea"/>
            </a:endParaRPr>
          </a:p>
          <a:p>
            <a:pPr>
              <a:lnSpc>
                <a:spcPct val="80000"/>
              </a:lnSpc>
              <a:buFont typeface="Wingdings" panose="05000000000000000000" pitchFamily="2" charset="2"/>
              <a:buNone/>
            </a:pPr>
            <a:r>
              <a:rPr lang="pt-PT" altLang="en-US" i="1" dirty="0">
                <a:solidFill>
                  <a:schemeClr val="bg1"/>
                </a:solidFill>
                <a:sym typeface="+mn-ea"/>
              </a:rPr>
              <a:t>	</a:t>
            </a:r>
            <a:r>
              <a:rPr lang="en-US" i="1" dirty="0">
                <a:solidFill>
                  <a:schemeClr val="bg1"/>
                </a:solidFill>
                <a:sym typeface="+mn-ea"/>
              </a:rPr>
              <a:t>E next();</a:t>
            </a:r>
            <a:endParaRPr lang="en-US" i="1" dirty="0">
              <a:solidFill>
                <a:schemeClr val="bg1"/>
              </a:solidFill>
              <a:sym typeface="+mn-ea"/>
            </a:endParaRPr>
          </a:p>
          <a:p>
            <a:pPr>
              <a:lnSpc>
                <a:spcPct val="80000"/>
              </a:lnSpc>
              <a:buFont typeface="Wingdings" panose="05000000000000000000" pitchFamily="2" charset="2"/>
              <a:buNone/>
            </a:pPr>
            <a:r>
              <a:rPr lang="en-US" i="1" dirty="0">
                <a:solidFill>
                  <a:schemeClr val="bg1"/>
                </a:solidFill>
                <a:sym typeface="+mn-ea"/>
              </a:rPr>
              <a:t> </a:t>
            </a:r>
            <a:r>
              <a:rPr lang="pt-PT" altLang="en-US" i="1" dirty="0">
                <a:solidFill>
                  <a:schemeClr val="bg1"/>
                </a:solidFill>
                <a:sym typeface="+mn-ea"/>
              </a:rPr>
              <a:t>	</a:t>
            </a:r>
            <a:r>
              <a:rPr lang="en-US" i="1" dirty="0">
                <a:solidFill>
                  <a:schemeClr val="bg1"/>
                </a:solidFill>
                <a:sym typeface="+mn-ea"/>
              </a:rPr>
              <a:t>boolean hasNext();</a:t>
            </a:r>
            <a:endParaRPr lang="en-US" i="1" dirty="0">
              <a:solidFill>
                <a:schemeClr val="bg1"/>
              </a:solidFill>
              <a:sym typeface="+mn-ea"/>
            </a:endParaRPr>
          </a:p>
          <a:p>
            <a:pPr>
              <a:lnSpc>
                <a:spcPct val="80000"/>
              </a:lnSpc>
              <a:buFont typeface="Wingdings" panose="05000000000000000000" pitchFamily="2" charset="2"/>
              <a:buNone/>
            </a:pPr>
            <a:r>
              <a:rPr lang="en-US" i="1" dirty="0">
                <a:solidFill>
                  <a:schemeClr val="bg1"/>
                </a:solidFill>
                <a:sym typeface="+mn-ea"/>
              </a:rPr>
              <a:t> </a:t>
            </a:r>
            <a:r>
              <a:rPr lang="pt-PT" altLang="en-US" i="1" dirty="0">
                <a:solidFill>
                  <a:schemeClr val="bg1"/>
                </a:solidFill>
                <a:sym typeface="+mn-ea"/>
              </a:rPr>
              <a:t>	</a:t>
            </a:r>
            <a:r>
              <a:rPr lang="en-US" i="1" dirty="0">
                <a:solidFill>
                  <a:schemeClr val="bg1"/>
                </a:solidFill>
                <a:sym typeface="+mn-ea"/>
              </a:rPr>
              <a:t>void remove();</a:t>
            </a:r>
            <a:endParaRPr lang="en-US" i="1" dirty="0">
              <a:solidFill>
                <a:schemeClr val="bg1"/>
              </a:solidFill>
              <a:sym typeface="+mn-ea"/>
            </a:endParaRPr>
          </a:p>
          <a:p>
            <a:pPr>
              <a:lnSpc>
                <a:spcPct val="80000"/>
              </a:lnSpc>
              <a:buFont typeface="Wingdings" panose="05000000000000000000" pitchFamily="2" charset="2"/>
              <a:buNone/>
            </a:pPr>
            <a:r>
              <a:rPr lang="en-US" i="1" dirty="0">
                <a:solidFill>
                  <a:schemeClr val="bg1"/>
                </a:solidFill>
                <a:sym typeface="+mn-ea"/>
              </a:rPr>
              <a:t> </a:t>
            </a:r>
            <a:r>
              <a:rPr lang="pt-PT" altLang="en-US" i="1" dirty="0">
                <a:solidFill>
                  <a:schemeClr val="bg1"/>
                </a:solidFill>
                <a:sym typeface="+mn-ea"/>
              </a:rPr>
              <a:t>	</a:t>
            </a:r>
            <a:r>
              <a:rPr lang="en-US" i="1" dirty="0">
                <a:solidFill>
                  <a:schemeClr val="bg1"/>
                </a:solidFill>
                <a:sym typeface="+mn-ea"/>
              </a:rPr>
              <a:t>default void forEachRemaining(Consumer&lt;? super E&gt; action);</a:t>
            </a:r>
            <a:endParaRPr lang="en-US" i="1" dirty="0">
              <a:solidFill>
                <a:schemeClr val="bg1"/>
              </a:solidFill>
              <a:sym typeface="+mn-ea"/>
            </a:endParaRPr>
          </a:p>
          <a:p>
            <a:pPr>
              <a:lnSpc>
                <a:spcPct val="80000"/>
              </a:lnSpc>
              <a:buFont typeface="Wingdings" panose="05000000000000000000" pitchFamily="2" charset="2"/>
              <a:buNone/>
            </a:pPr>
            <a:r>
              <a:rPr lang="en-US" i="1" u="sng" dirty="0">
                <a:solidFill>
                  <a:schemeClr val="bg1"/>
                </a:solidFill>
                <a:sym typeface="+mn-ea"/>
              </a:rPr>
              <a:t>}</a:t>
            </a:r>
            <a:endParaRPr lang="en-US" i="1" u="sng" dirty="0">
              <a:solidFill>
                <a:schemeClr val="bg1"/>
              </a:solidFill>
              <a:sym typeface="+mn-ea"/>
            </a:endParaRPr>
          </a:p>
        </p:txBody>
      </p:sp>
      <p:sp>
        <p:nvSpPr>
          <p:cNvPr id="7" name="Retângulo com Único Canto Aparado 6"/>
          <p:cNvSpPr/>
          <p:nvPr/>
        </p:nvSpPr>
        <p:spPr>
          <a:xfrm>
            <a:off x="2775585" y="2804160"/>
            <a:ext cx="8716645" cy="3768725"/>
          </a:xfrm>
          <a:prstGeom prst="snip1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3" name="Caixa de Texto 7"/>
          <p:cNvSpPr txBox="true"/>
          <p:nvPr/>
        </p:nvSpPr>
        <p:spPr>
          <a:xfrm>
            <a:off x="59055" y="3008630"/>
            <a:ext cx="2293620" cy="1383665"/>
          </a:xfrm>
          <a:prstGeom prst="rect">
            <a:avLst/>
          </a:prstGeom>
          <a:noFill/>
        </p:spPr>
        <p:txBody>
          <a:bodyPr wrap="square" rtlCol="0">
            <a:spAutoFit/>
          </a:bodyPr>
          <a:p>
            <a:r>
              <a:rPr lang="pt-PT" altLang="en-US" sz="2800" b="1" dirty="0" smtClean="0">
                <a:solidFill>
                  <a:schemeClr val="bg1"/>
                </a:solidFill>
                <a:sym typeface="+mn-ea"/>
              </a:rPr>
              <a:t>Iterators</a:t>
            </a:r>
            <a:endParaRPr lang="en-US" sz="2800" b="1" dirty="0">
              <a:solidFill>
                <a:schemeClr val="bg1"/>
              </a:solidFill>
            </a:endParaRPr>
          </a:p>
          <a:p>
            <a:endParaRPr sz="2800" b="1">
              <a:solidFill>
                <a:schemeClr val="bg1"/>
              </a:solidFill>
            </a:endParaRPr>
          </a:p>
          <a:p>
            <a:endParaRPr lang="pt-PT" altLang="pt-BR" sz="2800" b="1">
              <a:solidFill>
                <a:schemeClr val="bg1"/>
              </a:solidFill>
            </a:endParaRPr>
          </a:p>
        </p:txBody>
      </p:sp>
      <p:sp>
        <p:nvSpPr>
          <p:cNvPr id="25" name="Text Box 24"/>
          <p:cNvSpPr txBox="true"/>
          <p:nvPr/>
        </p:nvSpPr>
        <p:spPr>
          <a:xfrm>
            <a:off x="3118485" y="3142615"/>
            <a:ext cx="7781925" cy="2676525"/>
          </a:xfrm>
          <a:prstGeom prst="rect">
            <a:avLst/>
          </a:prstGeom>
          <a:noFill/>
        </p:spPr>
        <p:txBody>
          <a:bodyPr wrap="square" rtlCol="0">
            <a:spAutoFit/>
          </a:bodyPr>
          <a:p>
            <a:pPr algn="l">
              <a:buClrTx/>
              <a:buSzTx/>
              <a:buFontTx/>
            </a:pPr>
            <a:r>
              <a:rPr lang="en-US" sz="1400">
                <a:solidFill>
                  <a:schemeClr val="bg1"/>
                </a:solidFill>
                <a:sym typeface="+mn-ea"/>
              </a:rPr>
              <a:t>/</a:t>
            </a:r>
            <a:r>
              <a:rPr lang="pt-PT" altLang="en-US" sz="1400">
                <a:solidFill>
                  <a:schemeClr val="bg1"/>
                </a:solidFill>
                <a:sym typeface="+mn-ea"/>
              </a:rPr>
              <a:t>/</a:t>
            </a:r>
            <a:r>
              <a:rPr lang="en-US" sz="1400">
                <a:solidFill>
                  <a:schemeClr val="bg1"/>
                </a:solidFill>
                <a:sym typeface="+mn-ea"/>
              </a:rPr>
              <a:t> anonymous subclass                              </a:t>
            </a:r>
            <a:r>
              <a:rPr lang="pt-PT" altLang="en-US" sz="1400">
                <a:solidFill>
                  <a:schemeClr val="bg1"/>
                </a:solidFill>
                <a:sym typeface="+mn-ea"/>
              </a:rPr>
              <a:t>                   </a:t>
            </a:r>
            <a:r>
              <a:rPr lang="en-US" sz="1400">
                <a:solidFill>
                  <a:schemeClr val="bg1"/>
                </a:solidFill>
                <a:sym typeface="+mn-ea"/>
              </a:rPr>
              <a:t> // anonymous initializer</a:t>
            </a:r>
            <a:endParaRPr lang="en-US" sz="1400">
              <a:solidFill>
                <a:schemeClr val="bg1"/>
              </a:solidFill>
            </a:endParaRPr>
          </a:p>
          <a:p>
            <a:pPr algn="l">
              <a:buClrTx/>
              <a:buSzTx/>
              <a:buFontTx/>
            </a:pPr>
            <a:r>
              <a:rPr lang="en-US" sz="1400">
                <a:solidFill>
                  <a:schemeClr val="bg1"/>
                </a:solidFill>
                <a:sym typeface="+mn-ea"/>
              </a:rPr>
              <a:t>Collection&lt;Integer&gt; c2 = new ArrayList&lt;Integer&gt;() {{ add(1); add(2); add(3); }};</a:t>
            </a:r>
            <a:endParaRPr lang="en-US" sz="1400">
              <a:solidFill>
                <a:schemeClr val="bg1"/>
              </a:solidFill>
            </a:endParaRPr>
          </a:p>
          <a:p>
            <a:pPr algn="l"/>
            <a:r>
              <a:rPr lang="en-US" sz="1400">
                <a:solidFill>
                  <a:schemeClr val="bg1"/>
                </a:solidFill>
              </a:rPr>
              <a:t>Collection&lt;String&gt; c3 = TestIterators.loadListL("1", "2", "3");</a:t>
            </a:r>
            <a:endParaRPr lang="en-US" sz="1400">
              <a:solidFill>
                <a:schemeClr val="bg1"/>
              </a:solidFill>
            </a:endParaRPr>
          </a:p>
          <a:p>
            <a:pPr algn="l"/>
            <a:r>
              <a:rPr lang="en-US" sz="1400">
                <a:solidFill>
                  <a:schemeClr val="bg1"/>
                </a:solidFill>
              </a:rPr>
              <a:t>Iterator&lt;String&gt; iter = c3.iterator();</a:t>
            </a:r>
            <a:endParaRPr lang="en-US" sz="1400">
              <a:solidFill>
                <a:schemeClr val="bg1"/>
              </a:solidFill>
            </a:endParaRPr>
          </a:p>
          <a:p>
            <a:pPr algn="l"/>
            <a:r>
              <a:rPr lang="en-US" sz="1400">
                <a:solidFill>
                  <a:schemeClr val="bg1"/>
                </a:solidFill>
              </a:rPr>
              <a:t>while (iter.hasNext())</a:t>
            </a:r>
            <a:r>
              <a:rPr lang="pt-PT" altLang="en-US" sz="1400">
                <a:solidFill>
                  <a:schemeClr val="bg1"/>
                </a:solidFill>
              </a:rPr>
              <a:t> </a:t>
            </a:r>
            <a:r>
              <a:rPr lang="en-US" sz="1400">
                <a:solidFill>
                  <a:schemeClr val="bg1"/>
                </a:solidFill>
              </a:rPr>
              <a:t>{</a:t>
            </a:r>
            <a:endParaRPr lang="en-US" sz="1400">
              <a:solidFill>
                <a:schemeClr val="bg1"/>
              </a:solidFill>
            </a:endParaRPr>
          </a:p>
          <a:p>
            <a:pPr algn="l"/>
            <a:r>
              <a:rPr lang="en-US" sz="1400">
                <a:solidFill>
                  <a:schemeClr val="bg1"/>
                </a:solidFill>
              </a:rPr>
              <a:t>    String element = iter.next();</a:t>
            </a:r>
            <a:endParaRPr lang="en-US" sz="1400">
              <a:solidFill>
                <a:schemeClr val="bg1"/>
              </a:solidFill>
            </a:endParaRPr>
          </a:p>
          <a:p>
            <a:pPr algn="l"/>
            <a:r>
              <a:rPr lang="en-US" sz="1400">
                <a:solidFill>
                  <a:schemeClr val="bg1"/>
                </a:solidFill>
              </a:rPr>
              <a:t>    System.out.println(element);</a:t>
            </a:r>
            <a:endParaRPr lang="en-US" sz="1400">
              <a:solidFill>
                <a:schemeClr val="bg1"/>
              </a:solidFill>
            </a:endParaRPr>
          </a:p>
          <a:p>
            <a:pPr algn="l"/>
            <a:r>
              <a:rPr lang="en-US" sz="1400">
                <a:solidFill>
                  <a:schemeClr val="bg1"/>
                </a:solidFill>
              </a:rPr>
              <a:t>}</a:t>
            </a:r>
            <a:endParaRPr lang="en-US" sz="1400">
              <a:solidFill>
                <a:schemeClr val="bg1"/>
              </a:solidFill>
            </a:endParaRPr>
          </a:p>
          <a:p>
            <a:pPr algn="l"/>
            <a:endParaRPr lang="en-US" sz="1400">
              <a:solidFill>
                <a:schemeClr val="bg1"/>
              </a:solidFill>
            </a:endParaRPr>
          </a:p>
          <a:p>
            <a:pPr algn="l"/>
            <a:r>
              <a:rPr lang="en-US" sz="1400">
                <a:solidFill>
                  <a:schemeClr val="bg1"/>
                </a:solidFill>
              </a:rPr>
              <a:t>Collection&lt;String&gt; c = Arrays.asList("city", "state", "country", "continent");</a:t>
            </a:r>
            <a:endParaRPr lang="en-US" sz="1400">
              <a:solidFill>
                <a:schemeClr val="bg1"/>
              </a:solidFill>
            </a:endParaRPr>
          </a:p>
          <a:p>
            <a:pPr algn="l"/>
            <a:r>
              <a:rPr lang="en-US" sz="1400">
                <a:solidFill>
                  <a:schemeClr val="bg1"/>
                </a:solidFill>
              </a:rPr>
              <a:t>Iterator&lt;String&gt; iter1 = c.iterator();</a:t>
            </a:r>
            <a:endParaRPr lang="en-US" sz="1400">
              <a:solidFill>
                <a:schemeClr val="bg1"/>
              </a:solidFill>
            </a:endParaRPr>
          </a:p>
          <a:p>
            <a:pPr algn="l"/>
            <a:r>
              <a:rPr lang="en-US" sz="1400">
                <a:solidFill>
                  <a:schemeClr val="bg1"/>
                </a:solidFill>
              </a:rPr>
              <a:t>iter1.forEachRemaining(System.out::println);</a:t>
            </a:r>
            <a:endParaRPr lang="en-US" sz="1400">
              <a:solidFill>
                <a:schemeClr val="bg1"/>
              </a:solidFill>
            </a:endParaRPr>
          </a:p>
        </p:txBody>
      </p:sp>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18164</Words>
  <Application>WPS Presentation</Application>
  <PresentationFormat>Widescreen</PresentationFormat>
  <Paragraphs>836</Paragraphs>
  <Slides>41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41</vt:i4>
      </vt:variant>
    </vt:vector>
  </HeadingPairs>
  <TitlesOfParts>
    <vt:vector size="57" baseType="lpstr">
      <vt:lpstr>Arial</vt:lpstr>
      <vt:lpstr>SimSun</vt:lpstr>
      <vt:lpstr>Wingdings</vt:lpstr>
      <vt:lpstr>Nimbus Roman No9 L</vt:lpstr>
      <vt:lpstr>Georgia</vt:lpstr>
      <vt:lpstr>Feena Casual</vt:lpstr>
      <vt:lpstr>Standard Symbols PS</vt:lpstr>
      <vt:lpstr>Courier New</vt:lpstr>
      <vt:lpstr>DejaVu Sans</vt:lpstr>
      <vt:lpstr>Calibri</vt:lpstr>
      <vt:lpstr>Calibri Light</vt:lpstr>
      <vt:lpstr>微软雅黑</vt:lpstr>
      <vt:lpstr>Droid Sans Fallback</vt:lpstr>
      <vt:lpstr>Arial Unicode MS</vt:lpstr>
      <vt:lpstr>Michroma</vt:lpstr>
      <vt:lpstr>Tema do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Orientado a Objetos  Collections</dc:title>
  <dc:creator>weder</dc:creator>
  <cp:lastModifiedBy>weder</cp:lastModifiedBy>
  <cp:revision>76</cp:revision>
  <dcterms:created xsi:type="dcterms:W3CDTF">2021-03-12T13:01:51Z</dcterms:created>
  <dcterms:modified xsi:type="dcterms:W3CDTF">2021-03-12T13:01:51Z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