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57" r:id="rId5"/>
    <p:sldId id="260" r:id="rId6"/>
    <p:sldId id="259" r:id="rId7"/>
    <p:sldId id="266" r:id="rId8"/>
    <p:sldId id="268" r:id="rId9"/>
    <p:sldId id="262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5BE"/>
    <a:srgbClr val="6A2073"/>
    <a:srgbClr val="0F5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32195" y="527685"/>
            <a:ext cx="3404870" cy="340487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5393055" y="4322445"/>
            <a:ext cx="4280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>
                <a:solidFill>
                  <a:schemeClr val="bg1"/>
                </a:solidFill>
              </a:rPr>
              <a:t>JAVA STACK</a:t>
            </a:r>
            <a:endParaRPr lang="pt-PT" altLang="pt-BR" sz="5400">
              <a:solidFill>
                <a:schemeClr val="bg1"/>
              </a:solidFill>
            </a:endParaRPr>
          </a:p>
        </p:txBody>
      </p:sp>
      <p:pic>
        <p:nvPicPr>
          <p:cNvPr id="4" name="Imagem 3" descr="undraw_push_notifications_im0o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70" y="1464945"/>
            <a:ext cx="4278630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1407795"/>
            <a:ext cx="11534775" cy="524573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501650" y="2226310"/>
            <a:ext cx="983361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import java.util.ArrayList;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import java.util.List;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import java.util.Stack;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public class ListToStackExample {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public static void main(String a[]){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00B0F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&lt;Integer&gt; </a:t>
            </a:r>
            <a:r>
              <a:rPr lang="pt-BR" altLang="en-US">
                <a:solidFill>
                  <a:srgbClr val="92D050"/>
                </a:solidFill>
              </a:rPr>
              <a:t>stack </a:t>
            </a:r>
            <a:r>
              <a:rPr lang="pt-BR" altLang="en-US">
                <a:solidFill>
                  <a:schemeClr val="bg1"/>
                </a:solidFill>
              </a:rPr>
              <a:t>= new </a:t>
            </a:r>
            <a:r>
              <a:rPr lang="pt-BR" altLang="en-US">
                <a:solidFill>
                  <a:srgbClr val="00B0F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&lt;&gt;();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00B0F0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&lt;Integer&gt; </a:t>
            </a:r>
            <a:r>
              <a:rPr lang="pt-BR" altLang="en-US">
                <a:solidFill>
                  <a:srgbClr val="0070C0"/>
                </a:solidFill>
              </a:rPr>
              <a:t>list </a:t>
            </a:r>
            <a:r>
              <a:rPr lang="pt-BR" altLang="en-US">
                <a:solidFill>
                  <a:schemeClr val="bg1"/>
                </a:solidFill>
              </a:rPr>
              <a:t>= new </a:t>
            </a:r>
            <a:r>
              <a:rPr lang="pt-BR" altLang="en-US">
                <a:solidFill>
                  <a:srgbClr val="00B0F0"/>
                </a:solidFill>
              </a:rPr>
              <a:t>ArrayList</a:t>
            </a:r>
            <a:r>
              <a:rPr lang="pt-BR" altLang="en-US">
                <a:solidFill>
                  <a:schemeClr val="bg1"/>
                </a:solidFill>
              </a:rPr>
              <a:t>&lt;&gt;();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0070C0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.add(1);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0070C0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.add(2);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0070C0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.add(3);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System.out.println("Non-Empty stack addAll Operation : "  + </a:t>
            </a:r>
            <a:r>
              <a:rPr lang="pt-BR" altLang="en-US">
                <a:solidFill>
                  <a:srgbClr val="92D05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.addAll(</a:t>
            </a:r>
            <a:r>
              <a:rPr lang="pt-BR" altLang="en-US">
                <a:solidFill>
                  <a:srgbClr val="0070C0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));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System.out.println("Non-Empty stack : "  + </a:t>
            </a:r>
            <a:r>
              <a:rPr lang="pt-BR" altLang="en-US">
                <a:solidFill>
                  <a:srgbClr val="92D05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}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}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3" name="Caixa de Texto 2"/>
          <p:cNvSpPr txBox="true"/>
          <p:nvPr/>
        </p:nvSpPr>
        <p:spPr>
          <a:xfrm>
            <a:off x="4796155" y="440690"/>
            <a:ext cx="578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2800" b="1">
                <a:solidFill>
                  <a:schemeClr val="bg1"/>
                </a:solidFill>
              </a:rPr>
              <a:t>ArrayList  para Stack</a:t>
            </a:r>
            <a:endParaRPr lang="pt-PT" altLang="pt-BR" sz="2800" b="1">
              <a:solidFill>
                <a:schemeClr val="bg1"/>
              </a:solidFill>
            </a:endParaRPr>
          </a:p>
        </p:txBody>
      </p:sp>
      <p:pic>
        <p:nvPicPr>
          <p:cNvPr id="4" name="Imagem 3" descr="undraw_noted_pc9f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45" y="962660"/>
            <a:ext cx="3769360" cy="3370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1134745"/>
            <a:ext cx="11534775" cy="524573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469265" y="1496060"/>
            <a:ext cx="653669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iimport java.util.ArrayList;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import java.util.List;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import java.util.Stack;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public class StackBasicExample {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public static void main(String a[]){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00B0F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&lt;Integer&gt; </a:t>
            </a:r>
            <a:r>
              <a:rPr lang="pt-BR" altLang="en-US">
                <a:solidFill>
                  <a:srgbClr val="92D050"/>
                </a:solidFill>
              </a:rPr>
              <a:t>stack </a:t>
            </a:r>
            <a:r>
              <a:rPr lang="pt-BR" altLang="en-US">
                <a:solidFill>
                  <a:schemeClr val="bg1"/>
                </a:solidFill>
              </a:rPr>
              <a:t>= new </a:t>
            </a:r>
            <a:r>
              <a:rPr lang="pt-BR" altLang="en-US">
                <a:solidFill>
                  <a:srgbClr val="00B0F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&lt;&gt;();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92D05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.push(1);</a:t>
            </a:r>
            <a:r>
              <a:rPr lang="pt-PT" altLang="pt-BR">
                <a:solidFill>
                  <a:schemeClr val="bg1"/>
                </a:solidFill>
              </a:rPr>
              <a:t> </a:t>
            </a:r>
            <a:r>
              <a:rPr lang="pt-BR" altLang="en-US">
                <a:solidFill>
                  <a:srgbClr val="92D05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.push(2); </a:t>
            </a:r>
            <a:r>
              <a:rPr lang="pt-BR" altLang="en-US">
                <a:solidFill>
                  <a:srgbClr val="92D05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.push(3);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00B0F0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&lt;Integer&gt; </a:t>
            </a:r>
            <a:r>
              <a:rPr lang="pt-BR" altLang="en-US">
                <a:solidFill>
                  <a:srgbClr val="8B05BE"/>
                </a:solidFill>
              </a:rPr>
              <a:t>list </a:t>
            </a:r>
            <a:r>
              <a:rPr lang="pt-BR" altLang="en-US">
                <a:solidFill>
                  <a:schemeClr val="bg1"/>
                </a:solidFill>
              </a:rPr>
              <a:t>= new </a:t>
            </a:r>
            <a:r>
              <a:rPr lang="pt-BR" altLang="en-US">
                <a:solidFill>
                  <a:srgbClr val="00B0F0"/>
                </a:solidFill>
              </a:rPr>
              <a:t>ArrayList</a:t>
            </a:r>
            <a:r>
              <a:rPr lang="pt-BR" altLang="en-US">
                <a:solidFill>
                  <a:schemeClr val="bg1"/>
                </a:solidFill>
              </a:rPr>
              <a:t>&lt;&gt;();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</a:t>
            </a:r>
            <a:r>
              <a:rPr lang="pt-BR" altLang="en-US">
                <a:solidFill>
                  <a:srgbClr val="8B05BE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.addAll(</a:t>
            </a:r>
            <a:r>
              <a:rPr lang="pt-BR" altLang="en-US">
                <a:solidFill>
                  <a:srgbClr val="92D05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System.out.println("Non-Empty stack : "  + </a:t>
            </a:r>
            <a:r>
              <a:rPr lang="pt-BR" altLang="en-US">
                <a:solidFill>
                  <a:srgbClr val="92D050"/>
                </a:solidFill>
              </a:rPr>
              <a:t>stack</a:t>
            </a:r>
            <a:r>
              <a:rPr lang="pt-BR" altLang="en-US">
                <a:solidFill>
                  <a:schemeClr val="bg1"/>
                </a:solidFill>
              </a:rPr>
              <a:t>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    System.out.println("Non-Empty List : "  + </a:t>
            </a:r>
            <a:r>
              <a:rPr lang="pt-BR" altLang="en-US">
                <a:solidFill>
                  <a:srgbClr val="8B05BE"/>
                </a:solidFill>
              </a:rPr>
              <a:t>list</a:t>
            </a:r>
            <a:r>
              <a:rPr lang="pt-BR" altLang="en-US">
                <a:solidFill>
                  <a:schemeClr val="bg1"/>
                </a:solidFill>
              </a:rPr>
              <a:t>);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}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}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3" name="Caixa de Texto 2"/>
          <p:cNvSpPr txBox="true"/>
          <p:nvPr/>
        </p:nvSpPr>
        <p:spPr>
          <a:xfrm>
            <a:off x="7308850" y="490220"/>
            <a:ext cx="4417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2800" b="1">
                <a:solidFill>
                  <a:schemeClr val="bg1"/>
                </a:solidFill>
              </a:rPr>
              <a:t>Stack </a:t>
            </a:r>
            <a:r>
              <a:rPr lang="pt-PT" altLang="pt-BR" sz="2800" b="1">
                <a:solidFill>
                  <a:schemeClr val="bg1"/>
                </a:solidFill>
                <a:sym typeface="+mn-ea"/>
              </a:rPr>
              <a:t>para ArrayList   </a:t>
            </a:r>
            <a:endParaRPr lang="pt-PT" altLang="pt-BR" sz="2800" b="1">
              <a:solidFill>
                <a:schemeClr val="bg1"/>
              </a:solidFill>
            </a:endParaRPr>
          </a:p>
        </p:txBody>
      </p:sp>
      <p:pic>
        <p:nvPicPr>
          <p:cNvPr id="4" name="Imagem 3" descr="undraw_chore_list_iof3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5955" y="1259205"/>
            <a:ext cx="466344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25005" y="527685"/>
            <a:ext cx="3404870" cy="3404870"/>
          </a:xfrm>
          <a:prstGeom prst="rect">
            <a:avLst/>
          </a:prstGeom>
        </p:spPr>
      </p:pic>
      <p:sp>
        <p:nvSpPr>
          <p:cNvPr id="3" name="Caixa de Texto 2"/>
          <p:cNvSpPr txBox="true"/>
          <p:nvPr/>
        </p:nvSpPr>
        <p:spPr>
          <a:xfrm>
            <a:off x="7419340" y="4222750"/>
            <a:ext cx="3086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>
                <a:solidFill>
                  <a:schemeClr val="bg1"/>
                </a:solidFill>
              </a:rPr>
              <a:t>THANKS</a:t>
            </a:r>
            <a:endParaRPr lang="pt-PT" altLang="pt-BR" sz="5400">
              <a:solidFill>
                <a:schemeClr val="bg1"/>
              </a:solidFill>
            </a:endParaRPr>
          </a:p>
        </p:txBody>
      </p:sp>
      <p:pic>
        <p:nvPicPr>
          <p:cNvPr id="4" name="Imagem 3" descr="undraw_collaborating_g8k8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915" y="527685"/>
            <a:ext cx="5506085" cy="6018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aixa de Texto 3"/>
          <p:cNvSpPr txBox="true"/>
          <p:nvPr/>
        </p:nvSpPr>
        <p:spPr>
          <a:xfrm>
            <a:off x="553720" y="725805"/>
            <a:ext cx="606679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É uma das estruturas de dados mais simples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A idéia fundamental da pilha é que todo o acesso a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seus elementos é feito através do seu topo.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Assim, quando um elemento novo é introduzido na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pilha, passa a ser o elemento do topo, e o único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elemento que pode ser removido da pilha é o do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topo.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Caixa de Texto 4"/>
          <p:cNvSpPr txBox="true"/>
          <p:nvPr/>
        </p:nvSpPr>
        <p:spPr>
          <a:xfrm>
            <a:off x="307340" y="4505960"/>
            <a:ext cx="80479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Java Stack is a legacy Collection class.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It extends Vector class with five operations to support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LIFO (Last In First Out). It is available in Collection API since Java 1.0.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3164205" y="5614035"/>
            <a:ext cx="800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As Vector implements List, Stack class is also a List implementation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class but does NOT support all operations of Vector or List.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As Stack supports LIFO, it is also known as LIFO Lists.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2474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Stack -&gt; extends Vector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5244465"/>
            <a:ext cx="138620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528955" y="1463675"/>
            <a:ext cx="1139634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Java Stack é um objeto LIFO. Estende a classe Vector, mas suporta apenas cinco operações.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A classe Java Stack possui apenas um construtor vazio ou padrão.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Portanto, quando criamos uma pilha, inicialmente ela não contém itens que significam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que a pilha está vazia.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A pilha internamente possui um ponteiro: TOP, que se refere à parte superior do elemento Stack.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Se Stack estiver vazio, TOP se refere ao local do primeiro elemento antes.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Se a pilha não estiver vazia, TOP se refere ao elemento top.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aixa de Texto 1"/>
          <p:cNvSpPr txBox="true"/>
          <p:nvPr/>
        </p:nvSpPr>
        <p:spPr>
          <a:xfrm>
            <a:off x="737870" y="1365885"/>
            <a:ext cx="603059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Os elementos da pilha são retirados na ordem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inversa à ordem em que foram introduzidos: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o primeiro que sai é o último que entrou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(LIFO – last in, first out)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Existem duas operações básicas que devem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ser implementadas numa estrutura de pilha: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operação para empilhar </a:t>
            </a:r>
            <a:r>
              <a:rPr lang="pt-BR" altLang="en-US">
                <a:solidFill>
                  <a:srgbClr val="00B0F0"/>
                </a:solidFill>
              </a:rPr>
              <a:t>(push)</a:t>
            </a:r>
            <a:r>
              <a:rPr lang="pt-BR" altLang="en-US">
                <a:solidFill>
                  <a:schemeClr val="bg1"/>
                </a:solidFill>
              </a:rPr>
              <a:t> um novo elemento,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inserindo-o no topo,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operação para desempilhar </a:t>
            </a:r>
            <a:r>
              <a:rPr lang="pt-BR" altLang="en-US">
                <a:solidFill>
                  <a:srgbClr val="00B0F0"/>
                </a:solidFill>
              </a:rPr>
              <a:t>(pop) </a:t>
            </a:r>
            <a:r>
              <a:rPr lang="pt-BR" altLang="en-US">
                <a:solidFill>
                  <a:schemeClr val="bg1"/>
                </a:solidFill>
              </a:rPr>
              <a:t>um elemento,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removendo-o do topo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31" name="Caixa de Texto 30"/>
          <p:cNvSpPr txBox="true"/>
          <p:nvPr/>
        </p:nvSpPr>
        <p:spPr>
          <a:xfrm>
            <a:off x="1031240" y="448310"/>
            <a:ext cx="3948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2800" b="1">
                <a:solidFill>
                  <a:schemeClr val="bg1"/>
                </a:solidFill>
              </a:rPr>
              <a:t>Operação de Stack</a:t>
            </a:r>
            <a:endParaRPr lang="pt-PT" altLang="pt-BR" sz="2800" b="1">
              <a:solidFill>
                <a:schemeClr val="bg1"/>
              </a:solidFill>
            </a:endParaRPr>
          </a:p>
        </p:txBody>
      </p:sp>
      <p:pic>
        <p:nvPicPr>
          <p:cNvPr id="3" name="Imagem 2" descr="undraw_modern_art_x3qc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9750" y="1256030"/>
            <a:ext cx="5020945" cy="3935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aixa de Texto 1"/>
          <p:cNvSpPr txBox="true"/>
          <p:nvPr/>
        </p:nvSpPr>
        <p:spPr>
          <a:xfrm>
            <a:off x="873760" y="749935"/>
            <a:ext cx="1793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</a:rPr>
              <a:t>Stack Empty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74005" y="749935"/>
            <a:ext cx="2314575" cy="410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Seta para a esquerda 3"/>
          <p:cNvSpPr/>
          <p:nvPr/>
        </p:nvSpPr>
        <p:spPr>
          <a:xfrm>
            <a:off x="7600950" y="4989830"/>
            <a:ext cx="2127250" cy="260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Caixa de Texto 4"/>
          <p:cNvSpPr txBox="true"/>
          <p:nvPr/>
        </p:nvSpPr>
        <p:spPr>
          <a:xfrm>
            <a:off x="9379585" y="4579620"/>
            <a:ext cx="56832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pt-PT" altLang="pt-BR">
                <a:solidFill>
                  <a:schemeClr val="accent4"/>
                </a:solidFill>
                <a:effectLst/>
              </a:rPr>
              <a:t>Top</a:t>
            </a:r>
            <a:endParaRPr lang="pt-PT" altLang="pt-BR">
              <a:solidFill>
                <a:schemeClr val="accent4"/>
              </a:solidFill>
              <a:effectLst/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5718175" y="230505"/>
            <a:ext cx="162560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  <a:effectLst/>
              </a:rPr>
              <a:t>Stack </a:t>
            </a:r>
            <a:r>
              <a:rPr lang="pt-PT" altLang="pt-BR">
                <a:solidFill>
                  <a:schemeClr val="accent4"/>
                </a:solidFill>
              </a:rPr>
              <a:t>Empty</a:t>
            </a:r>
            <a:endParaRPr lang="pt-PT" altLang="pt-BR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etângulo 2"/>
          <p:cNvSpPr/>
          <p:nvPr/>
        </p:nvSpPr>
        <p:spPr>
          <a:xfrm>
            <a:off x="322580" y="774700"/>
            <a:ext cx="2314575" cy="410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Seta para a esquerda 3"/>
          <p:cNvSpPr/>
          <p:nvPr/>
        </p:nvSpPr>
        <p:spPr>
          <a:xfrm>
            <a:off x="2673350" y="4467225"/>
            <a:ext cx="1306830" cy="260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Caixa de Texto 4"/>
          <p:cNvSpPr txBox="true"/>
          <p:nvPr/>
        </p:nvSpPr>
        <p:spPr>
          <a:xfrm>
            <a:off x="3282950" y="4086860"/>
            <a:ext cx="56832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pt-PT" altLang="pt-BR">
                <a:solidFill>
                  <a:schemeClr val="accent4"/>
                </a:solidFill>
                <a:effectLst/>
              </a:rPr>
              <a:t>Top</a:t>
            </a:r>
            <a:endParaRPr lang="pt-PT" altLang="pt-BR">
              <a:solidFill>
                <a:schemeClr val="accent4"/>
              </a:solidFill>
              <a:effectLst/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995045" y="242570"/>
            <a:ext cx="104838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Push(1)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471805" y="4330065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1355090" y="4347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1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81170" y="774700"/>
            <a:ext cx="2314575" cy="410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Seta para a esquerda 10"/>
          <p:cNvSpPr/>
          <p:nvPr/>
        </p:nvSpPr>
        <p:spPr>
          <a:xfrm>
            <a:off x="6631940" y="3924300"/>
            <a:ext cx="1306830" cy="260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Caixa de Texto 11"/>
          <p:cNvSpPr txBox="true"/>
          <p:nvPr/>
        </p:nvSpPr>
        <p:spPr>
          <a:xfrm>
            <a:off x="7241540" y="3459480"/>
            <a:ext cx="56832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pt-PT" altLang="pt-BR">
                <a:solidFill>
                  <a:schemeClr val="accent4"/>
                </a:solidFill>
                <a:effectLst/>
              </a:rPr>
              <a:t>Top</a:t>
            </a:r>
            <a:endParaRPr lang="pt-PT" altLang="pt-BR">
              <a:solidFill>
                <a:schemeClr val="accent4"/>
              </a:solidFill>
              <a:effectLst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4430395" y="4330065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true"/>
          <p:nvPr/>
        </p:nvSpPr>
        <p:spPr>
          <a:xfrm>
            <a:off x="5313680" y="4347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1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4424680" y="3853815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true"/>
          <p:nvPr/>
        </p:nvSpPr>
        <p:spPr>
          <a:xfrm>
            <a:off x="5307965" y="387159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2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17" name="Caixa de Texto 16"/>
          <p:cNvSpPr txBox="true"/>
          <p:nvPr/>
        </p:nvSpPr>
        <p:spPr>
          <a:xfrm>
            <a:off x="4914265" y="242570"/>
            <a:ext cx="104838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Push(2)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89900" y="784225"/>
            <a:ext cx="2314575" cy="410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Seta para a esquerda 18"/>
          <p:cNvSpPr/>
          <p:nvPr/>
        </p:nvSpPr>
        <p:spPr>
          <a:xfrm>
            <a:off x="10440670" y="2992755"/>
            <a:ext cx="1306830" cy="260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true"/>
          <p:nvPr/>
        </p:nvSpPr>
        <p:spPr>
          <a:xfrm>
            <a:off x="11050270" y="2190115"/>
            <a:ext cx="56832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pt-PT" altLang="pt-BR">
                <a:solidFill>
                  <a:schemeClr val="accent4"/>
                </a:solidFill>
                <a:effectLst/>
              </a:rPr>
              <a:t>Top</a:t>
            </a:r>
            <a:endParaRPr lang="pt-PT" altLang="pt-BR">
              <a:solidFill>
                <a:schemeClr val="accent4"/>
              </a:solidFill>
              <a:effectLst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8239125" y="4339590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Caixa de Texto 21"/>
          <p:cNvSpPr txBox="true"/>
          <p:nvPr/>
        </p:nvSpPr>
        <p:spPr>
          <a:xfrm>
            <a:off x="9122410" y="43573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1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8233410" y="3863340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true"/>
          <p:nvPr/>
        </p:nvSpPr>
        <p:spPr>
          <a:xfrm>
            <a:off x="9116695" y="388112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2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8722995" y="107315"/>
            <a:ext cx="104838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Push(4)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8717280" y="379095"/>
            <a:ext cx="104838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Push(3)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8251825" y="3387090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Caixa de Texto 27"/>
          <p:cNvSpPr txBox="true"/>
          <p:nvPr/>
        </p:nvSpPr>
        <p:spPr>
          <a:xfrm>
            <a:off x="9135110" y="34048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3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9" name="Retângulo arredondado 28"/>
          <p:cNvSpPr/>
          <p:nvPr/>
        </p:nvSpPr>
        <p:spPr>
          <a:xfrm>
            <a:off x="8246110" y="2898775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Caixa de Texto 29"/>
          <p:cNvSpPr txBox="true"/>
          <p:nvPr/>
        </p:nvSpPr>
        <p:spPr>
          <a:xfrm>
            <a:off x="9129395" y="291655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4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31" name="Caixa de Texto 30"/>
          <p:cNvSpPr txBox="true"/>
          <p:nvPr/>
        </p:nvSpPr>
        <p:spPr>
          <a:xfrm>
            <a:off x="3980180" y="6084570"/>
            <a:ext cx="4514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2800">
                <a:solidFill>
                  <a:schemeClr val="bg1"/>
                </a:solidFill>
              </a:rPr>
              <a:t>Operação de Stack Push</a:t>
            </a:r>
            <a:endParaRPr lang="pt-PT" altLang="pt-BR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Retângulo 17"/>
          <p:cNvSpPr/>
          <p:nvPr/>
        </p:nvSpPr>
        <p:spPr>
          <a:xfrm>
            <a:off x="515620" y="1120140"/>
            <a:ext cx="2314575" cy="410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Seta para a esquerda 18"/>
          <p:cNvSpPr/>
          <p:nvPr/>
        </p:nvSpPr>
        <p:spPr>
          <a:xfrm>
            <a:off x="2814320" y="3538855"/>
            <a:ext cx="1306830" cy="260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true"/>
          <p:nvPr/>
        </p:nvSpPr>
        <p:spPr>
          <a:xfrm>
            <a:off x="3274695" y="3170555"/>
            <a:ext cx="56832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pt-PT" altLang="pt-BR">
                <a:solidFill>
                  <a:schemeClr val="accent4"/>
                </a:solidFill>
                <a:effectLst/>
              </a:rPr>
              <a:t>Top</a:t>
            </a:r>
            <a:endParaRPr lang="pt-PT" altLang="pt-BR">
              <a:solidFill>
                <a:schemeClr val="accent4"/>
              </a:solidFill>
              <a:effectLst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612775" y="4439285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Caixa de Texto 21"/>
          <p:cNvSpPr txBox="true"/>
          <p:nvPr/>
        </p:nvSpPr>
        <p:spPr>
          <a:xfrm>
            <a:off x="1496060" y="44570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1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607060" y="3963035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true"/>
          <p:nvPr/>
        </p:nvSpPr>
        <p:spPr>
          <a:xfrm>
            <a:off x="1490345" y="398081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2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1096645" y="207010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pop()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625475" y="3486785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Caixa de Texto 27"/>
          <p:cNvSpPr txBox="true"/>
          <p:nvPr/>
        </p:nvSpPr>
        <p:spPr>
          <a:xfrm>
            <a:off x="1508760" y="3504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3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29" name="Retângulo arredondado 28"/>
          <p:cNvSpPr/>
          <p:nvPr/>
        </p:nvSpPr>
        <p:spPr>
          <a:xfrm>
            <a:off x="3274695" y="734060"/>
            <a:ext cx="2015490" cy="386080"/>
          </a:xfrm>
          <a:prstGeom prst="roundRect">
            <a:avLst/>
          </a:prstGeom>
          <a:solidFill>
            <a:srgbClr val="0F5E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Caixa de Texto 29"/>
          <p:cNvSpPr txBox="true"/>
          <p:nvPr/>
        </p:nvSpPr>
        <p:spPr>
          <a:xfrm>
            <a:off x="4121150" y="7518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4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31" name="Caixa de Texto 30"/>
          <p:cNvSpPr txBox="true"/>
          <p:nvPr/>
        </p:nvSpPr>
        <p:spPr>
          <a:xfrm>
            <a:off x="3980180" y="6084570"/>
            <a:ext cx="4592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2800">
                <a:solidFill>
                  <a:schemeClr val="bg1"/>
                </a:solidFill>
              </a:rPr>
              <a:t>Operação de Stack Pop()</a:t>
            </a:r>
            <a:endParaRPr lang="pt-PT" altLang="pt-BR" sz="2800">
              <a:solidFill>
                <a:schemeClr val="bg1"/>
              </a:solidFill>
            </a:endParaRPr>
          </a:p>
        </p:txBody>
      </p:sp>
      <p:sp>
        <p:nvSpPr>
          <p:cNvPr id="2" name="Seta Dobrada 1"/>
          <p:cNvSpPr/>
          <p:nvPr/>
        </p:nvSpPr>
        <p:spPr>
          <a:xfrm>
            <a:off x="1654810" y="734060"/>
            <a:ext cx="968375" cy="1953895"/>
          </a:xfrm>
          <a:prstGeom prst="bentArrow">
            <a:avLst/>
          </a:prstGeom>
          <a:solidFill>
            <a:srgbClr val="0F5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57925" y="1376045"/>
            <a:ext cx="2314575" cy="410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Seta para a esquerda 31"/>
          <p:cNvSpPr/>
          <p:nvPr/>
        </p:nvSpPr>
        <p:spPr>
          <a:xfrm>
            <a:off x="8556625" y="4747895"/>
            <a:ext cx="1306830" cy="260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3" name="Caixa de Texto 32"/>
          <p:cNvSpPr txBox="true"/>
          <p:nvPr/>
        </p:nvSpPr>
        <p:spPr>
          <a:xfrm>
            <a:off x="9017000" y="4355465"/>
            <a:ext cx="56832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pt-PT" altLang="pt-BR">
                <a:solidFill>
                  <a:schemeClr val="accent4"/>
                </a:solidFill>
                <a:effectLst/>
              </a:rPr>
              <a:t>Top</a:t>
            </a:r>
            <a:endParaRPr lang="pt-PT" altLang="pt-BR">
              <a:solidFill>
                <a:schemeClr val="accent4"/>
              </a:solidFill>
              <a:effectLst/>
            </a:endParaRPr>
          </a:p>
        </p:txBody>
      </p:sp>
      <p:sp>
        <p:nvSpPr>
          <p:cNvPr id="34" name="Retângulo arredondado 33"/>
          <p:cNvSpPr/>
          <p:nvPr/>
        </p:nvSpPr>
        <p:spPr>
          <a:xfrm>
            <a:off x="6355080" y="4695190"/>
            <a:ext cx="2015490" cy="386080"/>
          </a:xfrm>
          <a:prstGeom prst="roundRect">
            <a:avLst/>
          </a:prstGeom>
          <a:solidFill>
            <a:srgbClr val="6A20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true"/>
          <p:nvPr/>
        </p:nvSpPr>
        <p:spPr>
          <a:xfrm>
            <a:off x="7238365" y="47129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1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38" name="Caixa de Texto 37"/>
          <p:cNvSpPr txBox="true"/>
          <p:nvPr/>
        </p:nvSpPr>
        <p:spPr>
          <a:xfrm>
            <a:off x="6838950" y="46291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pop()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41" name="Retângulo arredondado 40"/>
          <p:cNvSpPr/>
          <p:nvPr/>
        </p:nvSpPr>
        <p:spPr>
          <a:xfrm>
            <a:off x="9017000" y="989965"/>
            <a:ext cx="2015490" cy="386080"/>
          </a:xfrm>
          <a:prstGeom prst="roundRect">
            <a:avLst/>
          </a:prstGeom>
          <a:solidFill>
            <a:srgbClr val="0F5E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2" name="Caixa de Texto 41"/>
          <p:cNvSpPr txBox="true"/>
          <p:nvPr/>
        </p:nvSpPr>
        <p:spPr>
          <a:xfrm>
            <a:off x="9863455" y="10077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3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43" name="Seta Dobrada 42"/>
          <p:cNvSpPr/>
          <p:nvPr/>
        </p:nvSpPr>
        <p:spPr>
          <a:xfrm>
            <a:off x="7397115" y="989965"/>
            <a:ext cx="968375" cy="1953895"/>
          </a:xfrm>
          <a:prstGeom prst="bentArrow">
            <a:avLst/>
          </a:prstGeom>
          <a:solidFill>
            <a:srgbClr val="0F5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57" name="Caixa de Texto 56"/>
          <p:cNvSpPr txBox="true"/>
          <p:nvPr/>
        </p:nvSpPr>
        <p:spPr>
          <a:xfrm>
            <a:off x="6869430" y="75882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pop()</a:t>
            </a:r>
            <a:endParaRPr lang="pt-PT" altLang="pt-BR">
              <a:solidFill>
                <a:schemeClr val="accent4"/>
              </a:solidFill>
            </a:endParaRPr>
          </a:p>
        </p:txBody>
      </p:sp>
      <p:sp>
        <p:nvSpPr>
          <p:cNvPr id="58" name="Retângulo arredondado 57"/>
          <p:cNvSpPr/>
          <p:nvPr/>
        </p:nvSpPr>
        <p:spPr>
          <a:xfrm>
            <a:off x="8999220" y="453390"/>
            <a:ext cx="2015490" cy="386080"/>
          </a:xfrm>
          <a:prstGeom prst="roundRect">
            <a:avLst/>
          </a:prstGeom>
          <a:solidFill>
            <a:srgbClr val="0F5E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9" name="Caixa de Texto 58"/>
          <p:cNvSpPr txBox="true"/>
          <p:nvPr/>
        </p:nvSpPr>
        <p:spPr>
          <a:xfrm>
            <a:off x="9875520" y="471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pt-PT" altLang="pt-BR">
                <a:solidFill>
                  <a:schemeClr val="accent4"/>
                </a:solidFill>
              </a:rPr>
              <a:t>2</a:t>
            </a:r>
            <a:endParaRPr lang="pt-PT" altLang="pt-BR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1407795"/>
            <a:ext cx="11534775" cy="524573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543560" y="1875155"/>
            <a:ext cx="99091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>
                <a:solidFill>
                  <a:schemeClr val="bg1"/>
                </a:solidFill>
              </a:rPr>
              <a:t>import java.util.Stack;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public class StackBasicExample {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public static void main(String a[]){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</a:t>
            </a:r>
            <a:r>
              <a:rPr lang="pt-BR" altLang="en-US" sz="1400">
                <a:solidFill>
                  <a:srgbClr val="00B0F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&lt;Integer&gt; </a:t>
            </a:r>
            <a:r>
              <a:rPr lang="pt-BR" altLang="en-US" sz="1400">
                <a:solidFill>
                  <a:srgbClr val="92D050"/>
                </a:solidFill>
              </a:rPr>
              <a:t>stack </a:t>
            </a:r>
            <a:r>
              <a:rPr lang="pt-BR" altLang="en-US" sz="1400">
                <a:solidFill>
                  <a:schemeClr val="bg1"/>
                </a:solidFill>
              </a:rPr>
              <a:t>= new </a:t>
            </a:r>
            <a:r>
              <a:rPr lang="pt-BR" altLang="en-US" sz="1400">
                <a:solidFill>
                  <a:srgbClr val="00B0F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&lt;&gt;();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System.out.println("Empty stack : "  + stack);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System.out.println("Empty stack : "  + stack.isEmpty());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// Exception in thread "main" java.util.EmptyStackException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// System.out.println("Empty stack : Pop Operation : "  + stack.pop());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.push(1001);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.push(1002);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.push(1003);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.push(1004);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System.out.println("Non-Empty stack : "  +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System.out.println("Non-Empty stack: Pop Operation : "  +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.pop());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System.out.println("Non-Empty stack : After Pop Operation : "  +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System.out.println("Non-Empty stack : search() Operation : "  +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.search(1002));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    System.out.println("Non-Empty stack : "  + </a:t>
            </a:r>
            <a:r>
              <a:rPr lang="pt-BR" altLang="en-US" sz="1400">
                <a:solidFill>
                  <a:srgbClr val="92D050"/>
                </a:solidFill>
              </a:rPr>
              <a:t>stack</a:t>
            </a:r>
            <a:r>
              <a:rPr lang="pt-BR" altLang="en-US" sz="1400">
                <a:solidFill>
                  <a:schemeClr val="bg1"/>
                </a:solidFill>
              </a:rPr>
              <a:t>.isEmpty());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    }</a:t>
            </a:r>
            <a:endParaRPr lang="pt-BR" altLang="en-US" sz="1400">
              <a:solidFill>
                <a:schemeClr val="bg1"/>
              </a:solidFill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</a:rPr>
              <a:t>}</a:t>
            </a:r>
            <a:endParaRPr lang="pt-BR" altLang="en-US" sz="1400">
              <a:solidFill>
                <a:schemeClr val="bg1"/>
              </a:solidFill>
            </a:endParaRPr>
          </a:p>
        </p:txBody>
      </p:sp>
      <p:sp>
        <p:nvSpPr>
          <p:cNvPr id="3" name="Caixa de Texto 2"/>
          <p:cNvSpPr txBox="true"/>
          <p:nvPr/>
        </p:nvSpPr>
        <p:spPr>
          <a:xfrm>
            <a:off x="7010400" y="415925"/>
            <a:ext cx="4280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>
                <a:solidFill>
                  <a:schemeClr val="bg1"/>
                </a:solidFill>
              </a:rPr>
              <a:t>JAVA STACK</a:t>
            </a:r>
            <a:endParaRPr lang="pt-PT" altLang="pt-BR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07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2475230"/>
            <a:ext cx="7640955" cy="347535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526415" y="2887980"/>
            <a:ext cx="59988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600">
                <a:solidFill>
                  <a:schemeClr val="bg1"/>
                </a:solidFill>
              </a:rPr>
              <a:t>import java.util.Stack;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public class ArrayToStackExample {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public static void main(String a[]){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    </a:t>
            </a:r>
            <a:r>
              <a:rPr lang="pt-BR" altLang="en-US" sz="1600">
                <a:solidFill>
                  <a:srgbClr val="00B0F0"/>
                </a:solidFill>
              </a:rPr>
              <a:t>Integer</a:t>
            </a:r>
            <a:r>
              <a:rPr lang="pt-BR" altLang="en-US" sz="1600">
                <a:solidFill>
                  <a:schemeClr val="bg1"/>
                </a:solidFill>
              </a:rPr>
              <a:t>[] </a:t>
            </a:r>
            <a:r>
              <a:rPr lang="pt-BR" altLang="en-US" sz="1600">
                <a:solidFill>
                  <a:srgbClr val="8B05BE"/>
                </a:solidFill>
              </a:rPr>
              <a:t>intArr </a:t>
            </a:r>
            <a:r>
              <a:rPr lang="pt-BR" altLang="en-US" sz="1600">
                <a:solidFill>
                  <a:schemeClr val="bg1"/>
                </a:solidFill>
              </a:rPr>
              <a:t>= { 1001,1002,1003,1004};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    </a:t>
            </a:r>
            <a:r>
              <a:rPr lang="pt-BR" altLang="en-US" sz="1600">
                <a:solidFill>
                  <a:srgbClr val="00B0F0"/>
                </a:solidFill>
              </a:rPr>
              <a:t>Stack</a:t>
            </a:r>
            <a:r>
              <a:rPr lang="pt-BR" altLang="en-US" sz="1600">
                <a:solidFill>
                  <a:schemeClr val="bg1"/>
                </a:solidFill>
              </a:rPr>
              <a:t>&lt;Integer&gt; </a:t>
            </a:r>
            <a:r>
              <a:rPr lang="pt-BR" altLang="en-US" sz="1600">
                <a:solidFill>
                  <a:srgbClr val="92D050"/>
                </a:solidFill>
              </a:rPr>
              <a:t>stack </a:t>
            </a:r>
            <a:r>
              <a:rPr lang="pt-BR" altLang="en-US" sz="1600">
                <a:solidFill>
                  <a:schemeClr val="bg1"/>
                </a:solidFill>
              </a:rPr>
              <a:t>= new </a:t>
            </a:r>
            <a:r>
              <a:rPr lang="pt-BR" altLang="en-US" sz="1600">
                <a:solidFill>
                  <a:srgbClr val="00B0F0"/>
                </a:solidFill>
              </a:rPr>
              <a:t>Stack</a:t>
            </a:r>
            <a:r>
              <a:rPr lang="pt-BR" altLang="en-US" sz="1600">
                <a:solidFill>
                  <a:schemeClr val="bg1"/>
                </a:solidFill>
              </a:rPr>
              <a:t>&lt;&gt;();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    for(Integer i : </a:t>
            </a:r>
            <a:r>
              <a:rPr lang="pt-BR" altLang="en-US" sz="1600">
                <a:solidFill>
                  <a:srgbClr val="8B05BE"/>
                </a:solidFill>
              </a:rPr>
              <a:t>intArr</a:t>
            </a:r>
            <a:r>
              <a:rPr lang="pt-BR" altLang="en-US" sz="1600">
                <a:solidFill>
                  <a:schemeClr val="bg1"/>
                </a:solidFill>
              </a:rPr>
              <a:t>){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        </a:t>
            </a:r>
            <a:r>
              <a:rPr lang="pt-BR" altLang="en-US" sz="1600">
                <a:solidFill>
                  <a:srgbClr val="92D050"/>
                </a:solidFill>
              </a:rPr>
              <a:t>stack</a:t>
            </a:r>
            <a:r>
              <a:rPr lang="pt-BR" altLang="en-US" sz="1600">
                <a:solidFill>
                  <a:schemeClr val="bg1"/>
                </a:solidFill>
              </a:rPr>
              <a:t>.push(i);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    }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    System.out.println("Non-Empty stack : "  + </a:t>
            </a:r>
            <a:r>
              <a:rPr lang="pt-BR" altLang="en-US" sz="1600">
                <a:solidFill>
                  <a:srgbClr val="92D050"/>
                </a:solidFill>
              </a:rPr>
              <a:t>stack</a:t>
            </a:r>
            <a:r>
              <a:rPr lang="pt-BR" altLang="en-US" sz="1600">
                <a:solidFill>
                  <a:schemeClr val="bg1"/>
                </a:solidFill>
              </a:rPr>
              <a:t>);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    }</a:t>
            </a:r>
            <a:endParaRPr lang="pt-BR" altLang="en-US" sz="1600">
              <a:solidFill>
                <a:schemeClr val="bg1"/>
              </a:solidFill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</a:rPr>
              <a:t>}</a:t>
            </a:r>
            <a:endParaRPr lang="pt-BR" altLang="en-US" sz="1600">
              <a:solidFill>
                <a:schemeClr val="bg1"/>
              </a:solidFill>
            </a:endParaRPr>
          </a:p>
        </p:txBody>
      </p:sp>
      <p:sp>
        <p:nvSpPr>
          <p:cNvPr id="3" name="Caixa de Texto 2"/>
          <p:cNvSpPr txBox="true"/>
          <p:nvPr/>
        </p:nvSpPr>
        <p:spPr>
          <a:xfrm>
            <a:off x="7209790" y="353695"/>
            <a:ext cx="4454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2800" b="1">
                <a:solidFill>
                  <a:schemeClr val="bg1"/>
                </a:solidFill>
              </a:rPr>
              <a:t>ARRAY  PARA STACK</a:t>
            </a:r>
            <a:endParaRPr lang="pt-PT" altLang="pt-BR" sz="2800" b="1">
              <a:solidFill>
                <a:schemeClr val="bg1"/>
              </a:solidFill>
            </a:endParaRPr>
          </a:p>
        </p:txBody>
      </p:sp>
      <p:pic>
        <p:nvPicPr>
          <p:cNvPr id="4" name="Imagem 3" descr="undraw_solution_mindset_34bi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735" y="1147445"/>
            <a:ext cx="4075430" cy="2757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3866</Words>
  <Application>WPS Presentation</Application>
  <PresentationFormat>Widescreen</PresentationFormat>
  <Paragraphs>188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Nimbus Roman No9 L</vt:lpstr>
      <vt:lpstr>Calibri</vt:lpstr>
      <vt:lpstr>DejaVu Sans</vt:lpstr>
      <vt:lpstr>微软雅黑</vt:lpstr>
      <vt:lpstr>Droid Sans Fallback</vt:lpstr>
      <vt:lpstr>Arial Unicode MS</vt:lpstr>
      <vt:lpstr>Calibri Light</vt:lpstr>
      <vt:lpstr>Standard Symbols PS</vt:lpstr>
      <vt:lpstr>Tema do Office</vt:lpstr>
      <vt:lpstr>PowerPoint 演示文稿</vt:lpstr>
      <vt:lpstr>PowerPoint 演示文稿</vt:lpstr>
      <vt:lpstr>Java Stack -&gt; extends Vector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weder</dc:creator>
  <cp:lastModifiedBy>weder</cp:lastModifiedBy>
  <cp:revision>16</cp:revision>
  <dcterms:created xsi:type="dcterms:W3CDTF">2021-03-12T14:08:34Z</dcterms:created>
  <dcterms:modified xsi:type="dcterms:W3CDTF">2021-03-12T14:08:34Z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