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5" r:id="rId3"/>
    <p:sldId id="270" r:id="rId4"/>
    <p:sldId id="271" r:id="rId6"/>
    <p:sldId id="259" r:id="rId7"/>
    <p:sldId id="272" r:id="rId8"/>
    <p:sldId id="273" r:id="rId9"/>
    <p:sldId id="274" r:id="rId10"/>
    <p:sldId id="282" r:id="rId11"/>
    <p:sldId id="283" r:id="rId12"/>
    <p:sldId id="276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284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000"/>
    <a:srgbClr val="6C4FBB"/>
    <a:srgbClr val="0F5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sz="1600"/>
              <a:t>The of methods were introduced in Java 9. Previously, there was a</a:t>
            </a:r>
            <a:endParaRPr lang="en-US" sz="1600"/>
          </a:p>
          <a:p>
            <a:r>
              <a:rPr lang="en-US" sz="1600"/>
              <a:t>static Arrays.asList method that returns a list that is mutable but not resizable.</a:t>
            </a:r>
            <a:endParaRPr lang="en-US" sz="1600"/>
          </a:p>
          <a:p>
            <a:r>
              <a:rPr lang="en-US" sz="1600"/>
              <a:t>That is, you can call set but not add or remove on the list. There are also legacy</a:t>
            </a:r>
            <a:endParaRPr lang="en-US" sz="1600"/>
          </a:p>
          <a:p>
            <a:r>
              <a:rPr lang="en-US" sz="1600"/>
              <a:t>methods Collections.emptySet and Collections.singleton</a:t>
            </a:r>
            <a:endParaRPr lang="en-US" sz="1600"/>
          </a:p>
          <a:p>
            <a:endParaRPr lang="en-US" sz="1600"/>
          </a:p>
          <a:p>
            <a:r>
              <a:rPr lang="en-US" sz="1600"/>
              <a:t>NOTE: The Collections class contains a number of utility methods with parameters</a:t>
            </a:r>
            <a:endParaRPr lang="en-US" sz="1600"/>
          </a:p>
          <a:p>
            <a:r>
              <a:rPr lang="en-US" sz="1600"/>
              <a:t>or return values that are collections. Do not confuse it with the Collection</a:t>
            </a:r>
            <a:endParaRPr lang="en-US" sz="1600"/>
          </a:p>
          <a:p>
            <a:r>
              <a:rPr lang="en-US" sz="1600"/>
              <a:t>interface.</a:t>
            </a:r>
            <a:endParaRPr lang="en-US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TIP: Java doesn’t have a Pair class, and some programmers use a Map.Entry as</a:t>
            </a:r>
            <a:endParaRPr lang="en-US"/>
          </a:p>
          <a:p>
            <a:r>
              <a:rPr lang="en-US"/>
              <a:t>a poor man’s pair. Before Java 9, this was painful—you had to construct a</a:t>
            </a:r>
            <a:endParaRPr lang="en-US"/>
          </a:p>
          <a:p>
            <a:r>
              <a:rPr lang="en-US"/>
              <a:t>new AbstractMap.SimpleImmutableEntry&lt;&gt;(first, second). Nowadays, you can call</a:t>
            </a:r>
            <a:endParaRPr lang="en-US"/>
          </a:p>
          <a:p>
            <a:r>
              <a:rPr lang="en-US"/>
              <a:t>Map.entry(first, second).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TIP: Java doesn’t have a Pair class, and some programmers use a Map.Entry as</a:t>
            </a:r>
            <a:endParaRPr lang="en-US"/>
          </a:p>
          <a:p>
            <a:r>
              <a:rPr lang="en-US"/>
              <a:t>a poor man’s pair. Before Java 9, this was painful—you had to construct a</a:t>
            </a:r>
            <a:endParaRPr lang="en-US"/>
          </a:p>
          <a:p>
            <a:r>
              <a:rPr lang="en-US"/>
              <a:t>new AbstractMap.SimpleImmutableEntry&lt;&gt;(first, second). Nowadays, you can call</a:t>
            </a:r>
            <a:endParaRPr lang="en-US"/>
          </a:p>
          <a:p>
            <a:r>
              <a:rPr lang="en-US"/>
              <a:t>Map.entry(first, second).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32195" y="527685"/>
            <a:ext cx="3404870" cy="340487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3955415" y="5065395"/>
            <a:ext cx="6955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5400">
                <a:solidFill>
                  <a:schemeClr val="bg1"/>
                </a:solidFill>
              </a:rPr>
              <a:t>COLLECTION MAP</a:t>
            </a:r>
            <a:endParaRPr lang="pt-PT" altLang="pt-BR" sz="5400">
              <a:solidFill>
                <a:schemeClr val="bg1"/>
              </a:solidFill>
            </a:endParaRPr>
          </a:p>
        </p:txBody>
      </p:sp>
      <p:pic>
        <p:nvPicPr>
          <p:cNvPr id="3" name="Picture 2" descr="undraw_develop_app_re_bi4i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075" y="527685"/>
            <a:ext cx="41497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5" y="1383030"/>
            <a:ext cx="8645525" cy="347281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2800985" y="2132965"/>
            <a:ext cx="77533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var staff = new HashMap&lt;String, Employee&gt;(); // HashMap implements Map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var harry = new Employee("Harry Hacker");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staff.put("987-98-9996", harry);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var id = "987-98-9996";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pt-PT" altLang="en-US" sz="1400">
                <a:solidFill>
                  <a:schemeClr val="bg1"/>
                </a:solidFill>
              </a:rPr>
              <a:t>E</a:t>
            </a:r>
            <a:r>
              <a:rPr lang="en-US" sz="1400">
                <a:solidFill>
                  <a:schemeClr val="bg1"/>
                </a:solidFill>
              </a:rPr>
              <a:t>mployee emp = staff.get(id); // gets harry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var scores = new HashMap&lt;String, Integer&gt;();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int score = scores.getOrDefault(id, 0); // gets 0 if the id is not present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System.out.println("teste int "+ score);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5" y="1383030"/>
            <a:ext cx="8645525" cy="244411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2734310" y="1913255"/>
            <a:ext cx="77533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var scores = new HashMap&lt;String, Integer&gt;();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scores.put("1", 2);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scores.put("2", 3);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scores.forEach((k, v) -&gt; 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System.out.println("key=" + k + ", value=" + v));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45640" y="4276090"/>
            <a:ext cx="98780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A maneira mais fácil de iterar as chaves e valores de um mapa é o método forEach.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Fornece uma expressão lambda que recebe uma chave e um valor.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Essa expressão é invocada para cada entrada do mapa, por sua vez.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5" y="1383030"/>
            <a:ext cx="8645525" cy="244411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2734310" y="1913255"/>
            <a:ext cx="77533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var scores = new HashMap&lt;String, Integer&gt;();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scores.put("1", 2);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scores.put("2", 3);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scores.forEach((k, v) -&gt; 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System.out.println("key=" + k + ", value=" + v));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45640" y="4276090"/>
            <a:ext cx="98780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A maneira mais fácil de iterar as chaves e valores de um mapa é o método forEach.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Fornece uma expressão lambda que recebe uma chave e um valor.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Essa expressão é invocada para cada entrada do mapa, por sua vez.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• V </a:t>
            </a:r>
            <a:r>
              <a:rPr lang="en-US" b="1">
                <a:solidFill>
                  <a:srgbClr val="FFFF00"/>
                </a:solidFill>
              </a:rPr>
              <a:t>get</a:t>
            </a:r>
            <a:r>
              <a:rPr lang="en-US">
                <a:solidFill>
                  <a:schemeClr val="bg1"/>
                </a:solidFill>
              </a:rPr>
              <a:t>(Object key)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gets the value associated with the key; returns the object associated with the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key, or null if the key is not found in the map. Implementing classes may forbid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null keys.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default V </a:t>
            </a:r>
            <a:r>
              <a:rPr lang="en-US" b="1">
                <a:solidFill>
                  <a:srgbClr val="FFFF00"/>
                </a:solidFill>
              </a:rPr>
              <a:t>getOrDefault</a:t>
            </a:r>
            <a:r>
              <a:rPr lang="en-US">
                <a:solidFill>
                  <a:schemeClr val="bg1"/>
                </a:solidFill>
              </a:rPr>
              <a:t>(Object key, V defaultValue)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gets the value associated with the key; returns the object associated with the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key, or defaultValue if the key is not found in the map.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V </a:t>
            </a:r>
            <a:r>
              <a:rPr lang="en-US" b="1">
                <a:solidFill>
                  <a:srgbClr val="FFFF00"/>
                </a:solidFill>
              </a:rPr>
              <a:t>put</a:t>
            </a:r>
            <a:r>
              <a:rPr lang="en-US">
                <a:solidFill>
                  <a:schemeClr val="bg1"/>
                </a:solidFill>
              </a:rPr>
              <a:t>(K key, V value)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puts the association of a key and a value into the map. If the key is already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present, the new object replaces the old one previously associated with the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key. This method returns the old value of the key, or null if the key was not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previously present. Implementing classes may forbid null keys or values.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770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java.util.Map&lt;K, 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• void putAll(Map&lt;? extends K, ? extends V&gt; entries)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adds all entries from the specified map to this map.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boolean containsKey(Object key)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returns true if the key is present in the map.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boolean containsValue(Object value)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returns true if the value is present in the map.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default void forEach(BiConsumer&lt;? super K,? super V&gt; action) 8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applies the action to all key/value pairs of this map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770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java.util.Map&lt;K, 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• </a:t>
            </a:r>
            <a:r>
              <a:rPr lang="en-US">
                <a:solidFill>
                  <a:schemeClr val="bg1"/>
                </a:solidFill>
              </a:rPr>
              <a:t>HashMap()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HashMap(int initialCapacity)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HashMap(int initialCapacity, float loadFactor)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constructs an empty hash map with the specified capacity and load factor (a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number between 0.0 and 1.0 that determines at what percentage of fullness the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hash table will be rehashed into a larger one). The default load factor is 0.75.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414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java.util.HashMap&lt;K, 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• TreeMap()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constructs an empty tree map for keys that implement the Comparable interface.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TreeMap(Comparator&lt;? super K&gt; c)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constructs a tree map and uses the specified comparator for sorting its keys.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TreeMap(Map&lt;? extends K, ? extends V&gt; entries)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constructs a tree map and adds all entries from a map.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TreeMap(SortedMap&lt;? extends K, ? extends V&gt; entries)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constructs a tree map, adds all entries from a sorted map, and uses the same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element comparator as the given sorted map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244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java.util.TreeMap&lt;K,V&gt;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• Comparator&lt;? super K&gt; comparator()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returns the comparator used for sorting the keys, or null if the keys are compared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with the compareTo method of the Comparable interface.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K firstKey()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K lastKey()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returns the smallest or largest key in the map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63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java.util.SortedMap&lt;K, 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Uma parte complicada de lidar com mapas é atualizar uma entrada. Normalmente, você obtém o valor antigo associado a uma chave, atualiza-o e coloca de volta o valor atualizado.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Mas você precisa se preocupar com o caso especial da primeira ocorrência de uma chave. Considere o uso de um mapa para contar a frequência com que uma palavra ocorre em um arquivo. Quando vemos uma palavra, gostaríamos de incrementar um contador como este: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978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Updating Map Entries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65" y="3354705"/>
            <a:ext cx="4283710" cy="121094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2200910" y="3884930"/>
            <a:ext cx="3867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counts.put(word, counts.get(word) + 1);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75" y="5053330"/>
            <a:ext cx="5749925" cy="121094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5975985" y="5583555"/>
            <a:ext cx="5114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counts.put(word, counts.getOrDefault(word, 0) + 1)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6267450" y="3354705"/>
            <a:ext cx="5321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Isso funciona, exceto no caso em que a palavra é encontrada pela primeira vez. Em seguida, get retorna null e ocorre uma NullPointerException.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2085975" y="5142865"/>
            <a:ext cx="3218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A simple remedy is to use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the getOrDefault method: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Outra abordagem é chamar primeiro o método putIfAbsent. Ele só coloca um valor se a chave estava ausente anteriormente (ou mapeada para nula)</a:t>
            </a:r>
            <a:endParaRPr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978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Updating Map Entries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935480"/>
            <a:ext cx="4283710" cy="121094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2085975" y="2172335"/>
            <a:ext cx="38671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counts.putIfAbsent(word, 0);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counts.put(word, counts.get(word) + 1); // now we know that get will succeed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4281805"/>
            <a:ext cx="5749925" cy="121094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2331085" y="4812030"/>
            <a:ext cx="5114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counts.merge(word, 1, Integer::sum);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781175" y="3391535"/>
            <a:ext cx="10082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Mas </a:t>
            </a:r>
            <a:r>
              <a:rPr lang="pt-PT" altLang="en-US">
                <a:solidFill>
                  <a:schemeClr val="bg1"/>
                </a:solidFill>
              </a:rPr>
              <a:t>há uma solução </a:t>
            </a:r>
            <a:r>
              <a:rPr lang="en-US">
                <a:solidFill>
                  <a:schemeClr val="bg1"/>
                </a:solidFill>
              </a:rPr>
              <a:t>melhor do que </a:t>
            </a:r>
            <a:r>
              <a:rPr lang="pt-PT" altLang="en-US">
                <a:solidFill>
                  <a:schemeClr val="bg1"/>
                </a:solidFill>
              </a:rPr>
              <a:t>acima citada</a:t>
            </a:r>
            <a:r>
              <a:rPr lang="en-US">
                <a:solidFill>
                  <a:schemeClr val="bg1"/>
                </a:solidFill>
              </a:rPr>
              <a:t>. O método de </a:t>
            </a:r>
            <a:r>
              <a:rPr lang="pt-PT" altLang="en-US" b="1">
                <a:solidFill>
                  <a:srgbClr val="FFFF00"/>
                </a:solidFill>
              </a:rPr>
              <a:t>merge</a:t>
            </a:r>
            <a:r>
              <a:rPr lang="pt-PT" alt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simplifica essa operação comum. A chamada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Retângulo 14"/>
          <p:cNvSpPr/>
          <p:nvPr/>
        </p:nvSpPr>
        <p:spPr>
          <a:xfrm>
            <a:off x="9946005" y="88900"/>
            <a:ext cx="2005330" cy="802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tângulo 14"/>
          <p:cNvSpPr/>
          <p:nvPr/>
        </p:nvSpPr>
        <p:spPr>
          <a:xfrm>
            <a:off x="5125085" y="121920"/>
            <a:ext cx="2005330" cy="802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14"/>
          <p:cNvSpPr/>
          <p:nvPr/>
        </p:nvSpPr>
        <p:spPr>
          <a:xfrm>
            <a:off x="9998075" y="4718685"/>
            <a:ext cx="2005330" cy="802640"/>
          </a:xfrm>
          <a:prstGeom prst="rect">
            <a:avLst/>
          </a:prstGeom>
          <a:solidFill>
            <a:srgbClr val="8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4"/>
          <p:cNvSpPr/>
          <p:nvPr/>
        </p:nvSpPr>
        <p:spPr>
          <a:xfrm>
            <a:off x="7115810" y="3184525"/>
            <a:ext cx="2005330" cy="802640"/>
          </a:xfrm>
          <a:prstGeom prst="rect">
            <a:avLst/>
          </a:prstGeom>
          <a:solidFill>
            <a:srgbClr val="8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p>
            <a:pPr lvl="0" algn="ctr">
              <a:buClrTx/>
              <a:buSzTx/>
              <a:buFontTx/>
            </a:pPr>
            <a:endParaRPr lang="pt-BR" altLang="en-US">
              <a:sym typeface="+mn-ea"/>
            </a:endParaRPr>
          </a:p>
        </p:txBody>
      </p:sp>
      <p:sp>
        <p:nvSpPr>
          <p:cNvPr id="13" name="Retângulo 14"/>
          <p:cNvSpPr/>
          <p:nvPr/>
        </p:nvSpPr>
        <p:spPr>
          <a:xfrm>
            <a:off x="4789805" y="3184525"/>
            <a:ext cx="2005330" cy="802640"/>
          </a:xfrm>
          <a:prstGeom prst="rect">
            <a:avLst/>
          </a:prstGeom>
          <a:solidFill>
            <a:srgbClr val="8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p>
            <a:pPr lvl="0" algn="ctr">
              <a:buClrTx/>
              <a:buSzTx/>
              <a:buFontTx/>
            </a:pPr>
            <a:endParaRPr lang="pt-BR" altLang="en-US">
              <a:sym typeface="+mn-ea"/>
            </a:endParaRPr>
          </a:p>
        </p:txBody>
      </p:sp>
      <p:pic>
        <p:nvPicPr>
          <p:cNvPr id="31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88900"/>
            <a:ext cx="1013460" cy="970280"/>
          </a:xfrm>
          <a:prstGeom prst="rect">
            <a:avLst/>
          </a:prstGeom>
        </p:spPr>
      </p:pic>
      <p:sp>
        <p:nvSpPr>
          <p:cNvPr id="4" name="Caixa de Texto 3"/>
          <p:cNvSpPr txBox="true"/>
          <p:nvPr/>
        </p:nvSpPr>
        <p:spPr>
          <a:xfrm>
            <a:off x="3522980" y="4749800"/>
            <a:ext cx="41814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sym typeface="+mn-ea"/>
              </a:rPr>
              <a:t>Concrete Collections</a:t>
            </a:r>
            <a:r>
              <a:rPr lang="pt-PT" altLang="en-US" sz="2000" b="1" dirty="0">
                <a:solidFill>
                  <a:schemeClr val="bg1"/>
                </a:solidFill>
                <a:sym typeface="+mn-ea"/>
              </a:rPr>
              <a:t> - Maps</a:t>
            </a:r>
            <a:endParaRPr lang="pt-PT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40030" y="3183890"/>
            <a:ext cx="2005330" cy="803275"/>
          </a:xfrm>
          <a:prstGeom prst="rect">
            <a:avLst/>
          </a:prstGeom>
          <a:solidFill>
            <a:srgbClr val="8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p>
            <a:pPr lvl="0" algn="ctr">
              <a:buClrTx/>
              <a:buSzTx/>
              <a:buFontTx/>
            </a:pPr>
            <a:endParaRPr lang="pt-BR" altLang="en-US">
              <a:sym typeface="+mn-ea"/>
            </a:endParaRPr>
          </a:p>
        </p:txBody>
      </p:sp>
      <p:sp>
        <p:nvSpPr>
          <p:cNvPr id="20" name="object 6"/>
          <p:cNvSpPr txBox="true"/>
          <p:nvPr/>
        </p:nvSpPr>
        <p:spPr>
          <a:xfrm>
            <a:off x="317500" y="3398520"/>
            <a:ext cx="1704975" cy="285115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HashMap</a:t>
            </a:r>
            <a:endParaRPr lang="pt-PT" sz="1600" b="1" spc="-10" dirty="0">
              <a:solidFill>
                <a:schemeClr val="bg1"/>
              </a:solidFill>
              <a:latin typeface="Georgia"/>
              <a:cs typeface="+mn-lt"/>
            </a:endParaRPr>
          </a:p>
        </p:txBody>
      </p:sp>
      <p:sp>
        <p:nvSpPr>
          <p:cNvPr id="39" name="Retângulo 14"/>
          <p:cNvSpPr/>
          <p:nvPr/>
        </p:nvSpPr>
        <p:spPr>
          <a:xfrm>
            <a:off x="1418590" y="1683385"/>
            <a:ext cx="2425065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object 6"/>
          <p:cNvSpPr txBox="true"/>
          <p:nvPr/>
        </p:nvSpPr>
        <p:spPr>
          <a:xfrm>
            <a:off x="1305560" y="1891665"/>
            <a:ext cx="2580640" cy="285115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AbstractMap</a:t>
            </a:r>
            <a:endParaRPr lang="pt-PT" sz="1600" b="1" spc="-1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" name="object 6"/>
          <p:cNvSpPr txBox="true"/>
          <p:nvPr/>
        </p:nvSpPr>
        <p:spPr>
          <a:xfrm>
            <a:off x="10147935" y="4944745"/>
            <a:ext cx="1704975" cy="285115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TreeMap</a:t>
            </a:r>
            <a:endParaRPr lang="pt-PT" sz="1600" b="1" spc="-10" dirty="0">
              <a:solidFill>
                <a:schemeClr val="bg1"/>
              </a:solidFill>
              <a:latin typeface="Georgia"/>
              <a:cs typeface="+mn-lt"/>
            </a:endParaRPr>
          </a:p>
        </p:txBody>
      </p:sp>
      <p:sp>
        <p:nvSpPr>
          <p:cNvPr id="7" name="object 6"/>
          <p:cNvSpPr txBox="true"/>
          <p:nvPr/>
        </p:nvSpPr>
        <p:spPr>
          <a:xfrm>
            <a:off x="4843145" y="3397250"/>
            <a:ext cx="1704975" cy="285115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EnumMap</a:t>
            </a:r>
            <a:endParaRPr lang="pt-PT" sz="1600" b="1" spc="-10" dirty="0">
              <a:solidFill>
                <a:schemeClr val="bg1"/>
              </a:solidFill>
              <a:latin typeface="Georgia"/>
              <a:cs typeface="+mn-lt"/>
            </a:endParaRPr>
          </a:p>
        </p:txBody>
      </p:sp>
      <p:sp>
        <p:nvSpPr>
          <p:cNvPr id="8" name="Retângulo 14"/>
          <p:cNvSpPr/>
          <p:nvPr/>
        </p:nvSpPr>
        <p:spPr>
          <a:xfrm>
            <a:off x="2519680" y="3183890"/>
            <a:ext cx="2005330" cy="802640"/>
          </a:xfrm>
          <a:prstGeom prst="rect">
            <a:avLst/>
          </a:prstGeom>
          <a:solidFill>
            <a:srgbClr val="8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p>
            <a:pPr lvl="0" algn="ctr">
              <a:buClrTx/>
              <a:buSzTx/>
              <a:buFontTx/>
            </a:pPr>
            <a:endParaRPr lang="pt-BR" altLang="en-US">
              <a:sym typeface="+mn-ea"/>
            </a:endParaRPr>
          </a:p>
        </p:txBody>
      </p:sp>
      <p:sp>
        <p:nvSpPr>
          <p:cNvPr id="11" name="object 6"/>
          <p:cNvSpPr txBox="true"/>
          <p:nvPr/>
        </p:nvSpPr>
        <p:spPr>
          <a:xfrm>
            <a:off x="2669540" y="3261360"/>
            <a:ext cx="1704975" cy="571500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Weak</a:t>
            </a:r>
            <a:endParaRPr lang="pt-PT" sz="1600" b="1" spc="-10" dirty="0">
              <a:solidFill>
                <a:schemeClr val="bg1"/>
              </a:solidFill>
              <a:cs typeface="+mn-lt"/>
            </a:endParaRPr>
          </a:p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HashMap</a:t>
            </a:r>
            <a:endParaRPr lang="pt-PT" sz="1600" b="1" spc="-10" dirty="0">
              <a:solidFill>
                <a:schemeClr val="bg1"/>
              </a:solidFill>
              <a:latin typeface="Georgia"/>
              <a:cs typeface="+mn-lt"/>
            </a:endParaRPr>
          </a:p>
        </p:txBody>
      </p:sp>
      <p:sp>
        <p:nvSpPr>
          <p:cNvPr id="28" name="object 6"/>
          <p:cNvSpPr txBox="true"/>
          <p:nvPr/>
        </p:nvSpPr>
        <p:spPr>
          <a:xfrm>
            <a:off x="7223125" y="3295650"/>
            <a:ext cx="1704975" cy="571500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Identify</a:t>
            </a:r>
            <a:endParaRPr lang="pt-PT" sz="1600" b="1" spc="-10" dirty="0">
              <a:solidFill>
                <a:schemeClr val="bg1"/>
              </a:solidFill>
              <a:cs typeface="+mn-lt"/>
            </a:endParaRPr>
          </a:p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HashMap</a:t>
            </a:r>
            <a:endParaRPr lang="pt-PT" sz="1600" b="1" spc="-10" dirty="0">
              <a:solidFill>
                <a:schemeClr val="bg1"/>
              </a:solidFill>
              <a:latin typeface="Georgia"/>
              <a:cs typeface="+mn-lt"/>
            </a:endParaRPr>
          </a:p>
        </p:txBody>
      </p:sp>
      <p:sp>
        <p:nvSpPr>
          <p:cNvPr id="32" name="Retângulo 14"/>
          <p:cNvSpPr/>
          <p:nvPr/>
        </p:nvSpPr>
        <p:spPr>
          <a:xfrm>
            <a:off x="239395" y="4575175"/>
            <a:ext cx="2005330" cy="848995"/>
          </a:xfrm>
          <a:prstGeom prst="rect">
            <a:avLst/>
          </a:prstGeom>
          <a:solidFill>
            <a:srgbClr val="8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p>
            <a:pPr lvl="0" algn="ctr">
              <a:buClrTx/>
              <a:buSzTx/>
              <a:buFontTx/>
            </a:pPr>
            <a:endParaRPr lang="pt-BR" altLang="en-US">
              <a:sym typeface="+mn-ea"/>
            </a:endParaRPr>
          </a:p>
        </p:txBody>
      </p:sp>
      <p:sp>
        <p:nvSpPr>
          <p:cNvPr id="43" name="object 6"/>
          <p:cNvSpPr txBox="true"/>
          <p:nvPr/>
        </p:nvSpPr>
        <p:spPr>
          <a:xfrm>
            <a:off x="317500" y="4714240"/>
            <a:ext cx="1704975" cy="571500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Linked</a:t>
            </a:r>
            <a:endParaRPr lang="pt-PT" sz="1600" b="1" spc="-10" dirty="0">
              <a:solidFill>
                <a:schemeClr val="bg1"/>
              </a:solidFill>
              <a:cs typeface="+mn-lt"/>
            </a:endParaRPr>
          </a:p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HashMap</a:t>
            </a:r>
            <a:endParaRPr lang="pt-PT" sz="1600" b="1" spc="-10" dirty="0">
              <a:solidFill>
                <a:schemeClr val="bg1"/>
              </a:solidFill>
              <a:latin typeface="Georgia"/>
              <a:cs typeface="+mn-lt"/>
            </a:endParaRPr>
          </a:p>
        </p:txBody>
      </p:sp>
      <p:sp>
        <p:nvSpPr>
          <p:cNvPr id="9" name="object 6"/>
          <p:cNvSpPr txBox="true"/>
          <p:nvPr/>
        </p:nvSpPr>
        <p:spPr>
          <a:xfrm>
            <a:off x="5266690" y="370840"/>
            <a:ext cx="1437640" cy="285115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Map</a:t>
            </a:r>
            <a:endParaRPr lang="pt-PT" sz="1600" b="1" spc="-1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2" name="object 6"/>
          <p:cNvSpPr txBox="true"/>
          <p:nvPr/>
        </p:nvSpPr>
        <p:spPr>
          <a:xfrm>
            <a:off x="10044430" y="338455"/>
            <a:ext cx="1751330" cy="285115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Map.Entry</a:t>
            </a:r>
            <a:endParaRPr lang="pt-PT" sz="1600" b="1" spc="-1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21" name="Retângulo 14"/>
          <p:cNvSpPr/>
          <p:nvPr/>
        </p:nvSpPr>
        <p:spPr>
          <a:xfrm>
            <a:off x="9946005" y="1683385"/>
            <a:ext cx="2005330" cy="802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object 6"/>
          <p:cNvSpPr txBox="true"/>
          <p:nvPr/>
        </p:nvSpPr>
        <p:spPr>
          <a:xfrm>
            <a:off x="10095865" y="1909445"/>
            <a:ext cx="1704975" cy="285115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SortedMap</a:t>
            </a:r>
            <a:endParaRPr lang="pt-PT" sz="1600" b="1" spc="-10" dirty="0">
              <a:solidFill>
                <a:schemeClr val="bg1"/>
              </a:solidFill>
              <a:latin typeface="Georgia"/>
              <a:cs typeface="+mn-lt"/>
            </a:endParaRPr>
          </a:p>
        </p:txBody>
      </p:sp>
      <p:sp>
        <p:nvSpPr>
          <p:cNvPr id="23" name="Retângulo 14"/>
          <p:cNvSpPr/>
          <p:nvPr/>
        </p:nvSpPr>
        <p:spPr>
          <a:xfrm>
            <a:off x="9998075" y="3181985"/>
            <a:ext cx="2005330" cy="802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object 6"/>
          <p:cNvSpPr txBox="true"/>
          <p:nvPr/>
        </p:nvSpPr>
        <p:spPr>
          <a:xfrm>
            <a:off x="10067290" y="3331210"/>
            <a:ext cx="1704975" cy="531495"/>
          </a:xfrm>
          <a:prstGeom prst="rect">
            <a:avLst/>
          </a:prstGeom>
          <a:ln w="9144">
            <a:noFill/>
          </a:ln>
        </p:spPr>
        <p:txBody>
          <a:bodyPr vert="horz" wrap="square" lIns="0" tIns="39370" rIns="0" bIns="0" rtlCol="0">
            <a:spAutoFit/>
          </a:bodyPr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lang="pt-PT" sz="1600" b="1" spc="-10" dirty="0">
                <a:solidFill>
                  <a:schemeClr val="bg1"/>
                </a:solidFill>
                <a:cs typeface="+mn-lt"/>
              </a:rPr>
              <a:t>NavigableMap</a:t>
            </a:r>
            <a:endParaRPr lang="pt-PT" sz="1600" b="1" spc="-10" dirty="0">
              <a:solidFill>
                <a:schemeClr val="bg1"/>
              </a:solidFill>
              <a:latin typeface="Georgia"/>
              <a:cs typeface="+mn-lt"/>
            </a:endParaRPr>
          </a:p>
        </p:txBody>
      </p:sp>
      <p:cxnSp>
        <p:nvCxnSpPr>
          <p:cNvPr id="26" name="Elbow Connector 25"/>
          <p:cNvCxnSpPr>
            <a:stCxn id="39" idx="0"/>
            <a:endCxn id="9" idx="1"/>
          </p:cNvCxnSpPr>
          <p:nvPr/>
        </p:nvCxnSpPr>
        <p:spPr>
          <a:xfrm rot="16200000">
            <a:off x="3364230" y="-219075"/>
            <a:ext cx="1169670" cy="2635250"/>
          </a:xfrm>
          <a:prstGeom prst="bentConnector2">
            <a:avLst/>
          </a:prstGeom>
          <a:ln w="25400">
            <a:prstDash val="dash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Left Arrow 26"/>
          <p:cNvSpPr/>
          <p:nvPr/>
        </p:nvSpPr>
        <p:spPr>
          <a:xfrm>
            <a:off x="7395845" y="443865"/>
            <a:ext cx="2337435" cy="121285"/>
          </a:xfrm>
          <a:prstGeom prst="leftArrow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15" idx="0"/>
            <a:endCxn id="16" idx="0"/>
          </p:cNvCxnSpPr>
          <p:nvPr/>
        </p:nvCxnSpPr>
        <p:spPr>
          <a:xfrm rot="16200000" flipH="true">
            <a:off x="4679950" y="-254000"/>
            <a:ext cx="3175" cy="6875780"/>
          </a:xfrm>
          <a:prstGeom prst="bentConnector3">
            <a:avLst>
              <a:gd name="adj1" fmla="val -12990000"/>
            </a:avLst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1"/>
          </p:cNvCxnSpPr>
          <p:nvPr/>
        </p:nvCxnSpPr>
        <p:spPr>
          <a:xfrm rot="10800000">
            <a:off x="3429635" y="2011680"/>
            <a:ext cx="6718300" cy="3075305"/>
          </a:xfrm>
          <a:prstGeom prst="bentConnector3">
            <a:avLst>
              <a:gd name="adj1" fmla="val 8572"/>
            </a:avLst>
          </a:prstGeom>
          <a:ln w="22225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0"/>
            <a:endCxn id="23" idx="2"/>
          </p:cNvCxnSpPr>
          <p:nvPr/>
        </p:nvCxnSpPr>
        <p:spPr>
          <a:xfrm flipV="true">
            <a:off x="11000740" y="3984625"/>
            <a:ext cx="0" cy="734060"/>
          </a:xfrm>
          <a:prstGeom prst="straightConnector1">
            <a:avLst/>
          </a:prstGeom>
          <a:ln w="19050">
            <a:prstDash val="dash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3" idx="0"/>
            <a:endCxn id="21" idx="2"/>
          </p:cNvCxnSpPr>
          <p:nvPr/>
        </p:nvCxnSpPr>
        <p:spPr>
          <a:xfrm rot="16200000" flipV="true">
            <a:off x="10600690" y="2834005"/>
            <a:ext cx="695960" cy="0"/>
          </a:xfrm>
          <a:prstGeom prst="bentConnector3">
            <a:avLst>
              <a:gd name="adj1" fmla="val 50000"/>
            </a:avLst>
          </a:prstGeom>
          <a:ln w="1905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" idx="0"/>
            <a:endCxn id="18" idx="2"/>
          </p:cNvCxnSpPr>
          <p:nvPr/>
        </p:nvCxnSpPr>
        <p:spPr>
          <a:xfrm rot="16200000" flipV="true">
            <a:off x="8158480" y="-1106805"/>
            <a:ext cx="758825" cy="4820920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0"/>
            <a:endCxn id="15" idx="2"/>
          </p:cNvCxnSpPr>
          <p:nvPr/>
        </p:nvCxnSpPr>
        <p:spPr>
          <a:xfrm rot="16200000">
            <a:off x="948055" y="4281170"/>
            <a:ext cx="588010" cy="3175"/>
          </a:xfrm>
          <a:prstGeom prst="bentConnector3">
            <a:avLst>
              <a:gd name="adj1" fmla="val 50054"/>
            </a:avLst>
          </a:prstGeom>
          <a:ln w="254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9" idx="2"/>
          </p:cNvCxnSpPr>
          <p:nvPr/>
        </p:nvCxnSpPr>
        <p:spPr>
          <a:xfrm rot="16200000">
            <a:off x="2406650" y="2578100"/>
            <a:ext cx="386080" cy="0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</p:cNvCxnSpPr>
          <p:nvPr/>
        </p:nvCxnSpPr>
        <p:spPr>
          <a:xfrm rot="16200000" flipV="true">
            <a:off x="3309620" y="2971800"/>
            <a:ext cx="422910" cy="3175"/>
          </a:xfrm>
          <a:prstGeom prst="bentConnector3">
            <a:avLst>
              <a:gd name="adj1" fmla="val 49925"/>
            </a:avLst>
          </a:prstGeom>
          <a:ln w="254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3" idx="0"/>
          </p:cNvCxnSpPr>
          <p:nvPr/>
        </p:nvCxnSpPr>
        <p:spPr>
          <a:xfrm rot="16200000" flipV="true">
            <a:off x="5585460" y="2992755"/>
            <a:ext cx="382905" cy="0"/>
          </a:xfrm>
          <a:prstGeom prst="bentConnector3">
            <a:avLst>
              <a:gd name="adj1" fmla="val 50000"/>
            </a:avLst>
          </a:prstGeom>
          <a:ln w="254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4945" y="6424930"/>
            <a:ext cx="570865" cy="219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p>
            <a:pPr lvl="0" algn="ctr">
              <a:buClrTx/>
              <a:buSzTx/>
              <a:buFontTx/>
            </a:pPr>
            <a:endParaRPr lang="pt-BR" altLang="en-US">
              <a:sym typeface="+mn-ea"/>
            </a:endParaRPr>
          </a:p>
        </p:txBody>
      </p:sp>
      <p:sp>
        <p:nvSpPr>
          <p:cNvPr id="51" name="Text Box 50"/>
          <p:cNvSpPr txBox="true"/>
          <p:nvPr/>
        </p:nvSpPr>
        <p:spPr>
          <a:xfrm>
            <a:off x="808990" y="6396990"/>
            <a:ext cx="8655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Interface</a:t>
            </a:r>
            <a:endParaRPr lang="pt-PT" altLang="en-US" sz="1200"/>
          </a:p>
        </p:txBody>
      </p:sp>
      <p:sp>
        <p:nvSpPr>
          <p:cNvPr id="52" name="Rectangle 51"/>
          <p:cNvSpPr/>
          <p:nvPr/>
        </p:nvSpPr>
        <p:spPr>
          <a:xfrm>
            <a:off x="1731645" y="6422390"/>
            <a:ext cx="570865" cy="21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true"/>
          <p:nvPr/>
        </p:nvSpPr>
        <p:spPr>
          <a:xfrm>
            <a:off x="2345690" y="6394450"/>
            <a:ext cx="12719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Abstract Class</a:t>
            </a:r>
            <a:endParaRPr lang="pt-PT" altLang="en-US" sz="1200"/>
          </a:p>
        </p:txBody>
      </p:sp>
      <p:sp>
        <p:nvSpPr>
          <p:cNvPr id="54" name="Rectangle 53"/>
          <p:cNvSpPr/>
          <p:nvPr/>
        </p:nvSpPr>
        <p:spPr>
          <a:xfrm>
            <a:off x="3771265" y="6427470"/>
            <a:ext cx="570865" cy="219710"/>
          </a:xfrm>
          <a:prstGeom prst="rect">
            <a:avLst/>
          </a:prstGeom>
          <a:solidFill>
            <a:srgbClr val="8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false" anchor="ctr" anchorCtr="false" forceAA="false" compatLnSpc="true">
            <a:noAutofit/>
          </a:bodyPr>
          <a:p>
            <a:pPr lvl="0" algn="ctr">
              <a:buClrTx/>
              <a:buSzTx/>
              <a:buFontTx/>
            </a:pPr>
            <a:endParaRPr lang="pt-BR" altLang="en-US">
              <a:sym typeface="+mn-ea"/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4385310" y="6399530"/>
            <a:ext cx="5842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Class</a:t>
            </a:r>
            <a:endParaRPr lang="pt-PT" altLang="en-US" sz="1200"/>
          </a:p>
        </p:txBody>
      </p:sp>
      <p:sp>
        <p:nvSpPr>
          <p:cNvPr id="57" name="Text Box 56"/>
          <p:cNvSpPr txBox="true"/>
          <p:nvPr/>
        </p:nvSpPr>
        <p:spPr>
          <a:xfrm>
            <a:off x="5594350" y="6412230"/>
            <a:ext cx="789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extends</a:t>
            </a:r>
            <a:endParaRPr lang="pt-PT" altLang="en-US" sz="1200"/>
          </a:p>
        </p:txBody>
      </p:sp>
      <p:sp>
        <p:nvSpPr>
          <p:cNvPr id="59" name="Text Box 58"/>
          <p:cNvSpPr txBox="true"/>
          <p:nvPr/>
        </p:nvSpPr>
        <p:spPr>
          <a:xfrm>
            <a:off x="7176770" y="6417310"/>
            <a:ext cx="1085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implements</a:t>
            </a:r>
            <a:endParaRPr lang="pt-PT" altLang="en-US" sz="1200"/>
          </a:p>
        </p:txBody>
      </p:sp>
      <p:cxnSp>
        <p:nvCxnSpPr>
          <p:cNvPr id="60" name="Elbow Connector 59"/>
          <p:cNvCxnSpPr>
            <a:endCxn id="57" idx="1"/>
          </p:cNvCxnSpPr>
          <p:nvPr/>
        </p:nvCxnSpPr>
        <p:spPr>
          <a:xfrm flipV="true">
            <a:off x="5145405" y="6550025"/>
            <a:ext cx="448945" cy="0"/>
          </a:xfrm>
          <a:prstGeom prst="bentConnector3">
            <a:avLst>
              <a:gd name="adj1" fmla="val 50071"/>
            </a:avLst>
          </a:prstGeom>
          <a:ln w="254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true">
            <a:off x="6691630" y="6553200"/>
            <a:ext cx="448945" cy="0"/>
          </a:xfrm>
          <a:prstGeom prst="bentConnector3">
            <a:avLst>
              <a:gd name="adj1" fmla="val 50071"/>
            </a:avLst>
          </a:prstGeom>
          <a:ln w="25400">
            <a:prstDash val="dash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•</a:t>
            </a:r>
            <a:r>
              <a:rPr lang="pt-PT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>
                <a:solidFill>
                  <a:schemeClr val="bg1"/>
                </a:solidFill>
              </a:rPr>
              <a:t>default V merge(K key, V value, BiFunction&lt;? super V,? super V,? extends V&gt; remappingFunction)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If key is associated with a non-null value v, applies the function to v and value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and either associates key with the result or, if the result is null, removes the key.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Otherwise, associates key with value. Returns get(key).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default V compute(K key, BiFunction&lt;? super K,? super V,? extends V&gt; remappingFunction)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Applies the function to key and get(key). Either associates key with the result or,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if the result is null, removes the key. Returns get(key).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default V computeIfPresent(K key, BiFunction&lt;? super K,? super V,? extends V&gt;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remappingFunction)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If key is associated with a non-null value v, applies the function to key and v and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either associates key with the result or, if the result is null, removes the key.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Returns get(key)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770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java.util.Map&lt;K, 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• default V computeIfAbsent(K key, Function&lt;? super K,? extends V&gt; mappingFunction)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Applies the function to key unless key is associated with a non-null value. Either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associates key with the result or, if the result is null, removes the key. Returns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get(key).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default void replaceAll(BiFunction&lt;? super K,? super V,? extends V&gt; function) 8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Calls the function on all entries. Associates keys with non-null results and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removes keys with null results.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default V putIfAbsent(K key, V value) 8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If key is absent or associated with null, associates it with value and returns null.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Otherwise returns the associated value.</a:t>
            </a:r>
            <a:endParaRPr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770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java.util.Map&lt;K, 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764030" y="951865"/>
            <a:ext cx="100996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Existem três visualizações: o conjunto de chaves, a coleção de valores (que não é um conjunto) e o conjunto de pares chave / valor. As chaves e pares de chave / valor formam um conjunto porque só pode haver uma cópia de uma chave em um mapa. Os métodos</a:t>
            </a:r>
            <a:r>
              <a:rPr lang="pt-PT">
                <a:solidFill>
                  <a:schemeClr val="bg1"/>
                </a:solidFill>
              </a:rPr>
              <a:t>:</a:t>
            </a:r>
            <a:endParaRPr lang="pt-PT">
              <a:solidFill>
                <a:schemeClr val="bg1"/>
              </a:solidFill>
            </a:endParaRPr>
          </a:p>
          <a:p>
            <a:pPr algn="l"/>
            <a:endParaRPr lang="pt-PT"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Set&lt;K&gt; keySet()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Collection&lt;V&gt; values()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Set&lt;Map.Entry&lt;K, V&gt;&gt; entrySet()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retornar essas três visualizações. (Os elementos do conjunto de entrada são objetos de uma classe que implementa a interface </a:t>
            </a:r>
            <a:r>
              <a:rPr b="1">
                <a:solidFill>
                  <a:srgbClr val="FFFF00"/>
                </a:solidFill>
              </a:rPr>
              <a:t>Map.Entry</a:t>
            </a:r>
            <a:r>
              <a:rPr>
                <a:solidFill>
                  <a:schemeClr val="bg1"/>
                </a:solidFill>
              </a:rPr>
              <a:t>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Observe que o </a:t>
            </a:r>
            <a:r>
              <a:rPr b="1">
                <a:solidFill>
                  <a:srgbClr val="FFFF00"/>
                </a:solidFill>
              </a:rPr>
              <a:t>keySet </a:t>
            </a:r>
            <a:r>
              <a:rPr>
                <a:solidFill>
                  <a:schemeClr val="bg1"/>
                </a:solidFill>
              </a:rPr>
              <a:t>não é um </a:t>
            </a:r>
            <a:r>
              <a:rPr b="1">
                <a:solidFill>
                  <a:srgbClr val="FFFF00"/>
                </a:solidFill>
              </a:rPr>
              <a:t>HashSet </a:t>
            </a:r>
            <a:r>
              <a:rPr>
                <a:solidFill>
                  <a:schemeClr val="bg1"/>
                </a:solidFill>
              </a:rPr>
              <a:t>ou </a:t>
            </a:r>
            <a:r>
              <a:rPr b="1">
                <a:solidFill>
                  <a:srgbClr val="FFFF00"/>
                </a:solidFill>
              </a:rPr>
              <a:t>TreeSet</a:t>
            </a:r>
            <a:r>
              <a:rPr>
                <a:solidFill>
                  <a:schemeClr val="bg1"/>
                </a:solidFill>
              </a:rPr>
              <a:t>, mas um objeto de alguma outra classe que implementa a interface Set. A interface Set estende a interface Collection. Portanto, você pode usar um conjunto de chaves como faria com qualquer coleção.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Por exemplo, você pode enumerar todas as chaves de um mapa: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Set&lt;String&gt; keys = map.keySet();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for (String key : keys){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   //Faca algo aqui</a:t>
            </a:r>
            <a:endParaRPr lang="pt-PT"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1560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Maps View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764030" y="951865"/>
            <a:ext cx="10099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Se você deseja examinar as </a:t>
            </a:r>
            <a:r>
              <a:rPr lang="pt-PT" b="1">
                <a:solidFill>
                  <a:srgbClr val="FFFF00"/>
                </a:solidFill>
              </a:rPr>
              <a:t>keys </a:t>
            </a:r>
            <a:r>
              <a:rPr>
                <a:solidFill>
                  <a:schemeClr val="bg1"/>
                </a:solidFill>
              </a:rPr>
              <a:t>e os </a:t>
            </a:r>
            <a:r>
              <a:rPr lang="pt-PT" b="1">
                <a:solidFill>
                  <a:srgbClr val="FFFF00"/>
                </a:solidFill>
              </a:rPr>
              <a:t>values</a:t>
            </a:r>
            <a:r>
              <a:rPr>
                <a:solidFill>
                  <a:schemeClr val="bg1"/>
                </a:solidFill>
              </a:rPr>
              <a:t>, pode evitar pesquisas de valor enumerando as </a:t>
            </a:r>
            <a:r>
              <a:rPr lang="pt-PT" b="1">
                <a:solidFill>
                  <a:srgbClr val="FFFF00"/>
                </a:solidFill>
              </a:rPr>
              <a:t>entries</a:t>
            </a:r>
            <a:r>
              <a:rPr>
                <a:solidFill>
                  <a:schemeClr val="bg1"/>
                </a:solidFill>
              </a:rPr>
              <a:t>. Use o seguinte esqueleto de código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1560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Maps View</a:t>
            </a:r>
            <a:endParaRPr lang="pt-PT" altLang="en-US" b="1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850" y="1682115"/>
            <a:ext cx="9084310" cy="1913255"/>
            <a:chOff x="3045" y="6744"/>
            <a:chExt cx="14306" cy="3013"/>
          </a:xfrm>
        </p:grpSpPr>
        <p:pic>
          <p:nvPicPr>
            <p:cNvPr id="10" name="Picture 9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5" y="6744"/>
              <a:ext cx="14306" cy="3013"/>
            </a:xfrm>
            <a:prstGeom prst="rect">
              <a:avLst/>
            </a:prstGeom>
          </p:spPr>
        </p:pic>
        <p:sp>
          <p:nvSpPr>
            <p:cNvPr id="11" name="Text Box 10"/>
            <p:cNvSpPr txBox="true"/>
            <p:nvPr/>
          </p:nvSpPr>
          <p:spPr>
            <a:xfrm>
              <a:off x="3671" y="7368"/>
              <a:ext cx="12464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sz="1400">
                  <a:solidFill>
                    <a:schemeClr val="bg1"/>
                  </a:solidFill>
                  <a:sym typeface="+mn-ea"/>
                </a:rPr>
                <a:t>for (Map.Entry&lt;String, Employee&gt; entry : staff.entrySet())</a:t>
              </a:r>
              <a:r>
                <a:rPr lang="pt-PT" sz="1400">
                  <a:solidFill>
                    <a:schemeClr val="bg1"/>
                  </a:solidFill>
                  <a:sym typeface="+mn-ea"/>
                </a:rPr>
                <a:t> </a:t>
              </a:r>
              <a:r>
                <a:rPr sz="1400">
                  <a:solidFill>
                    <a:schemeClr val="bg1"/>
                  </a:solidFill>
                  <a:sym typeface="+mn-ea"/>
                </a:rPr>
                <a:t>{</a:t>
              </a:r>
              <a:endParaRPr sz="1400">
                <a:solidFill>
                  <a:schemeClr val="bg1"/>
                </a:solidFill>
              </a:endParaRPr>
            </a:p>
            <a:p>
              <a:pPr algn="l"/>
              <a:r>
                <a:rPr sz="140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pt-PT" sz="1400">
                  <a:solidFill>
                    <a:schemeClr val="bg1"/>
                  </a:solidFill>
                  <a:sym typeface="+mn-ea"/>
                </a:rPr>
                <a:t>     </a:t>
              </a:r>
              <a:r>
                <a:rPr sz="1400">
                  <a:solidFill>
                    <a:schemeClr val="bg1"/>
                  </a:solidFill>
                  <a:sym typeface="+mn-ea"/>
                </a:rPr>
                <a:t>String k = entry.getKey();</a:t>
              </a:r>
              <a:endParaRPr sz="1400">
                <a:solidFill>
                  <a:schemeClr val="bg1"/>
                </a:solidFill>
              </a:endParaRPr>
            </a:p>
            <a:p>
              <a:pPr algn="l"/>
              <a:r>
                <a:rPr sz="140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pt-PT" sz="1400">
                  <a:solidFill>
                    <a:schemeClr val="bg1"/>
                  </a:solidFill>
                  <a:sym typeface="+mn-ea"/>
                </a:rPr>
                <a:t>     </a:t>
              </a:r>
              <a:r>
                <a:rPr sz="1400">
                  <a:solidFill>
                    <a:schemeClr val="bg1"/>
                  </a:solidFill>
                  <a:sym typeface="+mn-ea"/>
                </a:rPr>
                <a:t>Employee v = entry.getValue();</a:t>
              </a:r>
              <a:endParaRPr sz="1400">
                <a:solidFill>
                  <a:schemeClr val="bg1"/>
                </a:solidFill>
              </a:endParaRPr>
            </a:p>
            <a:p>
              <a:pPr algn="l"/>
              <a:r>
                <a:rPr lang="pt-PT" sz="1400">
                  <a:solidFill>
                    <a:schemeClr val="bg1"/>
                  </a:solidFill>
                  <a:sym typeface="+mn-ea"/>
                </a:rPr>
                <a:t>     // </a:t>
              </a:r>
              <a:r>
                <a:rPr sz="1400">
                  <a:solidFill>
                    <a:schemeClr val="bg1"/>
                  </a:solidFill>
                  <a:sym typeface="+mn-ea"/>
                </a:rPr>
                <a:t>do something with k, v</a:t>
              </a:r>
              <a:endParaRPr sz="1400">
                <a:solidFill>
                  <a:schemeClr val="bg1"/>
                </a:solidFill>
              </a:endParaRPr>
            </a:p>
            <a:p>
              <a:pPr algn="l"/>
              <a:r>
                <a:rPr sz="1400">
                  <a:solidFill>
                    <a:schemeClr val="bg1"/>
                  </a:solidFill>
                  <a:sym typeface="+mn-ea"/>
                </a:rPr>
                <a:t>}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837940"/>
            <a:ext cx="9084310" cy="2665095"/>
          </a:xfrm>
          <a:prstGeom prst="rect">
            <a:avLst/>
          </a:prstGeom>
        </p:spPr>
      </p:pic>
      <p:sp>
        <p:nvSpPr>
          <p:cNvPr id="14" name="Text Box 13"/>
          <p:cNvSpPr txBox="true"/>
          <p:nvPr/>
        </p:nvSpPr>
        <p:spPr>
          <a:xfrm>
            <a:off x="2129790" y="4323715"/>
            <a:ext cx="496824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for (var entry : staff.entrySet())</a:t>
            </a:r>
            <a:r>
              <a:rPr lang="pt-PT" altLang="en-US" sz="1400">
                <a:solidFill>
                  <a:schemeClr val="bg1"/>
                </a:solidFill>
                <a:sym typeface="+mn-ea"/>
              </a:rPr>
              <a:t> </a:t>
            </a:r>
            <a:r>
              <a:rPr lang="en-US" sz="1400">
                <a:solidFill>
                  <a:schemeClr val="bg1"/>
                </a:solidFill>
                <a:sym typeface="+mn-ea"/>
              </a:rPr>
              <a:t>{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pt-PT" altLang="en-US" sz="1400">
                <a:solidFill>
                  <a:schemeClr val="bg1"/>
                </a:solidFill>
                <a:sym typeface="+mn-ea"/>
              </a:rPr>
              <a:t>  // </a:t>
            </a:r>
            <a:r>
              <a:rPr lang="en-US" sz="1400">
                <a:solidFill>
                  <a:schemeClr val="bg1"/>
                </a:solidFill>
                <a:sym typeface="+mn-ea"/>
              </a:rPr>
              <a:t>do something with entry.getKey(), entry.getValue()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}</a:t>
            </a:r>
            <a:endParaRPr 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staff.forEach((k, v) -&gt; {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    System.out.println("kFor: "+k);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    System.out.println("vFor: "+v);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});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• Set&lt;Map.Entry&lt;K, V&gt;&gt; </a:t>
            </a:r>
            <a:r>
              <a:rPr b="1">
                <a:solidFill>
                  <a:srgbClr val="FFFF00"/>
                </a:solidFill>
              </a:rPr>
              <a:t>entrySet</a:t>
            </a:r>
            <a:r>
              <a:rPr>
                <a:solidFill>
                  <a:schemeClr val="bg1"/>
                </a:solidFill>
              </a:rPr>
              <a:t>()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returns a set view of Map.Entry objects, the key/value pairs in the map. You can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remove elements from this set and they are removed from the map, but you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cannot add any elements.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Set&lt;K&gt; </a:t>
            </a:r>
            <a:r>
              <a:rPr b="1">
                <a:solidFill>
                  <a:srgbClr val="FFFF00"/>
                </a:solidFill>
              </a:rPr>
              <a:t>keySet</a:t>
            </a:r>
            <a:r>
              <a:rPr>
                <a:solidFill>
                  <a:schemeClr val="bg1"/>
                </a:solidFill>
              </a:rPr>
              <a:t>()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returns a set view of all keys in the map. You can remove elements from this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set and the keys and associated values are removed from the map, but you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cannot add any elements.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Collection&lt;V&gt; </a:t>
            </a:r>
            <a:r>
              <a:rPr b="1">
                <a:solidFill>
                  <a:srgbClr val="FFFF00"/>
                </a:solidFill>
              </a:rPr>
              <a:t>values</a:t>
            </a:r>
            <a:r>
              <a:rPr>
                <a:solidFill>
                  <a:schemeClr val="bg1"/>
                </a:solidFill>
              </a:rPr>
              <a:t>()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returns a collection view of all values in the map. You can remove elements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from this set and the removed value and its key are removed from the map,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but you cannot add any elements.</a:t>
            </a:r>
            <a:endParaRPr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770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java.util.Map&lt;K, 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• K </a:t>
            </a:r>
            <a:r>
              <a:rPr b="1">
                <a:solidFill>
                  <a:srgbClr val="FFFF00"/>
                </a:solidFill>
              </a:rPr>
              <a:t>getKey</a:t>
            </a:r>
            <a:r>
              <a:rPr>
                <a:solidFill>
                  <a:schemeClr val="bg1"/>
                </a:solidFill>
              </a:rPr>
              <a:t>()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V </a:t>
            </a:r>
            <a:r>
              <a:rPr b="1">
                <a:solidFill>
                  <a:srgbClr val="FFFF00"/>
                </a:solidFill>
              </a:rPr>
              <a:t>getValue</a:t>
            </a:r>
            <a:r>
              <a:rPr>
                <a:solidFill>
                  <a:schemeClr val="bg1"/>
                </a:solidFill>
              </a:rPr>
              <a:t>()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returns the key or value of this entry.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V </a:t>
            </a:r>
            <a:r>
              <a:rPr b="1">
                <a:solidFill>
                  <a:srgbClr val="FFFF00"/>
                </a:solidFill>
              </a:rPr>
              <a:t>setValue</a:t>
            </a:r>
            <a:r>
              <a:rPr>
                <a:solidFill>
                  <a:schemeClr val="bg1"/>
                </a:solidFill>
              </a:rPr>
              <a:t>(V newValue)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changes the value in the associated map to the new value and returns the old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value.</a:t>
            </a:r>
            <a:endParaRPr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547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java.util.Map.Entry&lt;K, V&gt;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A classe </a:t>
            </a:r>
            <a:r>
              <a:rPr b="1">
                <a:solidFill>
                  <a:srgbClr val="FFFF00"/>
                </a:solidFill>
              </a:rPr>
              <a:t>WeakHashMap </a:t>
            </a:r>
            <a:r>
              <a:rPr>
                <a:solidFill>
                  <a:schemeClr val="bg1"/>
                </a:solidFill>
              </a:rPr>
              <a:t>foi projetada para resolver um problema interessante.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O que acontece com um valor cuja chave não é mais usada em nenhum lugar do seu programa?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Suponha que a última referência a uma chave tenha desaparecido. Então, não há mais nenhuma maneira de se referir ao objeto de valor. Mas, como nenhuma parte do programa tem mais a chave, o par </a:t>
            </a:r>
            <a:r>
              <a:rPr b="1">
                <a:solidFill>
                  <a:srgbClr val="FFFF00"/>
                </a:solidFill>
                <a:sym typeface="+mn-ea"/>
              </a:rPr>
              <a:t>key/value</a:t>
            </a:r>
            <a:r>
              <a:rPr>
                <a:solidFill>
                  <a:schemeClr val="bg1"/>
                </a:solidFill>
                <a:sym typeface="+mn-ea"/>
              </a:rPr>
              <a:t> </a:t>
            </a:r>
            <a:r>
              <a:rPr>
                <a:solidFill>
                  <a:schemeClr val="bg1"/>
                </a:solidFill>
              </a:rPr>
              <a:t>não pode ser removido do mapa. Por que o coletor de lixo não pode removê-lo?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Não é função do coletor de lixo remover objetos não utilizados?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Infelizmente, não é tão simples. O coletor de lixo rastreia objetos ativos. Enquanto o objeto do mapa estiver ativo, todos os intervalos nele estarão ativos e não serão reivindicados. Portanto, seu programa deve tomar cuidado para remover valores não utilizados de mapas de longa duração.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Ou você pode usar um </a:t>
            </a:r>
            <a:r>
              <a:rPr b="1">
                <a:solidFill>
                  <a:srgbClr val="FFFF00"/>
                </a:solidFill>
              </a:rPr>
              <a:t>WeakHashMap</a:t>
            </a:r>
            <a:r>
              <a:rPr>
                <a:solidFill>
                  <a:schemeClr val="bg1"/>
                </a:solidFill>
              </a:rPr>
              <a:t>. Esta estrutura de dados coopera com o coletor de lixo para remover pares de</a:t>
            </a:r>
            <a:r>
              <a:rPr b="1">
                <a:solidFill>
                  <a:srgbClr val="FFFF00"/>
                </a:solidFill>
              </a:rPr>
              <a:t> key/value</a:t>
            </a:r>
            <a:r>
              <a:rPr>
                <a:solidFill>
                  <a:schemeClr val="bg1"/>
                </a:solidFill>
              </a:rPr>
              <a:t> quando a única referência à chave é aquela da entrada da tabela hash</a:t>
            </a:r>
            <a:r>
              <a:rPr lang="pt-PT">
                <a:solidFill>
                  <a:schemeClr val="bg1"/>
                </a:solidFill>
              </a:rPr>
              <a:t>.</a:t>
            </a:r>
            <a:endParaRPr lang="pt-PT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37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Weak Hash Maps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40865" y="1199515"/>
            <a:ext cx="100996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pt-PT"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Aqui está o funcionamento interno desse mecanismo.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O </a:t>
            </a:r>
            <a:r>
              <a:rPr b="1">
                <a:solidFill>
                  <a:srgbClr val="FFFF00"/>
                </a:solidFill>
              </a:rPr>
              <a:t>WeakHashMap </a:t>
            </a:r>
            <a:r>
              <a:rPr>
                <a:solidFill>
                  <a:schemeClr val="bg1"/>
                </a:solidFill>
              </a:rPr>
              <a:t>usa referências fracas para manter as </a:t>
            </a:r>
            <a:r>
              <a:rPr lang="pt-PT">
                <a:solidFill>
                  <a:schemeClr val="bg1"/>
                </a:solidFill>
              </a:rPr>
              <a:t>keys</a:t>
            </a:r>
            <a:r>
              <a:rPr>
                <a:solidFill>
                  <a:schemeClr val="bg1"/>
                </a:solidFill>
              </a:rPr>
              <a:t>.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Um objeto </a:t>
            </a:r>
            <a:r>
              <a:rPr b="1">
                <a:solidFill>
                  <a:srgbClr val="FFFF00"/>
                </a:solidFill>
              </a:rPr>
              <a:t>WeakReference </a:t>
            </a:r>
            <a:r>
              <a:rPr>
                <a:solidFill>
                  <a:schemeClr val="bg1"/>
                </a:solidFill>
              </a:rPr>
              <a:t>contém uma referência a outro objeto - em nosso caso, uma chave de tabela hash.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Objetos desse tipo são tratados de maneira especial pelo coletor de lixo. Normalmente, se o coletor de lixo descobrir que um determinado objeto não tem referências a ele, ele simplesmente recupera o objeto.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No entanto, se o objeto for alcançável apenas por um </a:t>
            </a:r>
            <a:r>
              <a:rPr b="1">
                <a:solidFill>
                  <a:srgbClr val="FFFF00"/>
                </a:solidFill>
              </a:rPr>
              <a:t>WeakReference</a:t>
            </a:r>
            <a:r>
              <a:rPr>
                <a:solidFill>
                  <a:schemeClr val="bg1"/>
                </a:solidFill>
              </a:rPr>
              <a:t>, o coletor de lixo ainda recupera o objeto, mas coloca a referência fraca que o levou a uma fila.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As operações do </a:t>
            </a:r>
            <a:r>
              <a:rPr b="1">
                <a:solidFill>
                  <a:srgbClr val="FFFF00"/>
                </a:solidFill>
              </a:rPr>
              <a:t>WeakHashMap </a:t>
            </a:r>
            <a:r>
              <a:rPr>
                <a:solidFill>
                  <a:schemeClr val="bg1"/>
                </a:solidFill>
              </a:rPr>
              <a:t>verificam periodicamente essa fila em busca de referências fracas recém-chegadas.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A chegada de uma referência fraca na fila significa que a chave não foi mais usada por ninguém e foi coletada.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O </a:t>
            </a:r>
            <a:r>
              <a:rPr b="1">
                <a:solidFill>
                  <a:srgbClr val="FFFF00"/>
                </a:solidFill>
              </a:rPr>
              <a:t>WeakHashMap </a:t>
            </a:r>
            <a:r>
              <a:rPr>
                <a:solidFill>
                  <a:schemeClr val="bg1"/>
                </a:solidFill>
              </a:rPr>
              <a:t>então remove a entrada associada</a:t>
            </a:r>
            <a:endParaRPr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37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Weak Hash Maps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490" y="5441315"/>
            <a:ext cx="8512810" cy="1227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490" y="3314065"/>
            <a:ext cx="8160385" cy="1227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1570990"/>
            <a:ext cx="4344035" cy="7416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2940" y="980440"/>
            <a:ext cx="100076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The strong reference is the most common type of Reference that we use in our day to day programming: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</a:t>
            </a:r>
            <a:r>
              <a:rPr>
                <a:solidFill>
                  <a:schemeClr val="bg1"/>
                </a:solidFill>
              </a:rPr>
              <a:t>Integer prime = 1;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Simply put, an object that has a SoftReference pointing to it won't be garbage collected until the JVM absolutely needs memory.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Let's see how we can create a SoftReference in Java: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</a:t>
            </a:r>
            <a:r>
              <a:rPr>
                <a:solidFill>
                  <a:schemeClr val="bg1"/>
                </a:solidFill>
              </a:rPr>
              <a:t>Integer prime = 1; 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</a:t>
            </a:r>
            <a:r>
              <a:rPr>
                <a:solidFill>
                  <a:schemeClr val="bg1"/>
                </a:solidFill>
              </a:rPr>
              <a:t>SoftReference&lt;Integer&gt; soft = new SoftReference&lt;Integer&gt;(prime);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</a:t>
            </a:r>
            <a:r>
              <a:rPr>
                <a:solidFill>
                  <a:schemeClr val="bg1"/>
                </a:solidFill>
              </a:rPr>
              <a:t>prime = null;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The objects that are referenced only by weak references are garbage collected eagerly; the GC won't wait until it needs memory in that case.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We can create a WeakReference in Java in the following way: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</a:t>
            </a:r>
            <a:r>
              <a:rPr>
                <a:solidFill>
                  <a:schemeClr val="bg1"/>
                </a:solidFill>
              </a:rPr>
              <a:t>Integer prime = 1; 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</a:t>
            </a:r>
            <a:r>
              <a:rPr>
                <a:solidFill>
                  <a:schemeClr val="bg1"/>
                </a:solidFill>
              </a:rPr>
              <a:t>WeakReference&lt;Integer&gt; soft = new WeakReference&lt;Integer&gt;(prime);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</a:t>
            </a:r>
            <a:r>
              <a:rPr>
                <a:solidFill>
                  <a:schemeClr val="bg1"/>
                </a:solidFill>
              </a:rPr>
              <a:t>prime = null;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37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Weak Hash Maps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39595" y="1440815"/>
            <a:ext cx="10027285" cy="41509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2056765"/>
            <a:ext cx="96742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400">
                <a:solidFill>
                  <a:schemeClr val="bg1"/>
                </a:solidFill>
              </a:rPr>
              <a:t> </a:t>
            </a:r>
            <a:r>
              <a:rPr lang="pt-PT" sz="1400">
                <a:solidFill>
                  <a:schemeClr val="bg1"/>
                </a:solidFill>
              </a:rPr>
              <a:t>       </a:t>
            </a:r>
            <a:r>
              <a:rPr sz="1400">
                <a:solidFill>
                  <a:schemeClr val="bg1"/>
                </a:solidFill>
              </a:rPr>
              <a:t>WeakHashMap&lt;UniqueImageName, BigImage&gt; mapWeak = new WeakHashMap&lt;&gt;();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BigImage bigImage = new BigImage("image_id");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UniqueImageName imageName = new UniqueImageName("name_of_big_image");</a:t>
            </a:r>
            <a:endParaRPr sz="1400">
              <a:solidFill>
                <a:schemeClr val="bg1"/>
              </a:solidFill>
            </a:endParaRPr>
          </a:p>
          <a:p>
            <a:pPr algn="l"/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mapWeak.put(imageName, bigImage);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System.out.println(mapWeak.containsKey(imageName));</a:t>
            </a:r>
            <a:r>
              <a:rPr lang="pt-PT" sz="1400">
                <a:solidFill>
                  <a:schemeClr val="bg1"/>
                </a:solidFill>
              </a:rPr>
              <a:t> // true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System.out.println(mapWeak.get(imageName));</a:t>
            </a:r>
            <a:endParaRPr sz="1400">
              <a:solidFill>
                <a:schemeClr val="bg1"/>
              </a:solidFill>
            </a:endParaRPr>
          </a:p>
          <a:p>
            <a:pPr algn="l"/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imageName = null;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System.gc();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System.out.println(mapWeak);</a:t>
            </a:r>
            <a:r>
              <a:rPr lang="pt-PT" sz="1400">
                <a:solidFill>
                  <a:schemeClr val="bg1"/>
                </a:solidFill>
              </a:rPr>
              <a:t>  //{}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System.out.println(mapWeak.isEmpty());</a:t>
            </a:r>
            <a:r>
              <a:rPr lang="pt-PT" sz="1400">
                <a:solidFill>
                  <a:schemeClr val="bg1"/>
                </a:solidFill>
              </a:rPr>
              <a:t> // true</a:t>
            </a:r>
            <a:endParaRPr lang="pt-PT" sz="14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37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Weak Hash Maps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171700" y="1649095"/>
            <a:ext cx="97910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Um conjunto é uma coleção que permite encontrar rapidamente um elemento existente.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No entanto, para pesquisar um elemento, você precisa ter uma cópia exata do elemento para localizar.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Essa não é uma pesquisa muito comum - geralmente, você tem algumas informações importantes e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deseja pesquisar o elemento associado.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estrutura de dados do mapa serve a esse propósito.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Um </a:t>
            </a:r>
            <a:r>
              <a:rPr lang="en-US" b="1">
                <a:solidFill>
                  <a:schemeClr val="bg1"/>
                </a:solidFill>
              </a:rPr>
              <a:t>HashMap</a:t>
            </a:r>
            <a:r>
              <a:rPr lang="pt-PT" altLang="en-US" b="1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armazena pares de chave / valor.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Você pode encontrar um valor se fornecer a chave.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Por exemplo, você pode armazenar uma tabela de registros de funcionários, onde as chaves são os IDs dos funcionários e os valores são objetos Funcionários. 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true">
            <a:spLocks noGrp="true"/>
          </p:cNvSpPr>
          <p:nvPr/>
        </p:nvSpPr>
        <p:spPr>
          <a:xfrm>
            <a:off x="3350895" y="41275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Java Interface Map</a:t>
            </a:r>
            <a:endParaRPr lang="pt-PT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2821940"/>
            <a:ext cx="7979410" cy="33026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As classes </a:t>
            </a:r>
            <a:r>
              <a:rPr b="1">
                <a:solidFill>
                  <a:srgbClr val="FFFF00"/>
                </a:solidFill>
              </a:rPr>
              <a:t>LinkedHashSet </a:t>
            </a:r>
            <a:r>
              <a:rPr>
                <a:solidFill>
                  <a:schemeClr val="bg1"/>
                </a:solidFill>
              </a:rPr>
              <a:t>e </a:t>
            </a:r>
            <a:r>
              <a:rPr b="1">
                <a:solidFill>
                  <a:srgbClr val="FFFF00"/>
                </a:solidFill>
              </a:rPr>
              <a:t>LinkedHashMap </a:t>
            </a:r>
            <a:r>
              <a:rPr>
                <a:solidFill>
                  <a:schemeClr val="bg1"/>
                </a:solidFill>
              </a:rPr>
              <a:t>lembram em qual ordem você inseriu itens. Dessa forma, você pode evitar a ordem aparentemente aleatória dos itens em uma tabela hash. Conforme as entradas são inseridas na tabela, elas são unidas em uma lista duplamente vinculada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743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Linked Hash Sets And Maps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390775" y="3418840"/>
            <a:ext cx="6061075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</a:rPr>
              <a:t> var staff = new LinkedHashMap&lt;String, Employee&gt;();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staff.put("144-25-5464", new Employee("Amy Lee"));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staff.put("567-24-2546", new Employee("Harry Hacker"));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staff.put("157-62-7935", new Employee("Gary Cooper"));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staff.put("456-62-5527", new Employee("Francesca Cruz"));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Iterator iterKey = staff.keySet().iterator();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Iterator iterValues = staff.values().iterator();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while(iterKey.hasNext() &amp;&amp; iterValues.hasNext()){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    System.out.println(iterKey.next() +"- "+ iterValues.next());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      }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3336290"/>
            <a:ext cx="5845810" cy="9626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Um mapa hash vinculado pode, alternativamente, usar a ordem de acesso, não a ordem de inserção, para iterar nas entradas do mapa. Cada vez que você chama </a:t>
            </a:r>
            <a:r>
              <a:rPr b="1">
                <a:solidFill>
                  <a:srgbClr val="FFFF00"/>
                </a:solidFill>
              </a:rPr>
              <a:t>get </a:t>
            </a:r>
            <a:r>
              <a:rPr>
                <a:solidFill>
                  <a:schemeClr val="bg1"/>
                </a:solidFill>
              </a:rPr>
              <a:t>ou </a:t>
            </a:r>
            <a:r>
              <a:rPr b="1">
                <a:solidFill>
                  <a:srgbClr val="FFFF00"/>
                </a:solidFill>
              </a:rPr>
              <a:t>put</a:t>
            </a:r>
            <a:r>
              <a:rPr>
                <a:solidFill>
                  <a:schemeClr val="bg1"/>
                </a:solidFill>
              </a:rPr>
              <a:t>, a entrada afetada é removida de sua posição atual e colocada no final da lista vinculada de entradas. (Apenas a posição na lista de entradas vinculadas é afetada, não o depósito da tabela de hash. Uma entrada sempre permanece no depósito que corresponde ao código de hash da chave.) Para construir esse mapa de hash, chame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743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Linked Hash Sets And Maps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219960" y="3723640"/>
            <a:ext cx="5158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</a:rPr>
              <a:t>LinkedHashMap&lt;K, V&gt;(initialCapacity, loadFactor, true)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4898390"/>
            <a:ext cx="10006330" cy="16478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A ordem de acesso é útil para implementar uma disciplina “usada menos recentemente” para um cache. Por exemplo, você pode querer manter as entradas acessadas com frequência na memória e ler os objetos acessados com menos frequência em um banco de dados.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Quando você não encontra uma entrada na tabela, e a tabela já está bastante cheia, você pode obter um iterador na tabela e remover os primeiros elementos que ela enumera.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Essas entradas foram as menos usadas recentemente.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Você pode até automatizar esse processo. Forme uma subclasse de LinkedHashMap e substitua o método</a:t>
            </a:r>
            <a:r>
              <a:rPr lang="pt-PT">
                <a:solidFill>
                  <a:schemeClr val="bg1"/>
                </a:solidFill>
              </a:rPr>
              <a:t>.</a:t>
            </a:r>
            <a:endParaRPr lang="pt-PT"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Adicionar uma nova entrada faz com que a entrada mais antiga seja removida sempre que seu método retornar verdadeiro. Por exemplo, o seguinte cache é mantido em um tamanho de no máximo 100 elementos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743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Linked Hash Sets And Maps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305685" y="5171440"/>
            <a:ext cx="699452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</a:rPr>
              <a:t>var cache = new LinkedHashMap&lt;K, V&gt;(128, 0.75F, true)</a:t>
            </a:r>
            <a:r>
              <a:rPr lang="pt-PT" altLang="en-US" sz="1400">
                <a:solidFill>
                  <a:schemeClr val="bg1"/>
                </a:solidFill>
              </a:rPr>
              <a:t> </a:t>
            </a:r>
            <a:r>
              <a:rPr lang="en-US" sz="1400">
                <a:solidFill>
                  <a:schemeClr val="bg1"/>
                </a:solidFill>
              </a:rPr>
              <a:t> {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pt-PT" altLang="en-US" sz="1400">
                <a:solidFill>
                  <a:schemeClr val="bg1"/>
                </a:solidFill>
              </a:rPr>
              <a:t>	</a:t>
            </a:r>
            <a:r>
              <a:rPr lang="en-US" sz="1400">
                <a:solidFill>
                  <a:schemeClr val="bg1"/>
                </a:solidFill>
              </a:rPr>
              <a:t> protected boolean removeEldestEntry(Map.Entry&lt;K, V&gt; eldest) {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pt-PT" altLang="en-US" sz="1400">
                <a:solidFill>
                  <a:schemeClr val="bg1"/>
                </a:solidFill>
              </a:rPr>
              <a:t>		</a:t>
            </a:r>
            <a:r>
              <a:rPr lang="en-US" sz="1400">
                <a:solidFill>
                  <a:schemeClr val="bg1"/>
                </a:solidFill>
              </a:rPr>
              <a:t> return size() &gt; 100;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pt-PT" altLang="en-US" sz="1400">
                <a:solidFill>
                  <a:schemeClr val="bg1"/>
                </a:solidFill>
              </a:rPr>
              <a:t>	</a:t>
            </a:r>
            <a:r>
              <a:rPr lang="en-US" sz="1400">
                <a:solidFill>
                  <a:schemeClr val="bg1"/>
                </a:solidFill>
              </a:rPr>
              <a:t>}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};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3926840"/>
            <a:ext cx="10006330" cy="26193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O </a:t>
            </a:r>
            <a:r>
              <a:rPr b="1">
                <a:solidFill>
                  <a:srgbClr val="FFFF00"/>
                </a:solidFill>
              </a:rPr>
              <a:t>EnumSet </a:t>
            </a:r>
            <a:r>
              <a:rPr>
                <a:solidFill>
                  <a:schemeClr val="bg1"/>
                </a:solidFill>
              </a:rPr>
              <a:t>é uma implementação de conjunto eficiente com elementos que pertencem a um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tipo enumerado. 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Uma vez que um tipo enumerado tem um número finito de instâncias,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o </a:t>
            </a:r>
            <a:r>
              <a:rPr b="1">
                <a:solidFill>
                  <a:srgbClr val="FFFF00"/>
                </a:solidFill>
              </a:rPr>
              <a:t>EnumSet </a:t>
            </a:r>
            <a:r>
              <a:rPr>
                <a:solidFill>
                  <a:schemeClr val="bg1"/>
                </a:solidFill>
              </a:rPr>
              <a:t>é implementado internamente simplesmente como uma sequência de bits. Um pouco é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ligado se o valor correspondente estiver presente no conjunto.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A classe </a:t>
            </a:r>
            <a:r>
              <a:rPr b="1">
                <a:solidFill>
                  <a:srgbClr val="FFFF00"/>
                </a:solidFill>
              </a:rPr>
              <a:t>EnumSet </a:t>
            </a:r>
            <a:r>
              <a:rPr>
                <a:solidFill>
                  <a:schemeClr val="bg1"/>
                </a:solidFill>
              </a:rPr>
              <a:t>não possui construtores públicos. 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Use um método de </a:t>
            </a:r>
            <a:r>
              <a:rPr b="1">
                <a:solidFill>
                  <a:srgbClr val="FFFF00"/>
                </a:solidFill>
              </a:rPr>
              <a:t>static factory </a:t>
            </a:r>
            <a:r>
              <a:rPr>
                <a:solidFill>
                  <a:schemeClr val="bg1"/>
                </a:solidFill>
              </a:rPr>
              <a:t>para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construir o conjunto: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818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Enumeration Sets And Maps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235200" y="4457065"/>
            <a:ext cx="978090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>
                <a:solidFill>
                  <a:schemeClr val="bg1"/>
                </a:solidFill>
              </a:rPr>
              <a:t>enum Weekday { MONDAY, TUESDAY, WEDNESDAY, THURSDAY, FRIDAY, SATURDAY, SUNDAY };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EnumSet&lt;Weekday&gt; always = EnumSet.allOf(Weekday.class);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EnumSet&lt;Weekday&gt; never = EnumSet.noneOf(Weekday.class);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EnumSet&lt;Weekday&gt; workday = EnumSet.range(Weekday.MONDAY, Weekday.FRIDAY);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EnumSet&lt;Weekday&gt; mwf = EnumSet.of(Weekday.MONDAY, Weekday.WEDNESDAY, Weekday.FRIDAY);</a:t>
            </a: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3926840"/>
            <a:ext cx="10006330" cy="26193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Você pode usar os métodos usuais da interface Set para modificar um </a:t>
            </a:r>
            <a:r>
              <a:rPr b="1">
                <a:solidFill>
                  <a:srgbClr val="FFFF00"/>
                </a:solidFill>
              </a:rPr>
              <a:t>EnumSet</a:t>
            </a:r>
            <a:r>
              <a:rPr>
                <a:solidFill>
                  <a:schemeClr val="bg1"/>
                </a:solidFill>
              </a:rPr>
              <a:t>.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Um </a:t>
            </a:r>
            <a:r>
              <a:rPr b="1">
                <a:solidFill>
                  <a:srgbClr val="FFFF00"/>
                </a:solidFill>
              </a:rPr>
              <a:t>EnumMap </a:t>
            </a:r>
            <a:r>
              <a:rPr>
                <a:solidFill>
                  <a:schemeClr val="bg1"/>
                </a:solidFill>
              </a:rPr>
              <a:t>é um mapa com chaves que pertencem a um tipo enumerado. É simplesmente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e implementado de forma eficiente como uma matriz de valores. Você precisa especificar o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tipo de </a:t>
            </a:r>
            <a:r>
              <a:rPr b="1">
                <a:solidFill>
                  <a:srgbClr val="FFFF00"/>
                </a:solidFill>
              </a:rPr>
              <a:t>key </a:t>
            </a:r>
            <a:r>
              <a:rPr>
                <a:solidFill>
                  <a:schemeClr val="bg1"/>
                </a:solidFill>
              </a:rPr>
              <a:t>no construtor: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3818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Enumeration Sets And Maps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235200" y="4457065"/>
            <a:ext cx="978090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>
                <a:solidFill>
                  <a:schemeClr val="bg1"/>
                </a:solidFill>
              </a:rPr>
              <a:t>enum Weekday { MONDAY, TUESDAY, WEDNESDAY, THURSDAY, FRIDAY, SATURDAY, SUNDAY };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EnumSet&lt;Weekday&gt; always = EnumSet.allOf(Weekday.class);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EnumSet&lt;Weekday&gt; never = EnumSet.noneOf(Weekday.class);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EnumSet&lt;Weekday&gt; workday = EnumSet.range(Weekday.MONDAY, Weekday.FRIDAY);</a:t>
            </a:r>
            <a:endParaRPr sz="1400">
              <a:solidFill>
                <a:schemeClr val="bg1"/>
              </a:solidFill>
            </a:endParaRPr>
          </a:p>
          <a:p>
            <a:pPr algn="l"/>
            <a:r>
              <a:rPr sz="1400">
                <a:solidFill>
                  <a:schemeClr val="bg1"/>
                </a:solidFill>
              </a:rPr>
              <a:t>        EnumSet&lt;Weekday&gt; mwf = EnumSet.of(Weekday.MONDAY, Weekday.WEDNESDAY, Weekday.FRIDAY);</a:t>
            </a: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O </a:t>
            </a:r>
            <a:r>
              <a:rPr b="1">
                <a:solidFill>
                  <a:srgbClr val="FFFF00"/>
                </a:solidFill>
              </a:rPr>
              <a:t>IdentityHashMap </a:t>
            </a:r>
            <a:r>
              <a:rPr>
                <a:solidFill>
                  <a:schemeClr val="bg1"/>
                </a:solidFill>
              </a:rPr>
              <a:t>tem um propósito bastante especializado. Aqui, os valores hash para as chaves não devem ser calculados pelo método hashCode, mas pelo método System.identityHashCode. 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Esse é o método que Object.hashCode usa para calcular um código hash do endereço de memória do objeto. Além disso, para comparação de objetos, o IdentityHashMap usa ==, não é igual a. 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Em outras palavras, objetos-chave diferentes são considerados distintos, mesmo que tenham conteúdos iguais. Esta classe é útil para implementar algoritmos de travessia de objetos, como serialização de objetos, nos quais você deseja acompanhar quais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objetos já foram percorridos</a:t>
            </a:r>
            <a:r>
              <a:rPr lang="pt-PT">
                <a:solidFill>
                  <a:schemeClr val="bg1"/>
                </a:solidFill>
              </a:rPr>
              <a:t>.</a:t>
            </a:r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r>
              <a:rPr lang="pt-PT">
                <a:solidFill>
                  <a:schemeClr val="bg1"/>
                </a:solidFill>
                <a:sym typeface="+mn-ea"/>
              </a:rPr>
              <a:t>• </a:t>
            </a:r>
            <a:r>
              <a:rPr lang="pt-PT">
                <a:solidFill>
                  <a:schemeClr val="bg1"/>
                </a:solidFill>
              </a:rPr>
              <a:t>IdentityHashMap()</a:t>
            </a:r>
            <a:endParaRPr lang="pt-PT">
              <a:solidFill>
                <a:schemeClr val="bg1"/>
              </a:solidFill>
            </a:endParaRPr>
          </a:p>
          <a:p>
            <a:pPr algn="just"/>
            <a:r>
              <a:rPr lang="pt-PT">
                <a:solidFill>
                  <a:schemeClr val="bg1"/>
                </a:solidFill>
              </a:rPr>
              <a:t>• IdentityHashMap(int expectedMaxSize)</a:t>
            </a:r>
            <a:endParaRPr lang="pt-PT">
              <a:solidFill>
                <a:schemeClr val="bg1"/>
              </a:solidFill>
            </a:endParaRPr>
          </a:p>
          <a:p>
            <a:pPr algn="just"/>
            <a:r>
              <a:rPr lang="pt-PT">
                <a:solidFill>
                  <a:schemeClr val="bg1"/>
                </a:solidFill>
              </a:rPr>
              <a:t>constructs an empty identity hash map whose capacity is the smallest power</a:t>
            </a:r>
            <a:endParaRPr lang="pt-PT">
              <a:solidFill>
                <a:schemeClr val="bg1"/>
              </a:solidFill>
            </a:endParaRPr>
          </a:p>
          <a:p>
            <a:pPr algn="just"/>
            <a:r>
              <a:rPr lang="pt-PT">
                <a:solidFill>
                  <a:schemeClr val="bg1"/>
                </a:solidFill>
              </a:rPr>
              <a:t>of 2 exceeding 1.5 × expectedMaxSize. (The default for expectedMaxSize is 21.)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622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 Identity Hash Map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PT">
                <a:solidFill>
                  <a:schemeClr val="bg1"/>
                </a:solidFill>
              </a:rPr>
              <a:t>U</a:t>
            </a:r>
            <a:r>
              <a:rPr>
                <a:solidFill>
                  <a:schemeClr val="bg1"/>
                </a:solidFill>
              </a:rPr>
              <a:t>sando visualizações, você pode obter outros objetos que implementam as interfaces de coleção ou mapa. Você viu um exemplo disso com o método keySet das classes de mapa.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À primeira vista, parece que o método cria um novo conjunto, preenche-o com todas as chaves do mapa e o retorna. No entanto, não é esse o caso. Em vez disso, o método keySet retorna um objeto de uma classe que implementa a interface Set e cujos métodos manipulam o mapa original. Essa coleção é chamada de visualização.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A técnica de visualizações tem várias aplicações úteis na estrutura de coleções.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82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Views and Wrappers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Java 9 apresenta métodos estáticos que produzem um conjunto ou lista com determinados elementos e um mapa com determinados pares de </a:t>
            </a:r>
            <a:r>
              <a:rPr lang="pt-PT">
                <a:solidFill>
                  <a:schemeClr val="bg1"/>
                </a:solidFill>
              </a:rPr>
              <a:t>key</a:t>
            </a:r>
            <a:r>
              <a:rPr>
                <a:solidFill>
                  <a:schemeClr val="bg1"/>
                </a:solidFill>
              </a:rPr>
              <a:t>/</a:t>
            </a:r>
            <a:r>
              <a:rPr lang="pt-PT">
                <a:solidFill>
                  <a:schemeClr val="bg1"/>
                </a:solidFill>
              </a:rPr>
              <a:t>value</a:t>
            </a:r>
            <a:r>
              <a:rPr>
                <a:solidFill>
                  <a:schemeClr val="bg1"/>
                </a:solidFill>
              </a:rPr>
              <a:t>.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Por exemplo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388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Small Collections</a:t>
            </a:r>
            <a:endParaRPr lang="pt-PT" altLang="en-US" b="1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4361815"/>
            <a:ext cx="10006330" cy="215328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2196465" y="4819650"/>
            <a:ext cx="96012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sz="1400">
                <a:solidFill>
                  <a:schemeClr val="bg1"/>
                </a:solidFill>
                <a:sym typeface="+mn-ea"/>
              </a:rPr>
              <a:t> List&lt;String&gt; names = List.of("Peter", "Paul", "Mary");</a:t>
            </a:r>
            <a:endParaRPr sz="1400">
              <a:solidFill>
                <a:schemeClr val="bg1"/>
              </a:solidFill>
            </a:endParaRPr>
          </a:p>
          <a:p>
            <a:pPr algn="just"/>
            <a:r>
              <a:rPr sz="1400">
                <a:solidFill>
                  <a:schemeClr val="bg1"/>
                </a:solidFill>
                <a:sym typeface="+mn-ea"/>
              </a:rPr>
              <a:t>        Set&lt;Integer&gt; numbers = Set.of(2, 3, 5, 2); // java.lang.IllegalArgumentException: duplicate element</a:t>
            </a:r>
            <a:endParaRPr sz="1400">
              <a:solidFill>
                <a:schemeClr val="bg1"/>
              </a:solidFill>
            </a:endParaRPr>
          </a:p>
          <a:p>
            <a:pPr algn="just"/>
            <a:r>
              <a:rPr sz="1400">
                <a:solidFill>
                  <a:schemeClr val="bg1"/>
                </a:solidFill>
                <a:sym typeface="+mn-ea"/>
              </a:rPr>
              <a:t>        numbers.stream().forEach(System.out::println);</a:t>
            </a:r>
            <a:endParaRPr sz="1400">
              <a:solidFill>
                <a:schemeClr val="bg1"/>
              </a:solidFill>
            </a:endParaRPr>
          </a:p>
          <a:p>
            <a:pPr algn="just"/>
            <a:r>
              <a:rPr sz="1400">
                <a:solidFill>
                  <a:schemeClr val="bg1"/>
                </a:solidFill>
              </a:rPr>
              <a:t>;</a:t>
            </a:r>
            <a:endParaRPr sz="140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00250" y="2136140"/>
            <a:ext cx="5434330" cy="1169670"/>
            <a:chOff x="3030" y="3319"/>
            <a:chExt cx="8558" cy="1842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" y="3319"/>
              <a:ext cx="8558" cy="1842"/>
            </a:xfrm>
            <a:prstGeom prst="rect">
              <a:avLst/>
            </a:prstGeom>
          </p:spPr>
        </p:pic>
        <p:sp>
          <p:nvSpPr>
            <p:cNvPr id="11" name="Text Box 10"/>
            <p:cNvSpPr txBox="true"/>
            <p:nvPr/>
          </p:nvSpPr>
          <p:spPr>
            <a:xfrm>
              <a:off x="3339" y="3899"/>
              <a:ext cx="782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</a:rPr>
                <a:t>List&lt;String&gt; names = List.of("Peter", "Paul", "Mary");</a:t>
              </a:r>
              <a:endParaRPr sz="1400">
                <a:solidFill>
                  <a:schemeClr val="bg1"/>
                </a:solidFill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</a:rPr>
                <a:t>        Set&lt;Integer&gt; numbers = Set.of(2, 3, 5);</a:t>
              </a:r>
              <a:endParaRPr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produz uma lista e um conjunto com três elementos. Para um mapa, você especifica as chaves e valores, assim: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Os elementos, chaves ou valores não podem ser nulos.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388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Small Collections</a:t>
            </a:r>
            <a:endParaRPr lang="pt-PT" altLang="en-US" b="1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19300" y="2755265"/>
            <a:ext cx="8463280" cy="1864360"/>
            <a:chOff x="3030" y="3319"/>
            <a:chExt cx="8558" cy="1842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" y="3319"/>
              <a:ext cx="8558" cy="1842"/>
            </a:xfrm>
            <a:prstGeom prst="rect">
              <a:avLst/>
            </a:prstGeom>
          </p:spPr>
        </p:pic>
        <p:sp>
          <p:nvSpPr>
            <p:cNvPr id="11" name="Text Box 10"/>
            <p:cNvSpPr txBox="true"/>
            <p:nvPr/>
          </p:nvSpPr>
          <p:spPr>
            <a:xfrm>
              <a:off x="3339" y="3899"/>
              <a:ext cx="7823" cy="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Map&lt;String, Integer&gt; scores = Map.of("Peter", 2, "Paul", 3, "Mary", 5);</a:t>
              </a:r>
              <a:endParaRPr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Para a interface Map, não é possível fornecer uma versão com argumentos variáveis, pois os tipos de argumento alternam entre os tipos de chave e valor.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Existe um método estático de Entradas que aceita um número arbitrário de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Objetos Map.Entry &lt;K, V&gt;, que você pode criar com o método de entrada estática. P</a:t>
            </a:r>
            <a:r>
              <a:rPr lang="pt-PT">
                <a:solidFill>
                  <a:schemeClr val="bg1"/>
                </a:solidFill>
              </a:rPr>
              <a:t>or </a:t>
            </a:r>
            <a:r>
              <a:rPr>
                <a:solidFill>
                  <a:schemeClr val="bg1"/>
                </a:solidFill>
              </a:rPr>
              <a:t>exemplo</a:t>
            </a:r>
            <a:r>
              <a:rPr lang="pt-PT">
                <a:solidFill>
                  <a:schemeClr val="bg1"/>
                </a:solidFill>
              </a:rPr>
              <a:t>:</a:t>
            </a:r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r>
              <a:rPr lang="pt-PT">
                <a:solidFill>
                  <a:schemeClr val="bg1"/>
                </a:solidFill>
              </a:rPr>
              <a:t>Uma particularidade e a importação de i</a:t>
            </a:r>
            <a:r>
              <a:rPr b="1">
                <a:solidFill>
                  <a:srgbClr val="FFFF00"/>
                </a:solidFill>
              </a:rPr>
              <a:t>mport static java.util.Map.*</a:t>
            </a:r>
            <a:r>
              <a:rPr lang="pt-PT">
                <a:solidFill>
                  <a:schemeClr val="bg1"/>
                </a:solidFill>
              </a:rPr>
              <a:t>; mesmo se tiver a importação de i</a:t>
            </a:r>
            <a:r>
              <a:rPr b="1">
                <a:solidFill>
                  <a:srgbClr val="FFFF00"/>
                </a:solidFill>
              </a:rPr>
              <a:t>mport java.util.Map</a:t>
            </a:r>
            <a:r>
              <a:rPr lang="pt-PT">
                <a:solidFill>
                  <a:schemeClr val="bg1"/>
                </a:solidFill>
              </a:rPr>
              <a:t>;</a:t>
            </a:r>
            <a:endParaRPr lang="pt-PT"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388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Small Collections</a:t>
            </a:r>
            <a:endParaRPr lang="pt-PT" altLang="en-US" b="1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34210" y="2987675"/>
            <a:ext cx="8815070" cy="2132013"/>
            <a:chOff x="3030" y="2836"/>
            <a:chExt cx="8558" cy="1842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" y="2836"/>
              <a:ext cx="8558" cy="1842"/>
            </a:xfrm>
            <a:prstGeom prst="rect">
              <a:avLst/>
            </a:prstGeom>
          </p:spPr>
        </p:pic>
        <p:sp>
          <p:nvSpPr>
            <p:cNvPr id="11" name="Text Box 10"/>
            <p:cNvSpPr txBox="true"/>
            <p:nvPr/>
          </p:nvSpPr>
          <p:spPr>
            <a:xfrm>
              <a:off x="3327" y="3074"/>
              <a:ext cx="7823" cy="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import static java.util.Map.*;</a:t>
              </a: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. . .</a:t>
              </a: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Map&lt;String, Integer&gt; scores = ofEntries(</a:t>
              </a: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 entry("Peter", 2),</a:t>
              </a: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 entry("Paul", 3),</a:t>
              </a: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 entry("Mary", 5));</a:t>
              </a: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var names = new ArrayList&lt;&gt;(List.of("Peter", "Paul", "Mary"));</a:t>
              </a:r>
              <a:endParaRPr sz="1400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/>
        </p:nvSpPr>
        <p:spPr>
          <a:xfrm>
            <a:off x="2474595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Java Interface Map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2205224" y="1604427"/>
            <a:ext cx="3971554" cy="8670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pSp>
        <p:nvGrpSpPr>
          <p:cNvPr id="10" name="object 3"/>
          <p:cNvGrpSpPr/>
          <p:nvPr/>
        </p:nvGrpSpPr>
        <p:grpSpPr>
          <a:xfrm>
            <a:off x="3977624" y="1816544"/>
            <a:ext cx="4749165" cy="3150235"/>
            <a:chOff x="2453624" y="1816544"/>
            <a:chExt cx="4749165" cy="3150235"/>
          </a:xfrm>
        </p:grpSpPr>
        <p:sp>
          <p:nvSpPr>
            <p:cNvPr id="12" name="object 4"/>
            <p:cNvSpPr/>
            <p:nvPr/>
          </p:nvSpPr>
          <p:spPr>
            <a:xfrm>
              <a:off x="5561026" y="1831839"/>
              <a:ext cx="1641422" cy="31348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3" name="object 5"/>
            <p:cNvSpPr/>
            <p:nvPr/>
          </p:nvSpPr>
          <p:spPr>
            <a:xfrm>
              <a:off x="5609082" y="1829562"/>
              <a:ext cx="1536700" cy="3030220"/>
            </a:xfrm>
            <a:custGeom>
              <a:avLst/>
              <a:gdLst/>
              <a:ahLst/>
              <a:cxnLst/>
              <a:rect l="l" t="t" r="r" b="b"/>
              <a:pathLst>
                <a:path w="1536700" h="3030220">
                  <a:moveTo>
                    <a:pt x="768095" y="0"/>
                  </a:moveTo>
                  <a:lnTo>
                    <a:pt x="705103" y="5021"/>
                  </a:lnTo>
                  <a:lnTo>
                    <a:pt x="643513" y="19825"/>
                  </a:lnTo>
                  <a:lnTo>
                    <a:pt x="583522" y="44023"/>
                  </a:lnTo>
                  <a:lnTo>
                    <a:pt x="525328" y="77224"/>
                  </a:lnTo>
                  <a:lnTo>
                    <a:pt x="469130" y="119038"/>
                  </a:lnTo>
                  <a:lnTo>
                    <a:pt x="415123" y="169077"/>
                  </a:lnTo>
                  <a:lnTo>
                    <a:pt x="389004" y="197058"/>
                  </a:lnTo>
                  <a:lnTo>
                    <a:pt x="363508" y="226949"/>
                  </a:lnTo>
                  <a:lnTo>
                    <a:pt x="338658" y="258701"/>
                  </a:lnTo>
                  <a:lnTo>
                    <a:pt x="314480" y="292266"/>
                  </a:lnTo>
                  <a:lnTo>
                    <a:pt x="290998" y="327594"/>
                  </a:lnTo>
                  <a:lnTo>
                    <a:pt x="268238" y="364638"/>
                  </a:lnTo>
                  <a:lnTo>
                    <a:pt x="246224" y="403347"/>
                  </a:lnTo>
                  <a:lnTo>
                    <a:pt x="224980" y="443674"/>
                  </a:lnTo>
                  <a:lnTo>
                    <a:pt x="204532" y="485570"/>
                  </a:lnTo>
                  <a:lnTo>
                    <a:pt x="184903" y="528985"/>
                  </a:lnTo>
                  <a:lnTo>
                    <a:pt x="166120" y="573872"/>
                  </a:lnTo>
                  <a:lnTo>
                    <a:pt x="148205" y="620182"/>
                  </a:lnTo>
                  <a:lnTo>
                    <a:pt x="131186" y="667866"/>
                  </a:lnTo>
                  <a:lnTo>
                    <a:pt x="115085" y="716874"/>
                  </a:lnTo>
                  <a:lnTo>
                    <a:pt x="99927" y="767160"/>
                  </a:lnTo>
                  <a:lnTo>
                    <a:pt x="85738" y="818672"/>
                  </a:lnTo>
                  <a:lnTo>
                    <a:pt x="72542" y="871364"/>
                  </a:lnTo>
                  <a:lnTo>
                    <a:pt x="60364" y="925187"/>
                  </a:lnTo>
                  <a:lnTo>
                    <a:pt x="49229" y="980090"/>
                  </a:lnTo>
                  <a:lnTo>
                    <a:pt x="39160" y="1036027"/>
                  </a:lnTo>
                  <a:lnTo>
                    <a:pt x="30184" y="1092948"/>
                  </a:lnTo>
                  <a:lnTo>
                    <a:pt x="22324" y="1150804"/>
                  </a:lnTo>
                  <a:lnTo>
                    <a:pt x="15606" y="1209547"/>
                  </a:lnTo>
                  <a:lnTo>
                    <a:pt x="10053" y="1269127"/>
                  </a:lnTo>
                  <a:lnTo>
                    <a:pt x="5692" y="1329497"/>
                  </a:lnTo>
                  <a:lnTo>
                    <a:pt x="2546" y="1390608"/>
                  </a:lnTo>
                  <a:lnTo>
                    <a:pt x="640" y="1452410"/>
                  </a:lnTo>
                  <a:lnTo>
                    <a:pt x="0" y="1514855"/>
                  </a:lnTo>
                  <a:lnTo>
                    <a:pt x="640" y="1577301"/>
                  </a:lnTo>
                  <a:lnTo>
                    <a:pt x="2546" y="1639103"/>
                  </a:lnTo>
                  <a:lnTo>
                    <a:pt x="5692" y="1700214"/>
                  </a:lnTo>
                  <a:lnTo>
                    <a:pt x="10053" y="1760584"/>
                  </a:lnTo>
                  <a:lnTo>
                    <a:pt x="15606" y="1820164"/>
                  </a:lnTo>
                  <a:lnTo>
                    <a:pt x="22324" y="1878907"/>
                  </a:lnTo>
                  <a:lnTo>
                    <a:pt x="30184" y="1936763"/>
                  </a:lnTo>
                  <a:lnTo>
                    <a:pt x="39160" y="1993684"/>
                  </a:lnTo>
                  <a:lnTo>
                    <a:pt x="49229" y="2049621"/>
                  </a:lnTo>
                  <a:lnTo>
                    <a:pt x="60364" y="2104524"/>
                  </a:lnTo>
                  <a:lnTo>
                    <a:pt x="72542" y="2158347"/>
                  </a:lnTo>
                  <a:lnTo>
                    <a:pt x="85738" y="2211039"/>
                  </a:lnTo>
                  <a:lnTo>
                    <a:pt x="99927" y="2262551"/>
                  </a:lnTo>
                  <a:lnTo>
                    <a:pt x="115085" y="2312837"/>
                  </a:lnTo>
                  <a:lnTo>
                    <a:pt x="131186" y="2361845"/>
                  </a:lnTo>
                  <a:lnTo>
                    <a:pt x="148205" y="2409529"/>
                  </a:lnTo>
                  <a:lnTo>
                    <a:pt x="166120" y="2455839"/>
                  </a:lnTo>
                  <a:lnTo>
                    <a:pt x="184903" y="2500726"/>
                  </a:lnTo>
                  <a:lnTo>
                    <a:pt x="204532" y="2544141"/>
                  </a:lnTo>
                  <a:lnTo>
                    <a:pt x="224980" y="2586037"/>
                  </a:lnTo>
                  <a:lnTo>
                    <a:pt x="246224" y="2626364"/>
                  </a:lnTo>
                  <a:lnTo>
                    <a:pt x="268238" y="2665073"/>
                  </a:lnTo>
                  <a:lnTo>
                    <a:pt x="290998" y="2702117"/>
                  </a:lnTo>
                  <a:lnTo>
                    <a:pt x="314480" y="2737445"/>
                  </a:lnTo>
                  <a:lnTo>
                    <a:pt x="338658" y="2771010"/>
                  </a:lnTo>
                  <a:lnTo>
                    <a:pt x="363508" y="2802762"/>
                  </a:lnTo>
                  <a:lnTo>
                    <a:pt x="389004" y="2832653"/>
                  </a:lnTo>
                  <a:lnTo>
                    <a:pt x="415123" y="2860634"/>
                  </a:lnTo>
                  <a:lnTo>
                    <a:pt x="469130" y="2910673"/>
                  </a:lnTo>
                  <a:lnTo>
                    <a:pt x="525328" y="2952487"/>
                  </a:lnTo>
                  <a:lnTo>
                    <a:pt x="583522" y="2985688"/>
                  </a:lnTo>
                  <a:lnTo>
                    <a:pt x="643513" y="3009886"/>
                  </a:lnTo>
                  <a:lnTo>
                    <a:pt x="705103" y="3024690"/>
                  </a:lnTo>
                  <a:lnTo>
                    <a:pt x="768095" y="3029712"/>
                  </a:lnTo>
                  <a:lnTo>
                    <a:pt x="799754" y="3028448"/>
                  </a:lnTo>
                  <a:lnTo>
                    <a:pt x="862070" y="3018486"/>
                  </a:lnTo>
                  <a:lnTo>
                    <a:pt x="922886" y="2998937"/>
                  </a:lnTo>
                  <a:lnTo>
                    <a:pt x="982003" y="2970189"/>
                  </a:lnTo>
                  <a:lnTo>
                    <a:pt x="1039224" y="2932632"/>
                  </a:lnTo>
                  <a:lnTo>
                    <a:pt x="1094351" y="2886657"/>
                  </a:lnTo>
                  <a:lnTo>
                    <a:pt x="1147187" y="2832653"/>
                  </a:lnTo>
                  <a:lnTo>
                    <a:pt x="1172683" y="2802762"/>
                  </a:lnTo>
                  <a:lnTo>
                    <a:pt x="1197533" y="2771010"/>
                  </a:lnTo>
                  <a:lnTo>
                    <a:pt x="1221711" y="2737445"/>
                  </a:lnTo>
                  <a:lnTo>
                    <a:pt x="1245193" y="2702117"/>
                  </a:lnTo>
                  <a:lnTo>
                    <a:pt x="1267953" y="2665073"/>
                  </a:lnTo>
                  <a:lnTo>
                    <a:pt x="1289967" y="2626364"/>
                  </a:lnTo>
                  <a:lnTo>
                    <a:pt x="1311211" y="2586037"/>
                  </a:lnTo>
                  <a:lnTo>
                    <a:pt x="1331659" y="2544141"/>
                  </a:lnTo>
                  <a:lnTo>
                    <a:pt x="1351288" y="2500726"/>
                  </a:lnTo>
                  <a:lnTo>
                    <a:pt x="1370071" y="2455839"/>
                  </a:lnTo>
                  <a:lnTo>
                    <a:pt x="1387986" y="2409529"/>
                  </a:lnTo>
                  <a:lnTo>
                    <a:pt x="1405005" y="2361845"/>
                  </a:lnTo>
                  <a:lnTo>
                    <a:pt x="1421106" y="2312837"/>
                  </a:lnTo>
                  <a:lnTo>
                    <a:pt x="1436264" y="2262551"/>
                  </a:lnTo>
                  <a:lnTo>
                    <a:pt x="1450453" y="2211039"/>
                  </a:lnTo>
                  <a:lnTo>
                    <a:pt x="1463649" y="2158347"/>
                  </a:lnTo>
                  <a:lnTo>
                    <a:pt x="1475827" y="2104524"/>
                  </a:lnTo>
                  <a:lnTo>
                    <a:pt x="1486962" y="2049621"/>
                  </a:lnTo>
                  <a:lnTo>
                    <a:pt x="1497031" y="1993684"/>
                  </a:lnTo>
                  <a:lnTo>
                    <a:pt x="1506007" y="1936763"/>
                  </a:lnTo>
                  <a:lnTo>
                    <a:pt x="1513867" y="1878907"/>
                  </a:lnTo>
                  <a:lnTo>
                    <a:pt x="1520585" y="1820164"/>
                  </a:lnTo>
                  <a:lnTo>
                    <a:pt x="1526138" y="1760584"/>
                  </a:lnTo>
                  <a:lnTo>
                    <a:pt x="1530499" y="1700214"/>
                  </a:lnTo>
                  <a:lnTo>
                    <a:pt x="1533645" y="1639103"/>
                  </a:lnTo>
                  <a:lnTo>
                    <a:pt x="1535551" y="1577301"/>
                  </a:lnTo>
                  <a:lnTo>
                    <a:pt x="1536191" y="1514855"/>
                  </a:lnTo>
                  <a:lnTo>
                    <a:pt x="1535551" y="1452410"/>
                  </a:lnTo>
                  <a:lnTo>
                    <a:pt x="1533645" y="1390608"/>
                  </a:lnTo>
                  <a:lnTo>
                    <a:pt x="1530499" y="1329497"/>
                  </a:lnTo>
                  <a:lnTo>
                    <a:pt x="1526138" y="1269127"/>
                  </a:lnTo>
                  <a:lnTo>
                    <a:pt x="1520585" y="1209547"/>
                  </a:lnTo>
                  <a:lnTo>
                    <a:pt x="1513867" y="1150804"/>
                  </a:lnTo>
                  <a:lnTo>
                    <a:pt x="1506007" y="1092948"/>
                  </a:lnTo>
                  <a:lnTo>
                    <a:pt x="1497031" y="1036027"/>
                  </a:lnTo>
                  <a:lnTo>
                    <a:pt x="1486962" y="980090"/>
                  </a:lnTo>
                  <a:lnTo>
                    <a:pt x="1475827" y="925187"/>
                  </a:lnTo>
                  <a:lnTo>
                    <a:pt x="1463649" y="871364"/>
                  </a:lnTo>
                  <a:lnTo>
                    <a:pt x="1450453" y="818672"/>
                  </a:lnTo>
                  <a:lnTo>
                    <a:pt x="1436264" y="767160"/>
                  </a:lnTo>
                  <a:lnTo>
                    <a:pt x="1421106" y="716874"/>
                  </a:lnTo>
                  <a:lnTo>
                    <a:pt x="1405005" y="667866"/>
                  </a:lnTo>
                  <a:lnTo>
                    <a:pt x="1387986" y="620182"/>
                  </a:lnTo>
                  <a:lnTo>
                    <a:pt x="1370071" y="573872"/>
                  </a:lnTo>
                  <a:lnTo>
                    <a:pt x="1351288" y="528985"/>
                  </a:lnTo>
                  <a:lnTo>
                    <a:pt x="1331659" y="485570"/>
                  </a:lnTo>
                  <a:lnTo>
                    <a:pt x="1311211" y="443674"/>
                  </a:lnTo>
                  <a:lnTo>
                    <a:pt x="1289967" y="403347"/>
                  </a:lnTo>
                  <a:lnTo>
                    <a:pt x="1267953" y="364638"/>
                  </a:lnTo>
                  <a:lnTo>
                    <a:pt x="1245193" y="327594"/>
                  </a:lnTo>
                  <a:lnTo>
                    <a:pt x="1221711" y="292266"/>
                  </a:lnTo>
                  <a:lnTo>
                    <a:pt x="1197533" y="258701"/>
                  </a:lnTo>
                  <a:lnTo>
                    <a:pt x="1172683" y="226949"/>
                  </a:lnTo>
                  <a:lnTo>
                    <a:pt x="1147187" y="197058"/>
                  </a:lnTo>
                  <a:lnTo>
                    <a:pt x="1121068" y="169077"/>
                  </a:lnTo>
                  <a:lnTo>
                    <a:pt x="1067061" y="119038"/>
                  </a:lnTo>
                  <a:lnTo>
                    <a:pt x="1010863" y="77224"/>
                  </a:lnTo>
                  <a:lnTo>
                    <a:pt x="952669" y="44023"/>
                  </a:lnTo>
                  <a:lnTo>
                    <a:pt x="892678" y="19825"/>
                  </a:lnTo>
                  <a:lnTo>
                    <a:pt x="831088" y="5021"/>
                  </a:lnTo>
                  <a:lnTo>
                    <a:pt x="768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4" name="object 6"/>
            <p:cNvSpPr/>
            <p:nvPr/>
          </p:nvSpPr>
          <p:spPr>
            <a:xfrm>
              <a:off x="5609082" y="1829562"/>
              <a:ext cx="1536700" cy="3030220"/>
            </a:xfrm>
            <a:custGeom>
              <a:avLst/>
              <a:gdLst/>
              <a:ahLst/>
              <a:cxnLst/>
              <a:rect l="l" t="t" r="r" b="b"/>
              <a:pathLst>
                <a:path w="1536700" h="3030220">
                  <a:moveTo>
                    <a:pt x="768095" y="0"/>
                  </a:moveTo>
                  <a:lnTo>
                    <a:pt x="831088" y="5021"/>
                  </a:lnTo>
                  <a:lnTo>
                    <a:pt x="892678" y="19825"/>
                  </a:lnTo>
                  <a:lnTo>
                    <a:pt x="952669" y="44023"/>
                  </a:lnTo>
                  <a:lnTo>
                    <a:pt x="1010863" y="77224"/>
                  </a:lnTo>
                  <a:lnTo>
                    <a:pt x="1067061" y="119038"/>
                  </a:lnTo>
                  <a:lnTo>
                    <a:pt x="1121068" y="169077"/>
                  </a:lnTo>
                  <a:lnTo>
                    <a:pt x="1147187" y="197058"/>
                  </a:lnTo>
                  <a:lnTo>
                    <a:pt x="1172683" y="226949"/>
                  </a:lnTo>
                  <a:lnTo>
                    <a:pt x="1197533" y="258701"/>
                  </a:lnTo>
                  <a:lnTo>
                    <a:pt x="1221711" y="292266"/>
                  </a:lnTo>
                  <a:lnTo>
                    <a:pt x="1245193" y="327594"/>
                  </a:lnTo>
                  <a:lnTo>
                    <a:pt x="1267953" y="364638"/>
                  </a:lnTo>
                  <a:lnTo>
                    <a:pt x="1289967" y="403347"/>
                  </a:lnTo>
                  <a:lnTo>
                    <a:pt x="1311211" y="443674"/>
                  </a:lnTo>
                  <a:lnTo>
                    <a:pt x="1331659" y="485570"/>
                  </a:lnTo>
                  <a:lnTo>
                    <a:pt x="1351288" y="528985"/>
                  </a:lnTo>
                  <a:lnTo>
                    <a:pt x="1370071" y="573872"/>
                  </a:lnTo>
                  <a:lnTo>
                    <a:pt x="1387986" y="620182"/>
                  </a:lnTo>
                  <a:lnTo>
                    <a:pt x="1405005" y="667866"/>
                  </a:lnTo>
                  <a:lnTo>
                    <a:pt x="1421106" y="716874"/>
                  </a:lnTo>
                  <a:lnTo>
                    <a:pt x="1436264" y="767160"/>
                  </a:lnTo>
                  <a:lnTo>
                    <a:pt x="1450453" y="818672"/>
                  </a:lnTo>
                  <a:lnTo>
                    <a:pt x="1463649" y="871364"/>
                  </a:lnTo>
                  <a:lnTo>
                    <a:pt x="1475827" y="925187"/>
                  </a:lnTo>
                  <a:lnTo>
                    <a:pt x="1486962" y="980090"/>
                  </a:lnTo>
                  <a:lnTo>
                    <a:pt x="1497031" y="1036027"/>
                  </a:lnTo>
                  <a:lnTo>
                    <a:pt x="1506007" y="1092948"/>
                  </a:lnTo>
                  <a:lnTo>
                    <a:pt x="1513867" y="1150804"/>
                  </a:lnTo>
                  <a:lnTo>
                    <a:pt x="1520585" y="1209547"/>
                  </a:lnTo>
                  <a:lnTo>
                    <a:pt x="1526138" y="1269127"/>
                  </a:lnTo>
                  <a:lnTo>
                    <a:pt x="1530499" y="1329497"/>
                  </a:lnTo>
                  <a:lnTo>
                    <a:pt x="1533645" y="1390608"/>
                  </a:lnTo>
                  <a:lnTo>
                    <a:pt x="1535551" y="1452410"/>
                  </a:lnTo>
                  <a:lnTo>
                    <a:pt x="1536191" y="1514855"/>
                  </a:lnTo>
                  <a:lnTo>
                    <a:pt x="1535551" y="1577301"/>
                  </a:lnTo>
                  <a:lnTo>
                    <a:pt x="1533645" y="1639103"/>
                  </a:lnTo>
                  <a:lnTo>
                    <a:pt x="1530499" y="1700214"/>
                  </a:lnTo>
                  <a:lnTo>
                    <a:pt x="1526138" y="1760584"/>
                  </a:lnTo>
                  <a:lnTo>
                    <a:pt x="1520585" y="1820164"/>
                  </a:lnTo>
                  <a:lnTo>
                    <a:pt x="1513867" y="1878907"/>
                  </a:lnTo>
                  <a:lnTo>
                    <a:pt x="1506007" y="1936763"/>
                  </a:lnTo>
                  <a:lnTo>
                    <a:pt x="1497031" y="1993684"/>
                  </a:lnTo>
                  <a:lnTo>
                    <a:pt x="1486962" y="2049621"/>
                  </a:lnTo>
                  <a:lnTo>
                    <a:pt x="1475827" y="2104524"/>
                  </a:lnTo>
                  <a:lnTo>
                    <a:pt x="1463649" y="2158347"/>
                  </a:lnTo>
                  <a:lnTo>
                    <a:pt x="1450453" y="2211039"/>
                  </a:lnTo>
                  <a:lnTo>
                    <a:pt x="1436264" y="2262551"/>
                  </a:lnTo>
                  <a:lnTo>
                    <a:pt x="1421106" y="2312837"/>
                  </a:lnTo>
                  <a:lnTo>
                    <a:pt x="1405005" y="2361845"/>
                  </a:lnTo>
                  <a:lnTo>
                    <a:pt x="1387986" y="2409529"/>
                  </a:lnTo>
                  <a:lnTo>
                    <a:pt x="1370071" y="2455839"/>
                  </a:lnTo>
                  <a:lnTo>
                    <a:pt x="1351288" y="2500726"/>
                  </a:lnTo>
                  <a:lnTo>
                    <a:pt x="1331659" y="2544141"/>
                  </a:lnTo>
                  <a:lnTo>
                    <a:pt x="1311211" y="2586037"/>
                  </a:lnTo>
                  <a:lnTo>
                    <a:pt x="1289967" y="2626364"/>
                  </a:lnTo>
                  <a:lnTo>
                    <a:pt x="1267953" y="2665073"/>
                  </a:lnTo>
                  <a:lnTo>
                    <a:pt x="1245193" y="2702117"/>
                  </a:lnTo>
                  <a:lnTo>
                    <a:pt x="1221711" y="2737445"/>
                  </a:lnTo>
                  <a:lnTo>
                    <a:pt x="1197533" y="2771010"/>
                  </a:lnTo>
                  <a:lnTo>
                    <a:pt x="1172683" y="2802762"/>
                  </a:lnTo>
                  <a:lnTo>
                    <a:pt x="1147187" y="2832653"/>
                  </a:lnTo>
                  <a:lnTo>
                    <a:pt x="1121068" y="2860634"/>
                  </a:lnTo>
                  <a:lnTo>
                    <a:pt x="1067061" y="2910673"/>
                  </a:lnTo>
                  <a:lnTo>
                    <a:pt x="1010863" y="2952487"/>
                  </a:lnTo>
                  <a:lnTo>
                    <a:pt x="952669" y="2985688"/>
                  </a:lnTo>
                  <a:lnTo>
                    <a:pt x="892678" y="3009886"/>
                  </a:lnTo>
                  <a:lnTo>
                    <a:pt x="831088" y="3024690"/>
                  </a:lnTo>
                  <a:lnTo>
                    <a:pt x="768095" y="3029712"/>
                  </a:lnTo>
                  <a:lnTo>
                    <a:pt x="736437" y="3028448"/>
                  </a:lnTo>
                  <a:lnTo>
                    <a:pt x="674121" y="3018486"/>
                  </a:lnTo>
                  <a:lnTo>
                    <a:pt x="613305" y="2998937"/>
                  </a:lnTo>
                  <a:lnTo>
                    <a:pt x="554188" y="2970189"/>
                  </a:lnTo>
                  <a:lnTo>
                    <a:pt x="496967" y="2932632"/>
                  </a:lnTo>
                  <a:lnTo>
                    <a:pt x="441840" y="2886657"/>
                  </a:lnTo>
                  <a:lnTo>
                    <a:pt x="389004" y="2832653"/>
                  </a:lnTo>
                  <a:lnTo>
                    <a:pt x="363508" y="2802762"/>
                  </a:lnTo>
                  <a:lnTo>
                    <a:pt x="338658" y="2771010"/>
                  </a:lnTo>
                  <a:lnTo>
                    <a:pt x="314480" y="2737445"/>
                  </a:lnTo>
                  <a:lnTo>
                    <a:pt x="290998" y="2702117"/>
                  </a:lnTo>
                  <a:lnTo>
                    <a:pt x="268238" y="2665073"/>
                  </a:lnTo>
                  <a:lnTo>
                    <a:pt x="246224" y="2626364"/>
                  </a:lnTo>
                  <a:lnTo>
                    <a:pt x="224980" y="2586037"/>
                  </a:lnTo>
                  <a:lnTo>
                    <a:pt x="204532" y="2544141"/>
                  </a:lnTo>
                  <a:lnTo>
                    <a:pt x="184903" y="2500726"/>
                  </a:lnTo>
                  <a:lnTo>
                    <a:pt x="166120" y="2455839"/>
                  </a:lnTo>
                  <a:lnTo>
                    <a:pt x="148205" y="2409529"/>
                  </a:lnTo>
                  <a:lnTo>
                    <a:pt x="131186" y="2361845"/>
                  </a:lnTo>
                  <a:lnTo>
                    <a:pt x="115085" y="2312837"/>
                  </a:lnTo>
                  <a:lnTo>
                    <a:pt x="99927" y="2262551"/>
                  </a:lnTo>
                  <a:lnTo>
                    <a:pt x="85738" y="2211039"/>
                  </a:lnTo>
                  <a:lnTo>
                    <a:pt x="72542" y="2158347"/>
                  </a:lnTo>
                  <a:lnTo>
                    <a:pt x="60364" y="2104524"/>
                  </a:lnTo>
                  <a:lnTo>
                    <a:pt x="49229" y="2049621"/>
                  </a:lnTo>
                  <a:lnTo>
                    <a:pt x="39160" y="1993684"/>
                  </a:lnTo>
                  <a:lnTo>
                    <a:pt x="30184" y="1936763"/>
                  </a:lnTo>
                  <a:lnTo>
                    <a:pt x="22324" y="1878907"/>
                  </a:lnTo>
                  <a:lnTo>
                    <a:pt x="15606" y="1820164"/>
                  </a:lnTo>
                  <a:lnTo>
                    <a:pt x="10053" y="1760584"/>
                  </a:lnTo>
                  <a:lnTo>
                    <a:pt x="5692" y="1700214"/>
                  </a:lnTo>
                  <a:lnTo>
                    <a:pt x="2546" y="1639103"/>
                  </a:lnTo>
                  <a:lnTo>
                    <a:pt x="640" y="1577301"/>
                  </a:lnTo>
                  <a:lnTo>
                    <a:pt x="0" y="1514855"/>
                  </a:lnTo>
                  <a:lnTo>
                    <a:pt x="640" y="1452410"/>
                  </a:lnTo>
                  <a:lnTo>
                    <a:pt x="2546" y="1390608"/>
                  </a:lnTo>
                  <a:lnTo>
                    <a:pt x="5692" y="1329497"/>
                  </a:lnTo>
                  <a:lnTo>
                    <a:pt x="10053" y="1269127"/>
                  </a:lnTo>
                  <a:lnTo>
                    <a:pt x="15606" y="1209547"/>
                  </a:lnTo>
                  <a:lnTo>
                    <a:pt x="22324" y="1150804"/>
                  </a:lnTo>
                  <a:lnTo>
                    <a:pt x="30184" y="1092948"/>
                  </a:lnTo>
                  <a:lnTo>
                    <a:pt x="39160" y="1036027"/>
                  </a:lnTo>
                  <a:lnTo>
                    <a:pt x="49229" y="980090"/>
                  </a:lnTo>
                  <a:lnTo>
                    <a:pt x="60364" y="925187"/>
                  </a:lnTo>
                  <a:lnTo>
                    <a:pt x="72542" y="871364"/>
                  </a:lnTo>
                  <a:lnTo>
                    <a:pt x="85738" y="818672"/>
                  </a:lnTo>
                  <a:lnTo>
                    <a:pt x="99927" y="767160"/>
                  </a:lnTo>
                  <a:lnTo>
                    <a:pt x="115085" y="716874"/>
                  </a:lnTo>
                  <a:lnTo>
                    <a:pt x="131186" y="667866"/>
                  </a:lnTo>
                  <a:lnTo>
                    <a:pt x="148205" y="620182"/>
                  </a:lnTo>
                  <a:lnTo>
                    <a:pt x="166120" y="573872"/>
                  </a:lnTo>
                  <a:lnTo>
                    <a:pt x="184903" y="528985"/>
                  </a:lnTo>
                  <a:lnTo>
                    <a:pt x="204532" y="485570"/>
                  </a:lnTo>
                  <a:lnTo>
                    <a:pt x="224980" y="443674"/>
                  </a:lnTo>
                  <a:lnTo>
                    <a:pt x="246224" y="403347"/>
                  </a:lnTo>
                  <a:lnTo>
                    <a:pt x="268238" y="364638"/>
                  </a:lnTo>
                  <a:lnTo>
                    <a:pt x="290998" y="327594"/>
                  </a:lnTo>
                  <a:lnTo>
                    <a:pt x="314480" y="292266"/>
                  </a:lnTo>
                  <a:lnTo>
                    <a:pt x="338658" y="258701"/>
                  </a:lnTo>
                  <a:lnTo>
                    <a:pt x="363508" y="226949"/>
                  </a:lnTo>
                  <a:lnTo>
                    <a:pt x="389004" y="197058"/>
                  </a:lnTo>
                  <a:lnTo>
                    <a:pt x="415123" y="169077"/>
                  </a:lnTo>
                  <a:lnTo>
                    <a:pt x="469130" y="119038"/>
                  </a:lnTo>
                  <a:lnTo>
                    <a:pt x="525328" y="77224"/>
                  </a:lnTo>
                  <a:lnTo>
                    <a:pt x="583522" y="44023"/>
                  </a:lnTo>
                  <a:lnTo>
                    <a:pt x="643513" y="19825"/>
                  </a:lnTo>
                  <a:lnTo>
                    <a:pt x="705103" y="5021"/>
                  </a:lnTo>
                  <a:lnTo>
                    <a:pt x="768095" y="0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5" name="object 7"/>
            <p:cNvSpPr/>
            <p:nvPr/>
          </p:nvSpPr>
          <p:spPr>
            <a:xfrm>
              <a:off x="6001512" y="3764280"/>
              <a:ext cx="60807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6" name="object 8"/>
            <p:cNvSpPr/>
            <p:nvPr/>
          </p:nvSpPr>
          <p:spPr>
            <a:xfrm>
              <a:off x="5929883" y="2106168"/>
              <a:ext cx="608076" cy="6080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7" name="object 9"/>
            <p:cNvSpPr/>
            <p:nvPr/>
          </p:nvSpPr>
          <p:spPr>
            <a:xfrm>
              <a:off x="6071616" y="2857500"/>
              <a:ext cx="609599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8" name="object 10"/>
            <p:cNvSpPr/>
            <p:nvPr/>
          </p:nvSpPr>
          <p:spPr>
            <a:xfrm>
              <a:off x="2453624" y="2630411"/>
              <a:ext cx="1754147" cy="22479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9" name="object 11"/>
            <p:cNvSpPr/>
            <p:nvPr/>
          </p:nvSpPr>
          <p:spPr>
            <a:xfrm>
              <a:off x="2501646" y="2628138"/>
              <a:ext cx="1649095" cy="2143125"/>
            </a:xfrm>
            <a:custGeom>
              <a:avLst/>
              <a:gdLst/>
              <a:ahLst/>
              <a:cxnLst/>
              <a:rect l="l" t="t" r="r" b="b"/>
              <a:pathLst>
                <a:path w="1649095" h="2143125">
                  <a:moveTo>
                    <a:pt x="824483" y="0"/>
                  </a:moveTo>
                  <a:lnTo>
                    <a:pt x="783338" y="1311"/>
                  </a:lnTo>
                  <a:lnTo>
                    <a:pt x="742714" y="5203"/>
                  </a:lnTo>
                  <a:lnTo>
                    <a:pt x="702660" y="11616"/>
                  </a:lnTo>
                  <a:lnTo>
                    <a:pt x="663221" y="20488"/>
                  </a:lnTo>
                  <a:lnTo>
                    <a:pt x="624446" y="31756"/>
                  </a:lnTo>
                  <a:lnTo>
                    <a:pt x="586382" y="45361"/>
                  </a:lnTo>
                  <a:lnTo>
                    <a:pt x="549075" y="61240"/>
                  </a:lnTo>
                  <a:lnTo>
                    <a:pt x="512574" y="79333"/>
                  </a:lnTo>
                  <a:lnTo>
                    <a:pt x="476926" y="99577"/>
                  </a:lnTo>
                  <a:lnTo>
                    <a:pt x="442177" y="121912"/>
                  </a:lnTo>
                  <a:lnTo>
                    <a:pt x="408375" y="146275"/>
                  </a:lnTo>
                  <a:lnTo>
                    <a:pt x="375568" y="172607"/>
                  </a:lnTo>
                  <a:lnTo>
                    <a:pt x="343802" y="200844"/>
                  </a:lnTo>
                  <a:lnTo>
                    <a:pt x="313125" y="230926"/>
                  </a:lnTo>
                  <a:lnTo>
                    <a:pt x="283584" y="262792"/>
                  </a:lnTo>
                  <a:lnTo>
                    <a:pt x="255226" y="296380"/>
                  </a:lnTo>
                  <a:lnTo>
                    <a:pt x="228099" y="331629"/>
                  </a:lnTo>
                  <a:lnTo>
                    <a:pt x="202250" y="368477"/>
                  </a:lnTo>
                  <a:lnTo>
                    <a:pt x="177726" y="406862"/>
                  </a:lnTo>
                  <a:lnTo>
                    <a:pt x="154575" y="446725"/>
                  </a:lnTo>
                  <a:lnTo>
                    <a:pt x="132843" y="488002"/>
                  </a:lnTo>
                  <a:lnTo>
                    <a:pt x="112578" y="530634"/>
                  </a:lnTo>
                  <a:lnTo>
                    <a:pt x="93827" y="574557"/>
                  </a:lnTo>
                  <a:lnTo>
                    <a:pt x="76638" y="619712"/>
                  </a:lnTo>
                  <a:lnTo>
                    <a:pt x="61058" y="666037"/>
                  </a:lnTo>
                  <a:lnTo>
                    <a:pt x="47133" y="713469"/>
                  </a:lnTo>
                  <a:lnTo>
                    <a:pt x="34912" y="761949"/>
                  </a:lnTo>
                  <a:lnTo>
                    <a:pt x="24441" y="811413"/>
                  </a:lnTo>
                  <a:lnTo>
                    <a:pt x="15768" y="861802"/>
                  </a:lnTo>
                  <a:lnTo>
                    <a:pt x="8940" y="913054"/>
                  </a:lnTo>
                  <a:lnTo>
                    <a:pt x="4005" y="965107"/>
                  </a:lnTo>
                  <a:lnTo>
                    <a:pt x="1009" y="1017900"/>
                  </a:lnTo>
                  <a:lnTo>
                    <a:pt x="0" y="1071372"/>
                  </a:lnTo>
                  <a:lnTo>
                    <a:pt x="1009" y="1124843"/>
                  </a:lnTo>
                  <a:lnTo>
                    <a:pt x="4005" y="1177636"/>
                  </a:lnTo>
                  <a:lnTo>
                    <a:pt x="8940" y="1229689"/>
                  </a:lnTo>
                  <a:lnTo>
                    <a:pt x="15768" y="1280941"/>
                  </a:lnTo>
                  <a:lnTo>
                    <a:pt x="24441" y="1331330"/>
                  </a:lnTo>
                  <a:lnTo>
                    <a:pt x="34912" y="1380794"/>
                  </a:lnTo>
                  <a:lnTo>
                    <a:pt x="47133" y="1429274"/>
                  </a:lnTo>
                  <a:lnTo>
                    <a:pt x="61058" y="1476706"/>
                  </a:lnTo>
                  <a:lnTo>
                    <a:pt x="76638" y="1523031"/>
                  </a:lnTo>
                  <a:lnTo>
                    <a:pt x="93827" y="1568186"/>
                  </a:lnTo>
                  <a:lnTo>
                    <a:pt x="112578" y="1612109"/>
                  </a:lnTo>
                  <a:lnTo>
                    <a:pt x="132843" y="1654741"/>
                  </a:lnTo>
                  <a:lnTo>
                    <a:pt x="154575" y="1696018"/>
                  </a:lnTo>
                  <a:lnTo>
                    <a:pt x="177726" y="1735881"/>
                  </a:lnTo>
                  <a:lnTo>
                    <a:pt x="202250" y="1774266"/>
                  </a:lnTo>
                  <a:lnTo>
                    <a:pt x="228099" y="1811114"/>
                  </a:lnTo>
                  <a:lnTo>
                    <a:pt x="255226" y="1846363"/>
                  </a:lnTo>
                  <a:lnTo>
                    <a:pt x="283584" y="1879951"/>
                  </a:lnTo>
                  <a:lnTo>
                    <a:pt x="313125" y="1911817"/>
                  </a:lnTo>
                  <a:lnTo>
                    <a:pt x="343802" y="1941899"/>
                  </a:lnTo>
                  <a:lnTo>
                    <a:pt x="375568" y="1970136"/>
                  </a:lnTo>
                  <a:lnTo>
                    <a:pt x="408375" y="1996468"/>
                  </a:lnTo>
                  <a:lnTo>
                    <a:pt x="442177" y="2020831"/>
                  </a:lnTo>
                  <a:lnTo>
                    <a:pt x="476926" y="2043166"/>
                  </a:lnTo>
                  <a:lnTo>
                    <a:pt x="512574" y="2063410"/>
                  </a:lnTo>
                  <a:lnTo>
                    <a:pt x="549075" y="2081503"/>
                  </a:lnTo>
                  <a:lnTo>
                    <a:pt x="586382" y="2097382"/>
                  </a:lnTo>
                  <a:lnTo>
                    <a:pt x="624446" y="2110987"/>
                  </a:lnTo>
                  <a:lnTo>
                    <a:pt x="663221" y="2122255"/>
                  </a:lnTo>
                  <a:lnTo>
                    <a:pt x="702660" y="2131127"/>
                  </a:lnTo>
                  <a:lnTo>
                    <a:pt x="742714" y="2137540"/>
                  </a:lnTo>
                  <a:lnTo>
                    <a:pt x="783338" y="2141432"/>
                  </a:lnTo>
                  <a:lnTo>
                    <a:pt x="824483" y="2142744"/>
                  </a:lnTo>
                  <a:lnTo>
                    <a:pt x="865629" y="2141432"/>
                  </a:lnTo>
                  <a:lnTo>
                    <a:pt x="906253" y="2137540"/>
                  </a:lnTo>
                  <a:lnTo>
                    <a:pt x="946307" y="2131127"/>
                  </a:lnTo>
                  <a:lnTo>
                    <a:pt x="985746" y="2122255"/>
                  </a:lnTo>
                  <a:lnTo>
                    <a:pt x="1024521" y="2110987"/>
                  </a:lnTo>
                  <a:lnTo>
                    <a:pt x="1062585" y="2097382"/>
                  </a:lnTo>
                  <a:lnTo>
                    <a:pt x="1099892" y="2081503"/>
                  </a:lnTo>
                  <a:lnTo>
                    <a:pt x="1136393" y="2063410"/>
                  </a:lnTo>
                  <a:lnTo>
                    <a:pt x="1172041" y="2043166"/>
                  </a:lnTo>
                  <a:lnTo>
                    <a:pt x="1206790" y="2020831"/>
                  </a:lnTo>
                  <a:lnTo>
                    <a:pt x="1240592" y="1996468"/>
                  </a:lnTo>
                  <a:lnTo>
                    <a:pt x="1273399" y="1970136"/>
                  </a:lnTo>
                  <a:lnTo>
                    <a:pt x="1305165" y="1941899"/>
                  </a:lnTo>
                  <a:lnTo>
                    <a:pt x="1335842" y="1911817"/>
                  </a:lnTo>
                  <a:lnTo>
                    <a:pt x="1365383" y="1879951"/>
                  </a:lnTo>
                  <a:lnTo>
                    <a:pt x="1393741" y="1846363"/>
                  </a:lnTo>
                  <a:lnTo>
                    <a:pt x="1420868" y="1811114"/>
                  </a:lnTo>
                  <a:lnTo>
                    <a:pt x="1446717" y="1774266"/>
                  </a:lnTo>
                  <a:lnTo>
                    <a:pt x="1471241" y="1735881"/>
                  </a:lnTo>
                  <a:lnTo>
                    <a:pt x="1494392" y="1696018"/>
                  </a:lnTo>
                  <a:lnTo>
                    <a:pt x="1516124" y="1654741"/>
                  </a:lnTo>
                  <a:lnTo>
                    <a:pt x="1536389" y="1612109"/>
                  </a:lnTo>
                  <a:lnTo>
                    <a:pt x="1555140" y="1568186"/>
                  </a:lnTo>
                  <a:lnTo>
                    <a:pt x="1572329" y="1523031"/>
                  </a:lnTo>
                  <a:lnTo>
                    <a:pt x="1587909" y="1476706"/>
                  </a:lnTo>
                  <a:lnTo>
                    <a:pt x="1601834" y="1429274"/>
                  </a:lnTo>
                  <a:lnTo>
                    <a:pt x="1614055" y="1380794"/>
                  </a:lnTo>
                  <a:lnTo>
                    <a:pt x="1624526" y="1331330"/>
                  </a:lnTo>
                  <a:lnTo>
                    <a:pt x="1633199" y="1280941"/>
                  </a:lnTo>
                  <a:lnTo>
                    <a:pt x="1640027" y="1229689"/>
                  </a:lnTo>
                  <a:lnTo>
                    <a:pt x="1644962" y="1177636"/>
                  </a:lnTo>
                  <a:lnTo>
                    <a:pt x="1647958" y="1124843"/>
                  </a:lnTo>
                  <a:lnTo>
                    <a:pt x="1648968" y="1071372"/>
                  </a:lnTo>
                  <a:lnTo>
                    <a:pt x="1647958" y="1017900"/>
                  </a:lnTo>
                  <a:lnTo>
                    <a:pt x="1644962" y="965107"/>
                  </a:lnTo>
                  <a:lnTo>
                    <a:pt x="1640027" y="913054"/>
                  </a:lnTo>
                  <a:lnTo>
                    <a:pt x="1633199" y="861802"/>
                  </a:lnTo>
                  <a:lnTo>
                    <a:pt x="1624526" y="811413"/>
                  </a:lnTo>
                  <a:lnTo>
                    <a:pt x="1614055" y="761949"/>
                  </a:lnTo>
                  <a:lnTo>
                    <a:pt x="1601834" y="713469"/>
                  </a:lnTo>
                  <a:lnTo>
                    <a:pt x="1587909" y="666037"/>
                  </a:lnTo>
                  <a:lnTo>
                    <a:pt x="1572329" y="619712"/>
                  </a:lnTo>
                  <a:lnTo>
                    <a:pt x="1555140" y="574557"/>
                  </a:lnTo>
                  <a:lnTo>
                    <a:pt x="1536389" y="530634"/>
                  </a:lnTo>
                  <a:lnTo>
                    <a:pt x="1516124" y="488002"/>
                  </a:lnTo>
                  <a:lnTo>
                    <a:pt x="1494392" y="446725"/>
                  </a:lnTo>
                  <a:lnTo>
                    <a:pt x="1471241" y="406862"/>
                  </a:lnTo>
                  <a:lnTo>
                    <a:pt x="1446717" y="368477"/>
                  </a:lnTo>
                  <a:lnTo>
                    <a:pt x="1420868" y="331629"/>
                  </a:lnTo>
                  <a:lnTo>
                    <a:pt x="1393741" y="296380"/>
                  </a:lnTo>
                  <a:lnTo>
                    <a:pt x="1365383" y="262792"/>
                  </a:lnTo>
                  <a:lnTo>
                    <a:pt x="1335842" y="230926"/>
                  </a:lnTo>
                  <a:lnTo>
                    <a:pt x="1305165" y="200844"/>
                  </a:lnTo>
                  <a:lnTo>
                    <a:pt x="1273399" y="172607"/>
                  </a:lnTo>
                  <a:lnTo>
                    <a:pt x="1240592" y="146275"/>
                  </a:lnTo>
                  <a:lnTo>
                    <a:pt x="1206790" y="121912"/>
                  </a:lnTo>
                  <a:lnTo>
                    <a:pt x="1172041" y="99577"/>
                  </a:lnTo>
                  <a:lnTo>
                    <a:pt x="1136393" y="79333"/>
                  </a:lnTo>
                  <a:lnTo>
                    <a:pt x="1099892" y="61240"/>
                  </a:lnTo>
                  <a:lnTo>
                    <a:pt x="1062585" y="45361"/>
                  </a:lnTo>
                  <a:lnTo>
                    <a:pt x="1024521" y="31756"/>
                  </a:lnTo>
                  <a:lnTo>
                    <a:pt x="985746" y="20488"/>
                  </a:lnTo>
                  <a:lnTo>
                    <a:pt x="946307" y="11616"/>
                  </a:lnTo>
                  <a:lnTo>
                    <a:pt x="906253" y="5203"/>
                  </a:lnTo>
                  <a:lnTo>
                    <a:pt x="865629" y="1311"/>
                  </a:lnTo>
                  <a:lnTo>
                    <a:pt x="824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0" name="object 12"/>
            <p:cNvSpPr/>
            <p:nvPr/>
          </p:nvSpPr>
          <p:spPr>
            <a:xfrm>
              <a:off x="2501646" y="2628138"/>
              <a:ext cx="1649095" cy="2143125"/>
            </a:xfrm>
            <a:custGeom>
              <a:avLst/>
              <a:gdLst/>
              <a:ahLst/>
              <a:cxnLst/>
              <a:rect l="l" t="t" r="r" b="b"/>
              <a:pathLst>
                <a:path w="1649095" h="2143125">
                  <a:moveTo>
                    <a:pt x="824483" y="0"/>
                  </a:moveTo>
                  <a:lnTo>
                    <a:pt x="865629" y="1311"/>
                  </a:lnTo>
                  <a:lnTo>
                    <a:pt x="906253" y="5203"/>
                  </a:lnTo>
                  <a:lnTo>
                    <a:pt x="946307" y="11616"/>
                  </a:lnTo>
                  <a:lnTo>
                    <a:pt x="985746" y="20488"/>
                  </a:lnTo>
                  <a:lnTo>
                    <a:pt x="1024521" y="31756"/>
                  </a:lnTo>
                  <a:lnTo>
                    <a:pt x="1062585" y="45361"/>
                  </a:lnTo>
                  <a:lnTo>
                    <a:pt x="1099892" y="61240"/>
                  </a:lnTo>
                  <a:lnTo>
                    <a:pt x="1136393" y="79333"/>
                  </a:lnTo>
                  <a:lnTo>
                    <a:pt x="1172041" y="99577"/>
                  </a:lnTo>
                  <a:lnTo>
                    <a:pt x="1206790" y="121912"/>
                  </a:lnTo>
                  <a:lnTo>
                    <a:pt x="1240592" y="146275"/>
                  </a:lnTo>
                  <a:lnTo>
                    <a:pt x="1273399" y="172607"/>
                  </a:lnTo>
                  <a:lnTo>
                    <a:pt x="1305165" y="200844"/>
                  </a:lnTo>
                  <a:lnTo>
                    <a:pt x="1335842" y="230926"/>
                  </a:lnTo>
                  <a:lnTo>
                    <a:pt x="1365383" y="262792"/>
                  </a:lnTo>
                  <a:lnTo>
                    <a:pt x="1393741" y="296380"/>
                  </a:lnTo>
                  <a:lnTo>
                    <a:pt x="1420868" y="331629"/>
                  </a:lnTo>
                  <a:lnTo>
                    <a:pt x="1446717" y="368477"/>
                  </a:lnTo>
                  <a:lnTo>
                    <a:pt x="1471241" y="406862"/>
                  </a:lnTo>
                  <a:lnTo>
                    <a:pt x="1494392" y="446725"/>
                  </a:lnTo>
                  <a:lnTo>
                    <a:pt x="1516124" y="488002"/>
                  </a:lnTo>
                  <a:lnTo>
                    <a:pt x="1536389" y="530634"/>
                  </a:lnTo>
                  <a:lnTo>
                    <a:pt x="1555140" y="574557"/>
                  </a:lnTo>
                  <a:lnTo>
                    <a:pt x="1572329" y="619712"/>
                  </a:lnTo>
                  <a:lnTo>
                    <a:pt x="1587909" y="666037"/>
                  </a:lnTo>
                  <a:lnTo>
                    <a:pt x="1601834" y="713469"/>
                  </a:lnTo>
                  <a:lnTo>
                    <a:pt x="1614055" y="761949"/>
                  </a:lnTo>
                  <a:lnTo>
                    <a:pt x="1624526" y="811413"/>
                  </a:lnTo>
                  <a:lnTo>
                    <a:pt x="1633199" y="861802"/>
                  </a:lnTo>
                  <a:lnTo>
                    <a:pt x="1640027" y="913054"/>
                  </a:lnTo>
                  <a:lnTo>
                    <a:pt x="1644962" y="965107"/>
                  </a:lnTo>
                  <a:lnTo>
                    <a:pt x="1647958" y="1017900"/>
                  </a:lnTo>
                  <a:lnTo>
                    <a:pt x="1648968" y="1071372"/>
                  </a:lnTo>
                  <a:lnTo>
                    <a:pt x="1647958" y="1124843"/>
                  </a:lnTo>
                  <a:lnTo>
                    <a:pt x="1644962" y="1177636"/>
                  </a:lnTo>
                  <a:lnTo>
                    <a:pt x="1640027" y="1229689"/>
                  </a:lnTo>
                  <a:lnTo>
                    <a:pt x="1633199" y="1280941"/>
                  </a:lnTo>
                  <a:lnTo>
                    <a:pt x="1624526" y="1331330"/>
                  </a:lnTo>
                  <a:lnTo>
                    <a:pt x="1614055" y="1380794"/>
                  </a:lnTo>
                  <a:lnTo>
                    <a:pt x="1601834" y="1429274"/>
                  </a:lnTo>
                  <a:lnTo>
                    <a:pt x="1587909" y="1476706"/>
                  </a:lnTo>
                  <a:lnTo>
                    <a:pt x="1572329" y="1523031"/>
                  </a:lnTo>
                  <a:lnTo>
                    <a:pt x="1555140" y="1568186"/>
                  </a:lnTo>
                  <a:lnTo>
                    <a:pt x="1536389" y="1612109"/>
                  </a:lnTo>
                  <a:lnTo>
                    <a:pt x="1516124" y="1654741"/>
                  </a:lnTo>
                  <a:lnTo>
                    <a:pt x="1494392" y="1696018"/>
                  </a:lnTo>
                  <a:lnTo>
                    <a:pt x="1471241" y="1735881"/>
                  </a:lnTo>
                  <a:lnTo>
                    <a:pt x="1446717" y="1774266"/>
                  </a:lnTo>
                  <a:lnTo>
                    <a:pt x="1420868" y="1811114"/>
                  </a:lnTo>
                  <a:lnTo>
                    <a:pt x="1393741" y="1846363"/>
                  </a:lnTo>
                  <a:lnTo>
                    <a:pt x="1365383" y="1879951"/>
                  </a:lnTo>
                  <a:lnTo>
                    <a:pt x="1335842" y="1911817"/>
                  </a:lnTo>
                  <a:lnTo>
                    <a:pt x="1305165" y="1941899"/>
                  </a:lnTo>
                  <a:lnTo>
                    <a:pt x="1273399" y="1970136"/>
                  </a:lnTo>
                  <a:lnTo>
                    <a:pt x="1240592" y="1996468"/>
                  </a:lnTo>
                  <a:lnTo>
                    <a:pt x="1206790" y="2020831"/>
                  </a:lnTo>
                  <a:lnTo>
                    <a:pt x="1172041" y="2043166"/>
                  </a:lnTo>
                  <a:lnTo>
                    <a:pt x="1136393" y="2063410"/>
                  </a:lnTo>
                  <a:lnTo>
                    <a:pt x="1099892" y="2081503"/>
                  </a:lnTo>
                  <a:lnTo>
                    <a:pt x="1062585" y="2097382"/>
                  </a:lnTo>
                  <a:lnTo>
                    <a:pt x="1024521" y="2110987"/>
                  </a:lnTo>
                  <a:lnTo>
                    <a:pt x="985746" y="2122255"/>
                  </a:lnTo>
                  <a:lnTo>
                    <a:pt x="946307" y="2131127"/>
                  </a:lnTo>
                  <a:lnTo>
                    <a:pt x="906253" y="2137540"/>
                  </a:lnTo>
                  <a:lnTo>
                    <a:pt x="865629" y="2141432"/>
                  </a:lnTo>
                  <a:lnTo>
                    <a:pt x="824483" y="2142744"/>
                  </a:lnTo>
                  <a:lnTo>
                    <a:pt x="783338" y="2141432"/>
                  </a:lnTo>
                  <a:lnTo>
                    <a:pt x="742714" y="2137540"/>
                  </a:lnTo>
                  <a:lnTo>
                    <a:pt x="702660" y="2131127"/>
                  </a:lnTo>
                  <a:lnTo>
                    <a:pt x="663221" y="2122255"/>
                  </a:lnTo>
                  <a:lnTo>
                    <a:pt x="624446" y="2110987"/>
                  </a:lnTo>
                  <a:lnTo>
                    <a:pt x="586382" y="2097382"/>
                  </a:lnTo>
                  <a:lnTo>
                    <a:pt x="549075" y="2081503"/>
                  </a:lnTo>
                  <a:lnTo>
                    <a:pt x="512574" y="2063410"/>
                  </a:lnTo>
                  <a:lnTo>
                    <a:pt x="476926" y="2043166"/>
                  </a:lnTo>
                  <a:lnTo>
                    <a:pt x="442177" y="2020831"/>
                  </a:lnTo>
                  <a:lnTo>
                    <a:pt x="408375" y="1996468"/>
                  </a:lnTo>
                  <a:lnTo>
                    <a:pt x="375568" y="1970136"/>
                  </a:lnTo>
                  <a:lnTo>
                    <a:pt x="343802" y="1941899"/>
                  </a:lnTo>
                  <a:lnTo>
                    <a:pt x="313125" y="1911817"/>
                  </a:lnTo>
                  <a:lnTo>
                    <a:pt x="283584" y="1879951"/>
                  </a:lnTo>
                  <a:lnTo>
                    <a:pt x="255226" y="1846363"/>
                  </a:lnTo>
                  <a:lnTo>
                    <a:pt x="228099" y="1811114"/>
                  </a:lnTo>
                  <a:lnTo>
                    <a:pt x="202250" y="1774266"/>
                  </a:lnTo>
                  <a:lnTo>
                    <a:pt x="177726" y="1735881"/>
                  </a:lnTo>
                  <a:lnTo>
                    <a:pt x="154575" y="1696018"/>
                  </a:lnTo>
                  <a:lnTo>
                    <a:pt x="132843" y="1654741"/>
                  </a:lnTo>
                  <a:lnTo>
                    <a:pt x="112578" y="1612109"/>
                  </a:lnTo>
                  <a:lnTo>
                    <a:pt x="93827" y="1568186"/>
                  </a:lnTo>
                  <a:lnTo>
                    <a:pt x="76638" y="1523031"/>
                  </a:lnTo>
                  <a:lnTo>
                    <a:pt x="61058" y="1476706"/>
                  </a:lnTo>
                  <a:lnTo>
                    <a:pt x="47133" y="1429274"/>
                  </a:lnTo>
                  <a:lnTo>
                    <a:pt x="34912" y="1380794"/>
                  </a:lnTo>
                  <a:lnTo>
                    <a:pt x="24441" y="1331330"/>
                  </a:lnTo>
                  <a:lnTo>
                    <a:pt x="15768" y="1280941"/>
                  </a:lnTo>
                  <a:lnTo>
                    <a:pt x="8940" y="1229689"/>
                  </a:lnTo>
                  <a:lnTo>
                    <a:pt x="4005" y="1177636"/>
                  </a:lnTo>
                  <a:lnTo>
                    <a:pt x="1009" y="1124843"/>
                  </a:lnTo>
                  <a:lnTo>
                    <a:pt x="0" y="1071372"/>
                  </a:lnTo>
                  <a:lnTo>
                    <a:pt x="1009" y="1017900"/>
                  </a:lnTo>
                  <a:lnTo>
                    <a:pt x="4005" y="965107"/>
                  </a:lnTo>
                  <a:lnTo>
                    <a:pt x="8940" y="913054"/>
                  </a:lnTo>
                  <a:lnTo>
                    <a:pt x="15768" y="861802"/>
                  </a:lnTo>
                  <a:lnTo>
                    <a:pt x="24441" y="811413"/>
                  </a:lnTo>
                  <a:lnTo>
                    <a:pt x="34912" y="761949"/>
                  </a:lnTo>
                  <a:lnTo>
                    <a:pt x="47133" y="713469"/>
                  </a:lnTo>
                  <a:lnTo>
                    <a:pt x="61058" y="666037"/>
                  </a:lnTo>
                  <a:lnTo>
                    <a:pt x="76638" y="619712"/>
                  </a:lnTo>
                  <a:lnTo>
                    <a:pt x="93827" y="574557"/>
                  </a:lnTo>
                  <a:lnTo>
                    <a:pt x="112578" y="530634"/>
                  </a:lnTo>
                  <a:lnTo>
                    <a:pt x="132843" y="488002"/>
                  </a:lnTo>
                  <a:lnTo>
                    <a:pt x="154575" y="446725"/>
                  </a:lnTo>
                  <a:lnTo>
                    <a:pt x="177726" y="406862"/>
                  </a:lnTo>
                  <a:lnTo>
                    <a:pt x="202250" y="368477"/>
                  </a:lnTo>
                  <a:lnTo>
                    <a:pt x="228099" y="331629"/>
                  </a:lnTo>
                  <a:lnTo>
                    <a:pt x="255226" y="296380"/>
                  </a:lnTo>
                  <a:lnTo>
                    <a:pt x="283584" y="262792"/>
                  </a:lnTo>
                  <a:lnTo>
                    <a:pt x="313125" y="230926"/>
                  </a:lnTo>
                  <a:lnTo>
                    <a:pt x="343802" y="200844"/>
                  </a:lnTo>
                  <a:lnTo>
                    <a:pt x="375568" y="172607"/>
                  </a:lnTo>
                  <a:lnTo>
                    <a:pt x="408375" y="146275"/>
                  </a:lnTo>
                  <a:lnTo>
                    <a:pt x="442177" y="121912"/>
                  </a:lnTo>
                  <a:lnTo>
                    <a:pt x="476926" y="99577"/>
                  </a:lnTo>
                  <a:lnTo>
                    <a:pt x="512574" y="79333"/>
                  </a:lnTo>
                  <a:lnTo>
                    <a:pt x="549075" y="61240"/>
                  </a:lnTo>
                  <a:lnTo>
                    <a:pt x="586382" y="45361"/>
                  </a:lnTo>
                  <a:lnTo>
                    <a:pt x="624446" y="31756"/>
                  </a:lnTo>
                  <a:lnTo>
                    <a:pt x="663221" y="20488"/>
                  </a:lnTo>
                  <a:lnTo>
                    <a:pt x="702660" y="11616"/>
                  </a:lnTo>
                  <a:lnTo>
                    <a:pt x="742714" y="5203"/>
                  </a:lnTo>
                  <a:lnTo>
                    <a:pt x="783338" y="1311"/>
                  </a:lnTo>
                  <a:lnTo>
                    <a:pt x="824483" y="0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21" name="object 14"/>
          <p:cNvSpPr txBox="true"/>
          <p:nvPr/>
        </p:nvSpPr>
        <p:spPr>
          <a:xfrm>
            <a:off x="4667757" y="2931033"/>
            <a:ext cx="361315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[1]</a:t>
            </a:r>
            <a:endParaRPr sz="18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rlito" panose="020F0502020204030204"/>
              <a:cs typeface="Carlito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[2]</a:t>
            </a:r>
            <a:endParaRPr sz="18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rlito" panose="020F0502020204030204"/>
              <a:cs typeface="Carlito" panose="020F0502020204030204"/>
            </a:endParaRPr>
          </a:p>
          <a:p>
            <a:pPr marL="83820">
              <a:lnSpc>
                <a:spcPct val="100000"/>
              </a:lnSpc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[3]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23" name="object 15"/>
          <p:cNvSpPr txBox="true"/>
          <p:nvPr/>
        </p:nvSpPr>
        <p:spPr>
          <a:xfrm>
            <a:off x="3891915" y="5017135"/>
            <a:ext cx="19500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Coleção </a:t>
            </a:r>
            <a:r>
              <a:rPr sz="1600" spc="50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chaves</a:t>
            </a:r>
            <a:endParaRPr sz="1600" spc="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4" name="object 16"/>
          <p:cNvGrpSpPr/>
          <p:nvPr/>
        </p:nvGrpSpPr>
        <p:grpSpPr>
          <a:xfrm>
            <a:off x="5049011" y="2311907"/>
            <a:ext cx="2618740" cy="2011680"/>
            <a:chOff x="3525011" y="2311907"/>
            <a:chExt cx="2618740" cy="2011680"/>
          </a:xfrm>
        </p:grpSpPr>
        <p:sp>
          <p:nvSpPr>
            <p:cNvPr id="25" name="object 17"/>
            <p:cNvSpPr/>
            <p:nvPr/>
          </p:nvSpPr>
          <p:spPr>
            <a:xfrm>
              <a:off x="3525011" y="2311907"/>
              <a:ext cx="2546604" cy="845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6" name="object 18"/>
            <p:cNvSpPr/>
            <p:nvPr/>
          </p:nvSpPr>
          <p:spPr>
            <a:xfrm>
              <a:off x="3568445" y="2454925"/>
              <a:ext cx="2291080" cy="636905"/>
            </a:xfrm>
            <a:custGeom>
              <a:avLst/>
              <a:gdLst/>
              <a:ahLst/>
              <a:cxnLst/>
              <a:rect l="l" t="t" r="r" b="b"/>
              <a:pathLst>
                <a:path w="2291079" h="636905">
                  <a:moveTo>
                    <a:pt x="2180943" y="54446"/>
                  </a:moveTo>
                  <a:lnTo>
                    <a:pt x="0" y="599805"/>
                  </a:lnTo>
                  <a:lnTo>
                    <a:pt x="9143" y="636762"/>
                  </a:lnTo>
                  <a:lnTo>
                    <a:pt x="2190134" y="91514"/>
                  </a:lnTo>
                  <a:lnTo>
                    <a:pt x="2217312" y="65029"/>
                  </a:lnTo>
                  <a:lnTo>
                    <a:pt x="2180943" y="54446"/>
                  </a:lnTo>
                  <a:close/>
                </a:path>
                <a:path w="2291079" h="636905">
                  <a:moveTo>
                    <a:pt x="2258388" y="37322"/>
                  </a:moveTo>
                  <a:lnTo>
                    <a:pt x="2249424" y="37322"/>
                  </a:lnTo>
                  <a:lnTo>
                    <a:pt x="2258567" y="74406"/>
                  </a:lnTo>
                  <a:lnTo>
                    <a:pt x="2190134" y="91514"/>
                  </a:lnTo>
                  <a:lnTo>
                    <a:pt x="2145918" y="134604"/>
                  </a:lnTo>
                  <a:lnTo>
                    <a:pt x="2141682" y="140864"/>
                  </a:lnTo>
                  <a:lnTo>
                    <a:pt x="2140219" y="148018"/>
                  </a:lnTo>
                  <a:lnTo>
                    <a:pt x="2141543" y="155195"/>
                  </a:lnTo>
                  <a:lnTo>
                    <a:pt x="2145665" y="161528"/>
                  </a:lnTo>
                  <a:lnTo>
                    <a:pt x="2151925" y="165838"/>
                  </a:lnTo>
                  <a:lnTo>
                    <a:pt x="2159079" y="167338"/>
                  </a:lnTo>
                  <a:lnTo>
                    <a:pt x="2166256" y="166028"/>
                  </a:lnTo>
                  <a:lnTo>
                    <a:pt x="2172589" y="161909"/>
                  </a:lnTo>
                  <a:lnTo>
                    <a:pt x="2290699" y="46720"/>
                  </a:lnTo>
                  <a:lnTo>
                    <a:pt x="2258388" y="37322"/>
                  </a:lnTo>
                  <a:close/>
                </a:path>
                <a:path w="2291079" h="636905">
                  <a:moveTo>
                    <a:pt x="2217312" y="65029"/>
                  </a:moveTo>
                  <a:lnTo>
                    <a:pt x="2190134" y="91514"/>
                  </a:lnTo>
                  <a:lnTo>
                    <a:pt x="2258567" y="74406"/>
                  </a:lnTo>
                  <a:lnTo>
                    <a:pt x="2258505" y="74152"/>
                  </a:lnTo>
                  <a:lnTo>
                    <a:pt x="2248662" y="74152"/>
                  </a:lnTo>
                  <a:lnTo>
                    <a:pt x="2217312" y="65029"/>
                  </a:lnTo>
                  <a:close/>
                </a:path>
                <a:path w="2291079" h="636905">
                  <a:moveTo>
                    <a:pt x="2240661" y="42275"/>
                  </a:moveTo>
                  <a:lnTo>
                    <a:pt x="2217312" y="65029"/>
                  </a:lnTo>
                  <a:lnTo>
                    <a:pt x="2248662" y="74152"/>
                  </a:lnTo>
                  <a:lnTo>
                    <a:pt x="2240661" y="42275"/>
                  </a:lnTo>
                  <a:close/>
                </a:path>
                <a:path w="2291079" h="636905">
                  <a:moveTo>
                    <a:pt x="2250645" y="42275"/>
                  </a:moveTo>
                  <a:lnTo>
                    <a:pt x="2240661" y="42275"/>
                  </a:lnTo>
                  <a:lnTo>
                    <a:pt x="2248662" y="74152"/>
                  </a:lnTo>
                  <a:lnTo>
                    <a:pt x="2258505" y="74152"/>
                  </a:lnTo>
                  <a:lnTo>
                    <a:pt x="2250645" y="42275"/>
                  </a:lnTo>
                  <a:close/>
                </a:path>
                <a:path w="2291079" h="636905">
                  <a:moveTo>
                    <a:pt x="2249424" y="37322"/>
                  </a:moveTo>
                  <a:lnTo>
                    <a:pt x="2180943" y="54446"/>
                  </a:lnTo>
                  <a:lnTo>
                    <a:pt x="2217312" y="65029"/>
                  </a:lnTo>
                  <a:lnTo>
                    <a:pt x="2240661" y="42275"/>
                  </a:lnTo>
                  <a:lnTo>
                    <a:pt x="2250645" y="42275"/>
                  </a:lnTo>
                  <a:lnTo>
                    <a:pt x="2249424" y="37322"/>
                  </a:lnTo>
                  <a:close/>
                </a:path>
                <a:path w="2291079" h="636905">
                  <a:moveTo>
                    <a:pt x="2124708" y="0"/>
                  </a:moveTo>
                  <a:lnTo>
                    <a:pt x="2117772" y="2238"/>
                  </a:lnTo>
                  <a:lnTo>
                    <a:pt x="2112146" y="6905"/>
                  </a:lnTo>
                  <a:lnTo>
                    <a:pt x="2108580" y="13573"/>
                  </a:lnTo>
                  <a:lnTo>
                    <a:pt x="2107963" y="21139"/>
                  </a:lnTo>
                  <a:lnTo>
                    <a:pt x="2110216" y="28098"/>
                  </a:lnTo>
                  <a:lnTo>
                    <a:pt x="2114921" y="33700"/>
                  </a:lnTo>
                  <a:lnTo>
                    <a:pt x="2121662" y="37195"/>
                  </a:lnTo>
                  <a:lnTo>
                    <a:pt x="2180943" y="54446"/>
                  </a:lnTo>
                  <a:lnTo>
                    <a:pt x="2249424" y="37322"/>
                  </a:lnTo>
                  <a:lnTo>
                    <a:pt x="2258388" y="37322"/>
                  </a:lnTo>
                  <a:lnTo>
                    <a:pt x="2132203" y="619"/>
                  </a:lnTo>
                  <a:lnTo>
                    <a:pt x="212470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p/>
          </p:txBody>
        </p:sp>
        <p:sp>
          <p:nvSpPr>
            <p:cNvPr id="27" name="object 19"/>
            <p:cNvSpPr/>
            <p:nvPr/>
          </p:nvSpPr>
          <p:spPr>
            <a:xfrm>
              <a:off x="3528059" y="3605783"/>
              <a:ext cx="2615184" cy="6278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8" name="object 20"/>
            <p:cNvSpPr/>
            <p:nvPr/>
          </p:nvSpPr>
          <p:spPr>
            <a:xfrm>
              <a:off x="3570223" y="3625849"/>
              <a:ext cx="2360295" cy="435609"/>
            </a:xfrm>
            <a:custGeom>
              <a:avLst/>
              <a:gdLst/>
              <a:ahLst/>
              <a:cxnLst/>
              <a:rect l="l" t="t" r="r" b="b"/>
              <a:pathLst>
                <a:path w="2360295" h="435610">
                  <a:moveTo>
                    <a:pt x="2250255" y="375844"/>
                  </a:moveTo>
                  <a:lnTo>
                    <a:pt x="2192909" y="398652"/>
                  </a:lnTo>
                  <a:lnTo>
                    <a:pt x="2186582" y="402808"/>
                  </a:lnTo>
                  <a:lnTo>
                    <a:pt x="2182494" y="408844"/>
                  </a:lnTo>
                  <a:lnTo>
                    <a:pt x="2180978" y="415976"/>
                  </a:lnTo>
                  <a:lnTo>
                    <a:pt x="2182367" y="423418"/>
                  </a:lnTo>
                  <a:lnTo>
                    <a:pt x="2186449" y="429764"/>
                  </a:lnTo>
                  <a:lnTo>
                    <a:pt x="2192448" y="433895"/>
                  </a:lnTo>
                  <a:lnTo>
                    <a:pt x="2199566" y="435455"/>
                  </a:lnTo>
                  <a:lnTo>
                    <a:pt x="2207005" y="434086"/>
                  </a:lnTo>
                  <a:lnTo>
                    <a:pt x="2327082" y="386333"/>
                  </a:lnTo>
                  <a:lnTo>
                    <a:pt x="2320036" y="386333"/>
                  </a:lnTo>
                  <a:lnTo>
                    <a:pt x="2250255" y="375844"/>
                  </a:lnTo>
                  <a:close/>
                </a:path>
                <a:path w="2360295" h="435610">
                  <a:moveTo>
                    <a:pt x="2285565" y="361800"/>
                  </a:moveTo>
                  <a:lnTo>
                    <a:pt x="2250255" y="375844"/>
                  </a:lnTo>
                  <a:lnTo>
                    <a:pt x="2320036" y="386333"/>
                  </a:lnTo>
                  <a:lnTo>
                    <a:pt x="2320651" y="382269"/>
                  </a:lnTo>
                  <a:lnTo>
                    <a:pt x="2311018" y="382269"/>
                  </a:lnTo>
                  <a:lnTo>
                    <a:pt x="2285565" y="361800"/>
                  </a:lnTo>
                  <a:close/>
                </a:path>
                <a:path w="2360295" h="435610">
                  <a:moveTo>
                    <a:pt x="2217753" y="265620"/>
                  </a:moveTo>
                  <a:lnTo>
                    <a:pt x="2210786" y="267747"/>
                  </a:lnTo>
                  <a:lnTo>
                    <a:pt x="2204974" y="272542"/>
                  </a:lnTo>
                  <a:lnTo>
                    <a:pt x="2201483" y="279282"/>
                  </a:lnTo>
                  <a:lnTo>
                    <a:pt x="2200862" y="286559"/>
                  </a:lnTo>
                  <a:lnTo>
                    <a:pt x="2203027" y="293526"/>
                  </a:lnTo>
                  <a:lnTo>
                    <a:pt x="2207895" y="299338"/>
                  </a:lnTo>
                  <a:lnTo>
                    <a:pt x="2256168" y="338159"/>
                  </a:lnTo>
                  <a:lnTo>
                    <a:pt x="2325751" y="348614"/>
                  </a:lnTo>
                  <a:lnTo>
                    <a:pt x="2320036" y="386333"/>
                  </a:lnTo>
                  <a:lnTo>
                    <a:pt x="2327082" y="386333"/>
                  </a:lnTo>
                  <a:lnTo>
                    <a:pt x="2360295" y="373125"/>
                  </a:lnTo>
                  <a:lnTo>
                    <a:pt x="2231771" y="269748"/>
                  </a:lnTo>
                  <a:lnTo>
                    <a:pt x="2225030" y="266255"/>
                  </a:lnTo>
                  <a:lnTo>
                    <a:pt x="2217753" y="265620"/>
                  </a:lnTo>
                  <a:close/>
                </a:path>
                <a:path w="2360295" h="435610">
                  <a:moveTo>
                    <a:pt x="2315845" y="349757"/>
                  </a:moveTo>
                  <a:lnTo>
                    <a:pt x="2285565" y="361800"/>
                  </a:lnTo>
                  <a:lnTo>
                    <a:pt x="2311018" y="382269"/>
                  </a:lnTo>
                  <a:lnTo>
                    <a:pt x="2315845" y="349757"/>
                  </a:lnTo>
                  <a:close/>
                </a:path>
                <a:path w="2360295" h="435610">
                  <a:moveTo>
                    <a:pt x="2325577" y="349757"/>
                  </a:moveTo>
                  <a:lnTo>
                    <a:pt x="2315845" y="349757"/>
                  </a:lnTo>
                  <a:lnTo>
                    <a:pt x="2311018" y="382269"/>
                  </a:lnTo>
                  <a:lnTo>
                    <a:pt x="2320651" y="382269"/>
                  </a:lnTo>
                  <a:lnTo>
                    <a:pt x="2325577" y="349757"/>
                  </a:lnTo>
                  <a:close/>
                </a:path>
                <a:path w="2360295" h="435610">
                  <a:moveTo>
                    <a:pt x="5587" y="0"/>
                  </a:moveTo>
                  <a:lnTo>
                    <a:pt x="0" y="37592"/>
                  </a:lnTo>
                  <a:lnTo>
                    <a:pt x="2250255" y="375844"/>
                  </a:lnTo>
                  <a:lnTo>
                    <a:pt x="2285565" y="361800"/>
                  </a:lnTo>
                  <a:lnTo>
                    <a:pt x="2256168" y="338159"/>
                  </a:lnTo>
                  <a:lnTo>
                    <a:pt x="5587" y="0"/>
                  </a:lnTo>
                  <a:close/>
                </a:path>
                <a:path w="2360295" h="435610">
                  <a:moveTo>
                    <a:pt x="2256168" y="338159"/>
                  </a:moveTo>
                  <a:lnTo>
                    <a:pt x="2285565" y="361800"/>
                  </a:lnTo>
                  <a:lnTo>
                    <a:pt x="2315845" y="349757"/>
                  </a:lnTo>
                  <a:lnTo>
                    <a:pt x="2325577" y="349757"/>
                  </a:lnTo>
                  <a:lnTo>
                    <a:pt x="2325751" y="348614"/>
                  </a:lnTo>
                  <a:lnTo>
                    <a:pt x="2256168" y="33815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p/>
          </p:txBody>
        </p:sp>
        <p:sp>
          <p:nvSpPr>
            <p:cNvPr id="29" name="object 21"/>
            <p:cNvSpPr/>
            <p:nvPr/>
          </p:nvSpPr>
          <p:spPr>
            <a:xfrm>
              <a:off x="3560063" y="3025139"/>
              <a:ext cx="2581656" cy="12984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0" name="object 22"/>
            <p:cNvSpPr/>
            <p:nvPr/>
          </p:nvSpPr>
          <p:spPr>
            <a:xfrm>
              <a:off x="3603370" y="3196462"/>
              <a:ext cx="2326640" cy="1061720"/>
            </a:xfrm>
            <a:custGeom>
              <a:avLst/>
              <a:gdLst/>
              <a:ahLst/>
              <a:cxnLst/>
              <a:rect l="l" t="t" r="r" b="b"/>
              <a:pathLst>
                <a:path w="2326640" h="1061720">
                  <a:moveTo>
                    <a:pt x="2219551" y="44746"/>
                  </a:moveTo>
                  <a:lnTo>
                    <a:pt x="0" y="1026413"/>
                  </a:lnTo>
                  <a:lnTo>
                    <a:pt x="15493" y="1061212"/>
                  </a:lnTo>
                  <a:lnTo>
                    <a:pt x="2234903" y="79552"/>
                  </a:lnTo>
                  <a:lnTo>
                    <a:pt x="2257057" y="48949"/>
                  </a:lnTo>
                  <a:lnTo>
                    <a:pt x="2219551" y="44746"/>
                  </a:lnTo>
                  <a:close/>
                </a:path>
                <a:path w="2326640" h="1061720">
                  <a:moveTo>
                    <a:pt x="2306909" y="16256"/>
                  </a:moveTo>
                  <a:lnTo>
                    <a:pt x="2283967" y="16256"/>
                  </a:lnTo>
                  <a:lnTo>
                    <a:pt x="2299334" y="51053"/>
                  </a:lnTo>
                  <a:lnTo>
                    <a:pt x="2234903" y="79552"/>
                  </a:lnTo>
                  <a:lnTo>
                    <a:pt x="2198624" y="129666"/>
                  </a:lnTo>
                  <a:lnTo>
                    <a:pt x="2195458" y="136602"/>
                  </a:lnTo>
                  <a:lnTo>
                    <a:pt x="2195210" y="143906"/>
                  </a:lnTo>
                  <a:lnTo>
                    <a:pt x="2197748" y="150758"/>
                  </a:lnTo>
                  <a:lnTo>
                    <a:pt x="2202941" y="156337"/>
                  </a:lnTo>
                  <a:lnTo>
                    <a:pt x="2209803" y="159430"/>
                  </a:lnTo>
                  <a:lnTo>
                    <a:pt x="2217070" y="159654"/>
                  </a:lnTo>
                  <a:lnTo>
                    <a:pt x="2223908" y="157140"/>
                  </a:lnTo>
                  <a:lnTo>
                    <a:pt x="2229484" y="152019"/>
                  </a:lnTo>
                  <a:lnTo>
                    <a:pt x="2326131" y="18414"/>
                  </a:lnTo>
                  <a:lnTo>
                    <a:pt x="2306909" y="16256"/>
                  </a:lnTo>
                  <a:close/>
                </a:path>
                <a:path w="2326640" h="1061720">
                  <a:moveTo>
                    <a:pt x="2257057" y="48949"/>
                  </a:moveTo>
                  <a:lnTo>
                    <a:pt x="2234903" y="79552"/>
                  </a:lnTo>
                  <a:lnTo>
                    <a:pt x="2295889" y="52577"/>
                  </a:lnTo>
                  <a:lnTo>
                    <a:pt x="2289429" y="52577"/>
                  </a:lnTo>
                  <a:lnTo>
                    <a:pt x="2257057" y="48949"/>
                  </a:lnTo>
                  <a:close/>
                </a:path>
                <a:path w="2326640" h="1061720">
                  <a:moveTo>
                    <a:pt x="2276220" y="22478"/>
                  </a:moveTo>
                  <a:lnTo>
                    <a:pt x="2257057" y="48949"/>
                  </a:lnTo>
                  <a:lnTo>
                    <a:pt x="2289429" y="52577"/>
                  </a:lnTo>
                  <a:lnTo>
                    <a:pt x="2276220" y="22478"/>
                  </a:lnTo>
                  <a:close/>
                </a:path>
                <a:path w="2326640" h="1061720">
                  <a:moveTo>
                    <a:pt x="2286716" y="22478"/>
                  </a:moveTo>
                  <a:lnTo>
                    <a:pt x="2276220" y="22478"/>
                  </a:lnTo>
                  <a:lnTo>
                    <a:pt x="2289429" y="52577"/>
                  </a:lnTo>
                  <a:lnTo>
                    <a:pt x="2295889" y="52577"/>
                  </a:lnTo>
                  <a:lnTo>
                    <a:pt x="2299334" y="51053"/>
                  </a:lnTo>
                  <a:lnTo>
                    <a:pt x="2286716" y="22478"/>
                  </a:lnTo>
                  <a:close/>
                </a:path>
                <a:path w="2326640" h="1061720">
                  <a:moveTo>
                    <a:pt x="2283967" y="16256"/>
                  </a:moveTo>
                  <a:lnTo>
                    <a:pt x="2219551" y="44746"/>
                  </a:lnTo>
                  <a:lnTo>
                    <a:pt x="2257057" y="48949"/>
                  </a:lnTo>
                  <a:lnTo>
                    <a:pt x="2276220" y="22478"/>
                  </a:lnTo>
                  <a:lnTo>
                    <a:pt x="2286716" y="22478"/>
                  </a:lnTo>
                  <a:lnTo>
                    <a:pt x="2283967" y="16256"/>
                  </a:lnTo>
                  <a:close/>
                </a:path>
                <a:path w="2326640" h="1061720">
                  <a:moveTo>
                    <a:pt x="2162175" y="0"/>
                  </a:moveTo>
                  <a:lnTo>
                    <a:pt x="2154668" y="672"/>
                  </a:lnTo>
                  <a:lnTo>
                    <a:pt x="2148220" y="4048"/>
                  </a:lnTo>
                  <a:lnTo>
                    <a:pt x="2143511" y="9590"/>
                  </a:lnTo>
                  <a:lnTo>
                    <a:pt x="2141219" y="16763"/>
                  </a:lnTo>
                  <a:lnTo>
                    <a:pt x="2141839" y="24344"/>
                  </a:lnTo>
                  <a:lnTo>
                    <a:pt x="2145220" y="30829"/>
                  </a:lnTo>
                  <a:lnTo>
                    <a:pt x="2150792" y="35552"/>
                  </a:lnTo>
                  <a:lnTo>
                    <a:pt x="2157983" y="37846"/>
                  </a:lnTo>
                  <a:lnTo>
                    <a:pt x="2219551" y="44746"/>
                  </a:lnTo>
                  <a:lnTo>
                    <a:pt x="2283967" y="16256"/>
                  </a:lnTo>
                  <a:lnTo>
                    <a:pt x="2306909" y="16256"/>
                  </a:lnTo>
                  <a:lnTo>
                    <a:pt x="21621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1" name="object 23"/>
          <p:cNvSpPr txBox="true"/>
          <p:nvPr/>
        </p:nvSpPr>
        <p:spPr>
          <a:xfrm>
            <a:off x="6914515" y="5012055"/>
            <a:ext cx="22136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Coleção </a:t>
            </a:r>
            <a:r>
              <a:rPr sz="1600" spc="50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chemeClr val="bg1"/>
                </a:solidFill>
                <a:latin typeface="Arial"/>
                <a:cs typeface="Arial"/>
              </a:rPr>
              <a:t>valores</a:t>
            </a:r>
            <a:r>
              <a:rPr lang="pt-PT" sz="16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pt-PT" sz="1600" spc="4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true"/>
          <p:nvPr/>
        </p:nvSpPr>
        <p:spPr>
          <a:xfrm>
            <a:off x="3471545" y="5805170"/>
            <a:ext cx="5766435" cy="26543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19685" rIns="0" bIns="0" rtlCol="0">
            <a:spAutoFit/>
          </a:bodyPr>
          <a:p>
            <a:pPr marL="116205">
              <a:lnSpc>
                <a:spcPct val="100000"/>
              </a:lnSpc>
              <a:spcBef>
                <a:spcPts val="155"/>
              </a:spcBef>
              <a:tabLst>
                <a:tab pos="2413635" algn="l"/>
              </a:tabLst>
            </a:pPr>
            <a:r>
              <a:rPr sz="1600" b="1" spc="-70" dirty="0">
                <a:latin typeface="Arial"/>
                <a:cs typeface="Arial"/>
              </a:rPr>
              <a:t>Use</a:t>
            </a:r>
            <a:r>
              <a:rPr sz="1600" b="1" spc="195" dirty="0">
                <a:latin typeface="Arial"/>
                <a:cs typeface="Arial"/>
              </a:rPr>
              <a:t> </a:t>
            </a:r>
            <a:r>
              <a:rPr sz="1600" b="1" spc="35" dirty="0">
                <a:latin typeface="Arial"/>
                <a:cs typeface="Arial"/>
              </a:rPr>
              <a:t>map.get([chave])	</a:t>
            </a:r>
            <a:r>
              <a:rPr sz="1600" b="1" spc="80" dirty="0">
                <a:latin typeface="Arial"/>
                <a:cs typeface="Arial"/>
              </a:rPr>
              <a:t>para </a:t>
            </a:r>
            <a:r>
              <a:rPr sz="1600" b="1" spc="40" dirty="0">
                <a:latin typeface="Arial"/>
                <a:cs typeface="Arial"/>
              </a:rPr>
              <a:t>recuperar</a:t>
            </a:r>
            <a:r>
              <a:rPr sz="1600" b="1" spc="320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objetos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The method call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Collections.nCopies(n, anObject)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retorna um objeto imutável que implementa a interface List e dá a ilusão de ter n elementos, cada um dos quais aparece como um objeto.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Por exemplo, a chamada a seguir cria uma Lista contendo 100 strings, todas definidas como "</a:t>
            </a:r>
            <a:r>
              <a:rPr lang="pt-PT">
                <a:solidFill>
                  <a:schemeClr val="bg1"/>
                </a:solidFill>
                <a:sym typeface="+mn-ea"/>
              </a:rPr>
              <a:t>Java 11</a:t>
            </a:r>
            <a:r>
              <a:rPr>
                <a:solidFill>
                  <a:schemeClr val="bg1"/>
                </a:solidFill>
              </a:rPr>
              <a:t>":</a:t>
            </a:r>
            <a:endParaRPr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47040"/>
            <a:ext cx="2388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Small Collections</a:t>
            </a:r>
            <a:endParaRPr lang="pt-PT" altLang="en-US" b="1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19935" y="3797300"/>
            <a:ext cx="8815070" cy="2132013"/>
            <a:chOff x="3030" y="2836"/>
            <a:chExt cx="8558" cy="1842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" y="2836"/>
              <a:ext cx="8558" cy="1842"/>
            </a:xfrm>
            <a:prstGeom prst="rect">
              <a:avLst/>
            </a:prstGeom>
          </p:spPr>
        </p:pic>
        <p:sp>
          <p:nvSpPr>
            <p:cNvPr id="11" name="Text Box 10"/>
            <p:cNvSpPr txBox="true"/>
            <p:nvPr/>
          </p:nvSpPr>
          <p:spPr>
            <a:xfrm>
              <a:off x="3327" y="3074"/>
              <a:ext cx="7823" cy="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List&lt;String&gt; settings = Collections.nCopies(100, "</a:t>
              </a:r>
              <a:r>
                <a:rPr lang="pt-PT" sz="1400">
                  <a:solidFill>
                    <a:schemeClr val="bg1"/>
                  </a:solidFill>
                  <a:sym typeface="+mn-ea"/>
                </a:rPr>
                <a:t>Java 11</a:t>
              </a:r>
              <a:r>
                <a:rPr sz="1400">
                  <a:solidFill>
                    <a:schemeClr val="bg1"/>
                  </a:solidFill>
                  <a:sym typeface="+mn-ea"/>
                </a:rPr>
                <a:t>");</a:t>
              </a:r>
              <a:endParaRPr sz="1400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6742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Você pode formar visualizações de subintervalos para várias coleções. Por exemplo, suponha que você tenha uma lista </a:t>
            </a:r>
            <a:r>
              <a:rPr lang="pt-PT">
                <a:solidFill>
                  <a:schemeClr val="bg1"/>
                </a:solidFill>
              </a:rPr>
              <a:t>de </a:t>
            </a:r>
            <a:r>
              <a:rPr b="1">
                <a:solidFill>
                  <a:srgbClr val="FFFF00"/>
                </a:solidFill>
              </a:rPr>
              <a:t>staff </a:t>
            </a:r>
            <a:r>
              <a:rPr>
                <a:solidFill>
                  <a:schemeClr val="bg1"/>
                </a:solidFill>
              </a:rPr>
              <a:t>e deseja extrair os elementos 10 a 19. Use a subList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método para obter uma visão do </a:t>
            </a:r>
            <a:r>
              <a:rPr b="1">
                <a:solidFill>
                  <a:srgbClr val="FFFF00"/>
                </a:solidFill>
              </a:rPr>
              <a:t>subrange </a:t>
            </a:r>
            <a:r>
              <a:rPr>
                <a:solidFill>
                  <a:schemeClr val="bg1"/>
                </a:solidFill>
              </a:rPr>
              <a:t>da lista:</a:t>
            </a:r>
            <a:endParaRPr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 lang="pt-PT"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1275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Subranges</a:t>
            </a:r>
            <a:endParaRPr lang="pt-PT" altLang="en-US" b="1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34210" y="2987675"/>
            <a:ext cx="8815070" cy="2132013"/>
            <a:chOff x="3030" y="2836"/>
            <a:chExt cx="8558" cy="1842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" y="2836"/>
              <a:ext cx="8558" cy="1842"/>
            </a:xfrm>
            <a:prstGeom prst="rect">
              <a:avLst/>
            </a:prstGeom>
          </p:spPr>
        </p:pic>
        <p:sp>
          <p:nvSpPr>
            <p:cNvPr id="11" name="Text Box 10"/>
            <p:cNvSpPr txBox="true"/>
            <p:nvPr/>
          </p:nvSpPr>
          <p:spPr>
            <a:xfrm>
              <a:off x="3327" y="3074"/>
              <a:ext cx="7823" cy="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List&lt;String&gt; group2 = settings.subList(10, 20);</a:t>
              </a: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group2.forEach(group -&gt; System.out.println("gr :"+group));</a:t>
              </a: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endParaRPr sz="1400">
                <a:solidFill>
                  <a:schemeClr val="bg1"/>
                </a:solidFill>
                <a:sym typeface="+mn-ea"/>
              </a:endParaRPr>
            </a:p>
            <a:p>
              <a:pPr algn="just">
                <a:buClrTx/>
                <a:buSzTx/>
                <a:buNone/>
              </a:pPr>
              <a:r>
                <a:rPr sz="1400">
                  <a:solidFill>
                    <a:schemeClr val="bg1"/>
                  </a:solidFill>
                  <a:sym typeface="+mn-ea"/>
                </a:rPr>
                <a:t>group2.clear(); // staff reduction</a:t>
              </a:r>
              <a:endParaRPr sz="1400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8459470" y="412750"/>
            <a:ext cx="340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Collection </a:t>
            </a:r>
            <a:r>
              <a:rPr lang="en-US" b="1">
                <a:solidFill>
                  <a:schemeClr val="bg1"/>
                </a:solidFill>
              </a:rPr>
              <a:t>Maps 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85775" y="13830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  <a:cs typeface="+mn-lt"/>
              </a:rPr>
              <a:t>11</a:t>
            </a:r>
            <a:endParaRPr lang="pt-PT" altLang="en-US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933575" y="1198245"/>
            <a:ext cx="99885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>
                <a:solidFill>
                  <a:schemeClr val="bg1"/>
                </a:solidFill>
              </a:rPr>
              <a:t>For sorted sets and maps, you use the sort order, not the element position,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>
                <a:solidFill>
                  <a:schemeClr val="bg1"/>
                </a:solidFill>
              </a:rPr>
              <a:t>to form subranges. The SortedSet interface declares three methods: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 b="1">
                <a:solidFill>
                  <a:srgbClr val="FFFF00"/>
                </a:solidFill>
              </a:rPr>
              <a:t>SortedSet</a:t>
            </a:r>
            <a:r>
              <a:rPr>
                <a:solidFill>
                  <a:schemeClr val="bg1"/>
                </a:solidFill>
              </a:rPr>
              <a:t>&lt;E&gt; </a:t>
            </a:r>
            <a:r>
              <a:rPr b="1">
                <a:solidFill>
                  <a:srgbClr val="FFFF00"/>
                </a:solidFill>
              </a:rPr>
              <a:t>subSet</a:t>
            </a:r>
            <a:r>
              <a:rPr>
                <a:solidFill>
                  <a:schemeClr val="bg1"/>
                </a:solidFill>
              </a:rPr>
              <a:t>(E from, E to)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 b="1">
                <a:solidFill>
                  <a:srgbClr val="FFFF00"/>
                </a:solidFill>
              </a:rPr>
              <a:t>SortedSet</a:t>
            </a:r>
            <a:r>
              <a:rPr>
                <a:solidFill>
                  <a:schemeClr val="bg1"/>
                </a:solidFill>
              </a:rPr>
              <a:t>&lt;E&gt; </a:t>
            </a:r>
            <a:r>
              <a:rPr b="1">
                <a:solidFill>
                  <a:srgbClr val="FFFF00"/>
                </a:solidFill>
              </a:rPr>
              <a:t>headSet</a:t>
            </a:r>
            <a:r>
              <a:rPr>
                <a:solidFill>
                  <a:schemeClr val="bg1"/>
                </a:solidFill>
              </a:rPr>
              <a:t>(E to)</a:t>
            </a:r>
            <a:endParaRPr>
              <a:solidFill>
                <a:schemeClr val="bg1"/>
              </a:solidFill>
            </a:endParaRPr>
          </a:p>
          <a:p>
            <a:pPr algn="just"/>
            <a:r>
              <a:rPr b="1">
                <a:solidFill>
                  <a:srgbClr val="FFFF00"/>
                </a:solidFill>
              </a:rPr>
              <a:t>SortedSet</a:t>
            </a:r>
            <a:r>
              <a:rPr>
                <a:solidFill>
                  <a:schemeClr val="bg1"/>
                </a:solidFill>
              </a:rPr>
              <a:t>&lt;E&gt; </a:t>
            </a:r>
            <a:r>
              <a:rPr b="1">
                <a:solidFill>
                  <a:srgbClr val="FFFF00"/>
                </a:solidFill>
              </a:rPr>
              <a:t>tailSet</a:t>
            </a:r>
            <a:r>
              <a:rPr>
                <a:solidFill>
                  <a:schemeClr val="bg1"/>
                </a:solidFill>
              </a:rPr>
              <a:t>(E from)</a:t>
            </a:r>
            <a:endParaRPr>
              <a:solidFill>
                <a:schemeClr val="bg1"/>
              </a:solidFill>
            </a:endParaRPr>
          </a:p>
          <a:p>
            <a:pPr algn="just"/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>
                <a:solidFill>
                  <a:schemeClr val="bg1"/>
                </a:solidFill>
              </a:rPr>
              <a:t>These return the subsets of all elements that are larger than or equal to from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>
                <a:solidFill>
                  <a:schemeClr val="bg1"/>
                </a:solidFill>
              </a:rPr>
              <a:t>and strictly smaller than to. For sorted maps, the similar methods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 b="1">
                <a:solidFill>
                  <a:srgbClr val="FFFF00"/>
                </a:solidFill>
              </a:rPr>
              <a:t>SortedMap</a:t>
            </a:r>
            <a:r>
              <a:rPr>
                <a:solidFill>
                  <a:schemeClr val="bg1"/>
                </a:solidFill>
              </a:rPr>
              <a:t>&lt;K, V&gt; </a:t>
            </a:r>
            <a:r>
              <a:rPr b="1">
                <a:solidFill>
                  <a:srgbClr val="FFFF00"/>
                </a:solidFill>
              </a:rPr>
              <a:t>subMap</a:t>
            </a:r>
            <a:r>
              <a:rPr>
                <a:solidFill>
                  <a:schemeClr val="bg1"/>
                </a:solidFill>
              </a:rPr>
              <a:t>(K from, K to)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 b="1">
                <a:solidFill>
                  <a:srgbClr val="FFFF00"/>
                </a:solidFill>
              </a:rPr>
              <a:t>SortedMap</a:t>
            </a:r>
            <a:r>
              <a:rPr>
                <a:solidFill>
                  <a:schemeClr val="bg1"/>
                </a:solidFill>
              </a:rPr>
              <a:t>&lt;K, V&gt; </a:t>
            </a:r>
            <a:r>
              <a:rPr b="1">
                <a:solidFill>
                  <a:srgbClr val="FFFF00"/>
                </a:solidFill>
              </a:rPr>
              <a:t>headMap</a:t>
            </a:r>
            <a:r>
              <a:rPr>
                <a:solidFill>
                  <a:schemeClr val="bg1"/>
                </a:solidFill>
              </a:rPr>
              <a:t>(K to)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 b="1">
                <a:solidFill>
                  <a:srgbClr val="FFFF00"/>
                </a:solidFill>
              </a:rPr>
              <a:t>SortedMap</a:t>
            </a:r>
            <a:r>
              <a:rPr>
                <a:solidFill>
                  <a:schemeClr val="bg1"/>
                </a:solidFill>
              </a:rPr>
              <a:t>&lt;K, V&gt; </a:t>
            </a:r>
            <a:r>
              <a:rPr b="1">
                <a:solidFill>
                  <a:srgbClr val="FFFF00"/>
                </a:solidFill>
              </a:rPr>
              <a:t>tailMap</a:t>
            </a:r>
            <a:r>
              <a:rPr>
                <a:solidFill>
                  <a:schemeClr val="bg1"/>
                </a:solidFill>
              </a:rPr>
              <a:t>(K from)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>
                <a:solidFill>
                  <a:schemeClr val="bg1"/>
                </a:solidFill>
              </a:rPr>
              <a:t>The NavigableSet interface introduced in Java 6 gives more control over these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>
                <a:solidFill>
                  <a:schemeClr val="bg1"/>
                </a:solidFill>
              </a:rPr>
              <a:t>subrange operations. You can specify whether the bounds are included: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 b="1">
                <a:solidFill>
                  <a:srgbClr val="FFFF00"/>
                </a:solidFill>
              </a:rPr>
              <a:t>NavigableSet</a:t>
            </a:r>
            <a:r>
              <a:rPr>
                <a:solidFill>
                  <a:schemeClr val="bg1"/>
                </a:solidFill>
              </a:rPr>
              <a:t>&lt;E&gt; </a:t>
            </a:r>
            <a:r>
              <a:rPr b="1">
                <a:solidFill>
                  <a:srgbClr val="FFFF00"/>
                </a:solidFill>
              </a:rPr>
              <a:t>subSet</a:t>
            </a:r>
            <a:r>
              <a:rPr>
                <a:solidFill>
                  <a:schemeClr val="bg1"/>
                </a:solidFill>
              </a:rPr>
              <a:t>(E from, boolean fromInclusive, E to, boolean toInclusive)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 b="1">
                <a:solidFill>
                  <a:srgbClr val="FFFF00"/>
                </a:solidFill>
              </a:rPr>
              <a:t>NavigableSet</a:t>
            </a:r>
            <a:r>
              <a:rPr>
                <a:solidFill>
                  <a:schemeClr val="bg1"/>
                </a:solidFill>
              </a:rPr>
              <a:t>&lt;E&gt; </a:t>
            </a:r>
            <a:r>
              <a:rPr b="1">
                <a:solidFill>
                  <a:srgbClr val="FFFF00"/>
                </a:solidFill>
              </a:rPr>
              <a:t>headSet</a:t>
            </a:r>
            <a:r>
              <a:rPr>
                <a:solidFill>
                  <a:schemeClr val="bg1"/>
                </a:solidFill>
              </a:rPr>
              <a:t>(E to, boolean toInclusive)</a:t>
            </a:r>
            <a:endParaRPr>
              <a:solidFill>
                <a:schemeClr val="bg1"/>
              </a:solidFill>
            </a:endParaRPr>
          </a:p>
          <a:p>
            <a:pPr algn="just">
              <a:buClrTx/>
              <a:buSzTx/>
              <a:buNone/>
            </a:pPr>
            <a:r>
              <a:rPr b="1">
                <a:solidFill>
                  <a:srgbClr val="FFFF00"/>
                </a:solidFill>
              </a:rPr>
              <a:t>NavigableSet</a:t>
            </a:r>
            <a:r>
              <a:rPr>
                <a:solidFill>
                  <a:schemeClr val="bg1"/>
                </a:solidFill>
              </a:rPr>
              <a:t>&lt;E&gt; </a:t>
            </a:r>
            <a:r>
              <a:rPr b="1">
                <a:solidFill>
                  <a:srgbClr val="FFFF00"/>
                </a:solidFill>
              </a:rPr>
              <a:t>tailSet</a:t>
            </a:r>
            <a:r>
              <a:rPr>
                <a:solidFill>
                  <a:schemeClr val="bg1"/>
                </a:solidFill>
              </a:rPr>
              <a:t>(E from, boolean fromInclusive)</a:t>
            </a:r>
          </a:p>
          <a:p>
            <a:pPr algn="just"/>
            <a:endParaRPr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933575" y="41275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Subranges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25005" y="527685"/>
            <a:ext cx="3404870" cy="3404870"/>
          </a:xfrm>
          <a:prstGeom prst="rect">
            <a:avLst/>
          </a:prstGeom>
        </p:spPr>
      </p:pic>
      <p:sp>
        <p:nvSpPr>
          <p:cNvPr id="3" name="Caixa de Texto 2"/>
          <p:cNvSpPr txBox="true"/>
          <p:nvPr/>
        </p:nvSpPr>
        <p:spPr>
          <a:xfrm>
            <a:off x="7419340" y="4222750"/>
            <a:ext cx="3086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5400">
                <a:solidFill>
                  <a:schemeClr val="bg1"/>
                </a:solidFill>
              </a:rPr>
              <a:t>THANKS</a:t>
            </a:r>
            <a:endParaRPr lang="pt-PT" altLang="pt-BR" sz="5400">
              <a:solidFill>
                <a:schemeClr val="bg1"/>
              </a:solidFill>
            </a:endParaRPr>
          </a:p>
        </p:txBody>
      </p:sp>
      <p:pic>
        <p:nvPicPr>
          <p:cNvPr id="4" name="Imagem 3" descr="undraw_collaborating_g8k8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915" y="527685"/>
            <a:ext cx="5506085" cy="6018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28850" y="412750"/>
            <a:ext cx="2733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Estrutura do HashMap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933575" y="1383030"/>
            <a:ext cx="1008761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O HashMap implementa a interface Map T&lt;K,V&gt;, Cloneable e Serializable, </a:t>
            </a:r>
            <a:r>
              <a:rPr lang="pt-PT" altLang="en-US">
                <a:solidFill>
                  <a:schemeClr val="bg1"/>
                </a:solidFill>
              </a:rPr>
              <a:t>sendo no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nosso caso 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pt-PT" altLang="en-US">
                <a:solidFill>
                  <a:schemeClr val="bg1"/>
                </a:solidFill>
              </a:rPr>
              <a:t>somente </a:t>
            </a:r>
            <a:r>
              <a:rPr lang="en-US">
                <a:solidFill>
                  <a:schemeClr val="bg1"/>
                </a:solidFill>
              </a:rPr>
              <a:t>importa </a:t>
            </a:r>
            <a:r>
              <a:rPr lang="pt-PT" altLang="en-US">
                <a:solidFill>
                  <a:schemeClr val="bg1"/>
                </a:solidFill>
              </a:rPr>
              <a:t>sua</a:t>
            </a:r>
            <a:r>
              <a:rPr lang="en-US">
                <a:solidFill>
                  <a:schemeClr val="bg1"/>
                </a:solidFill>
              </a:rPr>
              <a:t> implement</a:t>
            </a:r>
            <a:r>
              <a:rPr lang="pt-PT" altLang="en-US">
                <a:solidFill>
                  <a:schemeClr val="bg1"/>
                </a:solidFill>
              </a:rPr>
              <a:t>ação de</a:t>
            </a:r>
            <a:r>
              <a:rPr lang="en-US">
                <a:solidFill>
                  <a:schemeClr val="bg1"/>
                </a:solidFill>
              </a:rPr>
              <a:t> Map.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Ao Estudar mais profundamente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pt-PT" altLang="en-US">
                <a:solidFill>
                  <a:schemeClr val="bg1"/>
                </a:solidFill>
              </a:rPr>
              <a:t>a</a:t>
            </a:r>
            <a:r>
              <a:rPr lang="en-US">
                <a:solidFill>
                  <a:schemeClr val="bg1"/>
                </a:solidFill>
              </a:rPr>
              <a:t> implementação do Map T&lt;K,V&gt; </a:t>
            </a:r>
            <a:r>
              <a:rPr lang="pt-PT" altLang="en-US">
                <a:solidFill>
                  <a:schemeClr val="bg1"/>
                </a:solidFill>
              </a:rPr>
              <a:t>e seu uso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pt-PT" altLang="en-US">
                <a:solidFill>
                  <a:schemeClr val="bg1"/>
                </a:solidFill>
              </a:rPr>
              <a:t> de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Generics para </a:t>
            </a:r>
            <a:r>
              <a:rPr lang="pt-PT" altLang="en-US">
                <a:solidFill>
                  <a:schemeClr val="bg1"/>
                </a:solidFill>
              </a:rPr>
              <a:t>adicionar</a:t>
            </a:r>
            <a:r>
              <a:rPr lang="en-US">
                <a:solidFill>
                  <a:schemeClr val="bg1"/>
                </a:solidFill>
              </a:rPr>
              <a:t> um key-value para a lista, </a:t>
            </a:r>
            <a:r>
              <a:rPr lang="pt-PT" altLang="en-US">
                <a:solidFill>
                  <a:schemeClr val="bg1"/>
                </a:solidFill>
              </a:rPr>
              <a:t>em resumo</a:t>
            </a:r>
            <a:r>
              <a:rPr lang="en-US">
                <a:solidFill>
                  <a:schemeClr val="bg1"/>
                </a:solidFill>
              </a:rPr>
              <a:t>, o HashMap e Generics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podemos especificamente dizer qual o tipo da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nossa chave (string, int, double e etc) e o tipo do nosso valor, que obviamente podem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</a:t>
            </a:r>
            <a:r>
              <a:rPr lang="pt-PT" altLang="en-US">
                <a:solidFill>
                  <a:schemeClr val="bg1"/>
                </a:solidFill>
              </a:rPr>
              <a:t>ser diferente sem ocasionar</a:t>
            </a:r>
            <a:r>
              <a:rPr lang="en-US">
                <a:solidFill>
                  <a:schemeClr val="bg1"/>
                </a:solidFill>
              </a:rPr>
              <a:t> problema algum.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152650" y="618490"/>
            <a:ext cx="2270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Capacidade Inicial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047875" y="1237615"/>
            <a:ext cx="96081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>
                <a:solidFill>
                  <a:schemeClr val="bg1"/>
                </a:solidFill>
              </a:rPr>
              <a:t>A </a:t>
            </a:r>
            <a:r>
              <a:rPr lang="en-US">
                <a:solidFill>
                  <a:schemeClr val="bg1"/>
                </a:solidFill>
              </a:rPr>
              <a:t>capacidade de um HashMap é o número de depósitos na tabela de hash.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capacidade inicial é a capacidade de um HashMap no momento de sua criação.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capacidade inicial padrão do HashMap é 2</a:t>
            </a:r>
            <a:r>
              <a:rPr lang="pt-PT" altLang="en-US">
                <a:solidFill>
                  <a:schemeClr val="bg1"/>
                </a:solidFill>
              </a:rPr>
              <a:t>⁴</a:t>
            </a:r>
            <a:r>
              <a:rPr lang="en-US">
                <a:solidFill>
                  <a:schemeClr val="bg1"/>
                </a:solidFill>
              </a:rPr>
              <a:t>, ou seja, 16.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capacidade do HashMap é duplicada cada vez que atinge o limite. ou seja,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capacidade é aumentada para 2</a:t>
            </a:r>
            <a:r>
              <a:rPr lang="pt-PT" altLang="en-US">
                <a:solidFill>
                  <a:schemeClr val="bg1"/>
                </a:solidFill>
              </a:rPr>
              <a:t>⁵</a:t>
            </a:r>
            <a:r>
              <a:rPr lang="en-US">
                <a:solidFill>
                  <a:schemeClr val="bg1"/>
                </a:solidFill>
              </a:rPr>
              <a:t> = 32, 2</a:t>
            </a:r>
            <a:r>
              <a:rPr lang="pt-PT" altLang="en-US">
                <a:solidFill>
                  <a:schemeClr val="bg1"/>
                </a:solidFill>
              </a:rPr>
              <a:t>⁶</a:t>
            </a:r>
            <a:r>
              <a:rPr lang="en-US">
                <a:solidFill>
                  <a:schemeClr val="bg1"/>
                </a:solidFill>
              </a:rPr>
              <a:t> = 64, 2</a:t>
            </a:r>
            <a:r>
              <a:rPr lang="pt-PT" altLang="en-US">
                <a:solidFill>
                  <a:schemeClr val="bg1"/>
                </a:solidFill>
              </a:rPr>
              <a:t>⁷</a:t>
            </a:r>
            <a:r>
              <a:rPr lang="en-US">
                <a:solidFill>
                  <a:schemeClr val="bg1"/>
                </a:solidFill>
              </a:rPr>
              <a:t> = 128 ...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quando o limite é atingido.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152650" y="3244850"/>
            <a:ext cx="2501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Capacidade </a:t>
            </a:r>
            <a:r>
              <a:rPr lang="pt-PT" altLang="en-US">
                <a:solidFill>
                  <a:schemeClr val="bg1"/>
                </a:solidFill>
              </a:rPr>
              <a:t>Maxima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030605"/>
            <a:ext cx="10360660" cy="50971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028825" y="1656715"/>
            <a:ext cx="92309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import java.util.HashMap;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import java.util.Map;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public class ExemploHashMap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Maps em Java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public static void main (String args[]){</a:t>
            </a:r>
            <a:endParaRPr lang="en-US" sz="1200">
              <a:solidFill>
                <a:schemeClr val="bg1"/>
              </a:solidFill>
            </a:endParaRPr>
          </a:p>
          <a:p>
            <a:pPr lvl="0" algn="l"/>
            <a:r>
              <a:rPr lang="en-US" sz="1200">
                <a:solidFill>
                  <a:srgbClr val="00B0F0"/>
                </a:solidFill>
              </a:rPr>
              <a:t>Map</a:t>
            </a:r>
            <a:r>
              <a:rPr lang="en-US" sz="1200">
                <a:solidFill>
                  <a:schemeClr val="bg1"/>
                </a:solidFill>
              </a:rPr>
              <a:t>&lt;String,String&gt; </a:t>
            </a:r>
            <a:r>
              <a:rPr lang="en-US" sz="1200">
                <a:solidFill>
                  <a:srgbClr val="92D050"/>
                </a:solidFill>
              </a:rPr>
              <a:t>example </a:t>
            </a:r>
            <a:r>
              <a:rPr lang="en-US" sz="1200">
                <a:solidFill>
                  <a:schemeClr val="bg1"/>
                </a:solidFill>
              </a:rPr>
              <a:t>= new </a:t>
            </a:r>
            <a:r>
              <a:rPr lang="en-US" sz="1200">
                <a:solidFill>
                  <a:srgbClr val="00B0F0"/>
                </a:solidFill>
              </a:rPr>
              <a:t>HashMap</a:t>
            </a:r>
            <a:r>
              <a:rPr lang="en-US" sz="1200">
                <a:solidFill>
                  <a:schemeClr val="bg1"/>
                </a:solidFill>
              </a:rPr>
              <a:t>&lt;String,String&gt;();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"K1", new String( "V1" ));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"K2", new String( "V2" )); 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"K3", new String( "V3" ));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"K4", new String( "V4" )); 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"K5", new String( "V5" )); 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"K6", new String( "V6" 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"K7", new String( "V7" )); 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"K8", new String( "V8" )); 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"K9", new String( "V9" ));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"K10", new String( "V10" )); 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"K11", new String( "V11" ));</a:t>
            </a:r>
            <a:r>
              <a:rPr lang="pt-PT" altLang="en-US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"K12", new String( "V12" 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</a:rPr>
              <a:t>/*</a:t>
            </a:r>
            <a:endParaRPr lang="en-US" sz="1200">
              <a:solidFill>
                <a:schemeClr val="bg1"/>
              </a:solidFill>
            </a:endParaRPr>
          </a:p>
          <a:p>
            <a:pPr lvl="0" algn="l"/>
            <a:r>
              <a:rPr lang="en-US" sz="1200">
                <a:solidFill>
                  <a:schemeClr val="bg1"/>
                </a:solidFill>
              </a:rPr>
              <a:t>* LIMITE DE INSERÇÃO.</a:t>
            </a:r>
            <a:r>
              <a:rPr lang="pt-PT" altLang="en-US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bg1"/>
                </a:solidFill>
              </a:rPr>
              <a:t> Aqui é o limite de acord com o load factor, ou seja,</a:t>
            </a:r>
            <a:endParaRPr lang="en-US" sz="1200">
              <a:solidFill>
                <a:schemeClr val="bg1"/>
              </a:solidFill>
            </a:endParaRPr>
          </a:p>
          <a:p>
            <a:pPr lvl="0" algn="l"/>
            <a:r>
              <a:rPr lang="en-US" sz="1200">
                <a:solidFill>
                  <a:schemeClr val="bg1"/>
                </a:solidFill>
              </a:rPr>
              <a:t>* quando o elemento 13 for inserido ocorrerá um Rehash na nossa lista.</a:t>
            </a:r>
            <a:endParaRPr lang="en-US" sz="1200">
              <a:solidFill>
                <a:schemeClr val="bg1"/>
              </a:solidFill>
            </a:endParaRPr>
          </a:p>
          <a:p>
            <a:pPr lvl="0" algn="l"/>
            <a:r>
              <a:rPr lang="en-US" sz="1200">
                <a:solidFill>
                  <a:schemeClr val="bg1"/>
                </a:solidFill>
              </a:rPr>
              <a:t>* */</a:t>
            </a:r>
            <a:endParaRPr lang="en-US" sz="1200">
              <a:solidFill>
                <a:schemeClr val="bg1"/>
              </a:solidFill>
            </a:endParaRPr>
          </a:p>
          <a:p>
            <a:pPr lvl="0" algn="l"/>
            <a:r>
              <a:rPr lang="pt-PT" altLang="en-US" sz="1200">
                <a:solidFill>
                  <a:srgbClr val="92D050"/>
                </a:solidFill>
              </a:rPr>
              <a:t>         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"K13", new String( "V13" 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</a:rPr>
              <a:t>System.out.println("Rehash ocorrendo agora ! Nosso HashMap terá tamanho igual a 32 a partir daqui");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"K14", new String( "V14" 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"K15", new String( "V15" 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"K16", new String( "V16" ));</a:t>
            </a:r>
            <a:endParaRPr lang="en-US" sz="1200">
              <a:solidFill>
                <a:schemeClr val="bg1"/>
              </a:solidFill>
            </a:endParaRPr>
          </a:p>
          <a:p>
            <a:pPr lvl="0" algn="l"/>
            <a:r>
              <a:rPr lang="en-US" sz="1200">
                <a:solidFill>
                  <a:schemeClr val="bg1"/>
                </a:solidFill>
              </a:rPr>
              <a:t>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649460" y="412750"/>
            <a:ext cx="221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Maps em Java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116330"/>
            <a:ext cx="10360660" cy="42494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028825" y="1656715"/>
            <a:ext cx="92309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import java.util.HashMap;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import java.util.Map;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public class ExemploHashMap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public static void main (String args[]){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</a:rPr>
              <a:t>Map&lt;String,String&gt; </a:t>
            </a:r>
            <a:r>
              <a:rPr lang="en-US" sz="1200">
                <a:solidFill>
                  <a:srgbClr val="92D050"/>
                </a:solidFill>
              </a:rPr>
              <a:t>example </a:t>
            </a:r>
            <a:r>
              <a:rPr lang="en-US" sz="1200">
                <a:solidFill>
                  <a:schemeClr val="bg1"/>
                </a:solidFill>
              </a:rPr>
              <a:t>= new HashMap&lt;String,String&gt;();</a:t>
            </a:r>
            <a:endParaRPr lang="en-US" sz="1200">
              <a:solidFill>
                <a:schemeClr val="bg1"/>
              </a:solidFill>
            </a:endParaRPr>
          </a:p>
          <a:p>
            <a:pPr lvl="2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"K1", new String( "V1" ));</a:t>
            </a:r>
            <a:endParaRPr lang="en-US" sz="1200">
              <a:solidFill>
                <a:schemeClr val="bg1"/>
              </a:solidFill>
            </a:endParaRPr>
          </a:p>
          <a:p>
            <a:pPr lvl="2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"K2", new String( "V2" ));</a:t>
            </a:r>
            <a:endParaRPr lang="en-US" sz="1200">
              <a:solidFill>
                <a:schemeClr val="bg1"/>
              </a:solidFill>
            </a:endParaRPr>
          </a:p>
          <a:p>
            <a:pPr lvl="2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"K3", new String( "V3" ));</a:t>
            </a:r>
            <a:endParaRPr lang="en-US" sz="1200">
              <a:solidFill>
                <a:schemeClr val="bg1"/>
              </a:solidFill>
            </a:endParaRPr>
          </a:p>
          <a:p>
            <a:pPr lvl="2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"K4", new String( "V4" ));</a:t>
            </a:r>
            <a:endParaRPr lang="en-US" sz="1200">
              <a:solidFill>
                <a:schemeClr val="bg1"/>
              </a:solidFill>
            </a:endParaRPr>
          </a:p>
          <a:p>
            <a:pPr lvl="2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 "K5", new String( "V5" 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pt-PT" altLang="en-US" sz="1200">
                <a:solidFill>
                  <a:schemeClr val="bg1"/>
                </a:solidFill>
              </a:rPr>
              <a:t>         </a:t>
            </a:r>
            <a:r>
              <a:rPr lang="en-US" sz="1200">
                <a:solidFill>
                  <a:schemeClr val="bg1"/>
                </a:solidFill>
              </a:rPr>
              <a:t>String keyToSearch = "K1";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pt-PT" altLang="en-US" sz="1200">
                <a:solidFill>
                  <a:schemeClr val="bg1"/>
                </a:solidFill>
              </a:rPr>
              <a:t>  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</a:rPr>
              <a:t>if ( 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.containsKey( keyToSearch ) ) {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pt-PT" altLang="en-US" sz="1200">
                <a:solidFill>
                  <a:schemeClr val="bg1"/>
                </a:solidFill>
              </a:rPr>
              <a:t>	</a:t>
            </a:r>
            <a:r>
              <a:rPr lang="en-US" sz="1200">
                <a:solidFill>
                  <a:schemeClr val="bg1"/>
                </a:solidFill>
              </a:rPr>
              <a:t>System.out.println("Valor da Chave "+keyToSearch+" = "+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.get(keyToSearch));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</a:rPr>
              <a:t>}else{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pt-PT" altLang="en-US" sz="1200">
                <a:solidFill>
                  <a:schemeClr val="bg1"/>
                </a:solidFill>
              </a:rPr>
              <a:t>	</a:t>
            </a:r>
            <a:r>
              <a:rPr lang="en-US" sz="1200">
                <a:solidFill>
                  <a:schemeClr val="bg1"/>
                </a:solidFill>
              </a:rPr>
              <a:t>System.err.println("Chave não existe");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  <a:sym typeface="+mn-ea"/>
              </a:rPr>
              <a:t>}</a:t>
            </a:r>
            <a:endParaRPr lang="en-US" sz="1200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  <a:sym typeface="+mn-ea"/>
              </a:rPr>
              <a:t>}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649460" y="412750"/>
            <a:ext cx="221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Maps em Java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4F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116330"/>
            <a:ext cx="10360660" cy="45345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7940" y="-635"/>
            <a:ext cx="1689735" cy="68567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Imagem 3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412750"/>
            <a:ext cx="1013460" cy="97028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028825" y="1656715"/>
            <a:ext cx="92309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import java.util.HashMap;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import java.util.Map;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Maps em Java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public class ExemploHashMap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public static void main(String args[]) {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</a:rPr>
              <a:t>Map&lt;String, String&gt; </a:t>
            </a:r>
            <a:r>
              <a:rPr lang="en-US" sz="1200">
                <a:solidFill>
                  <a:srgbClr val="92D050"/>
                </a:solidFill>
              </a:rPr>
              <a:t>example </a:t>
            </a:r>
            <a:r>
              <a:rPr lang="en-US" sz="1200">
                <a:solidFill>
                  <a:schemeClr val="bg1"/>
                </a:solidFill>
              </a:rPr>
              <a:t>= new HashMap&lt;String, String&gt;();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.put("K1",</a:t>
            </a:r>
            <a:r>
              <a:rPr lang="en-US" sz="1200">
                <a:solidFill>
                  <a:schemeClr val="bg1"/>
                </a:solidFill>
                <a:sym typeface="+mn-ea"/>
              </a:rPr>
              <a:t>new</a:t>
            </a:r>
            <a:r>
              <a:rPr lang="pt-PT" altLang="en-US" sz="1200">
                <a:solidFill>
                  <a:schemeClr val="bg1"/>
                </a:solidFill>
                <a:sym typeface="+mn-ea"/>
              </a:rPr>
              <a:t> </a:t>
            </a:r>
            <a:r>
              <a:rPr lang="en-US" sz="1200">
                <a:solidFill>
                  <a:schemeClr val="bg1"/>
                </a:solidFill>
                <a:sym typeface="+mn-ea"/>
              </a:rPr>
              <a:t>String("V1"));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.put("K2",</a:t>
            </a:r>
            <a:r>
              <a:rPr lang="en-US" sz="1200">
                <a:solidFill>
                  <a:schemeClr val="bg1"/>
                </a:solidFill>
                <a:sym typeface="+mn-ea"/>
              </a:rPr>
              <a:t>new</a:t>
            </a:r>
            <a:r>
              <a:rPr lang="pt-PT" altLang="en-US" sz="1200">
                <a:solidFill>
                  <a:schemeClr val="bg1"/>
                </a:solidFill>
                <a:sym typeface="+mn-ea"/>
              </a:rPr>
              <a:t> </a:t>
            </a:r>
            <a:r>
              <a:rPr lang="en-US" sz="1200">
                <a:solidFill>
                  <a:schemeClr val="bg1"/>
                </a:solidFill>
                <a:sym typeface="+mn-ea"/>
              </a:rPr>
              <a:t>String("V2"));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.put("K3",</a:t>
            </a:r>
            <a:r>
              <a:rPr lang="en-US" sz="1200">
                <a:solidFill>
                  <a:schemeClr val="bg1"/>
                </a:solidFill>
                <a:sym typeface="+mn-ea"/>
              </a:rPr>
              <a:t>new</a:t>
            </a:r>
            <a:r>
              <a:rPr lang="pt-PT" altLang="en-US" sz="1200">
                <a:solidFill>
                  <a:schemeClr val="bg1"/>
                </a:solidFill>
                <a:sym typeface="+mn-ea"/>
              </a:rPr>
              <a:t> </a:t>
            </a:r>
            <a:r>
              <a:rPr lang="en-US" sz="1200">
                <a:solidFill>
                  <a:schemeClr val="bg1"/>
                </a:solidFill>
                <a:sym typeface="+mn-ea"/>
              </a:rPr>
              <a:t>String("V3"));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.put("K4",</a:t>
            </a:r>
            <a:r>
              <a:rPr lang="en-US" sz="1200">
                <a:solidFill>
                  <a:schemeClr val="bg1"/>
                </a:solidFill>
                <a:sym typeface="+mn-ea"/>
              </a:rPr>
              <a:t>new</a:t>
            </a:r>
            <a:r>
              <a:rPr lang="pt-PT" altLang="en-US" sz="1200">
                <a:solidFill>
                  <a:schemeClr val="bg1"/>
                </a:solidFill>
                <a:sym typeface="+mn-ea"/>
              </a:rPr>
              <a:t> </a:t>
            </a:r>
            <a:r>
              <a:rPr lang="en-US" sz="1200">
                <a:solidFill>
                  <a:schemeClr val="bg1"/>
                </a:solidFill>
                <a:sym typeface="+mn-ea"/>
              </a:rPr>
              <a:t>String("V4"));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.put("K5",new</a:t>
            </a:r>
            <a:r>
              <a:rPr lang="pt-PT" altLang="en-US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bg1"/>
                </a:solidFill>
                <a:sym typeface="+mn-ea"/>
              </a:rPr>
              <a:t>String("V5"));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/*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* O método "keySet()" retorna um Set com todas as chaves do</a:t>
            </a:r>
            <a:r>
              <a:rPr lang="pt-PT" altLang="en-US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bg1"/>
                </a:solidFill>
              </a:rPr>
              <a:t>nosso HashMap, e tendo o Set com todas as Chaves,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* podemos facilmente pegar</a:t>
            </a:r>
            <a:r>
              <a:rPr lang="pt-PT" altLang="en-US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bg1"/>
                </a:solidFill>
              </a:rPr>
              <a:t> os valores que desejamos</a:t>
            </a:r>
            <a:r>
              <a:rPr lang="pt-PT" altLang="en-US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bg1"/>
                </a:solidFill>
              </a:rPr>
              <a:t>* */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en-US" sz="1200">
                <a:solidFill>
                  <a:schemeClr val="bg1"/>
                </a:solidFill>
              </a:rPr>
              <a:t>for (String key : 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.keySet()) {</a:t>
            </a:r>
            <a:r>
              <a:rPr lang="pt-PT" altLang="en-US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bg1"/>
                </a:solidFill>
              </a:rPr>
              <a:t>//Capturamos o valor a partir da chave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pt-PT" altLang="en-US" sz="1200">
                <a:solidFill>
                  <a:schemeClr val="bg1"/>
                </a:solidFill>
              </a:rPr>
              <a:t>	</a:t>
            </a:r>
            <a:r>
              <a:rPr lang="en-US" sz="1200">
                <a:solidFill>
                  <a:schemeClr val="bg1"/>
                </a:solidFill>
              </a:rPr>
              <a:t>String value = </a:t>
            </a:r>
            <a:r>
              <a:rPr lang="en-US" sz="1200">
                <a:solidFill>
                  <a:srgbClr val="92D050"/>
                </a:solidFill>
              </a:rPr>
              <a:t>example</a:t>
            </a:r>
            <a:r>
              <a:rPr lang="en-US" sz="1200">
                <a:solidFill>
                  <a:schemeClr val="bg1"/>
                </a:solidFill>
              </a:rPr>
              <a:t>.get(key);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pt-PT" altLang="en-US" sz="1200">
                <a:solidFill>
                  <a:schemeClr val="bg1"/>
                </a:solidFill>
              </a:rPr>
              <a:t>	</a:t>
            </a:r>
            <a:r>
              <a:rPr lang="en-US" sz="1200">
                <a:solidFill>
                  <a:schemeClr val="bg1"/>
                </a:solidFill>
              </a:rPr>
              <a:t>System.out.println(key + " = " + value);</a:t>
            </a:r>
            <a:endParaRPr lang="en-US" sz="1200">
              <a:solidFill>
                <a:schemeClr val="bg1"/>
              </a:solidFill>
            </a:endParaRPr>
          </a:p>
          <a:p>
            <a:pPr lvl="1" algn="l"/>
            <a:r>
              <a:rPr lang="pt-PT" altLang="en-US" sz="1200">
                <a:solidFill>
                  <a:schemeClr val="bg1"/>
                </a:solidFill>
              </a:rPr>
              <a:t>}</a:t>
            </a:r>
            <a:endParaRPr lang="pt-PT" altLang="en-US" sz="1200">
              <a:solidFill>
                <a:schemeClr val="bg1"/>
              </a:solidFill>
            </a:endParaRPr>
          </a:p>
          <a:p>
            <a:pPr algn="l"/>
            <a:r>
              <a:rPr lang="pt-PT" altLang="en-US" sz="1200">
                <a:solidFill>
                  <a:schemeClr val="bg1"/>
                </a:solidFill>
              </a:rPr>
              <a:t>     }</a:t>
            </a:r>
            <a:endParaRPr lang="pt-PT" altLang="en-US" sz="1200">
              <a:solidFill>
                <a:schemeClr val="bg1"/>
              </a:solidFill>
            </a:endParaRPr>
          </a:p>
          <a:p>
            <a:pPr algn="l"/>
            <a:r>
              <a:rPr lang="pt-PT" altLang="en-US" sz="1200">
                <a:solidFill>
                  <a:schemeClr val="bg1"/>
                </a:solidFill>
              </a:rPr>
              <a:t>}</a:t>
            </a:r>
            <a:endParaRPr lang="pt-PT" altLang="en-US" sz="1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649460" y="412750"/>
            <a:ext cx="221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</a:rPr>
              <a:t>Maps em Java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24285</Words>
  <Application>WPS Presentation</Application>
  <PresentationFormat>Widescreen</PresentationFormat>
  <Paragraphs>769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Arial</vt:lpstr>
      <vt:lpstr>SimSun</vt:lpstr>
      <vt:lpstr>Wingdings</vt:lpstr>
      <vt:lpstr>Nimbus Roman No9 L</vt:lpstr>
      <vt:lpstr>Carlito</vt:lpstr>
      <vt:lpstr>Arial</vt:lpstr>
      <vt:lpstr>Calibri Light</vt:lpstr>
      <vt:lpstr>DejaVu Sans</vt:lpstr>
      <vt:lpstr>Calibri</vt:lpstr>
      <vt:lpstr>Michroma</vt:lpstr>
      <vt:lpstr>微软雅黑</vt:lpstr>
      <vt:lpstr>Droid Sans Fallback</vt:lpstr>
      <vt:lpstr>Arial Unicode MS</vt:lpstr>
      <vt:lpstr>Standard Symbols PS</vt:lpstr>
      <vt:lpstr>Georgia</vt:lpstr>
      <vt:lpstr>Feena Casual</vt:lpstr>
      <vt:lpstr>AvantGarde LT Medium</vt:lpstr>
      <vt:lpstr>Tema do Office</vt:lpstr>
      <vt:lpstr>PowerPoint 演示文稿</vt:lpstr>
      <vt:lpstr>PowerPoint 演示文稿</vt:lpstr>
      <vt:lpstr>PowerPoint 演示文稿</vt:lpstr>
      <vt:lpstr>Java Interface 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weder</dc:creator>
  <cp:lastModifiedBy>weder</cp:lastModifiedBy>
  <cp:revision>94</cp:revision>
  <dcterms:created xsi:type="dcterms:W3CDTF">2021-03-13T00:02:59Z</dcterms:created>
  <dcterms:modified xsi:type="dcterms:W3CDTF">2021-03-13T00:02:59Z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