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7454" y="2311907"/>
            <a:ext cx="4828540" cy="1826260"/>
            <a:chOff x="243454" y="2311907"/>
            <a:chExt cx="4828540" cy="1826260"/>
          </a:xfrm>
        </p:grpSpPr>
        <p:sp>
          <p:nvSpPr>
            <p:cNvPr id="3" name="object 3"/>
            <p:cNvSpPr/>
            <p:nvPr/>
          </p:nvSpPr>
          <p:spPr>
            <a:xfrm>
              <a:off x="243454" y="2728340"/>
              <a:ext cx="4828434" cy="14096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949196" y="2311907"/>
              <a:ext cx="978407" cy="62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1740" y="2490977"/>
              <a:ext cx="723265" cy="385445"/>
            </a:xfrm>
            <a:custGeom>
              <a:avLst/>
              <a:gdLst/>
              <a:ahLst/>
              <a:cxnLst/>
              <a:rect l="l" t="t" r="r" b="b"/>
              <a:pathLst>
                <a:path w="723264" h="385444">
                  <a:moveTo>
                    <a:pt x="617640" y="42011"/>
                  </a:moveTo>
                  <a:lnTo>
                    <a:pt x="0" y="350774"/>
                  </a:lnTo>
                  <a:lnTo>
                    <a:pt x="17017" y="384937"/>
                  </a:lnTo>
                  <a:lnTo>
                    <a:pt x="634744" y="76015"/>
                  </a:lnTo>
                  <a:lnTo>
                    <a:pt x="655360" y="44477"/>
                  </a:lnTo>
                  <a:lnTo>
                    <a:pt x="617640" y="42011"/>
                  </a:lnTo>
                  <a:close/>
                </a:path>
                <a:path w="723264" h="385444">
                  <a:moveTo>
                    <a:pt x="721050" y="10541"/>
                  </a:moveTo>
                  <a:lnTo>
                    <a:pt x="680592" y="10541"/>
                  </a:lnTo>
                  <a:lnTo>
                    <a:pt x="697610" y="44576"/>
                  </a:lnTo>
                  <a:lnTo>
                    <a:pt x="634744" y="76015"/>
                  </a:lnTo>
                  <a:lnTo>
                    <a:pt x="600836" y="127888"/>
                  </a:lnTo>
                  <a:lnTo>
                    <a:pt x="597993" y="134889"/>
                  </a:lnTo>
                  <a:lnTo>
                    <a:pt x="598090" y="142176"/>
                  </a:lnTo>
                  <a:lnTo>
                    <a:pt x="600926" y="148891"/>
                  </a:lnTo>
                  <a:lnTo>
                    <a:pt x="606297" y="154177"/>
                  </a:lnTo>
                  <a:lnTo>
                    <a:pt x="613300" y="157021"/>
                  </a:lnTo>
                  <a:lnTo>
                    <a:pt x="620601" y="156924"/>
                  </a:lnTo>
                  <a:lnTo>
                    <a:pt x="627354" y="154088"/>
                  </a:lnTo>
                  <a:lnTo>
                    <a:pt x="632713" y="148717"/>
                  </a:lnTo>
                  <a:lnTo>
                    <a:pt x="723010" y="10668"/>
                  </a:lnTo>
                  <a:lnTo>
                    <a:pt x="721050" y="10541"/>
                  </a:lnTo>
                  <a:close/>
                </a:path>
                <a:path w="723264" h="385444">
                  <a:moveTo>
                    <a:pt x="655360" y="44477"/>
                  </a:moveTo>
                  <a:lnTo>
                    <a:pt x="634744" y="76015"/>
                  </a:lnTo>
                  <a:lnTo>
                    <a:pt x="693547" y="46609"/>
                  </a:lnTo>
                  <a:lnTo>
                    <a:pt x="687958" y="46609"/>
                  </a:lnTo>
                  <a:lnTo>
                    <a:pt x="655360" y="44477"/>
                  </a:lnTo>
                  <a:close/>
                </a:path>
                <a:path w="723264" h="385444">
                  <a:moveTo>
                    <a:pt x="673226" y="17145"/>
                  </a:moveTo>
                  <a:lnTo>
                    <a:pt x="655360" y="44477"/>
                  </a:lnTo>
                  <a:lnTo>
                    <a:pt x="687958" y="46609"/>
                  </a:lnTo>
                  <a:lnTo>
                    <a:pt x="673226" y="17145"/>
                  </a:lnTo>
                  <a:close/>
                </a:path>
                <a:path w="723264" h="385444">
                  <a:moveTo>
                    <a:pt x="683894" y="17145"/>
                  </a:moveTo>
                  <a:lnTo>
                    <a:pt x="673226" y="17145"/>
                  </a:lnTo>
                  <a:lnTo>
                    <a:pt x="687958" y="46609"/>
                  </a:lnTo>
                  <a:lnTo>
                    <a:pt x="693547" y="46609"/>
                  </a:lnTo>
                  <a:lnTo>
                    <a:pt x="697610" y="44576"/>
                  </a:lnTo>
                  <a:lnTo>
                    <a:pt x="683894" y="17145"/>
                  </a:lnTo>
                  <a:close/>
                </a:path>
                <a:path w="723264" h="385444">
                  <a:moveTo>
                    <a:pt x="680592" y="10541"/>
                  </a:moveTo>
                  <a:lnTo>
                    <a:pt x="617640" y="42011"/>
                  </a:lnTo>
                  <a:lnTo>
                    <a:pt x="655360" y="44477"/>
                  </a:lnTo>
                  <a:lnTo>
                    <a:pt x="673226" y="17145"/>
                  </a:lnTo>
                  <a:lnTo>
                    <a:pt x="683894" y="17145"/>
                  </a:lnTo>
                  <a:lnTo>
                    <a:pt x="680592" y="10541"/>
                  </a:lnTo>
                  <a:close/>
                </a:path>
                <a:path w="723264" h="385444">
                  <a:moveTo>
                    <a:pt x="558291" y="0"/>
                  </a:moveTo>
                  <a:lnTo>
                    <a:pt x="550832" y="1027"/>
                  </a:lnTo>
                  <a:lnTo>
                    <a:pt x="544528" y="4699"/>
                  </a:lnTo>
                  <a:lnTo>
                    <a:pt x="540057" y="10465"/>
                  </a:lnTo>
                  <a:lnTo>
                    <a:pt x="538098" y="17780"/>
                  </a:lnTo>
                  <a:lnTo>
                    <a:pt x="539126" y="25292"/>
                  </a:lnTo>
                  <a:lnTo>
                    <a:pt x="542797" y="31591"/>
                  </a:lnTo>
                  <a:lnTo>
                    <a:pt x="548564" y="36032"/>
                  </a:lnTo>
                  <a:lnTo>
                    <a:pt x="555878" y="37973"/>
                  </a:lnTo>
                  <a:lnTo>
                    <a:pt x="617640" y="42011"/>
                  </a:lnTo>
                  <a:lnTo>
                    <a:pt x="680592" y="10541"/>
                  </a:lnTo>
                  <a:lnTo>
                    <a:pt x="721050" y="10541"/>
                  </a:lnTo>
                  <a:lnTo>
                    <a:pt x="55829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953768" y="2740151"/>
              <a:ext cx="1545335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6059" y="2878790"/>
              <a:ext cx="1290320" cy="355600"/>
            </a:xfrm>
            <a:custGeom>
              <a:avLst/>
              <a:gdLst/>
              <a:ahLst/>
              <a:cxnLst/>
              <a:rect l="l" t="t" r="r" b="b"/>
              <a:pathLst>
                <a:path w="1290320" h="355600">
                  <a:moveTo>
                    <a:pt x="1180380" y="55974"/>
                  </a:moveTo>
                  <a:lnTo>
                    <a:pt x="0" y="318307"/>
                  </a:lnTo>
                  <a:lnTo>
                    <a:pt x="8382" y="355391"/>
                  </a:lnTo>
                  <a:lnTo>
                    <a:pt x="1188548" y="93199"/>
                  </a:lnTo>
                  <a:lnTo>
                    <a:pt x="1216323" y="67459"/>
                  </a:lnTo>
                  <a:lnTo>
                    <a:pt x="1180380" y="55974"/>
                  </a:lnTo>
                  <a:close/>
                </a:path>
                <a:path w="1290320" h="355600">
                  <a:moveTo>
                    <a:pt x="1257636" y="40685"/>
                  </a:moveTo>
                  <a:lnTo>
                    <a:pt x="1249172" y="40685"/>
                  </a:lnTo>
                  <a:lnTo>
                    <a:pt x="1257427" y="77896"/>
                  </a:lnTo>
                  <a:lnTo>
                    <a:pt x="1188548" y="93199"/>
                  </a:lnTo>
                  <a:lnTo>
                    <a:pt x="1143254" y="135173"/>
                  </a:lnTo>
                  <a:lnTo>
                    <a:pt x="1138807" y="141291"/>
                  </a:lnTo>
                  <a:lnTo>
                    <a:pt x="1137110" y="148397"/>
                  </a:lnTo>
                  <a:lnTo>
                    <a:pt x="1138199" y="155622"/>
                  </a:lnTo>
                  <a:lnTo>
                    <a:pt x="1142111" y="162097"/>
                  </a:lnTo>
                  <a:lnTo>
                    <a:pt x="1148300" y="166542"/>
                  </a:lnTo>
                  <a:lnTo>
                    <a:pt x="1155430" y="168225"/>
                  </a:lnTo>
                  <a:lnTo>
                    <a:pt x="1162631" y="167098"/>
                  </a:lnTo>
                  <a:lnTo>
                    <a:pt x="1169035" y="163113"/>
                  </a:lnTo>
                  <a:lnTo>
                    <a:pt x="1290193" y="51099"/>
                  </a:lnTo>
                  <a:lnTo>
                    <a:pt x="1257636" y="40685"/>
                  </a:lnTo>
                  <a:close/>
                </a:path>
                <a:path w="1290320" h="355600">
                  <a:moveTo>
                    <a:pt x="1216323" y="67459"/>
                  </a:moveTo>
                  <a:lnTo>
                    <a:pt x="1188548" y="93199"/>
                  </a:lnTo>
                  <a:lnTo>
                    <a:pt x="1257427" y="77896"/>
                  </a:lnTo>
                  <a:lnTo>
                    <a:pt x="1257314" y="77388"/>
                  </a:lnTo>
                  <a:lnTo>
                    <a:pt x="1247394" y="77388"/>
                  </a:lnTo>
                  <a:lnTo>
                    <a:pt x="1216323" y="67459"/>
                  </a:lnTo>
                  <a:close/>
                </a:path>
                <a:path w="1290320" h="355600">
                  <a:moveTo>
                    <a:pt x="1240282" y="45257"/>
                  </a:moveTo>
                  <a:lnTo>
                    <a:pt x="1216323" y="67459"/>
                  </a:lnTo>
                  <a:lnTo>
                    <a:pt x="1247394" y="77388"/>
                  </a:lnTo>
                  <a:lnTo>
                    <a:pt x="1240282" y="45257"/>
                  </a:lnTo>
                  <a:close/>
                </a:path>
                <a:path w="1290320" h="355600">
                  <a:moveTo>
                    <a:pt x="1250186" y="45257"/>
                  </a:moveTo>
                  <a:lnTo>
                    <a:pt x="1240282" y="45257"/>
                  </a:lnTo>
                  <a:lnTo>
                    <a:pt x="1247394" y="77388"/>
                  </a:lnTo>
                  <a:lnTo>
                    <a:pt x="1257314" y="77388"/>
                  </a:lnTo>
                  <a:lnTo>
                    <a:pt x="1250186" y="45257"/>
                  </a:lnTo>
                  <a:close/>
                </a:path>
                <a:path w="1290320" h="355600">
                  <a:moveTo>
                    <a:pt x="1249172" y="40685"/>
                  </a:moveTo>
                  <a:lnTo>
                    <a:pt x="1180380" y="55974"/>
                  </a:lnTo>
                  <a:lnTo>
                    <a:pt x="1216323" y="67459"/>
                  </a:lnTo>
                  <a:lnTo>
                    <a:pt x="1240282" y="45257"/>
                  </a:lnTo>
                  <a:lnTo>
                    <a:pt x="1250186" y="45257"/>
                  </a:lnTo>
                  <a:lnTo>
                    <a:pt x="1249172" y="40685"/>
                  </a:lnTo>
                  <a:close/>
                </a:path>
                <a:path w="1290320" h="355600">
                  <a:moveTo>
                    <a:pt x="1125450" y="0"/>
                  </a:moveTo>
                  <a:lnTo>
                    <a:pt x="1118457" y="2061"/>
                  </a:lnTo>
                  <a:lnTo>
                    <a:pt x="1112750" y="6576"/>
                  </a:lnTo>
                  <a:lnTo>
                    <a:pt x="1109091" y="13126"/>
                  </a:lnTo>
                  <a:lnTo>
                    <a:pt x="1108265" y="20663"/>
                  </a:lnTo>
                  <a:lnTo>
                    <a:pt x="1110297" y="27699"/>
                  </a:lnTo>
                  <a:lnTo>
                    <a:pt x="1114806" y="33450"/>
                  </a:lnTo>
                  <a:lnTo>
                    <a:pt x="1121410" y="37129"/>
                  </a:lnTo>
                  <a:lnTo>
                    <a:pt x="1180380" y="55974"/>
                  </a:lnTo>
                  <a:lnTo>
                    <a:pt x="1249172" y="40685"/>
                  </a:lnTo>
                  <a:lnTo>
                    <a:pt x="1257636" y="40685"/>
                  </a:lnTo>
                  <a:lnTo>
                    <a:pt x="1132967" y="807"/>
                  </a:lnTo>
                  <a:lnTo>
                    <a:pt x="11254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17652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</a:t>
            </a:r>
            <a:r>
              <a:rPr sz="3200" b="1" spc="-5" dirty="0">
                <a:solidFill>
                  <a:schemeClr val="bg1"/>
                </a:solidFill>
              </a:rPr>
              <a:t> </a:t>
            </a:r>
            <a:r>
              <a:rPr sz="3200" b="1" spc="-5" dirty="0">
                <a:solidFill>
                  <a:srgbClr val="FFFF00"/>
                </a:solidFill>
              </a:rPr>
              <a:t>8 – Collections e Streams</a:t>
            </a:r>
            <a:endParaRPr sz="3200" b="1" spc="-1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1855546" y="4950587"/>
            <a:ext cx="26650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bg1"/>
                </a:solidFill>
                <a:cs typeface="+mn-lt"/>
              </a:rPr>
              <a:t>Usa </a:t>
            </a:r>
            <a:r>
              <a:rPr sz="1600" spc="120" dirty="0">
                <a:solidFill>
                  <a:schemeClr val="bg1"/>
                </a:solidFill>
                <a:cs typeface="+mn-lt"/>
              </a:rPr>
              <a:t>método </a:t>
            </a:r>
            <a:r>
              <a:rPr sz="1600" spc="50" dirty="0">
                <a:solidFill>
                  <a:schemeClr val="bg1"/>
                </a:solidFill>
                <a:cs typeface="+mn-lt"/>
              </a:rPr>
              <a:t>de</a:t>
            </a:r>
            <a:r>
              <a:rPr sz="1600" spc="-5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85" dirty="0">
                <a:solidFill>
                  <a:schemeClr val="bg1"/>
                </a:solidFill>
                <a:cs typeface="+mn-lt"/>
              </a:rPr>
              <a:t>referência</a:t>
            </a:r>
            <a:endParaRPr sz="1600" spc="8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2156028" y="6251066"/>
            <a:ext cx="30156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chemeClr val="bg1"/>
                </a:solidFill>
                <a:latin typeface="Arial"/>
                <a:cs typeface="Arial"/>
              </a:rPr>
              <a:t>para </a:t>
            </a:r>
            <a:r>
              <a:rPr sz="1600" spc="200" dirty="0">
                <a:solidFill>
                  <a:schemeClr val="bg1"/>
                </a:solidFill>
                <a:latin typeface="Arial"/>
                <a:cs typeface="Arial"/>
              </a:rPr>
              <a:t>imprimir </a:t>
            </a:r>
            <a:r>
              <a:rPr sz="1600" spc="125" dirty="0">
                <a:solidFill>
                  <a:schemeClr val="bg1"/>
                </a:solidFill>
                <a:latin typeface="Arial"/>
                <a:cs typeface="Arial"/>
              </a:rPr>
              <a:t>toString()</a:t>
            </a:r>
            <a:r>
              <a:rPr sz="1600" spc="2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dos</a:t>
            </a:r>
            <a:endParaRPr sz="1600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1855292" y="5423408"/>
            <a:ext cx="270891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chemeClr val="bg1"/>
                </a:solidFill>
                <a:cs typeface="+mn-lt"/>
              </a:rPr>
              <a:t>objetos </a:t>
            </a:r>
            <a:r>
              <a:rPr sz="1600" spc="10" dirty="0">
                <a:solidFill>
                  <a:schemeClr val="bg1"/>
                </a:solidFill>
                <a:cs typeface="+mn-lt"/>
              </a:rPr>
              <a:t>que </a:t>
            </a:r>
            <a:r>
              <a:rPr sz="1600" spc="75" dirty="0">
                <a:solidFill>
                  <a:schemeClr val="bg1"/>
                </a:solidFill>
                <a:cs typeface="+mn-lt"/>
              </a:rPr>
              <a:t>satisfazeram</a:t>
            </a:r>
            <a:r>
              <a:rPr sz="1600" spc="90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10" dirty="0">
                <a:solidFill>
                  <a:schemeClr val="bg1"/>
                </a:solidFill>
                <a:cs typeface="+mn-lt"/>
              </a:rPr>
              <a:t>o</a:t>
            </a:r>
            <a:endParaRPr sz="1600">
              <a:solidFill>
                <a:schemeClr val="bg1"/>
              </a:solidFill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55" dirty="0">
                <a:solidFill>
                  <a:schemeClr val="bg1"/>
                </a:solidFill>
                <a:cs typeface="+mn-lt"/>
              </a:rPr>
              <a:t>filtro</a:t>
            </a:r>
            <a:endParaRPr sz="1600" spc="15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26919" y="3838955"/>
            <a:ext cx="4139565" cy="1256030"/>
            <a:chOff x="502919" y="3838955"/>
            <a:chExt cx="4139565" cy="1256030"/>
          </a:xfrm>
        </p:grpSpPr>
        <p:sp>
          <p:nvSpPr>
            <p:cNvPr id="13" name="object 13"/>
            <p:cNvSpPr/>
            <p:nvPr/>
          </p:nvSpPr>
          <p:spPr>
            <a:xfrm>
              <a:off x="502919" y="4099559"/>
              <a:ext cx="560831" cy="995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1849" y="4119117"/>
              <a:ext cx="380365" cy="740410"/>
            </a:xfrm>
            <a:custGeom>
              <a:avLst/>
              <a:gdLst/>
              <a:ahLst/>
              <a:cxnLst/>
              <a:rect l="l" t="t" r="r" b="b"/>
              <a:pathLst>
                <a:path w="380365" h="740410">
                  <a:moveTo>
                    <a:pt x="16729" y="568112"/>
                  </a:moveTo>
                  <a:lnTo>
                    <a:pt x="9538" y="570483"/>
                  </a:lnTo>
                  <a:lnTo>
                    <a:pt x="3823" y="575389"/>
                  </a:lnTo>
                  <a:lnTo>
                    <a:pt x="567" y="581913"/>
                  </a:lnTo>
                  <a:lnTo>
                    <a:pt x="0" y="589200"/>
                  </a:lnTo>
                  <a:lnTo>
                    <a:pt x="2350" y="596391"/>
                  </a:lnTo>
                  <a:lnTo>
                    <a:pt x="83668" y="739901"/>
                  </a:lnTo>
                  <a:lnTo>
                    <a:pt x="106181" y="702436"/>
                  </a:lnTo>
                  <a:lnTo>
                    <a:pt x="103201" y="702436"/>
                  </a:lnTo>
                  <a:lnTo>
                    <a:pt x="65101" y="701928"/>
                  </a:lnTo>
                  <a:lnTo>
                    <a:pt x="65482" y="671702"/>
                  </a:lnTo>
                  <a:lnTo>
                    <a:pt x="66867" y="632982"/>
                  </a:lnTo>
                  <a:lnTo>
                    <a:pt x="35510" y="577595"/>
                  </a:lnTo>
                  <a:lnTo>
                    <a:pt x="30548" y="571894"/>
                  </a:lnTo>
                  <a:lnTo>
                    <a:pt x="24010" y="568658"/>
                  </a:lnTo>
                  <a:lnTo>
                    <a:pt x="16729" y="568112"/>
                  </a:lnTo>
                  <a:close/>
                </a:path>
                <a:path w="380365" h="740410">
                  <a:moveTo>
                    <a:pt x="66867" y="632982"/>
                  </a:moveTo>
                  <a:lnTo>
                    <a:pt x="65482" y="671702"/>
                  </a:lnTo>
                  <a:lnTo>
                    <a:pt x="65101" y="701928"/>
                  </a:lnTo>
                  <a:lnTo>
                    <a:pt x="103201" y="702436"/>
                  </a:lnTo>
                  <a:lnTo>
                    <a:pt x="103321" y="692784"/>
                  </a:lnTo>
                  <a:lnTo>
                    <a:pt x="100724" y="692784"/>
                  </a:lnTo>
                  <a:lnTo>
                    <a:pt x="67818" y="692403"/>
                  </a:lnTo>
                  <a:lnTo>
                    <a:pt x="84638" y="664371"/>
                  </a:lnTo>
                  <a:lnTo>
                    <a:pt x="66867" y="632982"/>
                  </a:lnTo>
                  <a:close/>
                </a:path>
                <a:path w="380365" h="740410">
                  <a:moveTo>
                    <a:pt x="154951" y="569829"/>
                  </a:moveTo>
                  <a:lnTo>
                    <a:pt x="105084" y="630294"/>
                  </a:lnTo>
                  <a:lnTo>
                    <a:pt x="103569" y="672972"/>
                  </a:lnTo>
                  <a:lnTo>
                    <a:pt x="103201" y="702436"/>
                  </a:lnTo>
                  <a:lnTo>
                    <a:pt x="106181" y="702436"/>
                  </a:lnTo>
                  <a:lnTo>
                    <a:pt x="168606" y="598550"/>
                  </a:lnTo>
                  <a:lnTo>
                    <a:pt x="171136" y="591427"/>
                  </a:lnTo>
                  <a:lnTo>
                    <a:pt x="170752" y="584136"/>
                  </a:lnTo>
                  <a:lnTo>
                    <a:pt x="167663" y="577512"/>
                  </a:lnTo>
                  <a:lnTo>
                    <a:pt x="162078" y="572388"/>
                  </a:lnTo>
                  <a:lnTo>
                    <a:pt x="154951" y="569829"/>
                  </a:lnTo>
                  <a:close/>
                </a:path>
                <a:path w="380365" h="740410">
                  <a:moveTo>
                    <a:pt x="84638" y="664371"/>
                  </a:moveTo>
                  <a:lnTo>
                    <a:pt x="67818" y="692403"/>
                  </a:lnTo>
                  <a:lnTo>
                    <a:pt x="100724" y="692784"/>
                  </a:lnTo>
                  <a:lnTo>
                    <a:pt x="84638" y="664371"/>
                  </a:lnTo>
                  <a:close/>
                </a:path>
                <a:path w="380365" h="740410">
                  <a:moveTo>
                    <a:pt x="105084" y="630294"/>
                  </a:moveTo>
                  <a:lnTo>
                    <a:pt x="84638" y="664371"/>
                  </a:lnTo>
                  <a:lnTo>
                    <a:pt x="100724" y="692784"/>
                  </a:lnTo>
                  <a:lnTo>
                    <a:pt x="103321" y="692784"/>
                  </a:lnTo>
                  <a:lnTo>
                    <a:pt x="103569" y="672972"/>
                  </a:lnTo>
                  <a:lnTo>
                    <a:pt x="105084" y="630294"/>
                  </a:lnTo>
                  <a:close/>
                </a:path>
                <a:path w="380365" h="740410">
                  <a:moveTo>
                    <a:pt x="225603" y="0"/>
                  </a:moveTo>
                  <a:lnTo>
                    <a:pt x="223584" y="253"/>
                  </a:lnTo>
                  <a:lnTo>
                    <a:pt x="216916" y="1396"/>
                  </a:lnTo>
                  <a:lnTo>
                    <a:pt x="215202" y="1650"/>
                  </a:lnTo>
                  <a:lnTo>
                    <a:pt x="178004" y="32765"/>
                  </a:lnTo>
                  <a:lnTo>
                    <a:pt x="156731" y="73151"/>
                  </a:lnTo>
                  <a:lnTo>
                    <a:pt x="137656" y="126237"/>
                  </a:lnTo>
                  <a:lnTo>
                    <a:pt x="125857" y="168401"/>
                  </a:lnTo>
                  <a:lnTo>
                    <a:pt x="114885" y="215391"/>
                  </a:lnTo>
                  <a:lnTo>
                    <a:pt x="104674" y="266572"/>
                  </a:lnTo>
                  <a:lnTo>
                    <a:pt x="95441" y="321690"/>
                  </a:lnTo>
                  <a:lnTo>
                    <a:pt x="87173" y="380364"/>
                  </a:lnTo>
                  <a:lnTo>
                    <a:pt x="80074" y="441705"/>
                  </a:lnTo>
                  <a:lnTo>
                    <a:pt x="71730" y="537971"/>
                  </a:lnTo>
                  <a:lnTo>
                    <a:pt x="67895" y="604265"/>
                  </a:lnTo>
                  <a:lnTo>
                    <a:pt x="66867" y="632982"/>
                  </a:lnTo>
                  <a:lnTo>
                    <a:pt x="84638" y="664371"/>
                  </a:lnTo>
                  <a:lnTo>
                    <a:pt x="105084" y="630294"/>
                  </a:lnTo>
                  <a:lnTo>
                    <a:pt x="105931" y="606424"/>
                  </a:lnTo>
                  <a:lnTo>
                    <a:pt x="109703" y="541146"/>
                  </a:lnTo>
                  <a:lnTo>
                    <a:pt x="114910" y="477011"/>
                  </a:lnTo>
                  <a:lnTo>
                    <a:pt x="121349" y="415289"/>
                  </a:lnTo>
                  <a:lnTo>
                    <a:pt x="128905" y="356234"/>
                  </a:lnTo>
                  <a:lnTo>
                    <a:pt x="137491" y="300354"/>
                  </a:lnTo>
                  <a:lnTo>
                    <a:pt x="146990" y="248284"/>
                  </a:lnTo>
                  <a:lnTo>
                    <a:pt x="157226" y="200405"/>
                  </a:lnTo>
                  <a:lnTo>
                    <a:pt x="168250" y="157479"/>
                  </a:lnTo>
                  <a:lnTo>
                    <a:pt x="179705" y="120141"/>
                  </a:lnTo>
                  <a:lnTo>
                    <a:pt x="197346" y="75818"/>
                  </a:lnTo>
                  <a:lnTo>
                    <a:pt x="218476" y="43433"/>
                  </a:lnTo>
                  <a:lnTo>
                    <a:pt x="218174" y="43433"/>
                  </a:lnTo>
                  <a:lnTo>
                    <a:pt x="220295" y="41528"/>
                  </a:lnTo>
                  <a:lnTo>
                    <a:pt x="220674" y="41528"/>
                  </a:lnTo>
                  <a:lnTo>
                    <a:pt x="222008" y="40512"/>
                  </a:lnTo>
                  <a:lnTo>
                    <a:pt x="221133" y="40512"/>
                  </a:lnTo>
                  <a:lnTo>
                    <a:pt x="223751" y="38988"/>
                  </a:lnTo>
                  <a:lnTo>
                    <a:pt x="222835" y="38988"/>
                  </a:lnTo>
                  <a:lnTo>
                    <a:pt x="224772" y="38394"/>
                  </a:lnTo>
                  <a:lnTo>
                    <a:pt x="224904" y="38353"/>
                  </a:lnTo>
                  <a:lnTo>
                    <a:pt x="227800" y="37464"/>
                  </a:lnTo>
                  <a:lnTo>
                    <a:pt x="361388" y="37464"/>
                  </a:lnTo>
                  <a:lnTo>
                    <a:pt x="379984" y="9524"/>
                  </a:lnTo>
                  <a:lnTo>
                    <a:pt x="379134" y="9016"/>
                  </a:lnTo>
                  <a:lnTo>
                    <a:pt x="377267" y="7746"/>
                  </a:lnTo>
                  <a:lnTo>
                    <a:pt x="375184" y="6857"/>
                  </a:lnTo>
                  <a:lnTo>
                    <a:pt x="373012" y="6349"/>
                  </a:lnTo>
                  <a:lnTo>
                    <a:pt x="370625" y="5714"/>
                  </a:lnTo>
                  <a:lnTo>
                    <a:pt x="365202" y="4825"/>
                  </a:lnTo>
                  <a:lnTo>
                    <a:pt x="325501" y="2031"/>
                  </a:lnTo>
                  <a:lnTo>
                    <a:pt x="253569" y="126"/>
                  </a:lnTo>
                  <a:lnTo>
                    <a:pt x="225603" y="0"/>
                  </a:lnTo>
                  <a:close/>
                </a:path>
                <a:path w="380365" h="740410">
                  <a:moveTo>
                    <a:pt x="220295" y="41528"/>
                  </a:moveTo>
                  <a:lnTo>
                    <a:pt x="218174" y="43433"/>
                  </a:lnTo>
                  <a:lnTo>
                    <a:pt x="219283" y="42588"/>
                  </a:lnTo>
                  <a:lnTo>
                    <a:pt x="220295" y="41528"/>
                  </a:lnTo>
                  <a:close/>
                </a:path>
                <a:path w="380365" h="740410">
                  <a:moveTo>
                    <a:pt x="219283" y="42588"/>
                  </a:moveTo>
                  <a:lnTo>
                    <a:pt x="218174" y="43433"/>
                  </a:lnTo>
                  <a:lnTo>
                    <a:pt x="218476" y="43433"/>
                  </a:lnTo>
                  <a:lnTo>
                    <a:pt x="219283" y="42588"/>
                  </a:lnTo>
                  <a:close/>
                </a:path>
                <a:path w="380365" h="740410">
                  <a:moveTo>
                    <a:pt x="361050" y="37972"/>
                  </a:moveTo>
                  <a:lnTo>
                    <a:pt x="229502" y="37972"/>
                  </a:lnTo>
                  <a:lnTo>
                    <a:pt x="228602" y="38110"/>
                  </a:lnTo>
                  <a:lnTo>
                    <a:pt x="252857" y="38226"/>
                  </a:lnTo>
                  <a:lnTo>
                    <a:pt x="302476" y="39242"/>
                  </a:lnTo>
                  <a:lnTo>
                    <a:pt x="341846" y="41020"/>
                  </a:lnTo>
                  <a:lnTo>
                    <a:pt x="364109" y="43306"/>
                  </a:lnTo>
                  <a:lnTo>
                    <a:pt x="359446" y="41274"/>
                  </a:lnTo>
                  <a:lnTo>
                    <a:pt x="358852" y="41274"/>
                  </a:lnTo>
                  <a:lnTo>
                    <a:pt x="357988" y="40639"/>
                  </a:lnTo>
                  <a:lnTo>
                    <a:pt x="359274" y="40639"/>
                  </a:lnTo>
                  <a:lnTo>
                    <a:pt x="361050" y="37972"/>
                  </a:lnTo>
                  <a:close/>
                </a:path>
                <a:path w="380365" h="740410">
                  <a:moveTo>
                    <a:pt x="220674" y="41528"/>
                  </a:moveTo>
                  <a:lnTo>
                    <a:pt x="220295" y="41528"/>
                  </a:lnTo>
                  <a:lnTo>
                    <a:pt x="219283" y="42588"/>
                  </a:lnTo>
                  <a:lnTo>
                    <a:pt x="220674" y="41528"/>
                  </a:lnTo>
                  <a:close/>
                </a:path>
                <a:path w="380365" h="740410">
                  <a:moveTo>
                    <a:pt x="357988" y="40639"/>
                  </a:moveTo>
                  <a:lnTo>
                    <a:pt x="358852" y="41274"/>
                  </a:lnTo>
                  <a:lnTo>
                    <a:pt x="358863" y="41020"/>
                  </a:lnTo>
                  <a:lnTo>
                    <a:pt x="357988" y="40639"/>
                  </a:lnTo>
                  <a:close/>
                </a:path>
                <a:path w="380365" h="740410">
                  <a:moveTo>
                    <a:pt x="358985" y="41074"/>
                  </a:moveTo>
                  <a:lnTo>
                    <a:pt x="358852" y="41274"/>
                  </a:lnTo>
                  <a:lnTo>
                    <a:pt x="359446" y="41274"/>
                  </a:lnTo>
                  <a:lnTo>
                    <a:pt x="358985" y="41074"/>
                  </a:lnTo>
                  <a:close/>
                </a:path>
                <a:path w="380365" h="740410">
                  <a:moveTo>
                    <a:pt x="359274" y="40639"/>
                  </a:moveTo>
                  <a:lnTo>
                    <a:pt x="357988" y="40639"/>
                  </a:lnTo>
                  <a:lnTo>
                    <a:pt x="358985" y="41074"/>
                  </a:lnTo>
                  <a:lnTo>
                    <a:pt x="359274" y="40639"/>
                  </a:lnTo>
                  <a:close/>
                </a:path>
                <a:path w="380365" h="740410">
                  <a:moveTo>
                    <a:pt x="224301" y="38765"/>
                  </a:moveTo>
                  <a:lnTo>
                    <a:pt x="224075" y="38799"/>
                  </a:lnTo>
                  <a:lnTo>
                    <a:pt x="221133" y="40512"/>
                  </a:lnTo>
                  <a:lnTo>
                    <a:pt x="223320" y="39513"/>
                  </a:lnTo>
                  <a:lnTo>
                    <a:pt x="224301" y="38765"/>
                  </a:lnTo>
                  <a:close/>
                </a:path>
                <a:path w="380365" h="740410">
                  <a:moveTo>
                    <a:pt x="223320" y="39513"/>
                  </a:moveTo>
                  <a:lnTo>
                    <a:pt x="221133" y="40512"/>
                  </a:lnTo>
                  <a:lnTo>
                    <a:pt x="222008" y="40512"/>
                  </a:lnTo>
                  <a:lnTo>
                    <a:pt x="223320" y="39513"/>
                  </a:lnTo>
                  <a:close/>
                </a:path>
                <a:path w="380365" h="740410">
                  <a:moveTo>
                    <a:pt x="225283" y="38615"/>
                  </a:moveTo>
                  <a:lnTo>
                    <a:pt x="224301" y="38765"/>
                  </a:lnTo>
                  <a:lnTo>
                    <a:pt x="223320" y="39513"/>
                  </a:lnTo>
                  <a:lnTo>
                    <a:pt x="225283" y="38615"/>
                  </a:lnTo>
                  <a:close/>
                </a:path>
                <a:path w="380365" h="740410">
                  <a:moveTo>
                    <a:pt x="224772" y="38394"/>
                  </a:moveTo>
                  <a:lnTo>
                    <a:pt x="222835" y="38988"/>
                  </a:lnTo>
                  <a:lnTo>
                    <a:pt x="224075" y="38799"/>
                  </a:lnTo>
                  <a:lnTo>
                    <a:pt x="224772" y="38394"/>
                  </a:lnTo>
                  <a:close/>
                </a:path>
                <a:path w="380365" h="740410">
                  <a:moveTo>
                    <a:pt x="224075" y="38799"/>
                  </a:moveTo>
                  <a:lnTo>
                    <a:pt x="222835" y="38988"/>
                  </a:lnTo>
                  <a:lnTo>
                    <a:pt x="223751" y="38988"/>
                  </a:lnTo>
                  <a:lnTo>
                    <a:pt x="224075" y="38799"/>
                  </a:lnTo>
                  <a:close/>
                </a:path>
                <a:path w="380365" h="740410">
                  <a:moveTo>
                    <a:pt x="224799" y="38386"/>
                  </a:moveTo>
                  <a:lnTo>
                    <a:pt x="224075" y="38799"/>
                  </a:lnTo>
                  <a:lnTo>
                    <a:pt x="224301" y="38765"/>
                  </a:lnTo>
                  <a:lnTo>
                    <a:pt x="224799" y="38386"/>
                  </a:lnTo>
                  <a:close/>
                </a:path>
                <a:path w="380365" h="740410">
                  <a:moveTo>
                    <a:pt x="227800" y="37464"/>
                  </a:moveTo>
                  <a:lnTo>
                    <a:pt x="224788" y="38394"/>
                  </a:lnTo>
                  <a:lnTo>
                    <a:pt x="224301" y="38765"/>
                  </a:lnTo>
                  <a:lnTo>
                    <a:pt x="225283" y="38615"/>
                  </a:lnTo>
                  <a:lnTo>
                    <a:pt x="227800" y="37464"/>
                  </a:lnTo>
                  <a:close/>
                </a:path>
                <a:path w="380365" h="740410">
                  <a:moveTo>
                    <a:pt x="361388" y="37464"/>
                  </a:moveTo>
                  <a:lnTo>
                    <a:pt x="227800" y="37464"/>
                  </a:lnTo>
                  <a:lnTo>
                    <a:pt x="225283" y="38615"/>
                  </a:lnTo>
                  <a:lnTo>
                    <a:pt x="228602" y="38110"/>
                  </a:lnTo>
                  <a:lnTo>
                    <a:pt x="226480" y="38099"/>
                  </a:lnTo>
                  <a:lnTo>
                    <a:pt x="229502" y="37972"/>
                  </a:lnTo>
                  <a:lnTo>
                    <a:pt x="361050" y="37972"/>
                  </a:lnTo>
                  <a:lnTo>
                    <a:pt x="361388" y="37464"/>
                  </a:lnTo>
                  <a:close/>
                </a:path>
                <a:path w="380365" h="740410">
                  <a:moveTo>
                    <a:pt x="224904" y="38353"/>
                  </a:moveTo>
                  <a:close/>
                </a:path>
                <a:path w="380365" h="740410">
                  <a:moveTo>
                    <a:pt x="229502" y="37972"/>
                  </a:moveTo>
                  <a:lnTo>
                    <a:pt x="226480" y="38099"/>
                  </a:lnTo>
                  <a:lnTo>
                    <a:pt x="228669" y="38099"/>
                  </a:lnTo>
                  <a:lnTo>
                    <a:pt x="229502" y="3797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796284" y="3838955"/>
              <a:ext cx="845819" cy="1110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38955" y="3857878"/>
              <a:ext cx="591185" cy="945515"/>
            </a:xfrm>
            <a:custGeom>
              <a:avLst/>
              <a:gdLst/>
              <a:ahLst/>
              <a:cxnLst/>
              <a:rect l="l" t="t" r="r" b="b"/>
              <a:pathLst>
                <a:path w="591185" h="945514">
                  <a:moveTo>
                    <a:pt x="537972" y="876935"/>
                  </a:moveTo>
                  <a:lnTo>
                    <a:pt x="483692" y="877294"/>
                  </a:lnTo>
                  <a:lnTo>
                    <a:pt x="429641" y="909701"/>
                  </a:lnTo>
                  <a:lnTo>
                    <a:pt x="420604" y="928739"/>
                  </a:lnTo>
                  <a:lnTo>
                    <a:pt x="423164" y="935863"/>
                  </a:lnTo>
                  <a:lnTo>
                    <a:pt x="428287" y="941447"/>
                  </a:lnTo>
                  <a:lnTo>
                    <a:pt x="434911" y="944530"/>
                  </a:lnTo>
                  <a:lnTo>
                    <a:pt x="442202" y="944899"/>
                  </a:lnTo>
                  <a:lnTo>
                    <a:pt x="449326" y="942340"/>
                  </a:lnTo>
                  <a:lnTo>
                    <a:pt x="558090" y="877062"/>
                  </a:lnTo>
                  <a:lnTo>
                    <a:pt x="545719" y="877062"/>
                  </a:lnTo>
                  <a:lnTo>
                    <a:pt x="537972" y="876935"/>
                  </a:lnTo>
                  <a:close/>
                </a:path>
                <a:path w="591185" h="945514">
                  <a:moveTo>
                    <a:pt x="38100" y="0"/>
                  </a:moveTo>
                  <a:lnTo>
                    <a:pt x="0" y="254"/>
                  </a:lnTo>
                  <a:lnTo>
                    <a:pt x="381" y="40513"/>
                  </a:lnTo>
                  <a:lnTo>
                    <a:pt x="1651" y="81153"/>
                  </a:lnTo>
                  <a:lnTo>
                    <a:pt x="3683" y="121412"/>
                  </a:lnTo>
                  <a:lnTo>
                    <a:pt x="6477" y="161544"/>
                  </a:lnTo>
                  <a:lnTo>
                    <a:pt x="10033" y="201422"/>
                  </a:lnTo>
                  <a:lnTo>
                    <a:pt x="14224" y="240792"/>
                  </a:lnTo>
                  <a:lnTo>
                    <a:pt x="19177" y="279781"/>
                  </a:lnTo>
                  <a:lnTo>
                    <a:pt x="24765" y="318008"/>
                  </a:lnTo>
                  <a:lnTo>
                    <a:pt x="30988" y="355727"/>
                  </a:lnTo>
                  <a:lnTo>
                    <a:pt x="45212" y="429133"/>
                  </a:lnTo>
                  <a:lnTo>
                    <a:pt x="61722" y="498983"/>
                  </a:lnTo>
                  <a:lnTo>
                    <a:pt x="80264" y="564769"/>
                  </a:lnTo>
                  <a:lnTo>
                    <a:pt x="100584" y="625983"/>
                  </a:lnTo>
                  <a:lnTo>
                    <a:pt x="122555" y="681863"/>
                  </a:lnTo>
                  <a:lnTo>
                    <a:pt x="146177" y="732155"/>
                  </a:lnTo>
                  <a:lnTo>
                    <a:pt x="171154" y="776097"/>
                  </a:lnTo>
                  <a:lnTo>
                    <a:pt x="197358" y="812800"/>
                  </a:lnTo>
                  <a:lnTo>
                    <a:pt x="225171" y="842391"/>
                  </a:lnTo>
                  <a:lnTo>
                    <a:pt x="262890" y="867791"/>
                  </a:lnTo>
                  <a:lnTo>
                    <a:pt x="304038" y="877443"/>
                  </a:lnTo>
                  <a:lnTo>
                    <a:pt x="434467" y="877443"/>
                  </a:lnTo>
                  <a:lnTo>
                    <a:pt x="483692" y="877294"/>
                  </a:lnTo>
                  <a:lnTo>
                    <a:pt x="515160" y="858427"/>
                  </a:lnTo>
                  <a:lnTo>
                    <a:pt x="481483" y="839343"/>
                  </a:lnTo>
                  <a:lnTo>
                    <a:pt x="305562" y="839343"/>
                  </a:lnTo>
                  <a:lnTo>
                    <a:pt x="300694" y="839210"/>
                  </a:lnTo>
                  <a:lnTo>
                    <a:pt x="263398" y="824357"/>
                  </a:lnTo>
                  <a:lnTo>
                    <a:pt x="227584" y="789686"/>
                  </a:lnTo>
                  <a:lnTo>
                    <a:pt x="203835" y="756285"/>
                  </a:lnTo>
                  <a:lnTo>
                    <a:pt x="180340" y="715391"/>
                  </a:lnTo>
                  <a:lnTo>
                    <a:pt x="157861" y="667512"/>
                  </a:lnTo>
                  <a:lnTo>
                    <a:pt x="136525" y="613410"/>
                  </a:lnTo>
                  <a:lnTo>
                    <a:pt x="116840" y="554101"/>
                  </a:lnTo>
                  <a:lnTo>
                    <a:pt x="98679" y="489839"/>
                  </a:lnTo>
                  <a:lnTo>
                    <a:pt x="82550" y="421513"/>
                  </a:lnTo>
                  <a:lnTo>
                    <a:pt x="68580" y="349504"/>
                  </a:lnTo>
                  <a:lnTo>
                    <a:pt x="57023" y="274828"/>
                  </a:lnTo>
                  <a:lnTo>
                    <a:pt x="52070" y="236728"/>
                  </a:lnTo>
                  <a:lnTo>
                    <a:pt x="47879" y="197993"/>
                  </a:lnTo>
                  <a:lnTo>
                    <a:pt x="44450" y="158877"/>
                  </a:lnTo>
                  <a:lnTo>
                    <a:pt x="41656" y="119634"/>
                  </a:lnTo>
                  <a:lnTo>
                    <a:pt x="39751" y="79883"/>
                  </a:lnTo>
                  <a:lnTo>
                    <a:pt x="38481" y="40132"/>
                  </a:lnTo>
                  <a:lnTo>
                    <a:pt x="38100" y="0"/>
                  </a:lnTo>
                  <a:close/>
                </a:path>
                <a:path w="591185" h="945514">
                  <a:moveTo>
                    <a:pt x="515160" y="858427"/>
                  </a:moveTo>
                  <a:lnTo>
                    <a:pt x="483692" y="877294"/>
                  </a:lnTo>
                  <a:lnTo>
                    <a:pt x="552958" y="876935"/>
                  </a:lnTo>
                  <a:lnTo>
                    <a:pt x="552958" y="874522"/>
                  </a:lnTo>
                  <a:lnTo>
                    <a:pt x="543560" y="874522"/>
                  </a:lnTo>
                  <a:lnTo>
                    <a:pt x="515160" y="858427"/>
                  </a:lnTo>
                  <a:close/>
                </a:path>
                <a:path w="591185" h="945514">
                  <a:moveTo>
                    <a:pt x="552958" y="876935"/>
                  </a:moveTo>
                  <a:lnTo>
                    <a:pt x="537972" y="876935"/>
                  </a:lnTo>
                  <a:lnTo>
                    <a:pt x="545719" y="877062"/>
                  </a:lnTo>
                  <a:lnTo>
                    <a:pt x="552958" y="877062"/>
                  </a:lnTo>
                  <a:lnTo>
                    <a:pt x="552958" y="876935"/>
                  </a:lnTo>
                  <a:close/>
                </a:path>
                <a:path w="591185" h="945514">
                  <a:moveTo>
                    <a:pt x="557989" y="838962"/>
                  </a:moveTo>
                  <a:lnTo>
                    <a:pt x="552958" y="838962"/>
                  </a:lnTo>
                  <a:lnTo>
                    <a:pt x="552958" y="877062"/>
                  </a:lnTo>
                  <a:lnTo>
                    <a:pt x="558090" y="877062"/>
                  </a:lnTo>
                  <a:lnTo>
                    <a:pt x="590677" y="857504"/>
                  </a:lnTo>
                  <a:lnTo>
                    <a:pt x="557989" y="838962"/>
                  </a:lnTo>
                  <a:close/>
                </a:path>
                <a:path w="591185" h="945514">
                  <a:moveTo>
                    <a:pt x="543179" y="841629"/>
                  </a:moveTo>
                  <a:lnTo>
                    <a:pt x="515160" y="858427"/>
                  </a:lnTo>
                  <a:lnTo>
                    <a:pt x="543560" y="874522"/>
                  </a:lnTo>
                  <a:lnTo>
                    <a:pt x="543179" y="841629"/>
                  </a:lnTo>
                  <a:close/>
                </a:path>
                <a:path w="591185" h="945514">
                  <a:moveTo>
                    <a:pt x="552958" y="841629"/>
                  </a:moveTo>
                  <a:lnTo>
                    <a:pt x="543179" y="841629"/>
                  </a:lnTo>
                  <a:lnTo>
                    <a:pt x="543560" y="874522"/>
                  </a:lnTo>
                  <a:lnTo>
                    <a:pt x="552958" y="874522"/>
                  </a:lnTo>
                  <a:lnTo>
                    <a:pt x="552958" y="841629"/>
                  </a:lnTo>
                  <a:close/>
                </a:path>
                <a:path w="591185" h="945514">
                  <a:moveTo>
                    <a:pt x="552958" y="838962"/>
                  </a:moveTo>
                  <a:lnTo>
                    <a:pt x="520446" y="838962"/>
                  </a:lnTo>
                  <a:lnTo>
                    <a:pt x="481250" y="839210"/>
                  </a:lnTo>
                  <a:lnTo>
                    <a:pt x="515160" y="858427"/>
                  </a:lnTo>
                  <a:lnTo>
                    <a:pt x="543179" y="841629"/>
                  </a:lnTo>
                  <a:lnTo>
                    <a:pt x="552958" y="841629"/>
                  </a:lnTo>
                  <a:lnTo>
                    <a:pt x="552958" y="838962"/>
                  </a:lnTo>
                  <a:close/>
                </a:path>
                <a:path w="591185" h="945514">
                  <a:moveTo>
                    <a:pt x="481250" y="839210"/>
                  </a:moveTo>
                  <a:lnTo>
                    <a:pt x="434467" y="839343"/>
                  </a:lnTo>
                  <a:lnTo>
                    <a:pt x="481483" y="839343"/>
                  </a:lnTo>
                  <a:lnTo>
                    <a:pt x="481250" y="839210"/>
                  </a:lnTo>
                  <a:close/>
                </a:path>
                <a:path w="591185" h="945514">
                  <a:moveTo>
                    <a:pt x="439993" y="773799"/>
                  </a:moveTo>
                  <a:lnTo>
                    <a:pt x="432736" y="774382"/>
                  </a:lnTo>
                  <a:lnTo>
                    <a:pt x="426217" y="777632"/>
                  </a:lnTo>
                  <a:lnTo>
                    <a:pt x="421259" y="783336"/>
                  </a:lnTo>
                  <a:lnTo>
                    <a:pt x="418887" y="790527"/>
                  </a:lnTo>
                  <a:lnTo>
                    <a:pt x="419433" y="797814"/>
                  </a:lnTo>
                  <a:lnTo>
                    <a:pt x="422669" y="804338"/>
                  </a:lnTo>
                  <a:lnTo>
                    <a:pt x="428371" y="809244"/>
                  </a:lnTo>
                  <a:lnTo>
                    <a:pt x="481250" y="839210"/>
                  </a:lnTo>
                  <a:lnTo>
                    <a:pt x="557989" y="838962"/>
                  </a:lnTo>
                  <a:lnTo>
                    <a:pt x="447167" y="776097"/>
                  </a:lnTo>
                  <a:lnTo>
                    <a:pt x="439993" y="77379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7" name="object 17"/>
          <p:cNvSpPr txBox="true"/>
          <p:nvPr/>
        </p:nvSpPr>
        <p:spPr>
          <a:xfrm>
            <a:off x="6032373" y="1983867"/>
            <a:ext cx="4829810" cy="140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0" dirty="0">
                <a:solidFill>
                  <a:schemeClr val="bg1"/>
                </a:solidFill>
                <a:cs typeface="+mn-lt"/>
              </a:rPr>
              <a:t>Prepara </a:t>
            </a:r>
            <a:r>
              <a:rPr sz="1600" spc="195" dirty="0">
                <a:solidFill>
                  <a:schemeClr val="bg1"/>
                </a:solidFill>
                <a:cs typeface="+mn-lt"/>
              </a:rPr>
              <a:t>um </a:t>
            </a:r>
            <a:r>
              <a:rPr sz="1600" spc="220" dirty="0">
                <a:solidFill>
                  <a:schemeClr val="bg1"/>
                </a:solidFill>
                <a:cs typeface="+mn-lt"/>
              </a:rPr>
              <a:t>“duto” </a:t>
            </a:r>
            <a:r>
              <a:rPr sz="1600" spc="50" dirty="0">
                <a:solidFill>
                  <a:schemeClr val="bg1"/>
                </a:solidFill>
                <a:cs typeface="+mn-lt"/>
              </a:rPr>
              <a:t>de </a:t>
            </a:r>
            <a:r>
              <a:rPr sz="1600" spc="40" dirty="0">
                <a:solidFill>
                  <a:schemeClr val="bg1"/>
                </a:solidFill>
                <a:cs typeface="+mn-lt"/>
              </a:rPr>
              <a:t>objetos </a:t>
            </a:r>
            <a:r>
              <a:rPr sz="1600" spc="-60" dirty="0">
                <a:solidFill>
                  <a:schemeClr val="bg1"/>
                </a:solidFill>
                <a:cs typeface="+mn-lt"/>
              </a:rPr>
              <a:t>e</a:t>
            </a:r>
            <a:r>
              <a:rPr sz="1600" spc="210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25" dirty="0">
                <a:solidFill>
                  <a:schemeClr val="bg1"/>
                </a:solidFill>
                <a:cs typeface="+mn-lt"/>
              </a:rPr>
              <a:t>repassa</a:t>
            </a:r>
            <a:endParaRPr sz="1600">
              <a:solidFill>
                <a:schemeClr val="bg1"/>
              </a:solidFill>
              <a:cs typeface="+mn-lt"/>
            </a:endParaRPr>
          </a:p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chemeClr val="bg1"/>
                </a:solidFill>
                <a:cs typeface="+mn-lt"/>
              </a:rPr>
              <a:t>para </a:t>
            </a:r>
            <a:r>
              <a:rPr sz="1600" spc="75" dirty="0">
                <a:solidFill>
                  <a:schemeClr val="bg1"/>
                </a:solidFill>
                <a:cs typeface="+mn-lt"/>
              </a:rPr>
              <a:t>função </a:t>
            </a:r>
            <a:r>
              <a:rPr sz="1600" spc="135" dirty="0">
                <a:solidFill>
                  <a:schemeClr val="bg1"/>
                </a:solidFill>
                <a:cs typeface="+mn-lt"/>
              </a:rPr>
              <a:t>intermediária</a:t>
            </a:r>
            <a:r>
              <a:rPr sz="1600" spc="434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85" dirty="0">
                <a:solidFill>
                  <a:schemeClr val="bg1"/>
                </a:solidFill>
                <a:cs typeface="+mn-lt"/>
              </a:rPr>
              <a:t>sorted()</a:t>
            </a:r>
            <a:endParaRPr sz="1600">
              <a:solidFill>
                <a:schemeClr val="bg1"/>
              </a:solidFill>
              <a:cs typeface="+mn-lt"/>
            </a:endParaRPr>
          </a:p>
          <a:p>
            <a:pPr marL="584200">
              <a:lnSpc>
                <a:spcPct val="100000"/>
              </a:lnSpc>
              <a:spcBef>
                <a:spcPts val="1225"/>
              </a:spcBef>
            </a:pPr>
            <a:r>
              <a:rPr sz="1600" spc="15" dirty="0">
                <a:solidFill>
                  <a:schemeClr val="bg1"/>
                </a:solidFill>
                <a:cs typeface="+mn-lt"/>
              </a:rPr>
              <a:t>Pega </a:t>
            </a:r>
            <a:r>
              <a:rPr sz="1600" spc="40" dirty="0">
                <a:solidFill>
                  <a:schemeClr val="bg1"/>
                </a:solidFill>
                <a:cs typeface="+mn-lt"/>
              </a:rPr>
              <a:t>objetos </a:t>
            </a:r>
            <a:r>
              <a:rPr sz="1600" spc="85" dirty="0">
                <a:solidFill>
                  <a:schemeClr val="bg1"/>
                </a:solidFill>
                <a:cs typeface="+mn-lt"/>
              </a:rPr>
              <a:t>do </a:t>
            </a:r>
            <a:r>
              <a:rPr sz="1600" spc="220" dirty="0">
                <a:solidFill>
                  <a:schemeClr val="bg1"/>
                </a:solidFill>
                <a:cs typeface="+mn-lt"/>
              </a:rPr>
              <a:t>“duto” </a:t>
            </a:r>
            <a:r>
              <a:rPr sz="1600" spc="-60" dirty="0">
                <a:solidFill>
                  <a:schemeClr val="bg1"/>
                </a:solidFill>
                <a:cs typeface="+mn-lt"/>
              </a:rPr>
              <a:t>e</a:t>
            </a:r>
            <a:r>
              <a:rPr sz="1600" spc="210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60" dirty="0">
                <a:solidFill>
                  <a:schemeClr val="bg1"/>
                </a:solidFill>
                <a:cs typeface="+mn-lt"/>
              </a:rPr>
              <a:t>invoca</a:t>
            </a:r>
            <a:endParaRPr sz="1600">
              <a:solidFill>
                <a:schemeClr val="bg1"/>
              </a:solidFill>
              <a:cs typeface="+mn-lt"/>
            </a:endParaRPr>
          </a:p>
          <a:p>
            <a:pPr marL="584200">
              <a:lnSpc>
                <a:spcPct val="100000"/>
              </a:lnSpc>
            </a:pPr>
            <a:r>
              <a:rPr sz="1600" spc="85" dirty="0">
                <a:solidFill>
                  <a:schemeClr val="bg1"/>
                </a:solidFill>
                <a:cs typeface="+mn-lt"/>
              </a:rPr>
              <a:t>compareTo(), </a:t>
            </a:r>
            <a:r>
              <a:rPr sz="1600" spc="25" dirty="0">
                <a:solidFill>
                  <a:schemeClr val="bg1"/>
                </a:solidFill>
                <a:cs typeface="+mn-lt"/>
              </a:rPr>
              <a:t>repassa </a:t>
            </a:r>
            <a:r>
              <a:rPr sz="1600" spc="125" dirty="0">
                <a:solidFill>
                  <a:schemeClr val="bg1"/>
                </a:solidFill>
                <a:cs typeface="+mn-lt"/>
              </a:rPr>
              <a:t>para </a:t>
            </a:r>
            <a:r>
              <a:rPr sz="1600" spc="75" dirty="0">
                <a:solidFill>
                  <a:schemeClr val="bg1"/>
                </a:solidFill>
                <a:cs typeface="+mn-lt"/>
              </a:rPr>
              <a:t>função</a:t>
            </a:r>
            <a:r>
              <a:rPr sz="1600" spc="110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125" dirty="0">
                <a:solidFill>
                  <a:schemeClr val="bg1"/>
                </a:solidFill>
                <a:cs typeface="+mn-lt"/>
              </a:rPr>
              <a:t>filter()</a:t>
            </a:r>
            <a:endParaRPr sz="1600" spc="12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8" name="object 18"/>
          <p:cNvSpPr txBox="true"/>
          <p:nvPr/>
        </p:nvSpPr>
        <p:spPr>
          <a:xfrm>
            <a:off x="2026920" y="1004570"/>
            <a:ext cx="7785735" cy="777875"/>
          </a:xfrm>
          <a:prstGeom prst="rect">
            <a:avLst/>
          </a:prstGeom>
          <a:solidFill>
            <a:srgbClr val="DDD9C3"/>
          </a:solidFill>
          <a:ln w="9144">
            <a:solidFill>
              <a:srgbClr val="93895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solidFill>
                  <a:schemeClr val="tx1"/>
                </a:solidFill>
                <a:cs typeface="+mn-lt"/>
              </a:rPr>
              <a:t>A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classe </a:t>
            </a:r>
            <a:r>
              <a:rPr sz="1600" b="1" spc="-5" dirty="0">
                <a:solidFill>
                  <a:schemeClr val="tx1"/>
                </a:solidFill>
                <a:cs typeface="+mn-lt"/>
              </a:rPr>
              <a:t>java.util.Stream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,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representa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uma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seqüência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de elementos.</a:t>
            </a:r>
            <a:r>
              <a:rPr sz="1600" spc="315" dirty="0">
                <a:solidFill>
                  <a:schemeClr val="tx1"/>
                </a:solidFill>
                <a:cs typeface="+mn-lt"/>
              </a:rPr>
              <a:t> </a:t>
            </a:r>
            <a:r>
              <a:rPr sz="1600" b="1" spc="-5" dirty="0">
                <a:solidFill>
                  <a:schemeClr val="tx1"/>
                </a:solidFill>
                <a:cs typeface="+mn-lt"/>
              </a:rPr>
              <a:t>Streams</a:t>
            </a:r>
            <a:r>
              <a:rPr lang="pt-PT" sz="1600" b="1" spc="-5" dirty="0">
                <a:solidFill>
                  <a:schemeClr val="tx1"/>
                </a:solidFill>
                <a:cs typeface="+mn-lt"/>
              </a:rPr>
              <a:t>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são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como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“dutos” jorrando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objetos,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você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pode </a:t>
            </a:r>
            <a:r>
              <a:rPr sz="1600" spc="-5" dirty="0">
                <a:solidFill>
                  <a:schemeClr val="tx1"/>
                </a:solidFill>
                <a:cs typeface="+mn-lt"/>
              </a:rPr>
              <a:t>aplicar uma ou mais</a:t>
            </a:r>
            <a:r>
              <a:rPr sz="1600" spc="270" dirty="0">
                <a:solidFill>
                  <a:schemeClr val="tx1"/>
                </a:solidFill>
                <a:cs typeface="+mn-lt"/>
              </a:rPr>
              <a:t> </a:t>
            </a:r>
            <a:r>
              <a:rPr sz="1600" spc="-10" dirty="0">
                <a:solidFill>
                  <a:schemeClr val="tx1"/>
                </a:solidFill>
                <a:cs typeface="+mn-lt"/>
              </a:rPr>
              <a:t>operações</a:t>
            </a:r>
            <a:endParaRPr sz="1600" spc="-1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9" name="object 19"/>
          <p:cNvSpPr txBox="true"/>
          <p:nvPr/>
        </p:nvSpPr>
        <p:spPr>
          <a:xfrm>
            <a:off x="6032753" y="4078604"/>
            <a:ext cx="385381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chemeClr val="bg1"/>
                </a:solidFill>
                <a:cs typeface="+mn-lt"/>
              </a:rPr>
              <a:t>Pega </a:t>
            </a:r>
            <a:r>
              <a:rPr sz="1600" spc="40" dirty="0">
                <a:solidFill>
                  <a:schemeClr val="bg1"/>
                </a:solidFill>
                <a:cs typeface="+mn-lt"/>
              </a:rPr>
              <a:t>objetos </a:t>
            </a:r>
            <a:r>
              <a:rPr sz="1600" spc="85" dirty="0">
                <a:solidFill>
                  <a:schemeClr val="bg1"/>
                </a:solidFill>
                <a:cs typeface="+mn-lt"/>
              </a:rPr>
              <a:t>do </a:t>
            </a:r>
            <a:r>
              <a:rPr sz="1600" spc="220" dirty="0">
                <a:solidFill>
                  <a:schemeClr val="bg1"/>
                </a:solidFill>
                <a:cs typeface="+mn-lt"/>
              </a:rPr>
              <a:t>“duto” </a:t>
            </a:r>
            <a:r>
              <a:rPr sz="1600" spc="-60" dirty="0">
                <a:solidFill>
                  <a:schemeClr val="bg1"/>
                </a:solidFill>
                <a:cs typeface="+mn-lt"/>
              </a:rPr>
              <a:t>e </a:t>
            </a:r>
            <a:r>
              <a:rPr sz="1600" spc="60" dirty="0">
                <a:solidFill>
                  <a:schemeClr val="bg1"/>
                </a:solidFill>
                <a:cs typeface="+mn-lt"/>
              </a:rPr>
              <a:t>invoca  </a:t>
            </a:r>
            <a:r>
              <a:rPr sz="1600" spc="15" dirty="0">
                <a:solidFill>
                  <a:schemeClr val="bg1"/>
                </a:solidFill>
                <a:cs typeface="+mn-lt"/>
              </a:rPr>
              <a:t>expressão </a:t>
            </a:r>
            <a:r>
              <a:rPr sz="1600" spc="110" dirty="0">
                <a:solidFill>
                  <a:schemeClr val="bg1"/>
                </a:solidFill>
                <a:cs typeface="+mn-lt"/>
              </a:rPr>
              <a:t>lambda </a:t>
            </a:r>
            <a:r>
              <a:rPr sz="1600" spc="125" dirty="0">
                <a:solidFill>
                  <a:schemeClr val="bg1"/>
                </a:solidFill>
                <a:cs typeface="+mn-lt"/>
              </a:rPr>
              <a:t>para </a:t>
            </a:r>
            <a:r>
              <a:rPr sz="1600" spc="175" dirty="0">
                <a:solidFill>
                  <a:schemeClr val="bg1"/>
                </a:solidFill>
                <a:cs typeface="+mn-lt"/>
              </a:rPr>
              <a:t>filtrar  </a:t>
            </a:r>
            <a:r>
              <a:rPr sz="1600" spc="40" dirty="0">
                <a:solidFill>
                  <a:schemeClr val="bg1"/>
                </a:solidFill>
                <a:cs typeface="+mn-lt"/>
              </a:rPr>
              <a:t>objetos </a:t>
            </a:r>
            <a:r>
              <a:rPr sz="1600" spc="105" dirty="0">
                <a:solidFill>
                  <a:schemeClr val="bg1"/>
                </a:solidFill>
                <a:cs typeface="+mn-lt"/>
              </a:rPr>
              <a:t>com </a:t>
            </a:r>
            <a:r>
              <a:rPr sz="1600" spc="100" dirty="0">
                <a:solidFill>
                  <a:schemeClr val="bg1"/>
                </a:solidFill>
                <a:cs typeface="+mn-lt"/>
              </a:rPr>
              <a:t>campo nome</a:t>
            </a:r>
            <a:r>
              <a:rPr sz="1600" spc="560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70" dirty="0">
                <a:solidFill>
                  <a:schemeClr val="bg1"/>
                </a:solidFill>
                <a:cs typeface="+mn-lt"/>
              </a:rPr>
              <a:t>começando</a:t>
            </a:r>
            <a:endParaRPr sz="1600" spc="7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0" name="object 20"/>
          <p:cNvSpPr txBox="true"/>
          <p:nvPr/>
        </p:nvSpPr>
        <p:spPr>
          <a:xfrm>
            <a:off x="6032753" y="5094300"/>
            <a:ext cx="3697604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solidFill>
                  <a:schemeClr val="bg1"/>
                </a:solidFill>
                <a:cs typeface="+mn-lt"/>
              </a:rPr>
              <a:t>com </a:t>
            </a:r>
            <a:r>
              <a:rPr sz="1600" spc="90" dirty="0">
                <a:solidFill>
                  <a:schemeClr val="bg1"/>
                </a:solidFill>
                <a:cs typeface="+mn-lt"/>
              </a:rPr>
              <a:t>caractere </a:t>
            </a:r>
            <a:r>
              <a:rPr sz="1600" spc="295" dirty="0">
                <a:solidFill>
                  <a:schemeClr val="bg1"/>
                </a:solidFill>
                <a:cs typeface="+mn-lt"/>
              </a:rPr>
              <a:t>“m”, </a:t>
            </a:r>
            <a:r>
              <a:rPr sz="1600" spc="25" dirty="0">
                <a:solidFill>
                  <a:schemeClr val="bg1"/>
                </a:solidFill>
                <a:cs typeface="+mn-lt"/>
              </a:rPr>
              <a:t>repassa</a:t>
            </a:r>
            <a:r>
              <a:rPr sz="1600" spc="305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40" dirty="0">
                <a:solidFill>
                  <a:schemeClr val="bg1"/>
                </a:solidFill>
                <a:cs typeface="+mn-lt"/>
              </a:rPr>
              <a:t>objetos</a:t>
            </a:r>
            <a:endParaRPr sz="1600" spc="4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1" name="object 21"/>
          <p:cNvSpPr txBox="true"/>
          <p:nvPr/>
        </p:nvSpPr>
        <p:spPr>
          <a:xfrm>
            <a:off x="7006208" y="5363591"/>
            <a:ext cx="22663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solidFill>
                  <a:schemeClr val="bg1"/>
                </a:solidFill>
                <a:cs typeface="+mn-lt"/>
              </a:rPr>
              <a:t>para </a:t>
            </a:r>
            <a:r>
              <a:rPr sz="1600" spc="75" dirty="0">
                <a:solidFill>
                  <a:schemeClr val="bg1"/>
                </a:solidFill>
                <a:cs typeface="+mn-lt"/>
              </a:rPr>
              <a:t>função</a:t>
            </a:r>
            <a:r>
              <a:rPr sz="1600" spc="229" dirty="0">
                <a:solidFill>
                  <a:schemeClr val="bg1"/>
                </a:solidFill>
                <a:cs typeface="+mn-lt"/>
              </a:rPr>
              <a:t> </a:t>
            </a:r>
            <a:r>
              <a:rPr sz="1600" spc="80" dirty="0">
                <a:solidFill>
                  <a:schemeClr val="bg1"/>
                </a:solidFill>
                <a:cs typeface="+mn-lt"/>
              </a:rPr>
              <a:t>forEach()</a:t>
            </a:r>
            <a:endParaRPr sz="1600" spc="80" dirty="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461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 </a:t>
            </a:r>
            <a:r>
              <a:rPr lang="en-US" b="1">
                <a:solidFill>
                  <a:srgbClr val="FFFF00"/>
                </a:solidFill>
                <a:sym typeface="+mn-ea"/>
              </a:rPr>
              <a:t>Prefira expressões a declarações.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5411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 Projeto com funções de ordem superior.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5411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 Projeto com funções de ordem superior.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10617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Ao contrário de algumas linguagens de programação funcionais, como Haskell, que impõem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imutabilidade, o Java nos permite modificar as variáveis à vontade. Nesse sentido, Java não é,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 nunca será, uma linguagem de programação funcional pura. No entanto, podemos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escrever código no estilo funcional em Java usando funções de ordem superior.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Uma função de ordem superior leva o conceito de reutilização para o próximo nível. Em vez de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 depender exclusivamente de objetos e classes para promover a reutilização, com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funções que podemos facilmente reutilizar pequenas, focadas, coesas e bem escritas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funções.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Na programação OO, estamos acostumados a passar objetos para métodos, criando objetos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dentro de métodos e retornando objetos de dentro de métodos. Ordem superior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as funções fazem às funções o que os métodos fazem aos objetos. Com ordem superior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funções que podemos</a:t>
            </a:r>
            <a:r>
              <a:rPr lang="pt-PT" altLang="en-US">
                <a:solidFill>
                  <a:schemeClr val="bg1"/>
                </a:solidFill>
              </a:rPr>
              <a:t>: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• Passe funções para funções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• Crie funções dentro de funções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• Funções de retorno de funções</a:t>
            </a:r>
            <a:endParaRPr lang="pt-PT" alt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522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Design com funções de ordem superior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803656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Melhorias Tangíveis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Essa mudança melhorou nosso código de várias maneiras: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Sem mexer com variáveis mutáveis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Etapas de iteração envolvidas sob o capô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Menos desordem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Melhor clareza; mantém nosso foco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Menor impedância; o código segue de perto a intenção do negócio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Menos sujeito a erros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Mais fácil de entender e manter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803656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Melhorias Tangíveis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Essa mudança melhorou nosso código de várias maneiras: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Sem mexer com variáveis mutáveis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Etapas de iteração envolvidas sob o capô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Menos desordem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Melhor clareza; mantém nosso foco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Menor impedância; o código segue de perto a intenção do negócio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Menos sujeito a erros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Mais fácil de entender e manter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162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FF00"/>
                </a:solidFill>
              </a:rPr>
              <a:t>The Old Way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709295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As melhorias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Esta é uma grande melhoria em relação à maneira habitual: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Bem composto, não confuso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Livre de operações de baixo nível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Mais fácil de aprimorar ou alterar a lógica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Iteração controlada por uma biblioteca de métodos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Eficiente; avaliação preguiçosa de loops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Mais fácil de paralelizar onde desejado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194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FF00"/>
                </a:solidFill>
              </a:rPr>
              <a:t>The </a:t>
            </a:r>
            <a:r>
              <a:rPr lang="pt-PT" altLang="en-US">
                <a:solidFill>
                  <a:srgbClr val="FFFF00"/>
                </a:solidFill>
              </a:rPr>
              <a:t>Better </a:t>
            </a:r>
            <a:r>
              <a:rPr lang="en-US">
                <a:solidFill>
                  <a:srgbClr val="FFFF00"/>
                </a:solidFill>
              </a:rPr>
              <a:t>Way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147064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Vimos os benefícios gerais do estilo funcional de programação, mas é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vale a pena escolher este novo estilo?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Devemos esperar uma melhora marginal,ou está alterando a vida? Essas são perguntas genuínas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que precisamos responder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antes de comprometermos nosso tempo e esforço.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Escrever código Java não é tão difícil; a sintaxe é simples.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Nós temos bastante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familiarizado e confortável com as bibliotecas e sua programação de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aplicativos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interfaces (APIs).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 que realmente nos atrai é o esforço necessário para codificar e manter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os aplicativos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corporativos típicos que usamos Java para desenvolver.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Devemos garantir que outros programadores tenham fechado a conexão do banco de dados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no momento certo, que eles não estão mais segurando as transações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do que o necessário, que estão lidando com as exceções bem e no nível certo,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que eles estão protegendo e liberando os bloqueios de maneira adequada ... e a lista continua.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4968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Por que codificar no estilo funcional?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228915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os benefícios do estilo funcional, não precisamos mudar para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outra linguagem; simplesmente temos que mudar a maneira como usamos o Java.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Linguagens como C ++, Java e C # começaram com suporte para imperativo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 programação OO. Agora, todas essas linguagens também abraçam o funcional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estilo de programação. Acabamos de ver exemplos desses dois estilos e discutimos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os benefícios que derivamos do estilo funcional. Agora vamos dar uma olhada em algumas das principais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conceitos e práticas que nos ajudarão a adotar o novo estilo.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equipe da linguagem Java investiu muito tempo e esforço para trazer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recursos funcionais para a linguagem e o JDK. Para colher os benefícios, nós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tem que aprender alguns conceitos novos. Podemos melhorar nosso código se seguirmos um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algumas diretrizes: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Seja declarativo.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Promova a imutabilidade.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Evite efeitos colaterais.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Prefira expressões a declarações.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Projeto com funções de ordem superior.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347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Evolution, Not Revolution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226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Seja declarativo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3575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 Promova a imutabilidade.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232562" y="276859"/>
            <a:ext cx="68618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</a:rPr>
              <a:t>Java 8 – Collections e</a:t>
            </a:r>
            <a:r>
              <a:rPr sz="3200" b="1" spc="-20" dirty="0">
                <a:solidFill>
                  <a:srgbClr val="FFFF00"/>
                </a:solidFill>
              </a:rPr>
              <a:t> </a:t>
            </a:r>
            <a:r>
              <a:rPr sz="3200" b="1" spc="-10" dirty="0">
                <a:solidFill>
                  <a:srgbClr val="FFFF00"/>
                </a:solidFill>
              </a:rPr>
              <a:t>Streams</a:t>
            </a:r>
            <a:endParaRPr sz="3200" b="1" spc="-10" dirty="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52145" y="1330960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Para colher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11505" y="989965"/>
            <a:ext cx="3228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FFFF00"/>
                </a:solidFill>
                <a:sym typeface="+mn-ea"/>
              </a:rPr>
              <a:t> </a:t>
            </a:r>
            <a:r>
              <a:rPr lang="en-US" b="1">
                <a:solidFill>
                  <a:srgbClr val="FFFF00"/>
                </a:solidFill>
                <a:sym typeface="+mn-ea"/>
              </a:rPr>
              <a:t>Evite efeitos colaterais</a:t>
            </a:r>
            <a:endParaRPr lang="en-US" b="1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5033</Words>
  <Application>WPS Presentation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Arial</vt:lpstr>
      <vt:lpstr>Georgia</vt:lpstr>
      <vt:lpstr>Calibri Light</vt:lpstr>
      <vt:lpstr>DejaVu Sans</vt:lpstr>
      <vt:lpstr>Feena Casual</vt:lpstr>
      <vt:lpstr>微软雅黑</vt:lpstr>
      <vt:lpstr>Droid Sans Fallback</vt:lpstr>
      <vt:lpstr>Arial Unicode MS</vt:lpstr>
      <vt:lpstr>Calibri</vt:lpstr>
      <vt:lpstr>Standard Symbols PS</vt:lpstr>
      <vt:lpstr>Tema do Office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  <vt:lpstr>Java 8 – Collections e Streams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14</cp:revision>
  <dcterms:created xsi:type="dcterms:W3CDTF">2021-03-22T17:49:08Z</dcterms:created>
  <dcterms:modified xsi:type="dcterms:W3CDTF">2021-03-22T17:49:08Z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