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62" r:id="rId5"/>
    <p:sldId id="272" r:id="rId6"/>
    <p:sldId id="273" r:id="rId7"/>
    <p:sldId id="274" r:id="rId8"/>
    <p:sldId id="27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B2B2B2"/>
    <a:srgbClr val="202020"/>
    <a:srgbClr val="323232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01345" y="457835"/>
            <a:ext cx="670242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6000">
                <a:solidFill>
                  <a:schemeClr val="bg1"/>
                </a:solidFill>
              </a:rPr>
              <a:t>The Java Programing</a:t>
            </a:r>
            <a:endParaRPr lang="pt-PT" altLang="en-US" sz="6000">
              <a:solidFill>
                <a:schemeClr val="bg1"/>
              </a:solidFill>
            </a:endParaRPr>
          </a:p>
          <a:p>
            <a:pPr algn="ctr"/>
            <a:r>
              <a:rPr lang="pt-PT" altLang="en-US" sz="6000">
                <a:solidFill>
                  <a:schemeClr val="bg1"/>
                </a:solidFill>
              </a:rPr>
              <a:t>Environment </a:t>
            </a:r>
            <a:endParaRPr lang="pt-PT" altLang="en-US" sz="6000">
              <a:solidFill>
                <a:schemeClr val="bg1"/>
              </a:solidFill>
            </a:endParaRPr>
          </a:p>
        </p:txBody>
      </p:sp>
      <p:pic>
        <p:nvPicPr>
          <p:cNvPr id="5" name="Picture 4" descr="undraw_Booking_re_gw4j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75300" y="2673350"/>
            <a:ext cx="5247640" cy="3475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412750" y="241935"/>
            <a:ext cx="2049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800" b="1">
                <a:solidFill>
                  <a:schemeClr val="bg1"/>
                </a:solidFill>
              </a:rPr>
              <a:t>Java Jargon</a:t>
            </a:r>
            <a:endParaRPr lang="pt-PT" alt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23875" y="847725"/>
          <a:ext cx="11336655" cy="55308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131820"/>
                <a:gridCol w="1188085"/>
                <a:gridCol w="7016750"/>
              </a:tblGrid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Acronym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Explanation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Java Development</a:t>
                      </a:r>
                      <a:r>
                        <a:rPr lang="pt-PT" altLang="en-US"/>
                        <a:t> Kit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JDK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software for programmers who want to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write Java programs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Java Runtime Environment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JRE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software for consumers who want to run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Java programs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Server JRE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--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software for running Java programs on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servers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Standard Edition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Java platform for use on desktops and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simple server applications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Enterprise Edition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Java platform for complex serverapplications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Micro Edition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Java platform for use on small devices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JavaFX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-- 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 alternate toolkit for graphical user interfaces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that is included with certain Java SE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distributions prior to Java 11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OpenJDK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--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free and open source implementation of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Java SE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Java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J2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 outdated term that described Java versions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from 1998 until 2006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Software Development Kit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SDK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 outdated term that described the JDK from</a:t>
                      </a:r>
                      <a:r>
                        <a:rPr lang="pt-PT" altLang="en-US"/>
                        <a:t> </a:t>
                      </a:r>
                      <a:r>
                        <a:rPr lang="en-US"/>
                        <a:t>1998 until 2006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u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Oracle’s term for a bug fix release up to Java 8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NetBeans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--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Oracle’s integrated development environment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986155"/>
            <a:ext cx="1032446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olidFill>
                  <a:schemeClr val="bg1"/>
                </a:solidFill>
              </a:rPr>
              <a:t>Prior to Java 9, there were 32-bit and 64-bit versions of the Java Development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Kit. The 32-bit versions are no longer developed by Oracle. You need to have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a 64-bit operating system to use the Oracle JDK.</a:t>
            </a:r>
            <a:endParaRPr sz="2400" b="1">
              <a:solidFill>
                <a:schemeClr val="bg1"/>
              </a:solidFill>
            </a:endParaRPr>
          </a:p>
          <a:p>
            <a:pPr algn="l"/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With Linux, you have a choice between an RPM file and a .tar.gz file. 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We</a:t>
            </a:r>
            <a:r>
              <a:rPr lang="pt-PT" sz="2400" b="1">
                <a:solidFill>
                  <a:schemeClr val="bg1"/>
                </a:solidFill>
              </a:rPr>
              <a:t> </a:t>
            </a:r>
            <a:r>
              <a:rPr sz="2400" b="1">
                <a:solidFill>
                  <a:schemeClr val="bg1"/>
                </a:solidFill>
              </a:rPr>
              <a:t>recommend the latter—you can simply uncompress it anywhere you like.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Now you know how to pick the right JDK. To summarize</a:t>
            </a:r>
            <a:endParaRPr sz="24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36600" y="342900"/>
            <a:ext cx="1160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800" b="1">
                <a:solidFill>
                  <a:schemeClr val="bg1"/>
                </a:solidFill>
              </a:rPr>
              <a:t>Java 9</a:t>
            </a:r>
            <a:endParaRPr lang="pt-PT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986155"/>
            <a:ext cx="1032446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olidFill>
                  <a:schemeClr val="bg1"/>
                </a:solidFill>
              </a:rPr>
              <a:t>Prior to Java 9, there were 32-bit and 64-bit versions of the Java Development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Kit. The 32-bit versions are no longer developed by Oracle. You need to have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a 64-bit operating system to use the Oracle JDK.</a:t>
            </a:r>
            <a:endParaRPr sz="2400" b="1">
              <a:solidFill>
                <a:schemeClr val="bg1"/>
              </a:solidFill>
            </a:endParaRPr>
          </a:p>
          <a:p>
            <a:pPr algn="l"/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With Linux, you have a choice between an RPM file and a .tar.gz file. 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We</a:t>
            </a:r>
            <a:r>
              <a:rPr lang="pt-PT" sz="2400" b="1">
                <a:solidFill>
                  <a:schemeClr val="bg1"/>
                </a:solidFill>
              </a:rPr>
              <a:t> </a:t>
            </a:r>
            <a:r>
              <a:rPr sz="2400" b="1">
                <a:solidFill>
                  <a:schemeClr val="bg1"/>
                </a:solidFill>
              </a:rPr>
              <a:t>recommend the latter—you can simply uncompress it anywhere you like.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Now you know how to pick the right JDK. To summarize</a:t>
            </a:r>
            <a:endParaRPr sz="24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76275" y="342900"/>
            <a:ext cx="5022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800" b="1">
                <a:solidFill>
                  <a:schemeClr val="bg1"/>
                </a:solidFill>
              </a:rPr>
              <a:t>Using the command-Line Tools </a:t>
            </a:r>
            <a:endParaRPr lang="pt-PT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864870"/>
            <a:ext cx="8925560" cy="4059555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796290" y="1413510"/>
            <a:ext cx="56241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>
                <a:solidFill>
                  <a:schemeClr val="bg1"/>
                </a:solidFill>
              </a:rPr>
              <a:t>/**</a:t>
            </a:r>
            <a:endParaRPr sz="1600">
              <a:solidFill>
                <a:schemeClr val="bg1"/>
              </a:solidFill>
            </a:endParaRPr>
          </a:p>
          <a:p>
            <a:pPr algn="l"/>
            <a:r>
              <a:rPr sz="1600">
                <a:solidFill>
                  <a:schemeClr val="bg1"/>
                </a:solidFill>
              </a:rPr>
              <a:t> * This program displays a welcome for the reader.</a:t>
            </a:r>
            <a:endParaRPr sz="1600">
              <a:solidFill>
                <a:schemeClr val="bg1"/>
              </a:solidFill>
            </a:endParaRPr>
          </a:p>
          <a:p>
            <a:pPr algn="l"/>
            <a:r>
              <a:rPr sz="1600">
                <a:solidFill>
                  <a:schemeClr val="bg1"/>
                </a:solidFill>
              </a:rPr>
              <a:t> * </a:t>
            </a:r>
            <a:r>
              <a:rPr sz="1600">
                <a:solidFill>
                  <a:srgbClr val="C00000"/>
                </a:solidFill>
              </a:rPr>
              <a:t>@versio</a:t>
            </a:r>
            <a:r>
              <a:rPr sz="1600">
                <a:solidFill>
                  <a:srgbClr val="CC3300"/>
                </a:solidFill>
              </a:rPr>
              <a:t>n </a:t>
            </a:r>
            <a:r>
              <a:rPr sz="1600">
                <a:solidFill>
                  <a:schemeClr val="bg1"/>
                </a:solidFill>
              </a:rPr>
              <a:t>1.30 2021-03-13</a:t>
            </a:r>
            <a:endParaRPr sz="1600">
              <a:solidFill>
                <a:schemeClr val="bg1"/>
              </a:solidFill>
            </a:endParaRPr>
          </a:p>
          <a:p>
            <a:pPr algn="l"/>
            <a:r>
              <a:rPr sz="1600">
                <a:solidFill>
                  <a:schemeClr val="bg1"/>
                </a:solidFill>
              </a:rPr>
              <a:t> * @author Weder Sousa</a:t>
            </a:r>
            <a:endParaRPr sz="1600">
              <a:solidFill>
                <a:schemeClr val="bg1"/>
              </a:solidFill>
            </a:endParaRPr>
          </a:p>
          <a:p>
            <a:pPr algn="l"/>
            <a:r>
              <a:rPr sz="1600">
                <a:solidFill>
                  <a:schemeClr val="bg1"/>
                </a:solidFill>
              </a:rPr>
              <a:t> */</a:t>
            </a:r>
            <a:endParaRPr sz="1600">
              <a:solidFill>
                <a:schemeClr val="bg1"/>
              </a:solidFill>
            </a:endParaRPr>
          </a:p>
          <a:p>
            <a:pPr algn="l"/>
            <a:r>
              <a:rPr sz="1600">
                <a:solidFill>
                  <a:schemeClr val="bg1"/>
                </a:solidFill>
              </a:rPr>
              <a:t>  public class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Welcome </a:t>
            </a:r>
            <a:r>
              <a:rPr sz="1600">
                <a:solidFill>
                  <a:schemeClr val="bg1"/>
                </a:solidFill>
              </a:rPr>
              <a:t>{</a:t>
            </a:r>
            <a:endParaRPr sz="1600">
              <a:solidFill>
                <a:schemeClr val="bg1"/>
              </a:solidFill>
            </a:endParaRPr>
          </a:p>
          <a:p>
            <a:pPr lvl="1" algn="l"/>
            <a:r>
              <a:rPr sz="1600">
                <a:solidFill>
                  <a:schemeClr val="bg1"/>
                </a:solidFill>
              </a:rPr>
              <a:t>    public static void </a:t>
            </a:r>
            <a:r>
              <a:rPr sz="1600">
                <a:solidFill>
                  <a:srgbClr val="00B050"/>
                </a:solidFill>
              </a:rPr>
              <a:t>main</a:t>
            </a:r>
            <a:r>
              <a:rPr sz="1600">
                <a:solidFill>
                  <a:schemeClr val="bg1"/>
                </a:solidFill>
              </a:rPr>
              <a:t>(String[] args) {</a:t>
            </a:r>
            <a:endParaRPr sz="1600">
              <a:solidFill>
                <a:schemeClr val="bg1"/>
              </a:solidFill>
            </a:endParaRPr>
          </a:p>
          <a:p>
            <a:pPr lvl="1" algn="l"/>
            <a:r>
              <a:rPr sz="1600">
                <a:solidFill>
                  <a:schemeClr val="bg1"/>
                </a:solidFill>
              </a:rPr>
              <a:t>        </a:t>
            </a:r>
            <a:r>
              <a:rPr sz="1600">
                <a:solidFill>
                  <a:srgbClr val="00B0F0"/>
                </a:solidFill>
              </a:rPr>
              <a:t>String </a:t>
            </a:r>
            <a:r>
              <a:rPr sz="1600">
                <a:solidFill>
                  <a:schemeClr val="bg1"/>
                </a:solidFill>
              </a:rPr>
              <a:t>strTxt = "</a:t>
            </a:r>
            <a:r>
              <a:rPr sz="1600">
                <a:solidFill>
                  <a:srgbClr val="FFFF00"/>
                </a:solidFill>
              </a:rPr>
              <a:t>Welcome to Command-line</a:t>
            </a:r>
            <a:r>
              <a:rPr sz="1600">
                <a:solidFill>
                  <a:schemeClr val="bg1"/>
                </a:solidFill>
              </a:rPr>
              <a:t>!";</a:t>
            </a:r>
            <a:endParaRPr sz="1600">
              <a:solidFill>
                <a:schemeClr val="bg1"/>
              </a:solidFill>
            </a:endParaRPr>
          </a:p>
          <a:p>
            <a:pPr lvl="1" algn="l"/>
            <a:r>
              <a:rPr sz="1600">
                <a:solidFill>
                  <a:schemeClr val="bg1"/>
                </a:solidFill>
              </a:rPr>
              <a:t>        System.out.</a:t>
            </a:r>
            <a:r>
              <a:rPr sz="1600">
                <a:solidFill>
                  <a:schemeClr val="accent6"/>
                </a:solidFill>
              </a:rPr>
              <a:t>println</a:t>
            </a:r>
            <a:r>
              <a:rPr sz="1600">
                <a:solidFill>
                  <a:schemeClr val="bg1"/>
                </a:solidFill>
              </a:rPr>
              <a:t>(strTxt);</a:t>
            </a:r>
            <a:endParaRPr sz="1600">
              <a:solidFill>
                <a:schemeClr val="bg1"/>
              </a:solidFill>
            </a:endParaRPr>
          </a:p>
          <a:p>
            <a:pPr lvl="1" algn="l"/>
            <a:r>
              <a:rPr sz="1600">
                <a:solidFill>
                  <a:schemeClr val="bg1"/>
                </a:solidFill>
              </a:rPr>
              <a:t>            for (int i = 0; i &lt; strTxt.</a:t>
            </a:r>
            <a:r>
              <a:rPr sz="1600">
                <a:solidFill>
                  <a:schemeClr val="accent6"/>
                </a:solidFill>
              </a:rPr>
              <a:t>length</a:t>
            </a:r>
            <a:r>
              <a:rPr sz="1600">
                <a:solidFill>
                  <a:schemeClr val="bg1"/>
                </a:solidFill>
              </a:rPr>
              <a:t>(); i++)</a:t>
            </a:r>
            <a:endParaRPr sz="1600">
              <a:solidFill>
                <a:schemeClr val="bg1"/>
              </a:solidFill>
            </a:endParaRPr>
          </a:p>
          <a:p>
            <a:pPr lvl="1" algn="l"/>
            <a:r>
              <a:rPr sz="1600">
                <a:solidFill>
                  <a:schemeClr val="bg1"/>
                </a:solidFill>
              </a:rPr>
              <a:t>                System.out.</a:t>
            </a:r>
            <a:r>
              <a:rPr sz="1600">
                <a:solidFill>
                  <a:schemeClr val="accent6"/>
                </a:solidFill>
              </a:rPr>
              <a:t>print</a:t>
            </a:r>
            <a:r>
              <a:rPr sz="1600">
                <a:solidFill>
                  <a:schemeClr val="bg1"/>
                </a:solidFill>
              </a:rPr>
              <a:t>("*");</a:t>
            </a:r>
            <a:endParaRPr sz="1600">
              <a:solidFill>
                <a:schemeClr val="bg1"/>
              </a:solidFill>
            </a:endParaRPr>
          </a:p>
          <a:p>
            <a:pPr lvl="1" algn="l"/>
            <a:r>
              <a:rPr sz="1600">
                <a:solidFill>
                  <a:schemeClr val="bg1"/>
                </a:solidFill>
              </a:rPr>
              <a:t>            System.out.</a:t>
            </a:r>
            <a:r>
              <a:rPr sz="1600">
                <a:solidFill>
                  <a:schemeClr val="accent6"/>
                </a:solidFill>
              </a:rPr>
              <a:t>println</a:t>
            </a:r>
            <a:r>
              <a:rPr sz="1600">
                <a:solidFill>
                  <a:schemeClr val="bg1"/>
                </a:solidFill>
              </a:rPr>
              <a:t>();</a:t>
            </a:r>
            <a:endParaRPr sz="1600">
              <a:solidFill>
                <a:schemeClr val="bg1"/>
              </a:solidFill>
            </a:endParaRPr>
          </a:p>
          <a:p>
            <a:pPr lvl="1" algn="l"/>
            <a:r>
              <a:rPr sz="1600">
                <a:solidFill>
                  <a:schemeClr val="bg1"/>
                </a:solidFill>
              </a:rPr>
              <a:t>        }</a:t>
            </a:r>
            <a:endParaRPr sz="1600">
              <a:solidFill>
                <a:schemeClr val="bg1"/>
              </a:solidFill>
            </a:endParaRPr>
          </a:p>
          <a:p>
            <a:pPr algn="l"/>
            <a:r>
              <a:rPr sz="1600">
                <a:solidFill>
                  <a:schemeClr val="bg1"/>
                </a:solidFill>
              </a:rPr>
              <a:t> }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89915" y="342900"/>
            <a:ext cx="5022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800" b="1">
                <a:solidFill>
                  <a:schemeClr val="bg1"/>
                </a:solidFill>
              </a:rPr>
              <a:t>Using the command-Line Tools </a:t>
            </a:r>
            <a:endParaRPr lang="pt-PT" altLang="en-US" sz="2800" b="1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0" y="4976495"/>
            <a:ext cx="6410325" cy="1000125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529590" y="5815965"/>
            <a:ext cx="11663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java Welcome2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Erro: Não foi possível localizar nem carregar a classe principal Welcome2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Causada por: java.lang.ClassNotFoundException: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Welcome2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986155"/>
            <a:ext cx="106540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sz="2400" b="1">
                <a:solidFill>
                  <a:schemeClr val="bg1"/>
                </a:solidFill>
              </a:rPr>
              <a:t>A</a:t>
            </a:r>
            <a:r>
              <a:rPr sz="2400" b="1">
                <a:solidFill>
                  <a:schemeClr val="bg1"/>
                </a:solidFill>
              </a:rPr>
              <a:t>nterior</a:t>
            </a:r>
            <a:r>
              <a:rPr lang="pt-PT" sz="2400" b="1">
                <a:solidFill>
                  <a:schemeClr val="bg1"/>
                </a:solidFill>
              </a:rPr>
              <a:t>mente</a:t>
            </a:r>
            <a:r>
              <a:rPr sz="2400" b="1">
                <a:solidFill>
                  <a:schemeClr val="bg1"/>
                </a:solidFill>
              </a:rPr>
              <a:t>, </a:t>
            </a:r>
            <a:r>
              <a:rPr lang="pt-PT" sz="2400" b="1">
                <a:solidFill>
                  <a:schemeClr val="bg1"/>
                </a:solidFill>
              </a:rPr>
              <a:t>v</a:t>
            </a:r>
            <a:r>
              <a:rPr sz="2400" b="1">
                <a:solidFill>
                  <a:schemeClr val="bg1"/>
                </a:solidFill>
              </a:rPr>
              <a:t>i</a:t>
            </a:r>
            <a:r>
              <a:rPr lang="pt-PT" sz="2400" b="1">
                <a:solidFill>
                  <a:schemeClr val="bg1"/>
                </a:solidFill>
              </a:rPr>
              <a:t>mos</a:t>
            </a:r>
            <a:r>
              <a:rPr sz="2400" b="1">
                <a:solidFill>
                  <a:schemeClr val="bg1"/>
                </a:solidFill>
              </a:rPr>
              <a:t> como compilar e executar um programa Java.</a:t>
            </a:r>
            <a:endParaRPr sz="2400" b="1">
              <a:solidFill>
                <a:schemeClr val="bg1"/>
              </a:solidFill>
            </a:endParaRPr>
          </a:p>
          <a:p>
            <a:pPr algn="l"/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Java 9 apresenta outra maneira de trabalhar com Java. </a:t>
            </a:r>
            <a:endParaRPr sz="2400" b="1">
              <a:solidFill>
                <a:schemeClr val="bg1"/>
              </a:solidFill>
            </a:endParaRPr>
          </a:p>
          <a:p>
            <a:pPr algn="l"/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O programa JShell fornece um “loop de leitura-avaliação-impressão” ou REPL. </a:t>
            </a:r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Você digita uma expressão Java;</a:t>
            </a:r>
            <a:endParaRPr sz="2400" b="1">
              <a:solidFill>
                <a:schemeClr val="bg1"/>
              </a:solidFill>
            </a:endParaRPr>
          </a:p>
          <a:p>
            <a:pPr algn="l"/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JShell avalia sua entrada, imprime o resultado e aguarda sua próxima entrada.</a:t>
            </a:r>
            <a:endParaRPr sz="2400" b="1">
              <a:solidFill>
                <a:schemeClr val="bg1"/>
              </a:solidFill>
            </a:endParaRPr>
          </a:p>
          <a:p>
            <a:pPr algn="l"/>
            <a:endParaRPr sz="2400" b="1">
              <a:solidFill>
                <a:schemeClr val="bg1"/>
              </a:solidFill>
            </a:endParaRPr>
          </a:p>
          <a:p>
            <a:pPr algn="l"/>
            <a:r>
              <a:rPr sz="2400" b="1">
                <a:solidFill>
                  <a:schemeClr val="bg1"/>
                </a:solidFill>
              </a:rPr>
              <a:t>Para iniciar o JShell, basta digitar jshell em uma janela de terminal</a:t>
            </a:r>
            <a:endParaRPr sz="24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76275" y="342900"/>
            <a:ext cx="1200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800" b="1">
                <a:solidFill>
                  <a:schemeClr val="bg1"/>
                </a:solidFill>
              </a:rPr>
              <a:t>JShell </a:t>
            </a:r>
            <a:endParaRPr lang="pt-PT" altLang="en-US" sz="28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5093335"/>
            <a:ext cx="66960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986155"/>
            <a:ext cx="958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b="1">
                <a:solidFill>
                  <a:schemeClr val="bg1"/>
                </a:solidFill>
              </a:rPr>
              <a:t>Observação: A lib Math. possui mais funções que foram recortada para visualização da imagem.</a:t>
            </a:r>
            <a:endParaRPr lang="pt-PT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95960" y="326390"/>
            <a:ext cx="1200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800" b="1">
                <a:solidFill>
                  <a:schemeClr val="bg1"/>
                </a:solidFill>
              </a:rPr>
              <a:t>JShell </a:t>
            </a:r>
            <a:endParaRPr lang="pt-PT" altLang="en-US" sz="28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730" y="1398905"/>
            <a:ext cx="8277225" cy="497205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65125" y="6454140"/>
            <a:ext cx="10831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00B0F0"/>
                </a:solidFill>
              </a:rPr>
              <a:t>https://docs.oracle.com/en/java/javase/11/jshell/scripts.html#GUID-C3A41878-9A9A-4D31-BBDF-909729848A3E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2932</Words>
  <Application>WPS Presentation</Application>
  <PresentationFormat>宽屏</PresentationFormat>
  <Paragraphs>143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微软雅黑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weder</dc:creator>
  <cp:lastModifiedBy>weder</cp:lastModifiedBy>
  <cp:revision>19</cp:revision>
  <dcterms:created xsi:type="dcterms:W3CDTF">2021-03-15T14:25:09Z</dcterms:created>
  <dcterms:modified xsi:type="dcterms:W3CDTF">2021-03-15T14:25:09Z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