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75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53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5"/>
        <p:guide pos="38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50595" y="1323975"/>
            <a:ext cx="105613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Você pode imprimir um número </a:t>
            </a:r>
            <a:r>
              <a:rPr lang="en-US" b="1">
                <a:solidFill>
                  <a:srgbClr val="FFFF00"/>
                </a:solidFill>
              </a:rPr>
              <a:t>x </a:t>
            </a:r>
            <a:r>
              <a:rPr lang="en-US">
                <a:solidFill>
                  <a:schemeClr val="bg1"/>
                </a:solidFill>
              </a:rPr>
              <a:t>no console com a instrução </a:t>
            </a:r>
            <a:r>
              <a:rPr lang="en-US" b="1">
                <a:solidFill>
                  <a:srgbClr val="FFFF00"/>
                </a:solidFill>
              </a:rPr>
              <a:t>System.out.print (x)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Esse comando imprimirá x com o número máximo de dígitos diferentes de zero para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esse tipo. Por exemplo,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duplo x = 10000,0 / 3,0;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System.out.</a:t>
            </a:r>
            <a:r>
              <a:rPr lang="en-US">
                <a:solidFill>
                  <a:srgbClr val="00B050"/>
                </a:solidFill>
              </a:rPr>
              <a:t>print </a:t>
            </a:r>
            <a:r>
              <a:rPr lang="en-US">
                <a:solidFill>
                  <a:schemeClr val="bg1"/>
                </a:solidFill>
              </a:rPr>
              <a:t>(x);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Isso é um problema se você deseja exibir, por exemplo, dólares e centavos.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Nas primeiras versões do Java, a formatação de números era um pouco complicada.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Felizmente</a:t>
            </a:r>
            <a:r>
              <a:rPr lang="pt-PT" altLang="en-US">
                <a:solidFill>
                  <a:schemeClr val="bg1"/>
                </a:solidFill>
              </a:rPr>
              <a:t> o J</a:t>
            </a:r>
            <a:r>
              <a:rPr lang="en-US">
                <a:solidFill>
                  <a:schemeClr val="bg1"/>
                </a:solidFill>
              </a:rPr>
              <a:t>ava </a:t>
            </a:r>
            <a:r>
              <a:rPr lang="pt-PT" altLang="en-US">
                <a:solidFill>
                  <a:schemeClr val="bg1"/>
                </a:solidFill>
              </a:rPr>
              <a:t>em sua versão </a:t>
            </a:r>
            <a:r>
              <a:rPr lang="en-US">
                <a:solidFill>
                  <a:schemeClr val="bg1"/>
                </a:solidFill>
              </a:rPr>
              <a:t>5 trouxe de volta o venerável método printf da biblioteca C.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Pra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exemplo, a chamada</a:t>
            </a:r>
            <a:r>
              <a:rPr lang="pt-PT" altLang="en-US">
                <a:solidFill>
                  <a:schemeClr val="bg1"/>
                </a:solidFill>
              </a:rPr>
              <a:t>: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System.out.</a:t>
            </a:r>
            <a:r>
              <a:rPr lang="pt-PT" altLang="en-US">
                <a:solidFill>
                  <a:srgbClr val="00B050"/>
                </a:solidFill>
              </a:rPr>
              <a:t>printf</a:t>
            </a:r>
            <a:r>
              <a:rPr lang="pt-PT" altLang="en-US">
                <a:solidFill>
                  <a:schemeClr val="bg1"/>
                </a:solidFill>
              </a:rPr>
              <a:t>("%8.2f", x);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885" y="2273300"/>
            <a:ext cx="4352290" cy="109918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4053840" y="2578735"/>
            <a:ext cx="26327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  <a:sym typeface="+mn-ea"/>
              </a:rPr>
              <a:t>3333.3333333333335</a:t>
            </a:r>
            <a:endParaRPr lang="pt-PT" altLang="en-US" sz="160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0" y="4990465"/>
            <a:ext cx="4352290" cy="109918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4434205" y="5295900"/>
            <a:ext cx="1515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  <a:sym typeface="+mn-ea"/>
              </a:rPr>
              <a:t>3333.33</a:t>
            </a:r>
            <a:endParaRPr lang="pt-PT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50595" y="1323975"/>
            <a:ext cx="10561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olidFill>
                  <a:schemeClr val="bg1"/>
                </a:solidFill>
              </a:rPr>
              <a:t>A</a:t>
            </a:r>
            <a:r>
              <a:rPr lang="en-US">
                <a:solidFill>
                  <a:schemeClr val="bg1"/>
                </a:solidFill>
              </a:rPr>
              <a:t>lguns dos formatos produzem apenas uma parte de uma determinada data - por exemplo, apenas o dia ou apenas o mês. Seria </a:t>
            </a:r>
            <a:r>
              <a:rPr lang="pt-PT" altLang="en-US">
                <a:solidFill>
                  <a:schemeClr val="bg1"/>
                </a:solidFill>
              </a:rPr>
              <a:t>estranho</a:t>
            </a:r>
            <a:r>
              <a:rPr lang="en-US">
                <a:solidFill>
                  <a:schemeClr val="bg1"/>
                </a:solidFill>
              </a:rPr>
              <a:t> se você tivesse que fornecer a data várias vezes para formatar cada parte.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Por essa razão,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uma string de formato pode indicar o índice do argumento a ser formatado.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 índice deve seguir imediatamente o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rgbClr val="FFFF00"/>
                </a:solidFill>
              </a:rPr>
              <a:t>%</a:t>
            </a:r>
            <a:r>
              <a:rPr lang="en-US">
                <a:solidFill>
                  <a:schemeClr val="bg1"/>
                </a:solidFill>
              </a:rPr>
              <a:t> e deve ser encerrado por $</a:t>
            </a:r>
            <a:r>
              <a:rPr lang="en-US" b="1">
                <a:solidFill>
                  <a:srgbClr val="FFFF00"/>
                </a:solidFill>
              </a:rPr>
              <a:t>. </a:t>
            </a:r>
            <a:r>
              <a:rPr lang="en-US">
                <a:solidFill>
                  <a:schemeClr val="bg1"/>
                </a:solidFill>
              </a:rPr>
              <a:t>Por exemplo</a:t>
            </a:r>
            <a:r>
              <a:rPr lang="pt-PT" altLang="en-US">
                <a:solidFill>
                  <a:schemeClr val="bg1"/>
                </a:solidFill>
              </a:rPr>
              <a:t>: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System.out.</a:t>
            </a:r>
            <a:r>
              <a:rPr>
                <a:solidFill>
                  <a:srgbClr val="00B050"/>
                </a:solidFill>
              </a:rPr>
              <a:t>printf </a:t>
            </a:r>
            <a:r>
              <a:rPr>
                <a:solidFill>
                  <a:schemeClr val="bg1"/>
                </a:solidFill>
              </a:rPr>
              <a:t>("%1$s %2$tB %2$te, %2$tY", "Data de vencimento:", new Date());</a:t>
            </a: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12385" y="3436620"/>
            <a:ext cx="6649720" cy="109918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5387340" y="3742055"/>
            <a:ext cx="3856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  <a:sym typeface="+mn-ea"/>
              </a:rPr>
              <a:t>Data de vencimento: março 16, 2021</a:t>
            </a:r>
            <a:endParaRPr 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900430" y="5968365"/>
            <a:ext cx="8399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 i="1">
                <a:solidFill>
                  <a:srgbClr val="FFFF00"/>
                </a:solidFill>
              </a:rPr>
              <a:t>Obs:</a:t>
            </a:r>
            <a:r>
              <a:rPr lang="pt-PT" altLang="en-US">
                <a:solidFill>
                  <a:schemeClr val="bg1"/>
                </a:solidFill>
              </a:rPr>
              <a:t> Se o Java não conseguir formatar sera lançada uma exception e tempo de Execução: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 b="1">
                <a:solidFill>
                  <a:srgbClr val="FFFF00"/>
                </a:solidFill>
              </a:rPr>
              <a:t>java.util.UnknownFormatConversionException</a:t>
            </a:r>
            <a:endParaRPr lang="pt-PT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50595" y="1323975"/>
            <a:ext cx="105613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Você pode imprimir um número </a:t>
            </a:r>
            <a:r>
              <a:rPr lang="en-US" b="1">
                <a:solidFill>
                  <a:srgbClr val="FFFF00"/>
                </a:solidFill>
              </a:rPr>
              <a:t>x </a:t>
            </a:r>
            <a:r>
              <a:rPr lang="en-US">
                <a:solidFill>
                  <a:schemeClr val="bg1"/>
                </a:solidFill>
              </a:rPr>
              <a:t>no console com a instrução </a:t>
            </a:r>
            <a:r>
              <a:rPr lang="en-US" b="1">
                <a:solidFill>
                  <a:srgbClr val="FFFF00"/>
                </a:solidFill>
              </a:rPr>
              <a:t>System.out.print (x)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Esse comando imprimirá x com o número máximo de dígitos diferentes de zero para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esse tipo. Por exemplo,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duplo x = 10000,0 / 3,0;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System.out.</a:t>
            </a:r>
            <a:r>
              <a:rPr lang="en-US">
                <a:solidFill>
                  <a:srgbClr val="00B050"/>
                </a:solidFill>
              </a:rPr>
              <a:t>print </a:t>
            </a:r>
            <a:r>
              <a:rPr lang="en-US">
                <a:solidFill>
                  <a:schemeClr val="bg1"/>
                </a:solidFill>
              </a:rPr>
              <a:t>(x);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Isso é um problema se você deseja exibir, por exemplo, dólares e centavos.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Nas primeiras versões do Java, a formatação de números era um pouco complicada.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Felizmente</a:t>
            </a:r>
            <a:r>
              <a:rPr lang="pt-PT" altLang="en-US">
                <a:solidFill>
                  <a:schemeClr val="bg1"/>
                </a:solidFill>
              </a:rPr>
              <a:t> o J</a:t>
            </a:r>
            <a:r>
              <a:rPr lang="en-US">
                <a:solidFill>
                  <a:schemeClr val="bg1"/>
                </a:solidFill>
              </a:rPr>
              <a:t>ava </a:t>
            </a:r>
            <a:r>
              <a:rPr lang="pt-PT" altLang="en-US">
                <a:solidFill>
                  <a:schemeClr val="bg1"/>
                </a:solidFill>
              </a:rPr>
              <a:t>em sua versão </a:t>
            </a:r>
            <a:r>
              <a:rPr lang="en-US">
                <a:solidFill>
                  <a:schemeClr val="bg1"/>
                </a:solidFill>
              </a:rPr>
              <a:t>5 trouxe de volta o venerável método printf da biblioteca C.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Pra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exemplo, a chamada</a:t>
            </a:r>
            <a:r>
              <a:rPr lang="pt-PT" altLang="en-US">
                <a:solidFill>
                  <a:schemeClr val="bg1"/>
                </a:solidFill>
              </a:rPr>
              <a:t>: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System.out.</a:t>
            </a:r>
            <a:r>
              <a:rPr lang="pt-PT" altLang="en-US">
                <a:solidFill>
                  <a:srgbClr val="00B050"/>
                </a:solidFill>
              </a:rPr>
              <a:t>printf</a:t>
            </a:r>
            <a:r>
              <a:rPr lang="pt-PT" altLang="en-US">
                <a:solidFill>
                  <a:schemeClr val="bg1"/>
                </a:solidFill>
              </a:rPr>
              <a:t>("%8.2f", x);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885" y="2273300"/>
            <a:ext cx="4352290" cy="109918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4053840" y="2578735"/>
            <a:ext cx="26327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  <a:sym typeface="+mn-ea"/>
              </a:rPr>
              <a:t>3333.3333333333335</a:t>
            </a:r>
            <a:endParaRPr lang="pt-PT" altLang="en-US" sz="160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0" y="4990465"/>
            <a:ext cx="4352290" cy="109918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4434205" y="5295900"/>
            <a:ext cx="1515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  <a:sym typeface="+mn-ea"/>
              </a:rPr>
              <a:t>3333.33</a:t>
            </a:r>
            <a:endParaRPr lang="pt-PT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30275" y="812800"/>
            <a:ext cx="105613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Você pode fornecer vários parâmetros para printf. Por exemplo: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        </a:t>
            </a:r>
            <a:r>
              <a:rPr lang="en-US">
                <a:solidFill>
                  <a:schemeClr val="bg1"/>
                </a:solidFill>
              </a:rPr>
              <a:t>String name = "Weder";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    int age = 25;       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    System.out.printf ("Olá,%s. No próximo ano, você estará %d", name, age);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406400"/>
            <a:ext cx="4352290" cy="109918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7666355" y="711835"/>
            <a:ext cx="37661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endParaRPr lang="pt-PT" altLang="en-US" sz="1600">
              <a:solidFill>
                <a:schemeClr val="bg1"/>
              </a:solidFill>
            </a:endParaRPr>
          </a:p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Olá,Weder. No próximo ano, você estará 25</a:t>
            </a:r>
            <a:endParaRPr lang="en-US" sz="16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035685" y="2165985"/>
          <a:ext cx="10708005" cy="463613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43405"/>
                <a:gridCol w="5295265"/>
                <a:gridCol w="356933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Conversion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Character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Type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d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Decimal integer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159</a:t>
                      </a:r>
                      <a:endParaRPr 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x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Hexadecimal integer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9f</a:t>
                      </a:r>
                      <a:endParaRPr 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o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Octal integer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237</a:t>
                      </a:r>
                      <a:endParaRPr 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f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Fixed-point floating-point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15.9</a:t>
                      </a:r>
                      <a:endParaRPr 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e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Exponential floating-point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1.59e+01</a:t>
                      </a:r>
                      <a:endParaRPr 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g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General floating-point(the shorter of —</a:t>
                      </a:r>
                      <a:r>
                        <a:rPr lang="pt-PT" altLang="en-US" sz="1800">
                          <a:sym typeface="+mn-ea"/>
                        </a:rPr>
                        <a:t> </a:t>
                      </a:r>
                      <a:r>
                        <a:rPr lang="en-US" sz="1800">
                          <a:sym typeface="+mn-ea"/>
                        </a:rPr>
                        <a:t>e and f)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--</a:t>
                      </a:r>
                      <a:endParaRPr lang="pt-PT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a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Hexadecimal floating-point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0x1.fccdp3</a:t>
                      </a:r>
                      <a:endParaRPr 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s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Hello</a:t>
                      </a:r>
                      <a:endParaRPr 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c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Character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H</a:t>
                      </a:r>
                      <a:endParaRPr lang="pt-PT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b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boolean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true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30275" y="812800"/>
            <a:ext cx="10561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930275" y="1092200"/>
          <a:ext cx="10290810" cy="252857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71650"/>
                <a:gridCol w="4305935"/>
                <a:gridCol w="4213225"/>
              </a:tblGrid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Conversion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Character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Type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Example</a:t>
                      </a:r>
                      <a:endParaRPr lang="en-US"/>
                    </a:p>
                  </a:txBody>
                  <a:tcPr/>
                </a:tc>
              </a:tr>
              <a:tr h="40322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h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Hash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42628b2</a:t>
                      </a:r>
                      <a:endParaRPr lang="en-US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tx or Tx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and time (T forces uppercase)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Obsolete, use the java.time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classes instead—see</a:t>
                      </a:r>
                      <a:endParaRPr lang="en-US"/>
                    </a:p>
                  </a:txBody>
                  <a:tcPr/>
                </a:tc>
              </a:tr>
              <a:tr h="40322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%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percent symbol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%</a:t>
                      </a:r>
                      <a:endParaRPr lang="pt-PT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n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platform-dependent line —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separator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--</a:t>
                      </a:r>
                      <a:endParaRPr lang="pt-PT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true"/>
          <p:nvPr/>
        </p:nvSpPr>
        <p:spPr>
          <a:xfrm>
            <a:off x="942975" y="4191000"/>
            <a:ext cx="108667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Além disso, você pode especificar sinalizadores que controlam a aparência da saída formatada. Por exemplo, o sinalizador de vírgula adiciona separadores de grupo. Aquilo é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System.out.printf("%,.2f", 10000.0 / 3.0);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71080" y="5293360"/>
            <a:ext cx="4352290" cy="109918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7646035" y="5598795"/>
            <a:ext cx="89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endParaRPr lang="pt-PT" altLang="en-US" sz="1600">
              <a:solidFill>
                <a:schemeClr val="bg1"/>
              </a:solidFill>
            </a:endParaRPr>
          </a:p>
          <a:p>
            <a:pPr algn="l"/>
            <a:r>
              <a:rPr lang="pt-PT" altLang="en-US" sz="1600">
                <a:solidFill>
                  <a:schemeClr val="bg1"/>
                </a:solidFill>
                <a:sym typeface="+mn-ea"/>
              </a:rPr>
              <a:t>3,333.33</a:t>
            </a:r>
            <a:endParaRPr lang="pt-PT" altLang="en-US" sz="1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30275" y="812800"/>
            <a:ext cx="10561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930275" y="1092200"/>
          <a:ext cx="10290810" cy="44386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71650"/>
                <a:gridCol w="6574155"/>
                <a:gridCol w="1945005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Fla</a:t>
                      </a:r>
                      <a:r>
                        <a:rPr lang="pt-PT" altLang="en-US"/>
                        <a:t>g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Purpose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Example</a:t>
                      </a:r>
                      <a:endParaRPr lang="en-US"/>
                    </a:p>
                  </a:txBody>
                  <a:tcPr/>
                </a:tc>
              </a:tr>
              <a:tr h="40322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+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Prints sign for positive and negative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numbers.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+3333.33</a:t>
                      </a:r>
                      <a:endParaRPr lang="en-US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space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Adds a space before positive numbers.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| 3333.33|</a:t>
                      </a:r>
                      <a:endParaRPr lang="en-US"/>
                    </a:p>
                  </a:txBody>
                  <a:tcPr/>
                </a:tc>
              </a:tr>
              <a:tr h="403225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0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Adds leading zeroes.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003333.33</a:t>
                      </a:r>
                      <a:endParaRPr lang="pt-PT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-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platform-dependent line —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separator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--</a:t>
                      </a:r>
                      <a:endParaRPr lang="pt-PT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(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Encloses negative numbers in parentheses.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(3333.33)</a:t>
                      </a:r>
                      <a:endParaRPr lang="pt-PT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,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Adds group separators.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3,333.33</a:t>
                      </a:r>
                      <a:endParaRPr lang="pt-PT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#(for f format)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Always includes a decimal point.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3,333.</a:t>
                      </a:r>
                      <a:endParaRPr lang="pt-PT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800">
                          <a:sym typeface="+mn-ea"/>
                        </a:rPr>
                        <a:t>#(x or o format)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Adds 0x or 0 prefix.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0xcafe</a:t>
                      </a:r>
                      <a:endParaRPr lang="pt-PT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$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Specifies the index of the argument to be formatted; for example, %1$d %1$x prints the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first argument in decimal and hexadecimal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159 9F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pt-PT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&lt;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Formats the same value as the previous specification; for example, %d %&lt;x prints the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same number in decimal and hexadecimal.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159 9F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pt-PT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50595" y="1323975"/>
            <a:ext cx="105613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Você pode usar o método </a:t>
            </a:r>
            <a:r>
              <a:rPr lang="en-US">
                <a:solidFill>
                  <a:srgbClr val="00B050"/>
                </a:solidFill>
              </a:rPr>
              <a:t>String.format</a:t>
            </a:r>
            <a:r>
              <a:rPr lang="en-US">
                <a:solidFill>
                  <a:schemeClr val="bg1"/>
                </a:solidFill>
              </a:rPr>
              <a:t> estático para criar uma string formatada sem imprimi-la:</a:t>
            </a:r>
            <a:endParaRPr lang="en-US"/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String message = String.</a:t>
            </a:r>
            <a:r>
              <a:rPr lang="en-US">
                <a:solidFill>
                  <a:srgbClr val="00B050"/>
                </a:solidFill>
              </a:rPr>
              <a:t>format</a:t>
            </a:r>
            <a:r>
              <a:rPr lang="en-US">
                <a:solidFill>
                  <a:schemeClr val="bg1"/>
                </a:solidFill>
              </a:rPr>
              <a:t>("Hello, %s. Next year, you'll be %d", name, age);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System.out.print(message);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Discutimos brevemente as opções de formatação de data e hora do método printf. Para o novo código, você deve usar os métodos do pacote java.time.  Mas você pode encontrar a classe Date e as opções de formatação associadas no código legado.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O formato consiste em duas letras, começando com t e terminando em uma das letras por exemplo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System.out.</a:t>
            </a:r>
            <a:r>
              <a:rPr lang="pt-PT" altLang="en-US">
                <a:solidFill>
                  <a:srgbClr val="00B050"/>
                </a:solidFill>
              </a:rPr>
              <a:t>printf</a:t>
            </a:r>
            <a:r>
              <a:rPr lang="pt-PT" altLang="en-US">
                <a:solidFill>
                  <a:schemeClr val="bg1"/>
                </a:solidFill>
              </a:rPr>
              <a:t>("%tc", new Date());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50460" y="2273300"/>
            <a:ext cx="6649720" cy="109918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5225415" y="2578735"/>
            <a:ext cx="389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  <a:sym typeface="+mn-ea"/>
              </a:rPr>
              <a:t>Hello, Weder. Next year, you'll be 25</a:t>
            </a:r>
            <a:endParaRPr lang="en-US"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50460" y="5129530"/>
            <a:ext cx="6649720" cy="1099185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225415" y="5434965"/>
            <a:ext cx="4099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r>
              <a:rPr lang="pt-PT" altLang="en-US" sz="1600">
                <a:solidFill>
                  <a:schemeClr val="bg1"/>
                </a:solidFill>
                <a:sym typeface="+mn-ea"/>
              </a:rPr>
              <a:t>ter mar 16 11:16:59 BRT 2021</a:t>
            </a:r>
            <a:endParaRPr lang="pt-PT" altLang="en-US" sz="1600">
              <a:solidFill>
                <a:schemeClr val="bg1"/>
              </a:solidFill>
            </a:endParaRPr>
          </a:p>
          <a:p>
            <a:pPr algn="l"/>
            <a:endParaRPr lang="en-US" sz="1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60755" y="989965"/>
            <a:ext cx="10561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Date and Time Conversion Characters</a:t>
            </a:r>
            <a:endParaRPr lang="en-US"/>
          </a:p>
          <a:p>
            <a:pPr algn="l"/>
            <a:r>
              <a:rPr lang="en-US">
                <a:solidFill>
                  <a:schemeClr val="bg1"/>
                </a:solidFill>
              </a:rPr>
              <a:t> </a:t>
            </a:r>
            <a:endParaRPr lang="pt-PT" altLang="en-US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829945" y="1635125"/>
          <a:ext cx="10618470" cy="4831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11910"/>
                <a:gridCol w="5949315"/>
                <a:gridCol w="3357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Conversion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Character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Type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c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Complete date and 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 Feb 09 18:05:19 PST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2015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F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ISO 8601 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2015-02-09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D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U.S. formatted date (month/day/year)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02/09/2015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T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24-hour 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18:05:19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r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12-hour 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06:05:19 pm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R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24-hour time, no seconds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18:05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Y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Four-digit year (with leading zeroes)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2015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y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Last two digits of the year (with leading 15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zeroes)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15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C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First two digits of the year (with leading 20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zeroes)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20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B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Full month name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February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b or h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Abbreviated month name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Feb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0521950" y="322580"/>
            <a:ext cx="951230" cy="930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0653395" y="603885"/>
            <a:ext cx="68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400" b="1">
                <a:solidFill>
                  <a:schemeClr val="bg1"/>
                </a:solidFill>
              </a:rPr>
              <a:t>1</a:t>
            </a:r>
            <a:endParaRPr lang="pt-PT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60755" y="989965"/>
            <a:ext cx="10561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Date and Time Conversion Characters</a:t>
            </a:r>
            <a:endParaRPr lang="en-US"/>
          </a:p>
          <a:p>
            <a:pPr algn="l"/>
            <a:r>
              <a:rPr lang="en-US">
                <a:solidFill>
                  <a:schemeClr val="bg1"/>
                </a:solidFill>
              </a:rPr>
              <a:t> </a:t>
            </a:r>
            <a:endParaRPr lang="pt-PT" altLang="en-US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829945" y="1635125"/>
          <a:ext cx="10618470" cy="4831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52550"/>
                <a:gridCol w="6565900"/>
                <a:gridCol w="2700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Conversion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Character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Type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m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Two-digit month (with leading zeroes)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02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d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Two-digit day (with leading zeroes)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09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e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Two-digit day (without leading zeroes)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9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A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Full weekday name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Monday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a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Abbreviated weekday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Mon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j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Three-digit day of year (with leading zeroes), between 001 and 366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069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H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Two-digit hour (with leading zeroes), between 00 and 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18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k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Two-digit hour (without leading zeroes), between 0 and 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18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I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Two-digit hour (with leading zeroes), between 01 and 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06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l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Two-digit hour (without leading zeroes), 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between 1 and 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6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M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Two-digit minutes (with leading zeroes)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05</a:t>
                      </a:r>
                      <a:endParaRPr lang="pt-PT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0521950" y="322580"/>
            <a:ext cx="951230" cy="930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10653395" y="537210"/>
            <a:ext cx="68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400" b="1">
                <a:solidFill>
                  <a:schemeClr val="bg1"/>
                </a:solidFill>
              </a:rPr>
              <a:t>2</a:t>
            </a:r>
            <a:endParaRPr lang="pt-PT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829945" y="40640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rgbClr val="FFFF00"/>
                </a:solidFill>
              </a:rPr>
              <a:t>Formatting Output</a:t>
            </a:r>
            <a:endParaRPr lang="pt-PT" altLang="en-US" sz="32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60755" y="989965"/>
            <a:ext cx="10561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Date and Time Conversion Characters</a:t>
            </a:r>
            <a:endParaRPr lang="en-US"/>
          </a:p>
          <a:p>
            <a:pPr algn="l"/>
            <a:r>
              <a:rPr lang="en-US">
                <a:solidFill>
                  <a:schemeClr val="bg1"/>
                </a:solidFill>
              </a:rPr>
              <a:t> </a:t>
            </a:r>
            <a:endParaRPr lang="pt-PT" altLang="en-US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829945" y="1635125"/>
          <a:ext cx="10618470" cy="4831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48485"/>
                <a:gridCol w="5230495"/>
                <a:gridCol w="35394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Conversion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Character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Type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S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Two-digit seconds (with leading zeroes)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19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L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Three-digit milliseconds (with leading 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zeroes)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047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N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Nine-digit nanoseconds (with leading 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zeroes)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047000000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p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Morning or afternoon marker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pm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z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RFC 822 numeric offset from GMT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-0800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Z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 zone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PST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s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Seconds since 1970–01–01 00:00:00 GMT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1078884319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Q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Milliseconds since 1970–01–01 00:00:00 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GMT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1078884319047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0521950" y="322580"/>
            <a:ext cx="951230" cy="930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10653395" y="537210"/>
            <a:ext cx="68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400" b="1">
                <a:solidFill>
                  <a:schemeClr val="bg1"/>
                </a:solidFill>
              </a:rPr>
              <a:t>3</a:t>
            </a:r>
            <a:endParaRPr lang="pt-PT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5667</Words>
  <Application>WPS Presentation</Application>
  <PresentationFormat>宽屏</PresentationFormat>
  <Paragraphs>520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Droid Sans Fallback</vt:lpstr>
      <vt:lpstr>SimSun</vt:lpstr>
      <vt:lpstr>Standard Symbols PS</vt:lpstr>
      <vt:lpstr>Michroma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weder</dc:creator>
  <cp:lastModifiedBy>weder</cp:lastModifiedBy>
  <cp:revision>39</cp:revision>
  <dcterms:created xsi:type="dcterms:W3CDTF">2021-03-16T15:17:57Z</dcterms:created>
  <dcterms:modified xsi:type="dcterms:W3CDTF">2021-03-16T15:17:57Z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