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306" r:id="rId4"/>
    <p:sldId id="307" r:id="rId5"/>
    <p:sldId id="305" r:id="rId6"/>
    <p:sldId id="308" r:id="rId7"/>
    <p:sldId id="310" r:id="rId8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3C"/>
    <a:srgbClr val="77F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0"/>
        <p:guide pos="2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6130" y="401955"/>
            <a:ext cx="70396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Java Enumerations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503" y="1145921"/>
            <a:ext cx="8572500" cy="4337050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Enumerações foram adicionadas à linguagem Java no JDK5. 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Enumeração significa uma lista de constantes nomeadas.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Em Java, a enumeração define um tipo de classe. 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Uma enumeração pode ter construtores, métodos e variáveis ​​de instância. 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É criado usando a palavra-chave enum. 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Cada constante de enumeração é pública, estática e final por padrão. 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Embora a enumeração defina um tipo de classe e tenha construtores, 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você não instancia uma enum usando new. 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Variáveis ​​de enumeração são usadas e declaradas da mesma maneira 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chemeClr val="bg1"/>
                </a:solidFill>
                <a:latin typeface="Georgia"/>
                <a:cs typeface="Georgia"/>
              </a:rPr>
              <a:t>que você faz uma variável primitiva.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635" y="620395"/>
            <a:ext cx="539115" cy="54864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405" y="504634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6130" y="401955"/>
            <a:ext cx="70396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pc="-5" dirty="0">
                <a:solidFill>
                  <a:schemeClr val="bg1"/>
                </a:solidFill>
              </a:rPr>
              <a:t>Enumeration ?</a:t>
            </a:r>
            <a:endParaRPr lang="pt-PT" spc="-5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05000" y="2286000"/>
            <a:ext cx="16002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192405" y="2275205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enum job</a:t>
            </a:r>
            <a:r>
              <a:rPr lang="pt-PT" altLang="pt-BR"/>
              <a:t> </a:t>
            </a:r>
            <a:endParaRPr lang="pt-PT" altLang="pt-BR"/>
          </a:p>
        </p:txBody>
      </p:sp>
      <p:sp>
        <p:nvSpPr>
          <p:cNvPr id="4" name="Retângulo 3"/>
          <p:cNvSpPr/>
          <p:nvPr/>
        </p:nvSpPr>
        <p:spPr>
          <a:xfrm>
            <a:off x="3778885" y="2286000"/>
            <a:ext cx="16002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5713095" y="2275205"/>
            <a:ext cx="1600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2115185" y="2298700"/>
            <a:ext cx="1179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Contrato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3840480" y="2298700"/>
            <a:ext cx="1463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Temporario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5748020" y="2298700"/>
            <a:ext cx="1565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Permanente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14" name="Chave esquerda 13"/>
          <p:cNvSpPr/>
          <p:nvPr/>
        </p:nvSpPr>
        <p:spPr>
          <a:xfrm>
            <a:off x="1524000" y="2209800"/>
            <a:ext cx="1524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have direita 14"/>
          <p:cNvSpPr/>
          <p:nvPr/>
        </p:nvSpPr>
        <p:spPr>
          <a:xfrm>
            <a:off x="7553960" y="2237740"/>
            <a:ext cx="102870" cy="574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24066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6130" y="401955"/>
            <a:ext cx="70396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pc="-5" dirty="0">
                <a:solidFill>
                  <a:schemeClr val="bg1"/>
                </a:solidFill>
              </a:rPr>
              <a:t>Class Vs Enum</a:t>
            </a:r>
            <a:endParaRPr lang="pt-PT" spc="-5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2125" y="2286000"/>
            <a:ext cx="3517265" cy="3722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 baseline="-25000"/>
          </a:p>
        </p:txBody>
      </p:sp>
      <p:sp>
        <p:nvSpPr>
          <p:cNvPr id="5" name="Retângulo 4"/>
          <p:cNvSpPr/>
          <p:nvPr/>
        </p:nvSpPr>
        <p:spPr>
          <a:xfrm>
            <a:off x="5074285" y="2275205"/>
            <a:ext cx="3713480" cy="3733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955040" y="2618105"/>
            <a:ext cx="25177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>
                <a:solidFill>
                  <a:schemeClr val="bg1"/>
                </a:solidFill>
              </a:rPr>
              <a:t>constante </a:t>
            </a:r>
            <a:endParaRPr lang="pt-PT" altLang="pt-BR">
              <a:solidFill>
                <a:schemeClr val="bg1"/>
              </a:solidFill>
            </a:endParaRPr>
          </a:p>
          <a:p>
            <a:pPr algn="l"/>
            <a:r>
              <a:rPr lang="pt-PT" altLang="pt-BR">
                <a:solidFill>
                  <a:schemeClr val="bg1"/>
                </a:solidFill>
              </a:rPr>
              <a:t>pode ser substituída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5988685" y="1550670"/>
            <a:ext cx="839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Enum</a:t>
            </a: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164465"/>
            <a:ext cx="1386205" cy="138620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1481455" y="1616075"/>
            <a:ext cx="784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Class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4073525" y="3621405"/>
            <a:ext cx="866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3600" b="1">
                <a:solidFill>
                  <a:schemeClr val="bg1"/>
                </a:solidFill>
              </a:rPr>
              <a:t>VS</a:t>
            </a:r>
            <a:endParaRPr lang="pt-PT" altLang="pt-BR" sz="3600" b="1">
              <a:solidFill>
                <a:schemeClr val="bg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5605145" y="2618105"/>
            <a:ext cx="25177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>
                <a:solidFill>
                  <a:schemeClr val="bg1"/>
                </a:solidFill>
              </a:rPr>
              <a:t>constante NÂO </a:t>
            </a:r>
            <a:endParaRPr lang="pt-PT" altLang="pt-BR">
              <a:solidFill>
                <a:schemeClr val="bg1"/>
              </a:solidFill>
            </a:endParaRPr>
          </a:p>
          <a:p>
            <a:pPr algn="l"/>
            <a:r>
              <a:rPr lang="pt-PT" altLang="pt-BR">
                <a:solidFill>
                  <a:schemeClr val="bg1"/>
                </a:solidFill>
              </a:rPr>
              <a:t>pode ser substituída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974725" y="358838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>
                <a:solidFill>
                  <a:schemeClr val="bg1"/>
                </a:solidFill>
              </a:rPr>
              <a:t>suporta criar Objetos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5605145" y="3537585"/>
            <a:ext cx="3170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>
                <a:solidFill>
                  <a:schemeClr val="bg1"/>
                </a:solidFill>
              </a:rPr>
              <a:t>NÂO suporta criar Objetos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17" name="Caixa de Texto 16"/>
          <p:cNvSpPr txBox="1"/>
          <p:nvPr/>
        </p:nvSpPr>
        <p:spPr>
          <a:xfrm>
            <a:off x="1050925" y="4172585"/>
            <a:ext cx="1140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>
                <a:solidFill>
                  <a:schemeClr val="bg1"/>
                </a:solidFill>
              </a:rPr>
              <a:t>Herança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5686425" y="4266565"/>
            <a:ext cx="2660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>
                <a:solidFill>
                  <a:schemeClr val="bg1"/>
                </a:solidFill>
              </a:rPr>
              <a:t>NÂO suporta Herança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19" name="Caixa de Texto 18"/>
          <p:cNvSpPr txBox="1"/>
          <p:nvPr/>
        </p:nvSpPr>
        <p:spPr>
          <a:xfrm>
            <a:off x="1000125" y="4794885"/>
            <a:ext cx="2651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>
                <a:solidFill>
                  <a:schemeClr val="bg1"/>
                </a:solidFill>
              </a:rPr>
              <a:t>implementa Interface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20" name="Caixa de Texto 19"/>
          <p:cNvSpPr txBox="1"/>
          <p:nvPr/>
        </p:nvSpPr>
        <p:spPr>
          <a:xfrm>
            <a:off x="5775325" y="4845685"/>
            <a:ext cx="2651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>
                <a:solidFill>
                  <a:schemeClr val="bg1"/>
                </a:solidFill>
              </a:rPr>
              <a:t>implementa Interface</a:t>
            </a: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2780665"/>
            <a:ext cx="314325" cy="24193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25" y="2703830"/>
            <a:ext cx="407035" cy="40703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669665"/>
            <a:ext cx="314325" cy="24193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4253865"/>
            <a:ext cx="314325" cy="24193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4863465"/>
            <a:ext cx="314325" cy="24193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425" y="3516630"/>
            <a:ext cx="407035" cy="40703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4253230"/>
            <a:ext cx="407035" cy="407035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4914265"/>
            <a:ext cx="314325" cy="241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6130" y="401955"/>
            <a:ext cx="70396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Tipos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Enumerados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503" y="1298321"/>
            <a:ext cx="8572500" cy="46926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solidFill>
                  <a:schemeClr val="bg1"/>
                </a:solidFill>
                <a:latin typeface="Georgia"/>
                <a:cs typeface="Georgia"/>
              </a:rPr>
              <a:t>O </a:t>
            </a:r>
            <a:r>
              <a:rPr sz="1400" spc="-10" dirty="0">
                <a:solidFill>
                  <a:schemeClr val="bg1"/>
                </a:solidFill>
                <a:latin typeface="Georgia"/>
                <a:cs typeface="Georgia"/>
              </a:rPr>
              <a:t>tipo </a:t>
            </a:r>
            <a:r>
              <a:rPr sz="1400" b="1" spc="-5" dirty="0">
                <a:solidFill>
                  <a:schemeClr val="bg1"/>
                </a:solidFill>
                <a:latin typeface="Georgia"/>
                <a:cs typeface="Georgia"/>
              </a:rPr>
              <a:t>enum </a:t>
            </a:r>
            <a:r>
              <a:rPr sz="1400" spc="-10" dirty="0">
                <a:solidFill>
                  <a:schemeClr val="bg1"/>
                </a:solidFill>
                <a:latin typeface="Georgia"/>
                <a:cs typeface="Georgia"/>
              </a:rPr>
              <a:t>estende </a:t>
            </a:r>
            <a:r>
              <a:rPr sz="1400" spc="-5" dirty="0">
                <a:solidFill>
                  <a:schemeClr val="bg1"/>
                </a:solidFill>
                <a:latin typeface="Georgia"/>
                <a:cs typeface="Georgia"/>
              </a:rPr>
              <a:t>implicitamente a </a:t>
            </a:r>
            <a:r>
              <a:rPr sz="1400" spc="-10" dirty="0">
                <a:solidFill>
                  <a:schemeClr val="bg1"/>
                </a:solidFill>
                <a:latin typeface="Georgia"/>
                <a:cs typeface="Georgia"/>
              </a:rPr>
              <a:t>classe </a:t>
            </a:r>
            <a:r>
              <a:rPr sz="1400" b="1" spc="-5" dirty="0">
                <a:solidFill>
                  <a:schemeClr val="bg1"/>
                </a:solidFill>
                <a:latin typeface="Georgia"/>
                <a:cs typeface="Georgia"/>
              </a:rPr>
              <a:t>java.lang.Enum. </a:t>
            </a:r>
            <a:r>
              <a:rPr sz="1400" spc="-5" dirty="0">
                <a:solidFill>
                  <a:schemeClr val="bg1"/>
                </a:solidFill>
                <a:latin typeface="Georgia"/>
                <a:cs typeface="Georgia"/>
              </a:rPr>
              <a:t>As </a:t>
            </a:r>
            <a:r>
              <a:rPr sz="1400" spc="-10" dirty="0">
                <a:solidFill>
                  <a:schemeClr val="bg1"/>
                </a:solidFill>
                <a:latin typeface="Georgia"/>
                <a:cs typeface="Georgia"/>
              </a:rPr>
              <a:t>enumerações podem ter  construtores, métodos, </a:t>
            </a:r>
            <a:r>
              <a:rPr sz="1400" spc="-5" dirty="0">
                <a:solidFill>
                  <a:schemeClr val="bg1"/>
                </a:solidFill>
                <a:latin typeface="Georgia"/>
                <a:cs typeface="Georgia"/>
              </a:rPr>
              <a:t>variáveis. </a:t>
            </a:r>
            <a:r>
              <a:rPr sz="1400" spc="-10" dirty="0">
                <a:solidFill>
                  <a:schemeClr val="bg1"/>
                </a:solidFill>
                <a:latin typeface="Georgia"/>
                <a:cs typeface="Georgia"/>
              </a:rPr>
              <a:t>Cada </a:t>
            </a:r>
            <a:r>
              <a:rPr sz="1400" spc="-5" dirty="0">
                <a:solidFill>
                  <a:schemeClr val="bg1"/>
                </a:solidFill>
                <a:latin typeface="Georgia"/>
                <a:cs typeface="Georgia"/>
              </a:rPr>
              <a:t>elemento é uma instância do</a:t>
            </a:r>
            <a:r>
              <a:rPr sz="1400" spc="33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Georgia"/>
                <a:cs typeface="Georgia"/>
              </a:rPr>
              <a:t>enum.</a:t>
            </a:r>
            <a:endParaRPr sz="1400" spc="-5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635" y="620395"/>
            <a:ext cx="539115" cy="54864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10" y="1905635"/>
            <a:ext cx="2927985" cy="2927985"/>
          </a:xfrm>
          <a:prstGeom prst="rect">
            <a:avLst/>
          </a:prstGeom>
        </p:spPr>
      </p:pic>
      <p:sp>
        <p:nvSpPr>
          <p:cNvPr id="12" name="object 10"/>
          <p:cNvSpPr txBox="1"/>
          <p:nvPr/>
        </p:nvSpPr>
        <p:spPr>
          <a:xfrm>
            <a:off x="6721221" y="2315617"/>
            <a:ext cx="1980564" cy="22263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p>
            <a:pPr indent="0">
              <a:lnSpc>
                <a:spcPct val="100000"/>
              </a:lnSpc>
              <a:spcBef>
                <a:spcPts val="500"/>
              </a:spcBef>
              <a:buSzPct val="93000"/>
              <a:buFont typeface="Wingdings"/>
              <a:buNone/>
              <a:tabLst>
                <a:tab pos="207645" algn="l"/>
              </a:tabLst>
            </a:pPr>
            <a:r>
              <a:rPr sz="1400" spc="65" dirty="0">
                <a:solidFill>
                  <a:schemeClr val="bg1"/>
                </a:solidFill>
                <a:latin typeface="Arial"/>
                <a:cs typeface="Arial"/>
              </a:rPr>
              <a:t>Como </a:t>
            </a:r>
            <a:r>
              <a:rPr sz="1400" spc="-30" dirty="0"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classes,</a:t>
            </a:r>
            <a:r>
              <a:rPr sz="14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400" spc="50" dirty="0">
                <a:solidFill>
                  <a:schemeClr val="bg1"/>
                </a:solidFill>
                <a:latin typeface="Arial"/>
                <a:cs typeface="Arial"/>
              </a:rPr>
              <a:t>enumerações</a:t>
            </a:r>
            <a:r>
              <a:rPr sz="1400" spc="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chemeClr val="bg1"/>
                </a:solidFill>
                <a:latin typeface="Arial"/>
                <a:cs typeface="Arial"/>
              </a:rPr>
              <a:t>podem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170000"/>
              </a:lnSpc>
              <a:spcBef>
                <a:spcPts val="5"/>
              </a:spcBef>
            </a:pPr>
            <a:r>
              <a:rPr sz="1400" spc="30" dirty="0">
                <a:solidFill>
                  <a:schemeClr val="bg1"/>
                </a:solidFill>
                <a:latin typeface="Arial"/>
                <a:cs typeface="Arial"/>
              </a:rPr>
              <a:t>ser </a:t>
            </a:r>
            <a:r>
              <a:rPr sz="1400" spc="60" dirty="0">
                <a:solidFill>
                  <a:schemeClr val="bg1"/>
                </a:solidFill>
                <a:latin typeface="Arial"/>
                <a:cs typeface="Arial"/>
              </a:rPr>
              <a:t>declaradas </a:t>
            </a:r>
            <a:r>
              <a:rPr sz="1400" spc="125" dirty="0">
                <a:solidFill>
                  <a:schemeClr val="bg1"/>
                </a:solidFill>
                <a:latin typeface="Arial"/>
                <a:cs typeface="Arial"/>
              </a:rPr>
              <a:t>dentro  </a:t>
            </a:r>
            <a:r>
              <a:rPr sz="1400" spc="4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classes, </a:t>
            </a:r>
            <a:r>
              <a:rPr sz="1400" spc="75" dirty="0">
                <a:solidFill>
                  <a:schemeClr val="bg1"/>
                </a:solidFill>
                <a:latin typeface="Arial"/>
                <a:cs typeface="Arial"/>
              </a:rPr>
              <a:t>como  </a:t>
            </a:r>
            <a:r>
              <a:rPr sz="1400" spc="50" dirty="0">
                <a:solidFill>
                  <a:schemeClr val="bg1"/>
                </a:solidFill>
                <a:latin typeface="Arial"/>
                <a:cs typeface="Arial"/>
              </a:rPr>
              <a:t>estáticas </a:t>
            </a:r>
            <a:r>
              <a:rPr sz="1400" spc="-5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400" spc="2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chemeClr val="bg1"/>
                </a:solidFill>
                <a:latin typeface="Arial"/>
                <a:cs typeface="Arial"/>
              </a:rPr>
              <a:t>locais.</a:t>
            </a:r>
            <a:endParaRPr sz="1400" spc="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1905635"/>
            <a:ext cx="5776595" cy="38989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380" y="5283200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6130" y="401955"/>
            <a:ext cx="70396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pc="-5" dirty="0">
                <a:solidFill>
                  <a:schemeClr val="bg1"/>
                </a:solidFill>
              </a:rPr>
              <a:t>Vantagens</a:t>
            </a:r>
            <a:endParaRPr lang="pt-PT" spc="-5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05000" y="2286000"/>
            <a:ext cx="57912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1905000" y="3009900"/>
            <a:ext cx="57912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1905000" y="3708400"/>
            <a:ext cx="57912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2115185" y="2298700"/>
            <a:ext cx="4603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Enum em Java oferece um Tipo seguro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2057400" y="3022600"/>
            <a:ext cx="4900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Enum facilmente usado em Switch Cases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2057400" y="3708400"/>
            <a:ext cx="3142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Enum pode ser tranversal</a:t>
            </a: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240665"/>
            <a:ext cx="1386205" cy="138620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879600" y="4445000"/>
            <a:ext cx="5791200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879600" y="5194300"/>
            <a:ext cx="5791200" cy="38100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Caixa de Texto 11"/>
          <p:cNvSpPr txBox="1"/>
          <p:nvPr/>
        </p:nvSpPr>
        <p:spPr>
          <a:xfrm>
            <a:off x="2032000" y="4445000"/>
            <a:ext cx="560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Enum possui Atributos, metodos  e Contrutores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2006600" y="5181600"/>
            <a:ext cx="4237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Enum pode implementar Interfaces</a:t>
            </a:r>
            <a:endParaRPr lang="pt-PT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6130" y="401955"/>
            <a:ext cx="70396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pc="-5" dirty="0">
                <a:solidFill>
                  <a:schemeClr val="bg1"/>
                </a:solidFill>
              </a:rPr>
              <a:t>Atividade 1</a:t>
            </a:r>
            <a:endParaRPr lang="pt-PT" spc="-5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240665"/>
            <a:ext cx="1386205" cy="13862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" y="2607310"/>
            <a:ext cx="5776595" cy="3898900"/>
          </a:xfrm>
          <a:prstGeom prst="rect">
            <a:avLst/>
          </a:prstGeom>
        </p:spPr>
      </p:pic>
      <p:sp>
        <p:nvSpPr>
          <p:cNvPr id="14" name="Caixa de Texto 13"/>
          <p:cNvSpPr txBox="1"/>
          <p:nvPr/>
        </p:nvSpPr>
        <p:spPr>
          <a:xfrm>
            <a:off x="645795" y="1707515"/>
            <a:ext cx="8077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Cria o Enum abaixo, depois crie uma classe Executora com e chame </a:t>
            </a:r>
            <a:endParaRPr lang="pt-PT" altLang="pt-BR">
              <a:solidFill>
                <a:schemeClr val="bg1"/>
              </a:solidFill>
            </a:endParaRPr>
          </a:p>
          <a:p>
            <a:r>
              <a:rPr lang="pt-PT" altLang="pt-BR">
                <a:solidFill>
                  <a:schemeClr val="bg1"/>
                </a:solidFill>
              </a:rPr>
              <a:t>as  Estacões do Ano e seus  Meses Inicial e final</a:t>
            </a:r>
            <a:endParaRPr lang="pt-PT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Presentation</Application>
  <PresentationFormat>On-screen Show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Georgia</vt:lpstr>
      <vt:lpstr>Gubbi</vt:lpstr>
      <vt:lpstr>Wingdings</vt:lpstr>
      <vt:lpstr>Arial</vt:lpstr>
      <vt:lpstr>微软雅黑</vt:lpstr>
      <vt:lpstr>文泉驿微米黑</vt:lpstr>
      <vt:lpstr>Arial Unicode MS</vt:lpstr>
      <vt:lpstr>Calibri</vt:lpstr>
      <vt:lpstr>Georgia</vt:lpstr>
      <vt:lpstr>OpenSymbol</vt:lpstr>
      <vt:lpstr>Default Design</vt:lpstr>
      <vt:lpstr>Java Enumerations</vt:lpstr>
      <vt:lpstr>Enumeration ?</vt:lpstr>
      <vt:lpstr>Class Vs Enum</vt:lpstr>
      <vt:lpstr>Tipos Enumerados</vt:lpstr>
      <vt:lpstr>Vantagens</vt:lpstr>
      <vt:lpstr>Vantagens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Extensão</dc:title>
  <dc:creator/>
  <cp:lastModifiedBy>weder</cp:lastModifiedBy>
  <cp:revision>31</cp:revision>
  <dcterms:created xsi:type="dcterms:W3CDTF">2020-04-01T23:36:00Z</dcterms:created>
  <dcterms:modified xsi:type="dcterms:W3CDTF">2020-04-01T23:36:00Z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1900-01-01T00:00:00Z</vt:filetime>
  </property>
  <property fmtid="{D5CDD505-2E9C-101B-9397-08002B2CF9AE}" pid="3" name="KSOProductBuildVer">
    <vt:lpwstr>1046-11.1.0.9126</vt:lpwstr>
  </property>
</Properties>
</file>