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355" r:id="rId4"/>
    <p:sldId id="357" r:id="rId5"/>
    <p:sldId id="356" r:id="rId6"/>
    <p:sldId id="359" r:id="rId7"/>
    <p:sldId id="358" r:id="rId8"/>
    <p:sldId id="360" r:id="rId9"/>
    <p:sldId id="361" r:id="rId10"/>
    <p:sldId id="354" r:id="rId11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723"/>
    <a:srgbClr val="3C1361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58"/>
        <p:guide pos="21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575878"/>
            <a:ext cx="39077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Functional Interface</a:t>
            </a:r>
            <a:br>
              <a:rPr lang="pt-PT" sz="3200" b="1" dirty="0">
                <a:solidFill>
                  <a:schemeClr val="bg1"/>
                </a:solidFill>
              </a:rPr>
            </a:br>
            <a:r>
              <a:rPr lang="pt-PT" sz="3200" b="1" dirty="0">
                <a:solidFill>
                  <a:schemeClr val="bg1"/>
                </a:solidFill>
              </a:rPr>
              <a:t>Consumer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161925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#2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565150" y="162560"/>
            <a:ext cx="277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491490" y="685800"/>
            <a:ext cx="80613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olidFill>
                  <a:schemeClr val="bg1"/>
                </a:solidFill>
              </a:rPr>
              <a:t>The term Java functional interface was introduced in Java 8. A functional interface in Java is an interface that contains only a single abstract (unimplemented) method. A functional interface can contain default and static methods which do have an implementation, in addition to the single unimplemented method.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Here is a Java functional interface example: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" y="2794000"/>
            <a:ext cx="6277610" cy="1270000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699135" y="3157855"/>
            <a:ext cx="581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public interface MyFunctionalInterface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public void execute();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565150" y="162560"/>
            <a:ext cx="277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491490" y="685800"/>
            <a:ext cx="80613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olidFill>
                  <a:schemeClr val="bg1"/>
                </a:solidFill>
              </a:rPr>
              <a:t>The above counts as a functional interface in Java because it only contains a single method, and that method has no implementation. Normally a Java interface does not contain implementations of the methods it declares, but it can contain implementations in default methods, or in static methods. Below is another example of a Java functional interface, with implementations of some of the methods: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" y="2794000"/>
            <a:ext cx="7711440" cy="3012440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699135" y="3157855"/>
            <a:ext cx="71170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public interface MyFunctionalInterface2{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public void execute();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public default void print(String text)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    System.out.println(text);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public static void print(String text, PrintWriter writer) throws IOException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    writer.write(text);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5652770" y="227330"/>
            <a:ext cx="2809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Comparator Lambda</a:t>
            </a:r>
            <a:endParaRPr lang="pt-PT" altLang="en-US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1057910"/>
            <a:ext cx="6391275" cy="1969770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671195" y="1304925"/>
            <a:ext cx="5814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Comparator&lt;Integer&gt; c1 = new Comparator&lt;Integer&gt;()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@Override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public int compare(Integer x, Integer y)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	return x.compareTo(y);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System.out.println("Comparator1 :"+c1.compare(15, 15)); //0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5892165" y="1174750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7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3349625"/>
            <a:ext cx="6391275" cy="1270000"/>
          </a:xfrm>
          <a:prstGeom prst="rect">
            <a:avLst/>
          </a:prstGeom>
        </p:spPr>
      </p:pic>
      <p:sp>
        <p:nvSpPr>
          <p:cNvPr id="14" name="Text Box 13"/>
          <p:cNvSpPr txBox="true"/>
          <p:nvPr/>
        </p:nvSpPr>
        <p:spPr>
          <a:xfrm>
            <a:off x="671830" y="3858260"/>
            <a:ext cx="5814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Comparator&lt;Integer&gt; c2 = (Integer x, Integer y) -&gt; x.compareTo(y);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System.out.println("Comparator2 :"+c2.compare(25, 15)); // 1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5882640" y="3489960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8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5017770"/>
            <a:ext cx="6391275" cy="1189355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5526405"/>
            <a:ext cx="5814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Comparator&lt;Integer&gt; c3 = (x, y) -&gt; x.compareTo(y);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System.out.println("Comparator3 :"+c3.compare(15, 25)); // -1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892165" y="5158105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8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565150" y="162560"/>
            <a:ext cx="2775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491490" y="685800"/>
            <a:ext cx="806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olidFill>
                  <a:schemeClr val="bg1"/>
                </a:solidFill>
              </a:rPr>
              <a:t>Example 2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1373505"/>
            <a:ext cx="7711440" cy="3012440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645160" y="1737360"/>
            <a:ext cx="711708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@FunctionalInterface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public interface TestInterface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public void add();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default String sayHello()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	return "Hello";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static boolean isValid()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	return true;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440690" y="670560"/>
            <a:ext cx="3446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Pilar Functional Interface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440690" y="1482725"/>
            <a:ext cx="80613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 altLang="en-US">
                <a:solidFill>
                  <a:schemeClr val="bg1"/>
                </a:solidFill>
              </a:rPr>
              <a:t>Consumer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Predicate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Function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pt-PT" altLang="en-US">
                <a:solidFill>
                  <a:schemeClr val="bg1"/>
                </a:solidFill>
              </a:rPr>
              <a:t>Supplier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440690" y="670560"/>
            <a:ext cx="4146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 Consumer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1219200"/>
            <a:ext cx="7543800" cy="472440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857885" y="1680210"/>
            <a:ext cx="5199380" cy="40925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@FunctionalInterface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</a:t>
            </a:r>
            <a:r>
              <a:rPr lang="en-US" sz="1000">
                <a:solidFill>
                  <a:srgbClr val="F70723"/>
                </a:solidFill>
              </a:rPr>
              <a:t>interface </a:t>
            </a:r>
            <a:r>
              <a:rPr lang="en-US" sz="1000">
                <a:solidFill>
                  <a:schemeClr val="bg1"/>
                </a:solidFill>
              </a:rPr>
              <a:t>Consumer&lt;T&gt;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/**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 Performs this operation on the given argument.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 @param t the input argument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*/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void </a:t>
            </a:r>
            <a:r>
              <a:rPr lang="en-US" sz="1000">
                <a:solidFill>
                  <a:srgbClr val="FFFF00"/>
                </a:solidFill>
              </a:rPr>
              <a:t>accept</a:t>
            </a:r>
            <a:r>
              <a:rPr lang="en-US" sz="1000">
                <a:solidFill>
                  <a:schemeClr val="bg1"/>
                </a:solidFill>
              </a:rPr>
              <a:t>(T t);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/**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 Returns a composed {@code Consumer} that performs, in sequence, this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 operation followed by the {@code after} operation. If performing either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 operation throws an exception, it is relayed to the caller of the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 composed operation.  If performing this operation throws an exception,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 the {@code after} operation will not be performed.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 @param after the operation to perform after this operation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 @return a composed {@code Consumer} that performs in sequence this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 operation followed by the {@code after} operation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 @throws NullPointerException if {@code after} is null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*/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default Consumer&lt;T&gt; </a:t>
            </a:r>
            <a:r>
              <a:rPr lang="en-US" sz="1000">
                <a:solidFill>
                  <a:srgbClr val="FFFF00"/>
                </a:solidFill>
              </a:rPr>
              <a:t>andThen</a:t>
            </a:r>
            <a:r>
              <a:rPr lang="en-US" sz="1000">
                <a:solidFill>
                  <a:schemeClr val="bg1"/>
                </a:solidFill>
              </a:rPr>
              <a:t>(Consumer&lt;? super T&gt; after)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   Objects.requireNonNull(after);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    return (T t) -&gt; { accept(t); after.accept(t); };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    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440690" y="670560"/>
            <a:ext cx="4146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  <a:sym typeface="+mn-ea"/>
              </a:rPr>
              <a:t>Functional Interface Consumer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3400" y="1219200"/>
            <a:ext cx="7543800" cy="2842260"/>
            <a:chOff x="840" y="1920"/>
            <a:chExt cx="11880" cy="7440"/>
          </a:xfrm>
        </p:grpSpPr>
        <p:sp>
          <p:nvSpPr>
            <p:cNvPr id="2" name="Rectangle 1"/>
            <p:cNvSpPr/>
            <p:nvPr/>
          </p:nvSpPr>
          <p:spPr>
            <a:xfrm>
              <a:off x="840" y="1920"/>
              <a:ext cx="11880" cy="7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80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32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63" y="2040"/>
              <a:ext cx="360" cy="36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Text Box 8"/>
          <p:cNvSpPr txBox="true"/>
          <p:nvPr/>
        </p:nvSpPr>
        <p:spPr>
          <a:xfrm>
            <a:off x="857885" y="1680210"/>
            <a:ext cx="6148705" cy="2091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solidFill>
                  <a:schemeClr val="bg1"/>
                </a:solidFill>
              </a:rPr>
              <a:t>import java.util.function.Consumer;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public class ConsumerExample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public static void </a:t>
            </a:r>
            <a:r>
              <a:rPr lang="en-US" sz="1000">
                <a:solidFill>
                  <a:srgbClr val="FFFF00"/>
                </a:solidFill>
              </a:rPr>
              <a:t>main</a:t>
            </a:r>
            <a:r>
              <a:rPr lang="en-US" sz="1000">
                <a:solidFill>
                  <a:schemeClr val="bg1"/>
                </a:solidFill>
              </a:rPr>
              <a:t>(String[] args) {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r>
              <a:rPr lang="pt-PT" altLang="en-US" sz="1000">
                <a:solidFill>
                  <a:schemeClr val="bg1"/>
                </a:solidFill>
              </a:rPr>
              <a:t>        </a:t>
            </a:r>
            <a:r>
              <a:rPr lang="en-US" sz="1000">
                <a:solidFill>
                  <a:schemeClr val="bg1"/>
                </a:solidFill>
              </a:rPr>
              <a:t>Consumer&lt;String&gt; con1 = (s) -&gt; {System.out.println(s.toUpperCase());};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r>
              <a:rPr lang="pt-PT" altLang="en-US" sz="1000">
                <a:solidFill>
                  <a:schemeClr val="bg1"/>
                </a:solidFill>
              </a:rPr>
              <a:t>        </a:t>
            </a:r>
            <a:r>
              <a:rPr lang="en-US" sz="1000">
                <a:solidFill>
                  <a:schemeClr val="bg1"/>
                </a:solidFill>
              </a:rPr>
              <a:t>con1.accept("java8");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r>
              <a:rPr lang="pt-PT" altLang="en-US" sz="1000">
                <a:solidFill>
                  <a:schemeClr val="bg1"/>
                </a:solidFill>
              </a:rPr>
              <a:t>        </a:t>
            </a:r>
            <a:r>
              <a:rPr lang="en-US" sz="1000">
                <a:solidFill>
                  <a:schemeClr val="bg1"/>
                </a:solidFill>
              </a:rPr>
              <a:t>Consumer&lt;String&gt; con2 = (s) -&gt; System.out.println(s.toLowerCase());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</a:t>
            </a:r>
            <a:r>
              <a:rPr lang="pt-PT" altLang="en-US" sz="1000">
                <a:solidFill>
                  <a:schemeClr val="bg1"/>
                </a:solidFill>
              </a:rPr>
              <a:t>        </a:t>
            </a:r>
            <a:r>
              <a:rPr lang="en-US" sz="1000">
                <a:solidFill>
                  <a:schemeClr val="bg1"/>
                </a:solidFill>
              </a:rPr>
              <a:t>con2.accept("java8");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pt-PT" altLang="en-US" sz="1000">
                <a:solidFill>
                  <a:schemeClr val="bg1"/>
                </a:solidFill>
              </a:rPr>
              <a:t> </a:t>
            </a:r>
            <a:r>
              <a:rPr lang="en-US" sz="1000">
                <a:solidFill>
                  <a:schemeClr val="bg1"/>
                </a:solidFill>
              </a:rPr>
              <a:t>	</a:t>
            </a:r>
            <a:r>
              <a:rPr lang="pt-PT" altLang="en-US" sz="1000">
                <a:solidFill>
                  <a:schemeClr val="bg1"/>
                </a:solidFill>
              </a:rPr>
              <a:t>        </a:t>
            </a:r>
            <a:r>
              <a:rPr lang="en-US" sz="1000">
                <a:solidFill>
                  <a:schemeClr val="bg1"/>
                </a:solidFill>
              </a:rPr>
              <a:t>con1.andThen(con2).accept("java8");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	}</a:t>
            </a:r>
            <a:endParaRPr lang="en-US" sz="1000">
              <a:solidFill>
                <a:schemeClr val="bg1"/>
              </a:solidFill>
            </a:endParaRPr>
          </a:p>
          <a:p>
            <a:pPr algn="l"/>
            <a:endParaRPr lang="en-US" sz="1000">
              <a:solidFill>
                <a:schemeClr val="bg1"/>
              </a:solidFill>
            </a:endParaRPr>
          </a:p>
          <a:p>
            <a:pPr algn="l"/>
            <a:r>
              <a:rPr lang="en-US" sz="1000">
                <a:solidFill>
                  <a:schemeClr val="bg1"/>
                </a:solidFill>
              </a:rPr>
              <a:t>}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170738" y="256540"/>
            <a:ext cx="159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en-US" b="1">
                <a:solidFill>
                  <a:schemeClr val="bg1"/>
                </a:solidFill>
                <a:sym typeface="+mn-ea"/>
              </a:rPr>
              <a:t>Example01</a:t>
            </a:r>
            <a:endParaRPr lang="pt-PT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3890" y="4187190"/>
            <a:ext cx="7433310" cy="1497330"/>
            <a:chOff x="840" y="1920"/>
            <a:chExt cx="11706" cy="2826"/>
          </a:xfrm>
        </p:grpSpPr>
        <p:sp>
          <p:nvSpPr>
            <p:cNvPr id="21" name="Rectangle 20"/>
            <p:cNvSpPr/>
            <p:nvPr/>
          </p:nvSpPr>
          <p:spPr>
            <a:xfrm>
              <a:off x="840" y="1920"/>
              <a:ext cx="11706" cy="28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Text Box 22"/>
            <p:cNvSpPr txBox="true"/>
            <p:nvPr/>
          </p:nvSpPr>
          <p:spPr>
            <a:xfrm>
              <a:off x="972" y="1920"/>
              <a:ext cx="3553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400">
                  <a:solidFill>
                    <a:schemeClr val="bg1">
                      <a:lumMod val="85000"/>
                    </a:schemeClr>
                  </a:solidFill>
                </a:rPr>
                <a:t>/opt/jdk-11.0.9/bin/java</a:t>
              </a:r>
              <a:endParaRPr lang="en-US" sz="14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Text Box 9"/>
          <p:cNvSpPr txBox="true"/>
          <p:nvPr/>
        </p:nvSpPr>
        <p:spPr>
          <a:xfrm>
            <a:off x="705485" y="4493895"/>
            <a:ext cx="68834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JAVA8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java8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JAVA8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java8</a:t>
            </a:r>
            <a:endParaRPr lang="en-US" sz="14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3341</Words>
  <Application>WPS Presentation</Application>
  <PresentationFormat>On-screen Show (4:3)</PresentationFormat>
  <Paragraphs>137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Functional Interface Consumer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81</cp:revision>
  <dcterms:created xsi:type="dcterms:W3CDTF">2021-05-13T01:53:28Z</dcterms:created>
  <dcterms:modified xsi:type="dcterms:W3CDTF">2021-05-13T01:53:28Z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1900-01-00T15:00:00Z</vt:filetime>
  </property>
  <property fmtid="{D5CDD505-2E9C-101B-9397-08002B2CF9AE}" pid="3" name="KSOProductBuildVer">
    <vt:lpwstr>1033-11.1.0.10161</vt:lpwstr>
  </property>
</Properties>
</file>