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3"/>
    <p:sldId id="355" r:id="rId4"/>
    <p:sldId id="354" r:id="rId5"/>
  </p:sldIdLst>
  <p:sldSz cx="9144000" cy="6858000"/>
  <p:notesSz cx="9144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1361"/>
    <a:srgbClr val="52307C"/>
    <a:srgbClr val="240FA0"/>
    <a:srgbClr val="DFDFDF"/>
    <a:srgbClr val="0253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682"/>
        <p:guide pos="214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C8F18574-DBF7-465D-B037-FE631F471BB2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744C3D8E-6D01-472B-9760-E65C392860FE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fld id="{6C70B395-2DD1-4E0C-AD7F-C33E717CE14B}" type="datetimeFigureOut">
              <a:rPr lang="pt-BR" smtClean="0"/>
            </a:fld>
            <a:endParaRPr lang="pt-BR"/>
          </a:p>
        </p:txBody>
      </p:sp>
      <p:sp>
        <p:nvSpPr>
          <p:cNvPr id="4" name="Espaço Reservado para Imagem de Slide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true"/>
          </p:cNvSpPr>
          <p:nvPr>
            <p:ph type="body" sz="quarter" idx="3"/>
          </p:nvPr>
        </p:nvSpPr>
        <p:spPr>
          <a:xfrm>
            <a:off x="914400" y="3300413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true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true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fld id="{A6666332-D461-43D9-A1C1-8FF0295CCEC5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true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true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true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true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true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true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true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Conteúdo 3"/>
          <p:cNvSpPr>
            <a:spLocks noGrp="true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true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6" name="Espaço Reservado para Conteúdo 5"/>
          <p:cNvSpPr>
            <a:spLocks noGrp="true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8" name="Espaço Reservado para Rodapé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9" name="Espaço Reservado para Número de Slid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3" name="Espaço Reservado para Rodapé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Número de Slid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true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true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true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true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ítulo 1025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false"/>
          <a:p>
            <a:pPr lvl="0"/>
            <a:r>
              <a:t>Clique para editar o estilo do título mestre</a:t>
            </a:r>
          </a:p>
        </p:txBody>
      </p:sp>
      <p:sp>
        <p:nvSpPr>
          <p:cNvPr id="1027" name="Espaço Reservado para Texto 1026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Clique para editar os estilos do texto mestre</a:t>
            </a:r>
          </a:p>
          <a:p>
            <a:pPr lvl="1"/>
            <a:r>
              <a:t>Segundo nível</a:t>
            </a:r>
          </a:p>
          <a:p>
            <a:pPr lvl="2"/>
            <a:r>
              <a:t>Terceiro nível</a:t>
            </a:r>
          </a:p>
          <a:p>
            <a:pPr lvl="3"/>
            <a:r>
              <a:t>Quarto nível</a:t>
            </a:r>
          </a:p>
          <a:p>
            <a:pPr lvl="4"/>
            <a:r>
              <a:t>Quinto nível</a:t>
            </a:r>
          </a:p>
        </p:txBody>
      </p:sp>
      <p:sp>
        <p:nvSpPr>
          <p:cNvPr id="1028" name="Espaço Reservado para Data 1027"/>
          <p:cNvSpPr/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29" name="Espaço Reservado para Rodapé 102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/>
        </p:txBody>
      </p:sp>
      <p:sp>
        <p:nvSpPr>
          <p:cNvPr id="1030" name="Espaço Reservado para Número de Slide 102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3899535" y="0"/>
            <a:ext cx="5244465" cy="6858000"/>
          </a:xfrm>
          <a:prstGeom prst="rect">
            <a:avLst/>
          </a:prstGeom>
          <a:solidFill>
            <a:srgbClr val="3C13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object 11"/>
          <p:cNvSpPr txBox="true">
            <a:spLocks noGrp="true"/>
          </p:cNvSpPr>
          <p:nvPr>
            <p:ph type="title"/>
          </p:nvPr>
        </p:nvSpPr>
        <p:spPr>
          <a:xfrm>
            <a:off x="4567555" y="2575878"/>
            <a:ext cx="3907790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PT" sz="3200" b="1" dirty="0">
                <a:solidFill>
                  <a:schemeClr val="bg1"/>
                </a:solidFill>
              </a:rPr>
              <a:t>Stream</a:t>
            </a:r>
            <a:br>
              <a:rPr lang="pt-PT" sz="3200" b="1" dirty="0">
                <a:solidFill>
                  <a:schemeClr val="bg1"/>
                </a:solidFill>
              </a:rPr>
            </a:br>
            <a:br>
              <a:rPr lang="pt-PT" sz="3200" b="1" dirty="0">
                <a:solidFill>
                  <a:schemeClr val="bg1"/>
                </a:solidFill>
              </a:rPr>
            </a:br>
            <a:r>
              <a:rPr lang="pt-PT" sz="3200" b="1" dirty="0">
                <a:solidFill>
                  <a:schemeClr val="bg1"/>
                </a:solidFill>
              </a:rPr>
              <a:t>Reduce</a:t>
            </a:r>
            <a:endParaRPr lang="pt-PT" sz="3200" b="1" dirty="0">
              <a:solidFill>
                <a:schemeClr val="bg1"/>
              </a:solidFill>
            </a:endParaRPr>
          </a:p>
        </p:txBody>
      </p:sp>
      <p:pic>
        <p:nvPicPr>
          <p:cNvPr id="22" name="Imagem 2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966075" y="5591810"/>
            <a:ext cx="1061085" cy="877570"/>
          </a:xfrm>
          <a:prstGeom prst="rect">
            <a:avLst/>
          </a:prstGeom>
        </p:spPr>
      </p:pic>
      <p:pic>
        <p:nvPicPr>
          <p:cNvPr id="21" name="Picture 20" descr="pngaaa.com-2459502 (1)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42315" y="647065"/>
            <a:ext cx="1860550" cy="2367280"/>
          </a:xfrm>
          <a:prstGeom prst="rect">
            <a:avLst/>
          </a:prstGeom>
        </p:spPr>
      </p:pic>
      <p:sp>
        <p:nvSpPr>
          <p:cNvPr id="23" name="object 11"/>
          <p:cNvSpPr txBox="true">
            <a:spLocks noGrp="true"/>
          </p:cNvSpPr>
          <p:nvPr/>
        </p:nvSpPr>
        <p:spPr>
          <a:xfrm>
            <a:off x="535940" y="3202305"/>
            <a:ext cx="2369820" cy="75120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12700" rIns="0" bIns="0" rtlCol="0" anchor="ctr" anchorCtr="false">
            <a:spAutoFit/>
          </a:bodyPr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PT" sz="4800" b="1" dirty="0">
                <a:solidFill>
                  <a:schemeClr val="bg1"/>
                </a:solidFill>
                <a:latin typeface="AvantGarde LT Medium" panose="02000603030000020004" charset="0"/>
                <a:cs typeface="AvantGarde LT Medium" panose="02000603030000020004" charset="0"/>
              </a:rPr>
              <a:t>Java</a:t>
            </a:r>
            <a:endParaRPr lang="pt-PT" sz="4800" b="1" dirty="0">
              <a:solidFill>
                <a:schemeClr val="bg1"/>
              </a:solidFill>
              <a:latin typeface="AvantGarde LT Medium" panose="02000603030000020004" charset="0"/>
              <a:cs typeface="AvantGarde LT Medium" panose="02000603030000020004" charset="0"/>
            </a:endParaRPr>
          </a:p>
        </p:txBody>
      </p:sp>
      <p:sp>
        <p:nvSpPr>
          <p:cNvPr id="24" name="object 11"/>
          <p:cNvSpPr txBox="true">
            <a:spLocks noGrp="true"/>
          </p:cNvSpPr>
          <p:nvPr/>
        </p:nvSpPr>
        <p:spPr>
          <a:xfrm>
            <a:off x="145415" y="4006850"/>
            <a:ext cx="3566160" cy="5048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12700" rIns="0" bIns="0" rtlCol="0" anchor="ctr" anchorCtr="false">
            <a:spAutoFit/>
          </a:bodyPr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PT" sz="3200" b="1" dirty="0">
                <a:solidFill>
                  <a:schemeClr val="bg1"/>
                </a:solidFill>
              </a:rPr>
              <a:t>Programming</a:t>
            </a:r>
            <a:endParaRPr lang="pt-PT" sz="3200" b="1" dirty="0">
              <a:solidFill>
                <a:schemeClr val="bg1"/>
              </a:solidFill>
            </a:endParaRPr>
          </a:p>
        </p:txBody>
      </p:sp>
      <p:sp>
        <p:nvSpPr>
          <p:cNvPr id="27" name="object 11"/>
          <p:cNvSpPr txBox="true">
            <a:spLocks noGrp="true"/>
          </p:cNvSpPr>
          <p:nvPr/>
        </p:nvSpPr>
        <p:spPr>
          <a:xfrm>
            <a:off x="4476750" y="422275"/>
            <a:ext cx="2008505" cy="93599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12700" rIns="0" bIns="0" rtlCol="0" anchor="ctr" anchorCtr="false">
            <a:spAutoFit/>
          </a:bodyPr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PT" sz="6000" b="1" dirty="0">
                <a:solidFill>
                  <a:schemeClr val="bg1"/>
                </a:solidFill>
              </a:rPr>
              <a:t>#13</a:t>
            </a:r>
            <a:endParaRPr lang="pt-PT" sz="6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13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966075" y="5591810"/>
            <a:ext cx="1061085" cy="877570"/>
          </a:xfrm>
          <a:prstGeom prst="rect">
            <a:avLst/>
          </a:prstGeom>
        </p:spPr>
      </p:pic>
      <p:sp>
        <p:nvSpPr>
          <p:cNvPr id="4" name="Text Box 3"/>
          <p:cNvSpPr txBox="true"/>
          <p:nvPr/>
        </p:nvSpPr>
        <p:spPr>
          <a:xfrm>
            <a:off x="327660" y="256540"/>
            <a:ext cx="23025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PT" altLang="en-US" b="1">
                <a:solidFill>
                  <a:schemeClr val="bg1"/>
                </a:solidFill>
                <a:sym typeface="+mn-ea"/>
              </a:rPr>
              <a:t>Reduce Example</a:t>
            </a:r>
            <a:endParaRPr lang="pt-PT" altLang="en-US" b="1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27660" y="736600"/>
            <a:ext cx="8349615" cy="3479800"/>
            <a:chOff x="840" y="1920"/>
            <a:chExt cx="11880" cy="7440"/>
          </a:xfrm>
        </p:grpSpPr>
        <p:sp>
          <p:nvSpPr>
            <p:cNvPr id="2" name="Rectangle 1"/>
            <p:cNvSpPr/>
            <p:nvPr/>
          </p:nvSpPr>
          <p:spPr>
            <a:xfrm>
              <a:off x="840" y="1920"/>
              <a:ext cx="11880" cy="7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080" y="2040"/>
              <a:ext cx="360" cy="360"/>
            </a:xfrm>
            <a:prstGeom prst="ellipse">
              <a:avLst/>
            </a:prstGeom>
            <a:gradFill>
              <a:gsLst>
                <a:gs pos="0">
                  <a:srgbClr val="FE4444"/>
                </a:gs>
                <a:gs pos="100000">
                  <a:srgbClr val="832B2B"/>
                </a:gs>
              </a:gsLst>
              <a:lin ang="54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532" y="2040"/>
              <a:ext cx="360" cy="360"/>
            </a:xfrm>
            <a:prstGeom prst="ellipse">
              <a:avLst/>
            </a:prstGeom>
            <a:gradFill>
              <a:gsLst>
                <a:gs pos="0">
                  <a:srgbClr val="FBFB11"/>
                </a:gs>
                <a:gs pos="100000">
                  <a:srgbClr val="838309"/>
                </a:gs>
              </a:gsLst>
              <a:lin ang="54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963" y="2040"/>
              <a:ext cx="360" cy="360"/>
            </a:xfrm>
            <a:prstGeom prst="ellipse">
              <a:avLst/>
            </a:prstGeom>
            <a:gradFill>
              <a:gsLst>
                <a:gs pos="0">
                  <a:srgbClr val="14CD68"/>
                </a:gs>
                <a:gs pos="100000">
                  <a:srgbClr val="0B6E38"/>
                </a:gs>
              </a:gsLst>
              <a:lin ang="54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9" name="Text Box 8"/>
          <p:cNvSpPr txBox="true"/>
          <p:nvPr/>
        </p:nvSpPr>
        <p:spPr>
          <a:xfrm>
            <a:off x="391160" y="1037590"/>
            <a:ext cx="7794625" cy="27070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000">
                <a:solidFill>
                  <a:schemeClr val="bg1"/>
                </a:solidFill>
              </a:rPr>
              <a:t>public class StreamReduceExample {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public static void main(String[] args) {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List&lt;Integer&gt; listofIntegers = Arrays.asList(1,2,3,4,5);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int sum = listofIntegers.stream().mapToInt(i -&gt; i).sum();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System.out.println("Sum Result :"+sum);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System.out.println(listofIntegers.stream().mapToInt(i -&gt; i).count());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System.out.println("Result of Multiplication :"+listofIntegers.stream().reduce(1, (a,b) -&gt; a*b));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System.out.println("Result of Addition :"+listofIntegers.stream().reduce(0, (a,b) -&gt; a+b));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}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}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// 1*1 = 1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// 1*2 = 2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// 2*3 = 6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// 6*4 = 24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// 24*5 = 120</a:t>
            </a:r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7170738" y="256540"/>
            <a:ext cx="15932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pt-PT" altLang="en-US" b="1">
                <a:solidFill>
                  <a:schemeClr val="bg1"/>
                </a:solidFill>
                <a:sym typeface="+mn-ea"/>
              </a:rPr>
              <a:t>Example01</a:t>
            </a:r>
            <a:endParaRPr lang="pt-PT" altLang="en-US" b="1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276860" y="4771390"/>
            <a:ext cx="8319770" cy="1815465"/>
            <a:chOff x="835" y="1722"/>
            <a:chExt cx="11706" cy="2826"/>
          </a:xfrm>
        </p:grpSpPr>
        <p:sp>
          <p:nvSpPr>
            <p:cNvPr id="21" name="Rectangle 20"/>
            <p:cNvSpPr/>
            <p:nvPr/>
          </p:nvSpPr>
          <p:spPr>
            <a:xfrm>
              <a:off x="835" y="1722"/>
              <a:ext cx="11706" cy="2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3" name="Text Box 22"/>
            <p:cNvSpPr txBox="true"/>
            <p:nvPr/>
          </p:nvSpPr>
          <p:spPr>
            <a:xfrm>
              <a:off x="972" y="1920"/>
              <a:ext cx="3553" cy="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sz="1400">
                  <a:solidFill>
                    <a:schemeClr val="bg1">
                      <a:lumMod val="85000"/>
                    </a:schemeClr>
                  </a:solidFill>
                </a:rPr>
                <a:t>/opt/jdk-11.0.9/bin/java</a:t>
              </a:r>
              <a:endParaRPr lang="en-US" sz="14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24" name="Text Box 23"/>
          <p:cNvSpPr txBox="true"/>
          <p:nvPr/>
        </p:nvSpPr>
        <p:spPr>
          <a:xfrm>
            <a:off x="496570" y="5427980"/>
            <a:ext cx="80352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000">
                <a:solidFill>
                  <a:schemeClr val="bg1">
                    <a:lumMod val="85000"/>
                  </a:schemeClr>
                </a:solidFill>
              </a:rPr>
              <a:t>Sum Result :15</a:t>
            </a:r>
            <a:endParaRPr lang="en-US" sz="100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r>
              <a:rPr lang="en-US" sz="1000">
                <a:solidFill>
                  <a:schemeClr val="bg1">
                    <a:lumMod val="85000"/>
                  </a:schemeClr>
                </a:solidFill>
              </a:rPr>
              <a:t>5</a:t>
            </a:r>
            <a:endParaRPr lang="en-US" sz="100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r>
              <a:rPr lang="en-US" sz="1000">
                <a:solidFill>
                  <a:schemeClr val="bg1">
                    <a:lumMod val="85000"/>
                  </a:schemeClr>
                </a:solidFill>
              </a:rPr>
              <a:t>Result of Multiplication :120</a:t>
            </a:r>
            <a:endParaRPr lang="en-US" sz="100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r>
              <a:rPr lang="en-US" sz="1000">
                <a:solidFill>
                  <a:schemeClr val="bg1">
                    <a:lumMod val="85000"/>
                  </a:schemeClr>
                </a:solidFill>
              </a:rPr>
              <a:t>Result of Addition :15</a:t>
            </a:r>
            <a:endParaRPr lang="en-US" sz="100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3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70815" y="193040"/>
            <a:ext cx="943610" cy="780415"/>
          </a:xfrm>
          <a:prstGeom prst="rect">
            <a:avLst/>
          </a:prstGeom>
        </p:spPr>
      </p:pic>
      <p:pic>
        <p:nvPicPr>
          <p:cNvPr id="7" name="Picture 6" descr="thank-you-png-2031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19740000">
            <a:off x="2333625" y="2052320"/>
            <a:ext cx="3810000" cy="2419350"/>
          </a:xfrm>
          <a:prstGeom prst="rect">
            <a:avLst/>
          </a:prstGeom>
        </p:spPr>
      </p:pic>
      <p:pic>
        <p:nvPicPr>
          <p:cNvPr id="8" name="Imagem 2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035290" y="5890895"/>
            <a:ext cx="943610" cy="7804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DejaVu Sans"/>
        <a:ea typeface="DejaVu Sans"/>
        <a:cs typeface=""/>
      </a:majorFont>
      <a:minorFont>
        <a:latin typeface="DejaVu Sans"/>
        <a:ea typeface="DejaVu Sans"/>
        <a:cs typeface="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jaVu San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DejaVu Sans"/>
        <a:font script="Hebr" typeface="DejaVu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DejaVu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jaVu San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DejaVu Sans"/>
        <a:font script="Hebr" typeface="DejaVu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DejaVu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694</Words>
  <Application>WPS Presentation</Application>
  <PresentationFormat>On-screen Show (4:3)</PresentationFormat>
  <Paragraphs>37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5" baseType="lpstr">
      <vt:lpstr>Arial</vt:lpstr>
      <vt:lpstr>SimSun</vt:lpstr>
      <vt:lpstr>Wingdings</vt:lpstr>
      <vt:lpstr>DejaVu Sans</vt:lpstr>
      <vt:lpstr>Nimbus Roman No9 L</vt:lpstr>
      <vt:lpstr>AvantGarde LT Medium</vt:lpstr>
      <vt:lpstr>微软雅黑</vt:lpstr>
      <vt:lpstr>Droid Sans Fallback</vt:lpstr>
      <vt:lpstr>Arial Unicode MS</vt:lpstr>
      <vt:lpstr>Clean</vt:lpstr>
      <vt:lpstr>Standard Symbols PS</vt:lpstr>
      <vt:lpstr>Default Design</vt:lpstr>
      <vt:lpstr>Stream  Reduce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Interfaces Set e List</dc:title>
  <dc:creator/>
  <cp:lastModifiedBy>weder</cp:lastModifiedBy>
  <cp:revision>78</cp:revision>
  <dcterms:created xsi:type="dcterms:W3CDTF">2021-05-29T02:10:52Z</dcterms:created>
  <dcterms:modified xsi:type="dcterms:W3CDTF">2021-05-29T02:10:52Z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1900-01-00T15:00:00Z</vt:filetime>
  </property>
  <property fmtid="{D5CDD505-2E9C-101B-9397-08002B2CF9AE}" pid="3" name="KSOProductBuildVer">
    <vt:lpwstr>1033-11.1.0.10161</vt:lpwstr>
  </property>
</Properties>
</file>