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æ æ ·å¼ï¼æ ç½æ 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6" Type="http://schemas.openxmlformats.org/officeDocument/2006/relationships/image" Target="../media/image35.png"/><Relationship Id="rId5" Type="http://schemas.openxmlformats.org/officeDocument/2006/relationships/image" Target="../media/image53.png"/><Relationship Id="rId4" Type="http://schemas.openxmlformats.org/officeDocument/2006/relationships/image" Target="../media/image43.png"/><Relationship Id="rId3" Type="http://schemas.openxmlformats.org/officeDocument/2006/relationships/image" Target="../media/image52.png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51.png"/><Relationship Id="rId19" Type="http://schemas.openxmlformats.org/officeDocument/2006/relationships/image" Target="../media/image65.png"/><Relationship Id="rId18" Type="http://schemas.openxmlformats.org/officeDocument/2006/relationships/image" Target="../media/image64.png"/><Relationship Id="rId17" Type="http://schemas.openxmlformats.org/officeDocument/2006/relationships/image" Target="../media/image63.png"/><Relationship Id="rId16" Type="http://schemas.openxmlformats.org/officeDocument/2006/relationships/image" Target="../media/image62.png"/><Relationship Id="rId15" Type="http://schemas.openxmlformats.org/officeDocument/2006/relationships/image" Target="../media/image61.png"/><Relationship Id="rId14" Type="http://schemas.openxmlformats.org/officeDocument/2006/relationships/image" Target="../media/image60.png"/><Relationship Id="rId13" Type="http://schemas.openxmlformats.org/officeDocument/2006/relationships/image" Target="../media/image59.png"/><Relationship Id="rId12" Type="http://schemas.openxmlformats.org/officeDocument/2006/relationships/image" Target="../media/image58.png"/><Relationship Id="rId11" Type="http://schemas.openxmlformats.org/officeDocument/2006/relationships/image" Target="../media/image57.png"/><Relationship Id="rId10" Type="http://schemas.openxmlformats.org/officeDocument/2006/relationships/image" Target="../media/image56.png"/><Relationship Id="rId1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2.png"/><Relationship Id="rId8" Type="http://schemas.openxmlformats.org/officeDocument/2006/relationships/image" Target="../media/image71.png"/><Relationship Id="rId7" Type="http://schemas.openxmlformats.org/officeDocument/2006/relationships/image" Target="../media/image70.png"/><Relationship Id="rId6" Type="http://schemas.openxmlformats.org/officeDocument/2006/relationships/image" Target="../media/image35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80.png"/><Relationship Id="rId16" Type="http://schemas.openxmlformats.org/officeDocument/2006/relationships/image" Target="../media/image79.png"/><Relationship Id="rId15" Type="http://schemas.openxmlformats.org/officeDocument/2006/relationships/image" Target="../media/image78.png"/><Relationship Id="rId14" Type="http://schemas.openxmlformats.org/officeDocument/2006/relationships/image" Target="../media/image77.png"/><Relationship Id="rId13" Type="http://schemas.openxmlformats.org/officeDocument/2006/relationships/image" Target="../media/image76.png"/><Relationship Id="rId12" Type="http://schemas.openxmlformats.org/officeDocument/2006/relationships/image" Target="../media/image75.png"/><Relationship Id="rId11" Type="http://schemas.openxmlformats.org/officeDocument/2006/relationships/image" Target="../media/image74.png"/><Relationship Id="rId10" Type="http://schemas.openxmlformats.org/officeDocument/2006/relationships/image" Target="../media/image73.png"/><Relationship Id="rId1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8.png"/><Relationship Id="rId12" Type="http://schemas.openxmlformats.org/officeDocument/2006/relationships/image" Target="../media/image17.png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33.png"/><Relationship Id="rId13" Type="http://schemas.openxmlformats.org/officeDocument/2006/relationships/image" Target="../media/image32.png"/><Relationship Id="rId12" Type="http://schemas.openxmlformats.org/officeDocument/2006/relationships/image" Target="../media/image31.png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50.png"/><Relationship Id="rId15" Type="http://schemas.openxmlformats.org/officeDocument/2006/relationships/image" Target="../media/image49.png"/><Relationship Id="rId14" Type="http://schemas.openxmlformats.org/officeDocument/2006/relationships/image" Target="../media/image48.png"/><Relationship Id="rId13" Type="http://schemas.openxmlformats.org/officeDocument/2006/relationships/image" Target="../media/image47.png"/><Relationship Id="rId12" Type="http://schemas.openxmlformats.org/officeDocument/2006/relationships/image" Target="../media/image46.png"/><Relationship Id="rId11" Type="http://schemas.openxmlformats.org/officeDocument/2006/relationships/image" Target="../media/image45.png"/><Relationship Id="rId10" Type="http://schemas.openxmlformats.org/officeDocument/2006/relationships/image" Target="../media/image44.png"/><Relationship Id="rId1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" name="Group 1"/>
          <p:cNvGrpSpPr/>
          <p:nvPr/>
        </p:nvGrpSpPr>
        <p:grpSpPr>
          <a:xfrm>
            <a:off x="2711280" y="1643040"/>
            <a:ext cx="7956360" cy="3670920"/>
            <a:chOff x="1187280" y="1643040"/>
            <a:chExt cx="7956360" cy="3670920"/>
          </a:xfrm>
        </p:grpSpPr>
        <p:sp>
          <p:nvSpPr>
            <p:cNvPr id="720" name="CustomShape 2"/>
            <p:cNvSpPr/>
            <p:nvPr/>
          </p:nvSpPr>
          <p:spPr>
            <a:xfrm>
              <a:off x="1761480" y="2009520"/>
              <a:ext cx="7382160" cy="27658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21" name="CustomShape 3"/>
            <p:cNvSpPr/>
            <p:nvPr/>
          </p:nvSpPr>
          <p:spPr>
            <a:xfrm>
              <a:off x="1187280" y="1643040"/>
              <a:ext cx="4893120" cy="36709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722" name="TextShape 4"/>
          <p:cNvSpPr txBox="1"/>
          <p:nvPr/>
        </p:nvSpPr>
        <p:spPr>
          <a:xfrm>
            <a:off x="1812000" y="127080"/>
            <a:ext cx="8712000" cy="181692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/>
          <a:p>
            <a:pPr marL="1959610" indent="-1520190">
              <a:lnSpc>
                <a:spcPct val="100000"/>
              </a:lnSpc>
              <a:spcBef>
                <a:spcPts val="95"/>
              </a:spcBef>
            </a:pPr>
            <a:r>
              <a:rPr lang="pt-BR" sz="4000" b="0" strike="noStrike" spc="-4">
                <a:solidFill>
                  <a:srgbClr val="375F92"/>
                </a:solidFill>
                <a:latin typeface="Georgia"/>
              </a:rPr>
              <a:t>Java </a:t>
            </a:r>
            <a:r>
              <a:rPr lang="pt-BR" sz="4000" b="0" strike="noStrike" spc="-9">
                <a:solidFill>
                  <a:srgbClr val="375F92"/>
                </a:solidFill>
                <a:latin typeface="Georgia"/>
              </a:rPr>
              <a:t>Orientado </a:t>
            </a:r>
            <a:r>
              <a:rPr lang="pt-BR" sz="4000" b="0" strike="noStrike" spc="-4">
                <a:solidFill>
                  <a:srgbClr val="375F92"/>
                </a:solidFill>
                <a:latin typeface="Georgia"/>
              </a:rPr>
              <a:t>a </a:t>
            </a:r>
            <a:r>
              <a:rPr lang="pt-BR" sz="4000" b="0" strike="noStrike" spc="-9">
                <a:solidFill>
                  <a:srgbClr val="375F92"/>
                </a:solidFill>
                <a:latin typeface="Georgia"/>
              </a:rPr>
              <a:t>Objetos  Operadores</a:t>
            </a:r>
            <a:endParaRPr lang="pt-BR" sz="4000" b="0" strike="noStrike" spc="-1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TextShape 1"/>
          <p:cNvSpPr txBox="1"/>
          <p:nvPr/>
        </p:nvSpPr>
        <p:spPr>
          <a:xfrm>
            <a:off x="3083880" y="282240"/>
            <a:ext cx="5882400" cy="135360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4400" b="0" strike="noStrike" spc="-4">
                <a:solidFill>
                  <a:srgbClr val="375F92"/>
                </a:solidFill>
                <a:latin typeface="Georgia"/>
              </a:rPr>
              <a:t>Operadores</a:t>
            </a:r>
            <a:r>
              <a:rPr lang="pt-BR" sz="4400" b="0" strike="noStrike" spc="-69">
                <a:solidFill>
                  <a:srgbClr val="375F92"/>
                </a:solidFill>
                <a:latin typeface="Georgia"/>
              </a:rPr>
              <a:t> </a:t>
            </a:r>
            <a:r>
              <a:rPr lang="pt-BR" sz="4400" b="0" strike="noStrike" spc="-1">
                <a:solidFill>
                  <a:srgbClr val="375F92"/>
                </a:solidFill>
                <a:latin typeface="Georgia"/>
              </a:rPr>
              <a:t>Relacionais</a:t>
            </a:r>
            <a:endParaRPr lang="pt-BR" sz="4400" b="0" strike="noStrike" spc="-1">
              <a:latin typeface="Calibri"/>
            </a:endParaRPr>
          </a:p>
        </p:txBody>
      </p:sp>
      <p:sp>
        <p:nvSpPr>
          <p:cNvPr id="774" name="CustomShape 2"/>
          <p:cNvSpPr/>
          <p:nvPr/>
        </p:nvSpPr>
        <p:spPr>
          <a:xfrm>
            <a:off x="3979560" y="1873800"/>
            <a:ext cx="519120" cy="1109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600" b="1" strike="noStrike" spc="-4">
                <a:solidFill>
                  <a:srgbClr val="006FC0"/>
                </a:solidFill>
                <a:latin typeface="Georgia"/>
              </a:rPr>
              <a:t>!=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775" name="CustomShape 3"/>
          <p:cNvSpPr/>
          <p:nvPr/>
        </p:nvSpPr>
        <p:spPr>
          <a:xfrm>
            <a:off x="4690200" y="5506200"/>
            <a:ext cx="455040" cy="743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b="1" strike="noStrike" spc="-1">
                <a:solidFill>
                  <a:srgbClr val="006FC0"/>
                </a:solidFill>
                <a:latin typeface="Georgia"/>
              </a:rPr>
              <a:t>&gt;=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776" name="CustomShape 4"/>
          <p:cNvSpPr/>
          <p:nvPr/>
        </p:nvSpPr>
        <p:spPr>
          <a:xfrm>
            <a:off x="5529360" y="4803840"/>
            <a:ext cx="347040" cy="561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600" b="1" strike="noStrike" spc="-1">
                <a:solidFill>
                  <a:srgbClr val="006FC0"/>
                </a:solidFill>
                <a:latin typeface="Georgia"/>
              </a:rPr>
              <a:t>&lt;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777" name="CustomShape 5"/>
          <p:cNvSpPr/>
          <p:nvPr/>
        </p:nvSpPr>
        <p:spPr>
          <a:xfrm>
            <a:off x="3118800" y="4934520"/>
            <a:ext cx="846720" cy="1757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260985">
              <a:lnSpc>
                <a:spcPct val="100000"/>
              </a:lnSpc>
              <a:spcBef>
                <a:spcPts val="100"/>
              </a:spcBef>
            </a:pPr>
            <a:r>
              <a:rPr lang="pt-BR" sz="3200" b="1" strike="noStrike" spc="-1">
                <a:solidFill>
                  <a:srgbClr val="006FC0"/>
                </a:solidFill>
                <a:latin typeface="Georgia"/>
              </a:rPr>
              <a:t>==</a:t>
            </a:r>
            <a:endParaRPr lang="pt-BR" sz="3200" b="0" strike="noStrike" spc="-1">
              <a:latin typeface="Arial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lang="pt-BR" sz="2800" b="1" strike="noStrike" spc="-4">
                <a:solidFill>
                  <a:srgbClr val="006FC0"/>
                </a:solidFill>
                <a:latin typeface="Georgia"/>
              </a:rPr>
              <a:t>&lt;=</a:t>
            </a:r>
            <a:endParaRPr lang="pt-BR" sz="2800" b="0" strike="noStrike" spc="-1">
              <a:latin typeface="Arial"/>
            </a:endParaRPr>
          </a:p>
        </p:txBody>
      </p:sp>
      <p:grpSp>
        <p:nvGrpSpPr>
          <p:cNvPr id="778" name="Group 6"/>
          <p:cNvGrpSpPr/>
          <p:nvPr/>
        </p:nvGrpSpPr>
        <p:grpSpPr>
          <a:xfrm>
            <a:off x="6551760" y="1352200"/>
            <a:ext cx="3448440" cy="3582720"/>
            <a:chOff x="5027760" y="1484280"/>
            <a:chExt cx="3448440" cy="3582720"/>
          </a:xfrm>
        </p:grpSpPr>
        <p:sp>
          <p:nvSpPr>
            <p:cNvPr id="779" name="CustomShape 7"/>
            <p:cNvSpPr/>
            <p:nvPr/>
          </p:nvSpPr>
          <p:spPr>
            <a:xfrm>
              <a:off x="5391720" y="1553040"/>
              <a:ext cx="1432080" cy="4341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80" name="CustomShape 8"/>
            <p:cNvSpPr/>
            <p:nvPr/>
          </p:nvSpPr>
          <p:spPr>
            <a:xfrm>
              <a:off x="5429880" y="1571400"/>
              <a:ext cx="1356120" cy="3578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81" name="CustomShape 9"/>
            <p:cNvSpPr/>
            <p:nvPr/>
          </p:nvSpPr>
          <p:spPr>
            <a:xfrm>
              <a:off x="5027760" y="1484280"/>
              <a:ext cx="587880" cy="5817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82" name="CustomShape 10"/>
            <p:cNvSpPr/>
            <p:nvPr/>
          </p:nvSpPr>
          <p:spPr>
            <a:xfrm>
              <a:off x="6739200" y="1543680"/>
              <a:ext cx="1737000" cy="4521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83" name="CustomShape 11"/>
            <p:cNvSpPr/>
            <p:nvPr/>
          </p:nvSpPr>
          <p:spPr>
            <a:xfrm>
              <a:off x="6786360" y="1571400"/>
              <a:ext cx="1642680" cy="35784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84" name="CustomShape 12"/>
            <p:cNvSpPr/>
            <p:nvPr/>
          </p:nvSpPr>
          <p:spPr>
            <a:xfrm>
              <a:off x="5391720" y="2339280"/>
              <a:ext cx="1432080" cy="43236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85" name="CustomShape 13"/>
            <p:cNvSpPr/>
            <p:nvPr/>
          </p:nvSpPr>
          <p:spPr>
            <a:xfrm>
              <a:off x="5429880" y="2357640"/>
              <a:ext cx="1356120" cy="356400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86" name="CustomShape 14"/>
            <p:cNvSpPr/>
            <p:nvPr/>
          </p:nvSpPr>
          <p:spPr>
            <a:xfrm>
              <a:off x="5027760" y="2270880"/>
              <a:ext cx="587880" cy="581760"/>
            </a:xfrm>
            <a:prstGeom prst="rect">
              <a:avLst/>
            </a:prstGeom>
            <a:blipFill rotWithShape="0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87" name="CustomShape 15"/>
            <p:cNvSpPr/>
            <p:nvPr/>
          </p:nvSpPr>
          <p:spPr>
            <a:xfrm>
              <a:off x="6739200" y="2330280"/>
              <a:ext cx="1737000" cy="450720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88" name="CustomShape 16"/>
            <p:cNvSpPr/>
            <p:nvPr/>
          </p:nvSpPr>
          <p:spPr>
            <a:xfrm>
              <a:off x="6786360" y="2357640"/>
              <a:ext cx="1642680" cy="356400"/>
            </a:xfrm>
            <a:prstGeom prst="rect">
              <a:avLst/>
            </a:prstGeom>
            <a:blipFill rotWithShape="0"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89" name="CustomShape 17"/>
            <p:cNvSpPr/>
            <p:nvPr/>
          </p:nvSpPr>
          <p:spPr>
            <a:xfrm>
              <a:off x="5391720" y="3124080"/>
              <a:ext cx="1432080" cy="4341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90" name="CustomShape 18"/>
            <p:cNvSpPr/>
            <p:nvPr/>
          </p:nvSpPr>
          <p:spPr>
            <a:xfrm>
              <a:off x="5429880" y="3142440"/>
              <a:ext cx="1356120" cy="357840"/>
            </a:xfrm>
            <a:prstGeom prst="rect">
              <a:avLst/>
            </a:prstGeom>
            <a:blipFill rotWithShape="0"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91" name="CustomShape 19"/>
            <p:cNvSpPr/>
            <p:nvPr/>
          </p:nvSpPr>
          <p:spPr>
            <a:xfrm>
              <a:off x="5027760" y="3057120"/>
              <a:ext cx="587880" cy="581760"/>
            </a:xfrm>
            <a:prstGeom prst="rect">
              <a:avLst/>
            </a:prstGeom>
            <a:blipFill rotWithShape="0">
              <a:blip r:embed="rId1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92" name="CustomShape 20"/>
            <p:cNvSpPr/>
            <p:nvPr/>
          </p:nvSpPr>
          <p:spPr>
            <a:xfrm>
              <a:off x="6739200" y="3115080"/>
              <a:ext cx="1737000" cy="4521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93" name="CustomShape 21"/>
            <p:cNvSpPr/>
            <p:nvPr/>
          </p:nvSpPr>
          <p:spPr>
            <a:xfrm>
              <a:off x="6786360" y="3142440"/>
              <a:ext cx="1642680" cy="357840"/>
            </a:xfrm>
            <a:prstGeom prst="rect">
              <a:avLst/>
            </a:prstGeom>
            <a:blipFill rotWithShape="0">
              <a:blip r:embed="rId1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94" name="CustomShape 22"/>
            <p:cNvSpPr/>
            <p:nvPr/>
          </p:nvSpPr>
          <p:spPr>
            <a:xfrm>
              <a:off x="5391720" y="3839040"/>
              <a:ext cx="1432080" cy="4341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95" name="CustomShape 23"/>
            <p:cNvSpPr/>
            <p:nvPr/>
          </p:nvSpPr>
          <p:spPr>
            <a:xfrm>
              <a:off x="5429880" y="3857400"/>
              <a:ext cx="1356120" cy="3578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96" name="CustomShape 24"/>
            <p:cNvSpPr/>
            <p:nvPr/>
          </p:nvSpPr>
          <p:spPr>
            <a:xfrm>
              <a:off x="5027760" y="3770280"/>
              <a:ext cx="587880" cy="58320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97" name="CustomShape 25"/>
            <p:cNvSpPr/>
            <p:nvPr/>
          </p:nvSpPr>
          <p:spPr>
            <a:xfrm>
              <a:off x="6739200" y="3829680"/>
              <a:ext cx="1737000" cy="4521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98" name="CustomShape 26"/>
            <p:cNvSpPr/>
            <p:nvPr/>
          </p:nvSpPr>
          <p:spPr>
            <a:xfrm>
              <a:off x="6786360" y="3857400"/>
              <a:ext cx="1642680" cy="357840"/>
            </a:xfrm>
            <a:prstGeom prst="rect">
              <a:avLst/>
            </a:prstGeom>
            <a:blipFill rotWithShape="0">
              <a:blip r:embed="rId1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99" name="CustomShape 27"/>
            <p:cNvSpPr/>
            <p:nvPr/>
          </p:nvSpPr>
          <p:spPr>
            <a:xfrm>
              <a:off x="5391720" y="4553640"/>
              <a:ext cx="1432080" cy="43236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00" name="CustomShape 28"/>
            <p:cNvSpPr/>
            <p:nvPr/>
          </p:nvSpPr>
          <p:spPr>
            <a:xfrm>
              <a:off x="5429880" y="4572000"/>
              <a:ext cx="1356120" cy="356400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01" name="CustomShape 29"/>
            <p:cNvSpPr/>
            <p:nvPr/>
          </p:nvSpPr>
          <p:spPr>
            <a:xfrm>
              <a:off x="5027760" y="4485240"/>
              <a:ext cx="587880" cy="581760"/>
            </a:xfrm>
            <a:prstGeom prst="rect">
              <a:avLst/>
            </a:prstGeom>
            <a:blipFill rotWithShape="0">
              <a:blip r:embed="rId1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802" name="CustomShape 30"/>
          <p:cNvSpPr/>
          <p:nvPr/>
        </p:nvSpPr>
        <p:spPr>
          <a:xfrm>
            <a:off x="6675960" y="4488840"/>
            <a:ext cx="378720" cy="865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0" strike="noStrike" spc="-9">
                <a:solidFill>
                  <a:srgbClr val="F1F1F1"/>
                </a:solidFill>
                <a:latin typeface="Calibri"/>
              </a:rPr>
              <a:t>==</a:t>
            </a:r>
            <a:endParaRPr lang="pt-BR" sz="2800" b="0" strike="noStrike" spc="-1">
              <a:latin typeface="Arial"/>
            </a:endParaRPr>
          </a:p>
        </p:txBody>
      </p:sp>
      <p:grpSp>
        <p:nvGrpSpPr>
          <p:cNvPr id="803" name="Group 31"/>
          <p:cNvGrpSpPr/>
          <p:nvPr/>
        </p:nvGrpSpPr>
        <p:grpSpPr>
          <a:xfrm>
            <a:off x="8263200" y="4544640"/>
            <a:ext cx="1737000" cy="450720"/>
            <a:chOff x="6739200" y="4544640"/>
            <a:chExt cx="1737000" cy="450720"/>
          </a:xfrm>
        </p:grpSpPr>
        <p:sp>
          <p:nvSpPr>
            <p:cNvPr id="804" name="CustomShape 32"/>
            <p:cNvSpPr/>
            <p:nvPr/>
          </p:nvSpPr>
          <p:spPr>
            <a:xfrm>
              <a:off x="6739200" y="4544640"/>
              <a:ext cx="1737000" cy="450720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05" name="CustomShape 33"/>
            <p:cNvSpPr/>
            <p:nvPr/>
          </p:nvSpPr>
          <p:spPr>
            <a:xfrm>
              <a:off x="6786360" y="4572000"/>
              <a:ext cx="1642680" cy="356400"/>
            </a:xfrm>
            <a:prstGeom prst="rect">
              <a:avLst/>
            </a:prstGeom>
            <a:blipFill rotWithShape="0">
              <a:blip r:embed="rId1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806" name="CustomShape 34"/>
          <p:cNvSpPr/>
          <p:nvPr/>
        </p:nvSpPr>
        <p:spPr>
          <a:xfrm>
            <a:off x="6747240" y="1451520"/>
            <a:ext cx="27540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trike="noStrike" spc="-4">
                <a:solidFill>
                  <a:srgbClr val="F1F1F1"/>
                </a:solidFill>
                <a:latin typeface="Georgia"/>
              </a:rPr>
              <a:t>&gt;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807" name="CustomShape 35"/>
          <p:cNvSpPr/>
          <p:nvPr/>
        </p:nvSpPr>
        <p:spPr>
          <a:xfrm>
            <a:off x="6604320" y="2277720"/>
            <a:ext cx="455040" cy="743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b="1" strike="noStrike" spc="-1">
                <a:solidFill>
                  <a:srgbClr val="F1F1F1"/>
                </a:solidFill>
                <a:latin typeface="Georgia"/>
              </a:rPr>
              <a:t>&gt;=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808" name="CustomShape 36"/>
          <p:cNvSpPr/>
          <p:nvPr/>
        </p:nvSpPr>
        <p:spPr>
          <a:xfrm>
            <a:off x="6677760" y="3000600"/>
            <a:ext cx="27540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trike="noStrike" spc="-4">
                <a:solidFill>
                  <a:srgbClr val="F1F1F1"/>
                </a:solidFill>
                <a:latin typeface="Georgia"/>
              </a:rPr>
              <a:t>&lt;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809" name="CustomShape 37"/>
          <p:cNvSpPr/>
          <p:nvPr/>
        </p:nvSpPr>
        <p:spPr>
          <a:xfrm>
            <a:off x="6604320" y="3787560"/>
            <a:ext cx="455040" cy="743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b="1" strike="noStrike" spc="-1">
                <a:solidFill>
                  <a:srgbClr val="F1F1F1"/>
                </a:solidFill>
                <a:latin typeface="Georgia"/>
              </a:rPr>
              <a:t>&lt;=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810" name="CustomShape 38"/>
          <p:cNvSpPr/>
          <p:nvPr/>
        </p:nvSpPr>
        <p:spPr>
          <a:xfrm>
            <a:off x="6953880" y="1571400"/>
            <a:ext cx="1356120" cy="497880"/>
          </a:xfrm>
          <a:prstGeom prst="rect">
            <a:avLst/>
          </a:prstGeom>
          <a:noFill/>
          <a:ln w="9000">
            <a:solidFill>
              <a:srgbClr val="497DB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1520" rIns="0" bIns="0"/>
          <a:p>
            <a:pPr marL="241935">
              <a:lnSpc>
                <a:spcPct val="100000"/>
              </a:lnSpc>
              <a:spcBef>
                <a:spcPts val="90"/>
              </a:spcBef>
            </a:pPr>
            <a:r>
              <a:rPr lang="pt-BR" sz="1600" b="0" strike="noStrike" spc="-4">
                <a:latin typeface="Georgia"/>
              </a:rPr>
              <a:t>var1 &gt;</a:t>
            </a:r>
            <a:r>
              <a:rPr lang="pt-BR" sz="1600" b="0" strike="noStrike" spc="-24">
                <a:latin typeface="Georgia"/>
              </a:rPr>
              <a:t> </a:t>
            </a:r>
            <a:r>
              <a:rPr lang="pt-BR" sz="1600" b="0" strike="noStrike" spc="-4">
                <a:latin typeface="Georgia"/>
              </a:rPr>
              <a:t>var2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11" name="CustomShape 39"/>
          <p:cNvSpPr/>
          <p:nvPr/>
        </p:nvSpPr>
        <p:spPr>
          <a:xfrm>
            <a:off x="8310245" y="1590040"/>
            <a:ext cx="1642745" cy="265430"/>
          </a:xfrm>
          <a:prstGeom prst="rect">
            <a:avLst/>
          </a:prstGeom>
          <a:noFill/>
          <a:ln w="9000">
            <a:solidFill>
              <a:srgbClr val="497DB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39960" rIns="0" bIns="0"/>
          <a:p>
            <a:pPr marL="361315">
              <a:lnSpc>
                <a:spcPct val="100000"/>
              </a:lnSpc>
              <a:spcBef>
                <a:spcPts val="315"/>
              </a:spcBef>
            </a:pPr>
            <a:r>
              <a:rPr lang="pt-BR" sz="1600" b="0" strike="noStrike" spc="-9">
                <a:latin typeface="Georgia"/>
              </a:rPr>
              <a:t>Maior</a:t>
            </a:r>
            <a:r>
              <a:rPr lang="pt-BR" sz="1600" b="0" strike="noStrike" spc="12">
                <a:latin typeface="Georgia"/>
              </a:rPr>
              <a:t> </a:t>
            </a:r>
            <a:r>
              <a:rPr lang="pt-BR" sz="1600" b="0" strike="noStrike" spc="-9">
                <a:latin typeface="Georgia"/>
              </a:rPr>
              <a:t>que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12" name="CustomShape 40"/>
          <p:cNvSpPr/>
          <p:nvPr/>
        </p:nvSpPr>
        <p:spPr>
          <a:xfrm>
            <a:off x="6953880" y="3857400"/>
            <a:ext cx="1356120" cy="498600"/>
          </a:xfrm>
          <a:prstGeom prst="rect">
            <a:avLst/>
          </a:prstGeom>
          <a:noFill/>
          <a:ln w="9000">
            <a:solidFill>
              <a:srgbClr val="497DB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70180">
              <a:lnSpc>
                <a:spcPct val="100000"/>
              </a:lnSpc>
              <a:spcBef>
                <a:spcPts val="95"/>
              </a:spcBef>
            </a:pPr>
            <a:r>
              <a:rPr lang="pt-BR" sz="1600" b="0" strike="noStrike" spc="-4">
                <a:latin typeface="Georgia"/>
              </a:rPr>
              <a:t>var1 &lt;=</a:t>
            </a:r>
            <a:r>
              <a:rPr lang="pt-BR" sz="1600" b="0" strike="noStrike" spc="-49">
                <a:latin typeface="Georgia"/>
              </a:rPr>
              <a:t> </a:t>
            </a:r>
            <a:r>
              <a:rPr lang="pt-BR" sz="1600" b="0" strike="noStrike" spc="-4">
                <a:latin typeface="Georgia"/>
              </a:rPr>
              <a:t>var2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13" name="CustomShape 41"/>
          <p:cNvSpPr/>
          <p:nvPr/>
        </p:nvSpPr>
        <p:spPr>
          <a:xfrm>
            <a:off x="8310360" y="3857400"/>
            <a:ext cx="1643040" cy="498600"/>
          </a:xfrm>
          <a:prstGeom prst="rect">
            <a:avLst/>
          </a:prstGeom>
          <a:noFill/>
          <a:ln w="9000">
            <a:solidFill>
              <a:srgbClr val="497DB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75895">
              <a:lnSpc>
                <a:spcPct val="100000"/>
              </a:lnSpc>
              <a:spcBef>
                <a:spcPts val="95"/>
              </a:spcBef>
            </a:pPr>
            <a:r>
              <a:rPr lang="pt-BR" sz="1600" b="0" strike="noStrike" spc="-4">
                <a:latin typeface="Georgia"/>
              </a:rPr>
              <a:t>Menor ou</a:t>
            </a:r>
            <a:r>
              <a:rPr lang="pt-BR" sz="1600" b="0" strike="noStrike" spc="-12">
                <a:latin typeface="Georgia"/>
              </a:rPr>
              <a:t> </a:t>
            </a:r>
            <a:r>
              <a:rPr lang="pt-BR" sz="1600" b="0" strike="noStrike" spc="-4">
                <a:latin typeface="Georgia"/>
              </a:rPr>
              <a:t>igual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14" name="CustomShape 42"/>
          <p:cNvSpPr/>
          <p:nvPr/>
        </p:nvSpPr>
        <p:spPr>
          <a:xfrm>
            <a:off x="6953880" y="2357640"/>
            <a:ext cx="1356120" cy="497880"/>
          </a:xfrm>
          <a:prstGeom prst="rect">
            <a:avLst/>
          </a:prstGeom>
          <a:noFill/>
          <a:ln w="9000">
            <a:solidFill>
              <a:srgbClr val="497DB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1520" rIns="0" bIns="0"/>
          <a:p>
            <a:pPr marL="170180">
              <a:lnSpc>
                <a:spcPct val="100000"/>
              </a:lnSpc>
              <a:spcBef>
                <a:spcPts val="90"/>
              </a:spcBef>
            </a:pPr>
            <a:r>
              <a:rPr lang="pt-BR" sz="1600" b="0" strike="noStrike" spc="-4">
                <a:latin typeface="Georgia"/>
              </a:rPr>
              <a:t>var1 &gt;=</a:t>
            </a:r>
            <a:r>
              <a:rPr lang="pt-BR" sz="1600" b="0" strike="noStrike" spc="-49">
                <a:latin typeface="Georgia"/>
              </a:rPr>
              <a:t> </a:t>
            </a:r>
            <a:r>
              <a:rPr lang="pt-BR" sz="1600" b="0" strike="noStrike" spc="-4">
                <a:latin typeface="Georgia"/>
              </a:rPr>
              <a:t>var2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15" name="CustomShape 43"/>
          <p:cNvSpPr/>
          <p:nvPr/>
        </p:nvSpPr>
        <p:spPr>
          <a:xfrm>
            <a:off x="8310360" y="2357640"/>
            <a:ext cx="1643040" cy="525600"/>
          </a:xfrm>
          <a:prstGeom prst="rect">
            <a:avLst/>
          </a:prstGeom>
          <a:noFill/>
          <a:ln w="9000">
            <a:solidFill>
              <a:srgbClr val="497DB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39240" rIns="0" bIns="0"/>
          <a:p>
            <a:pPr marL="243205">
              <a:lnSpc>
                <a:spcPct val="100000"/>
              </a:lnSpc>
              <a:spcBef>
                <a:spcPts val="310"/>
              </a:spcBef>
            </a:pPr>
            <a:r>
              <a:rPr lang="pt-BR" sz="1600" b="0" strike="noStrike" spc="-4">
                <a:latin typeface="Georgia"/>
              </a:rPr>
              <a:t>Maior ou</a:t>
            </a:r>
            <a:r>
              <a:rPr lang="pt-BR" sz="1600" b="0" strike="noStrike" spc="-1">
                <a:latin typeface="Georgia"/>
              </a:rPr>
              <a:t> </a:t>
            </a:r>
            <a:r>
              <a:rPr lang="pt-BR" sz="1600" b="0" strike="noStrike" spc="-4">
                <a:latin typeface="Georgia"/>
              </a:rPr>
              <a:t>igual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16" name="CustomShape 44"/>
          <p:cNvSpPr/>
          <p:nvPr/>
        </p:nvSpPr>
        <p:spPr>
          <a:xfrm>
            <a:off x="6953880" y="3142440"/>
            <a:ext cx="1356120" cy="498600"/>
          </a:xfrm>
          <a:prstGeom prst="rect">
            <a:avLst/>
          </a:prstGeom>
          <a:noFill/>
          <a:ln w="9000">
            <a:solidFill>
              <a:srgbClr val="497DB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241935">
              <a:lnSpc>
                <a:spcPct val="100000"/>
              </a:lnSpc>
              <a:spcBef>
                <a:spcPts val="95"/>
              </a:spcBef>
            </a:pPr>
            <a:r>
              <a:rPr lang="pt-BR" sz="1600" b="0" strike="noStrike" spc="-4">
                <a:latin typeface="Georgia"/>
              </a:rPr>
              <a:t>var1 &lt;</a:t>
            </a:r>
            <a:r>
              <a:rPr lang="pt-BR" sz="1600" b="0" strike="noStrike" spc="-24">
                <a:latin typeface="Georgia"/>
              </a:rPr>
              <a:t> </a:t>
            </a:r>
            <a:r>
              <a:rPr lang="pt-BR" sz="1600" b="0" strike="noStrike" spc="-4">
                <a:latin typeface="Georgia"/>
              </a:rPr>
              <a:t>var2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17" name="CustomShape 45"/>
          <p:cNvSpPr/>
          <p:nvPr/>
        </p:nvSpPr>
        <p:spPr>
          <a:xfrm>
            <a:off x="8310360" y="3142440"/>
            <a:ext cx="1643040" cy="284400"/>
          </a:xfrm>
          <a:prstGeom prst="rect">
            <a:avLst/>
          </a:prstGeom>
          <a:noFill/>
          <a:ln w="9000">
            <a:solidFill>
              <a:srgbClr val="497DB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0680" rIns="0" bIns="0"/>
          <a:p>
            <a:pPr marL="384810">
              <a:lnSpc>
                <a:spcPct val="100000"/>
              </a:lnSpc>
              <a:spcBef>
                <a:spcPts val="320"/>
              </a:spcBef>
            </a:pPr>
            <a:r>
              <a:rPr lang="pt-BR" sz="1600" b="0" strike="noStrike" spc="-4">
                <a:latin typeface="Georgia"/>
              </a:rPr>
              <a:t>Menor</a:t>
            </a:r>
            <a:r>
              <a:rPr lang="pt-BR" sz="1600" b="0" strike="noStrike" spc="-1">
                <a:latin typeface="Georgia"/>
              </a:rPr>
              <a:t> </a:t>
            </a:r>
            <a:r>
              <a:rPr lang="pt-BR" sz="1600" b="0" strike="noStrike" spc="-9">
                <a:latin typeface="Georgia"/>
              </a:rPr>
              <a:t>que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18" name="CustomShape 46"/>
          <p:cNvSpPr/>
          <p:nvPr/>
        </p:nvSpPr>
        <p:spPr>
          <a:xfrm>
            <a:off x="6953880" y="4572000"/>
            <a:ext cx="1356120" cy="461880"/>
          </a:xfrm>
          <a:prstGeom prst="rect">
            <a:avLst/>
          </a:prstGeom>
          <a:noFill/>
          <a:ln w="9000">
            <a:solidFill>
              <a:srgbClr val="497DB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marL="170180">
              <a:lnSpc>
                <a:spcPts val="1820"/>
              </a:lnSpc>
            </a:pPr>
            <a:r>
              <a:rPr lang="pt-BR" sz="1600" b="0" strike="noStrike" spc="-4">
                <a:latin typeface="Georgia"/>
              </a:rPr>
              <a:t>var1 ==</a:t>
            </a:r>
            <a:r>
              <a:rPr lang="pt-BR" sz="1600" b="0" strike="noStrike" spc="-49">
                <a:latin typeface="Georgia"/>
              </a:rPr>
              <a:t> </a:t>
            </a:r>
            <a:r>
              <a:rPr lang="pt-BR" sz="1600" b="0" strike="noStrike" spc="-4">
                <a:latin typeface="Georgia"/>
              </a:rPr>
              <a:t>var2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19" name="CustomShape 47"/>
          <p:cNvSpPr/>
          <p:nvPr/>
        </p:nvSpPr>
        <p:spPr>
          <a:xfrm>
            <a:off x="8310360" y="4572000"/>
            <a:ext cx="1643040" cy="302760"/>
          </a:xfrm>
          <a:prstGeom prst="rect">
            <a:avLst/>
          </a:prstGeom>
          <a:noFill/>
          <a:ln w="9000">
            <a:solidFill>
              <a:srgbClr val="497DB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59040" rIns="0" bIns="0"/>
          <a:p>
            <a:pPr marL="453390">
              <a:lnSpc>
                <a:spcPct val="100000"/>
              </a:lnSpc>
              <a:spcBef>
                <a:spcPts val="465"/>
              </a:spcBef>
            </a:pPr>
            <a:r>
              <a:rPr lang="pt-BR" sz="1600" b="0" strike="noStrike" spc="-4">
                <a:latin typeface="Georgia"/>
              </a:rPr>
              <a:t>Igual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20" name="CustomShape 48"/>
          <p:cNvSpPr/>
          <p:nvPr/>
        </p:nvSpPr>
        <p:spPr>
          <a:xfrm>
            <a:off x="4690200" y="4005000"/>
            <a:ext cx="311400" cy="501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200" b="1" strike="noStrike" spc="-1">
                <a:solidFill>
                  <a:srgbClr val="006FC0"/>
                </a:solidFill>
                <a:latin typeface="Georgia"/>
              </a:rPr>
              <a:t>&gt;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821" name="CustomShape 49"/>
          <p:cNvSpPr/>
          <p:nvPr/>
        </p:nvSpPr>
        <p:spPr>
          <a:xfrm>
            <a:off x="2547120" y="4577400"/>
            <a:ext cx="311400" cy="500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200" b="1" strike="noStrike" spc="-1">
                <a:solidFill>
                  <a:srgbClr val="006FC0"/>
                </a:solidFill>
                <a:latin typeface="Georgia"/>
              </a:rPr>
              <a:t>&gt;</a:t>
            </a:r>
            <a:endParaRPr lang="pt-BR" sz="3200" b="0" strike="noStrike" spc="-1">
              <a:latin typeface="Arial"/>
            </a:endParaRPr>
          </a:p>
        </p:txBody>
      </p:sp>
      <p:grpSp>
        <p:nvGrpSpPr>
          <p:cNvPr id="822" name="Group 50"/>
          <p:cNvGrpSpPr/>
          <p:nvPr/>
        </p:nvGrpSpPr>
        <p:grpSpPr>
          <a:xfrm>
            <a:off x="6444840" y="5105520"/>
            <a:ext cx="1902960" cy="962640"/>
            <a:chOff x="4920840" y="5105520"/>
            <a:chExt cx="1902960" cy="962640"/>
          </a:xfrm>
        </p:grpSpPr>
        <p:sp>
          <p:nvSpPr>
            <p:cNvPr id="823" name="CustomShape 51"/>
            <p:cNvSpPr/>
            <p:nvPr/>
          </p:nvSpPr>
          <p:spPr>
            <a:xfrm>
              <a:off x="5391720" y="5196960"/>
              <a:ext cx="1432080" cy="43236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24" name="CustomShape 52"/>
            <p:cNvSpPr/>
            <p:nvPr/>
          </p:nvSpPr>
          <p:spPr>
            <a:xfrm>
              <a:off x="5429880" y="5214960"/>
              <a:ext cx="1356120" cy="356400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25" name="CustomShape 53"/>
            <p:cNvSpPr/>
            <p:nvPr/>
          </p:nvSpPr>
          <p:spPr>
            <a:xfrm>
              <a:off x="5027760" y="5128200"/>
              <a:ext cx="587880" cy="581760"/>
            </a:xfrm>
            <a:prstGeom prst="rect">
              <a:avLst/>
            </a:prstGeom>
            <a:blipFill rotWithShape="0">
              <a:blip r:embed="rId1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26" name="CustomShape 54"/>
            <p:cNvSpPr/>
            <p:nvPr/>
          </p:nvSpPr>
          <p:spPr>
            <a:xfrm>
              <a:off x="4920840" y="5105520"/>
              <a:ext cx="781560" cy="962640"/>
            </a:xfrm>
            <a:prstGeom prst="rect">
              <a:avLst/>
            </a:prstGeom>
            <a:blipFill rotWithShape="0">
              <a:blip r:embed="rId1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827" name="CustomShape 55"/>
          <p:cNvSpPr/>
          <p:nvPr/>
        </p:nvSpPr>
        <p:spPr>
          <a:xfrm>
            <a:off x="6659400" y="5195160"/>
            <a:ext cx="353160" cy="743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b="1" strike="noStrike" spc="-4">
                <a:solidFill>
                  <a:srgbClr val="F1F1F1"/>
                </a:solidFill>
                <a:latin typeface="Georgia"/>
              </a:rPr>
              <a:t>!=</a:t>
            </a:r>
            <a:endParaRPr lang="pt-BR" sz="2400" b="0" strike="noStrike" spc="-1">
              <a:latin typeface="Arial"/>
            </a:endParaRPr>
          </a:p>
        </p:txBody>
      </p:sp>
      <p:grpSp>
        <p:nvGrpSpPr>
          <p:cNvPr id="828" name="Group 56"/>
          <p:cNvGrpSpPr/>
          <p:nvPr/>
        </p:nvGrpSpPr>
        <p:grpSpPr>
          <a:xfrm>
            <a:off x="8263200" y="5187600"/>
            <a:ext cx="1737000" cy="450720"/>
            <a:chOff x="6739200" y="5187600"/>
            <a:chExt cx="1737000" cy="450720"/>
          </a:xfrm>
        </p:grpSpPr>
        <p:sp>
          <p:nvSpPr>
            <p:cNvPr id="829" name="CustomShape 57"/>
            <p:cNvSpPr/>
            <p:nvPr/>
          </p:nvSpPr>
          <p:spPr>
            <a:xfrm>
              <a:off x="6739200" y="5187600"/>
              <a:ext cx="1737000" cy="450720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30" name="CustomShape 58"/>
            <p:cNvSpPr/>
            <p:nvPr/>
          </p:nvSpPr>
          <p:spPr>
            <a:xfrm>
              <a:off x="6786360" y="5214960"/>
              <a:ext cx="1642680" cy="356400"/>
            </a:xfrm>
            <a:prstGeom prst="rect">
              <a:avLst/>
            </a:prstGeom>
            <a:blipFill rotWithShape="0">
              <a:blip r:embed="rId1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831" name="CustomShape 59"/>
          <p:cNvSpPr/>
          <p:nvPr/>
        </p:nvSpPr>
        <p:spPr>
          <a:xfrm>
            <a:off x="6953880" y="5214960"/>
            <a:ext cx="1356120" cy="461880"/>
          </a:xfrm>
          <a:prstGeom prst="rect">
            <a:avLst/>
          </a:prstGeom>
          <a:noFill/>
          <a:ln w="9000">
            <a:solidFill>
              <a:srgbClr val="497DB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marL="169545">
              <a:lnSpc>
                <a:spcPts val="1820"/>
              </a:lnSpc>
            </a:pPr>
            <a:r>
              <a:rPr lang="pt-BR" sz="1600" b="0" strike="noStrike" spc="-4">
                <a:latin typeface="Georgia"/>
              </a:rPr>
              <a:t>var1 !=</a:t>
            </a:r>
            <a:r>
              <a:rPr lang="pt-BR" sz="1600" b="0" strike="noStrike" spc="-24">
                <a:latin typeface="Georgia"/>
              </a:rPr>
              <a:t> </a:t>
            </a:r>
            <a:r>
              <a:rPr lang="pt-BR" sz="1600" b="0" strike="noStrike" spc="-4">
                <a:latin typeface="Georgia"/>
              </a:rPr>
              <a:t>var2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32" name="CustomShape 60"/>
          <p:cNvSpPr/>
          <p:nvPr/>
        </p:nvSpPr>
        <p:spPr>
          <a:xfrm>
            <a:off x="8310360" y="5214960"/>
            <a:ext cx="1643040" cy="302760"/>
          </a:xfrm>
          <a:prstGeom prst="rect">
            <a:avLst/>
          </a:prstGeom>
          <a:noFill/>
          <a:ln w="9000">
            <a:solidFill>
              <a:srgbClr val="497DB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59040" rIns="0" bIns="0"/>
          <a:p>
            <a:pPr marL="457835">
              <a:lnSpc>
                <a:spcPct val="100000"/>
              </a:lnSpc>
              <a:spcBef>
                <a:spcPts val="465"/>
              </a:spcBef>
            </a:pPr>
            <a:r>
              <a:rPr lang="pt-BR" sz="1600" b="0" strike="noStrike" spc="-9">
                <a:latin typeface="Georgia"/>
              </a:rPr>
              <a:t>Diferente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TextShape 1"/>
          <p:cNvSpPr txBox="1"/>
          <p:nvPr/>
        </p:nvSpPr>
        <p:spPr>
          <a:xfrm>
            <a:off x="3562680" y="282240"/>
            <a:ext cx="4924080" cy="135360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4400" b="0" strike="noStrike" spc="-4">
                <a:solidFill>
                  <a:srgbClr val="375F92"/>
                </a:solidFill>
                <a:latin typeface="Georgia"/>
              </a:rPr>
              <a:t>Operadores</a:t>
            </a:r>
            <a:r>
              <a:rPr lang="pt-BR" sz="4400" b="0" strike="noStrike" spc="-77">
                <a:solidFill>
                  <a:srgbClr val="375F92"/>
                </a:solidFill>
                <a:latin typeface="Georgia"/>
              </a:rPr>
              <a:t> </a:t>
            </a:r>
            <a:r>
              <a:rPr lang="pt-BR" sz="4400" b="0" strike="noStrike" spc="-1">
                <a:solidFill>
                  <a:srgbClr val="375F92"/>
                </a:solidFill>
                <a:latin typeface="Georgia"/>
              </a:rPr>
              <a:t>Lógicos</a:t>
            </a:r>
            <a:endParaRPr lang="pt-BR" sz="4400" b="0" strike="noStrike" spc="-1">
              <a:latin typeface="Calibri"/>
            </a:endParaRPr>
          </a:p>
        </p:txBody>
      </p:sp>
      <p:sp>
        <p:nvSpPr>
          <p:cNvPr id="834" name="CustomShape 2"/>
          <p:cNvSpPr/>
          <p:nvPr/>
        </p:nvSpPr>
        <p:spPr>
          <a:xfrm>
            <a:off x="3982800" y="1979280"/>
            <a:ext cx="512640" cy="743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b="1" strike="noStrike" spc="-1">
                <a:solidFill>
                  <a:srgbClr val="006FC0"/>
                </a:solidFill>
                <a:latin typeface="Georgia"/>
              </a:rPr>
              <a:t>&amp;&amp;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835" name="CustomShape 3"/>
          <p:cNvSpPr/>
          <p:nvPr/>
        </p:nvSpPr>
        <p:spPr>
          <a:xfrm>
            <a:off x="3548640" y="5016600"/>
            <a:ext cx="30888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trike="noStrike" spc="-4">
                <a:solidFill>
                  <a:srgbClr val="006FC0"/>
                </a:solidFill>
                <a:latin typeface="Georgia"/>
              </a:rPr>
              <a:t>&amp;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836" name="CustomShape 4"/>
          <p:cNvSpPr/>
          <p:nvPr/>
        </p:nvSpPr>
        <p:spPr>
          <a:xfrm>
            <a:off x="5655360" y="4966200"/>
            <a:ext cx="15912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trike="noStrike" spc="-4">
                <a:solidFill>
                  <a:srgbClr val="006FC0"/>
                </a:solidFill>
                <a:latin typeface="Georgia"/>
              </a:rPr>
              <a:t>!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837" name="CustomShape 5"/>
          <p:cNvSpPr/>
          <p:nvPr/>
        </p:nvSpPr>
        <p:spPr>
          <a:xfrm>
            <a:off x="3336240" y="5752440"/>
            <a:ext cx="16272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trike="noStrike" spc="-4">
                <a:solidFill>
                  <a:srgbClr val="006FC0"/>
                </a:solidFill>
                <a:latin typeface="Georgia"/>
              </a:rPr>
              <a:t>|</a:t>
            </a:r>
            <a:endParaRPr lang="pt-BR" sz="2800" b="0" strike="noStrike" spc="-1">
              <a:latin typeface="Arial"/>
            </a:endParaRPr>
          </a:p>
        </p:txBody>
      </p:sp>
      <p:grpSp>
        <p:nvGrpSpPr>
          <p:cNvPr id="838" name="Group 6"/>
          <p:cNvGrpSpPr/>
          <p:nvPr/>
        </p:nvGrpSpPr>
        <p:grpSpPr>
          <a:xfrm>
            <a:off x="6504135" y="1434115"/>
            <a:ext cx="3735000" cy="3582720"/>
            <a:chOff x="5027760" y="1484280"/>
            <a:chExt cx="3735000" cy="3582720"/>
          </a:xfrm>
        </p:grpSpPr>
        <p:sp>
          <p:nvSpPr>
            <p:cNvPr id="839" name="CustomShape 7"/>
            <p:cNvSpPr/>
            <p:nvPr/>
          </p:nvSpPr>
          <p:spPr>
            <a:xfrm>
              <a:off x="5391720" y="1553040"/>
              <a:ext cx="1432080" cy="4341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40" name="CustomShape 8"/>
            <p:cNvSpPr/>
            <p:nvPr/>
          </p:nvSpPr>
          <p:spPr>
            <a:xfrm>
              <a:off x="5429880" y="1571400"/>
              <a:ext cx="1356120" cy="3578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41" name="CustomShape 9"/>
            <p:cNvSpPr/>
            <p:nvPr/>
          </p:nvSpPr>
          <p:spPr>
            <a:xfrm>
              <a:off x="5027760" y="1484280"/>
              <a:ext cx="587880" cy="5817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42" name="CustomShape 10"/>
            <p:cNvSpPr/>
            <p:nvPr/>
          </p:nvSpPr>
          <p:spPr>
            <a:xfrm>
              <a:off x="6739200" y="1543680"/>
              <a:ext cx="2023560" cy="4521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43" name="CustomShape 11"/>
            <p:cNvSpPr/>
            <p:nvPr/>
          </p:nvSpPr>
          <p:spPr>
            <a:xfrm>
              <a:off x="6786360" y="1571400"/>
              <a:ext cx="1928880" cy="35784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44" name="CustomShape 12"/>
            <p:cNvSpPr/>
            <p:nvPr/>
          </p:nvSpPr>
          <p:spPr>
            <a:xfrm>
              <a:off x="5391720" y="2339280"/>
              <a:ext cx="1432080" cy="43236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45" name="CustomShape 13"/>
            <p:cNvSpPr/>
            <p:nvPr/>
          </p:nvSpPr>
          <p:spPr>
            <a:xfrm>
              <a:off x="5429880" y="2357640"/>
              <a:ext cx="1356120" cy="356400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46" name="CustomShape 14"/>
            <p:cNvSpPr/>
            <p:nvPr/>
          </p:nvSpPr>
          <p:spPr>
            <a:xfrm>
              <a:off x="5027760" y="2241720"/>
              <a:ext cx="587880" cy="581760"/>
            </a:xfrm>
            <a:prstGeom prst="rect">
              <a:avLst/>
            </a:prstGeom>
            <a:blipFill rotWithShape="0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47" name="CustomShape 15"/>
            <p:cNvSpPr/>
            <p:nvPr/>
          </p:nvSpPr>
          <p:spPr>
            <a:xfrm>
              <a:off x="6739200" y="2330280"/>
              <a:ext cx="2023560" cy="450720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48" name="CustomShape 16"/>
            <p:cNvSpPr/>
            <p:nvPr/>
          </p:nvSpPr>
          <p:spPr>
            <a:xfrm>
              <a:off x="6786360" y="2357640"/>
              <a:ext cx="1928880" cy="356400"/>
            </a:xfrm>
            <a:prstGeom prst="rect">
              <a:avLst/>
            </a:prstGeom>
            <a:blipFill rotWithShape="0"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49" name="CustomShape 17"/>
            <p:cNvSpPr/>
            <p:nvPr/>
          </p:nvSpPr>
          <p:spPr>
            <a:xfrm>
              <a:off x="5391720" y="3124080"/>
              <a:ext cx="1432080" cy="4341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50" name="CustomShape 18"/>
            <p:cNvSpPr/>
            <p:nvPr/>
          </p:nvSpPr>
          <p:spPr>
            <a:xfrm>
              <a:off x="5429880" y="3142440"/>
              <a:ext cx="1356120" cy="357840"/>
            </a:xfrm>
            <a:prstGeom prst="rect">
              <a:avLst/>
            </a:prstGeom>
            <a:blipFill rotWithShape="0"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51" name="CustomShape 19"/>
            <p:cNvSpPr/>
            <p:nvPr/>
          </p:nvSpPr>
          <p:spPr>
            <a:xfrm>
              <a:off x="5027760" y="3057120"/>
              <a:ext cx="587880" cy="581760"/>
            </a:xfrm>
            <a:prstGeom prst="rect">
              <a:avLst/>
            </a:prstGeom>
            <a:blipFill rotWithShape="0">
              <a:blip r:embed="rId1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52" name="CustomShape 20"/>
            <p:cNvSpPr/>
            <p:nvPr/>
          </p:nvSpPr>
          <p:spPr>
            <a:xfrm>
              <a:off x="6739200" y="3115080"/>
              <a:ext cx="2023560" cy="4521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53" name="CustomShape 21"/>
            <p:cNvSpPr/>
            <p:nvPr/>
          </p:nvSpPr>
          <p:spPr>
            <a:xfrm>
              <a:off x="6786360" y="3142440"/>
              <a:ext cx="1928880" cy="357840"/>
            </a:xfrm>
            <a:prstGeom prst="rect">
              <a:avLst/>
            </a:prstGeom>
            <a:blipFill rotWithShape="0">
              <a:blip r:embed="rId1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54" name="CustomShape 22"/>
            <p:cNvSpPr/>
            <p:nvPr/>
          </p:nvSpPr>
          <p:spPr>
            <a:xfrm>
              <a:off x="5391720" y="3839040"/>
              <a:ext cx="1432080" cy="4341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55" name="CustomShape 23"/>
            <p:cNvSpPr/>
            <p:nvPr/>
          </p:nvSpPr>
          <p:spPr>
            <a:xfrm>
              <a:off x="5429880" y="3857400"/>
              <a:ext cx="1356120" cy="3578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56" name="CustomShape 24"/>
            <p:cNvSpPr/>
            <p:nvPr/>
          </p:nvSpPr>
          <p:spPr>
            <a:xfrm>
              <a:off x="5027760" y="3770280"/>
              <a:ext cx="587880" cy="58320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57" name="CustomShape 25"/>
            <p:cNvSpPr/>
            <p:nvPr/>
          </p:nvSpPr>
          <p:spPr>
            <a:xfrm>
              <a:off x="6739200" y="3829680"/>
              <a:ext cx="2023560" cy="4521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58" name="CustomShape 26"/>
            <p:cNvSpPr/>
            <p:nvPr/>
          </p:nvSpPr>
          <p:spPr>
            <a:xfrm>
              <a:off x="6786360" y="3857400"/>
              <a:ext cx="1928880" cy="35784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59" name="CustomShape 27"/>
            <p:cNvSpPr/>
            <p:nvPr/>
          </p:nvSpPr>
          <p:spPr>
            <a:xfrm>
              <a:off x="5391720" y="4553640"/>
              <a:ext cx="1432080" cy="43236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60" name="CustomShape 28"/>
            <p:cNvSpPr/>
            <p:nvPr/>
          </p:nvSpPr>
          <p:spPr>
            <a:xfrm>
              <a:off x="5429880" y="4572000"/>
              <a:ext cx="1356120" cy="356400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61" name="CustomShape 29"/>
            <p:cNvSpPr/>
            <p:nvPr/>
          </p:nvSpPr>
          <p:spPr>
            <a:xfrm>
              <a:off x="5027760" y="4485240"/>
              <a:ext cx="587880" cy="581760"/>
            </a:xfrm>
            <a:prstGeom prst="rect">
              <a:avLst/>
            </a:prstGeom>
            <a:blipFill rotWithShape="0">
              <a:blip r:embed="rId1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62" name="CustomShape 30"/>
            <p:cNvSpPr/>
            <p:nvPr/>
          </p:nvSpPr>
          <p:spPr>
            <a:xfrm>
              <a:off x="6739200" y="4544640"/>
              <a:ext cx="2023560" cy="450720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63" name="CustomShape 31"/>
            <p:cNvSpPr/>
            <p:nvPr/>
          </p:nvSpPr>
          <p:spPr>
            <a:xfrm>
              <a:off x="6786360" y="4572000"/>
              <a:ext cx="1928880" cy="356400"/>
            </a:xfrm>
            <a:prstGeom prst="rect">
              <a:avLst/>
            </a:prstGeom>
            <a:blipFill rotWithShape="0"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864" name="CustomShape 32"/>
          <p:cNvSpPr/>
          <p:nvPr/>
        </p:nvSpPr>
        <p:spPr>
          <a:xfrm>
            <a:off x="6562090" y="1521460"/>
            <a:ext cx="472440" cy="31877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2000" b="1" strike="noStrike" spc="-9">
                <a:solidFill>
                  <a:srgbClr val="F1F1F1"/>
                </a:solidFill>
                <a:latin typeface="Georgia"/>
              </a:rPr>
              <a:t>&amp;</a:t>
            </a:r>
            <a:r>
              <a:rPr lang="pt-PT" altLang="pt-BR" sz="2000" b="1" strike="noStrike" spc="-9">
                <a:solidFill>
                  <a:srgbClr val="F1F1F1"/>
                </a:solidFill>
                <a:latin typeface="Georgia"/>
              </a:rPr>
              <a:t>&amp;</a:t>
            </a:r>
            <a:endParaRPr lang="pt-PT" altLang="pt-BR" sz="2000" b="1" strike="noStrike" spc="-9">
              <a:solidFill>
                <a:srgbClr val="F1F1F1"/>
              </a:solidFill>
              <a:latin typeface="Georgia"/>
            </a:endParaRPr>
          </a:p>
        </p:txBody>
      </p:sp>
      <p:sp>
        <p:nvSpPr>
          <p:cNvPr id="865" name="CustomShape 33"/>
          <p:cNvSpPr/>
          <p:nvPr/>
        </p:nvSpPr>
        <p:spPr>
          <a:xfrm>
            <a:off x="6747240" y="2338920"/>
            <a:ext cx="22896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2000" b="1" strike="noStrike" spc="-1">
                <a:solidFill>
                  <a:srgbClr val="F1F1F1"/>
                </a:solidFill>
                <a:latin typeface="Georgia"/>
              </a:rPr>
              <a:t>&amp;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866" name="CustomShape 34"/>
          <p:cNvSpPr/>
          <p:nvPr/>
        </p:nvSpPr>
        <p:spPr>
          <a:xfrm>
            <a:off x="6721320" y="3124800"/>
            <a:ext cx="22320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2000" b="1" strike="noStrike" spc="-1">
                <a:solidFill>
                  <a:srgbClr val="FFFFFF"/>
                </a:solidFill>
                <a:latin typeface="Georgia"/>
              </a:rPr>
              <a:t>||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867" name="CustomShape 35"/>
          <p:cNvSpPr/>
          <p:nvPr/>
        </p:nvSpPr>
        <p:spPr>
          <a:xfrm>
            <a:off x="6747600" y="3778200"/>
            <a:ext cx="143640" cy="378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b="1" strike="noStrike" spc="-1">
                <a:solidFill>
                  <a:srgbClr val="FFFFFF"/>
                </a:solidFill>
                <a:latin typeface="Georgia"/>
              </a:rPr>
              <a:t>|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868" name="CustomShape 36"/>
          <p:cNvSpPr/>
          <p:nvPr/>
        </p:nvSpPr>
        <p:spPr>
          <a:xfrm>
            <a:off x="6953880" y="1571400"/>
            <a:ext cx="1356120" cy="587880"/>
          </a:xfrm>
          <a:prstGeom prst="rect">
            <a:avLst/>
          </a:prstGeom>
          <a:noFill/>
          <a:ln w="9000">
            <a:solidFill>
              <a:srgbClr val="97B853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>
              <a:lnSpc>
                <a:spcPts val="2315"/>
              </a:lnSpc>
            </a:pPr>
            <a:r>
              <a:rPr lang="pt-BR" sz="3000" b="1" strike="noStrike" spc="-1" baseline="5000">
                <a:solidFill>
                  <a:schemeClr val="accent4"/>
                </a:solidFill>
                <a:effectLst/>
                <a:latin typeface="Georgia"/>
              </a:rPr>
              <a:t> </a:t>
            </a:r>
            <a:r>
              <a:rPr lang="pt-BR" sz="1600" b="0" strike="noStrike" spc="-4">
                <a:solidFill>
                  <a:schemeClr val="accent4"/>
                </a:solidFill>
                <a:effectLst/>
                <a:latin typeface="Georgia"/>
              </a:rPr>
              <a:t>var1</a:t>
            </a:r>
            <a:r>
              <a:rPr lang="pt-BR" sz="1600" b="0" strike="noStrike" spc="77">
                <a:solidFill>
                  <a:schemeClr val="accent4"/>
                </a:solidFill>
                <a:effectLst/>
                <a:latin typeface="Georgia"/>
              </a:rPr>
              <a:t> </a:t>
            </a:r>
            <a:r>
              <a:rPr lang="pt-BR" sz="1600" b="0" strike="noStrike" spc="-9">
                <a:solidFill>
                  <a:schemeClr val="accent4"/>
                </a:solidFill>
                <a:effectLst/>
                <a:latin typeface="Georgia"/>
              </a:rPr>
              <a:t>&amp;&amp;var2</a:t>
            </a:r>
            <a:endParaRPr lang="pt-BR" sz="1600" b="0" strike="noStrike" spc="-9">
              <a:solidFill>
                <a:schemeClr val="accent4"/>
              </a:solidFill>
              <a:effectLst/>
              <a:latin typeface="Georgia"/>
            </a:endParaRPr>
          </a:p>
        </p:txBody>
      </p:sp>
      <p:sp>
        <p:nvSpPr>
          <p:cNvPr id="869" name="CustomShape 37"/>
          <p:cNvSpPr/>
          <p:nvPr/>
        </p:nvSpPr>
        <p:spPr>
          <a:xfrm>
            <a:off x="8310360" y="1571400"/>
            <a:ext cx="1929240" cy="254160"/>
          </a:xfrm>
          <a:prstGeom prst="rect">
            <a:avLst/>
          </a:prstGeom>
          <a:noFill/>
          <a:ln w="9000">
            <a:solidFill>
              <a:srgbClr val="97B853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0680" rIns="0" bIns="0"/>
          <a:p>
            <a:pPr marL="259080">
              <a:lnSpc>
                <a:spcPct val="100000"/>
              </a:lnSpc>
              <a:spcBef>
                <a:spcPts val="320"/>
              </a:spcBef>
            </a:pPr>
            <a:r>
              <a:rPr lang="pt-BR" sz="1400" b="0" strike="noStrike" spc="-4">
                <a:latin typeface="Georgia"/>
              </a:rPr>
              <a:t>‘E’ lógico</a:t>
            </a:r>
            <a:r>
              <a:rPr lang="pt-BR" sz="1400" b="0" strike="noStrike" spc="-32">
                <a:latin typeface="Georgia"/>
              </a:rPr>
              <a:t> </a:t>
            </a:r>
            <a:r>
              <a:rPr lang="pt-BR" sz="1400" b="0" strike="noStrike" spc="-1">
                <a:latin typeface="Georgia"/>
              </a:rPr>
              <a:t>(AND)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870" name="CustomShape 38"/>
          <p:cNvSpPr/>
          <p:nvPr/>
        </p:nvSpPr>
        <p:spPr>
          <a:xfrm>
            <a:off x="6953880" y="3857400"/>
            <a:ext cx="1356120" cy="527040"/>
          </a:xfrm>
          <a:prstGeom prst="rect">
            <a:avLst/>
          </a:prstGeom>
          <a:noFill/>
          <a:ln w="9000">
            <a:solidFill>
              <a:srgbClr val="97B853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0680" rIns="0" bIns="0"/>
          <a:p>
            <a:pPr marL="239395">
              <a:lnSpc>
                <a:spcPct val="100000"/>
              </a:lnSpc>
              <a:spcBef>
                <a:spcPts val="320"/>
              </a:spcBef>
            </a:pPr>
            <a:r>
              <a:rPr lang="pt-BR" sz="1600" b="0" strike="noStrike" spc="-4">
                <a:latin typeface="Georgia"/>
              </a:rPr>
              <a:t>var1 |</a:t>
            </a:r>
            <a:r>
              <a:rPr lang="pt-BR" sz="1600" b="0" strike="noStrike" spc="-18">
                <a:latin typeface="Georgia"/>
              </a:rPr>
              <a:t> </a:t>
            </a:r>
            <a:r>
              <a:rPr lang="pt-BR" sz="1600" b="0" strike="noStrike" spc="-4">
                <a:latin typeface="Georgia"/>
              </a:rPr>
              <a:t>var2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71" name="CustomShape 39"/>
          <p:cNvSpPr/>
          <p:nvPr/>
        </p:nvSpPr>
        <p:spPr>
          <a:xfrm>
            <a:off x="8310360" y="3857400"/>
            <a:ext cx="1929240" cy="304200"/>
          </a:xfrm>
          <a:prstGeom prst="rect">
            <a:avLst/>
          </a:prstGeom>
          <a:noFill/>
          <a:ln w="9000">
            <a:solidFill>
              <a:srgbClr val="97B853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90720" rIns="0" bIns="0"/>
          <a:p>
            <a:pPr marL="451485">
              <a:lnSpc>
                <a:spcPct val="100000"/>
              </a:lnSpc>
              <a:spcBef>
                <a:spcPts val="715"/>
              </a:spcBef>
            </a:pPr>
            <a:r>
              <a:rPr lang="pt-BR" sz="1400" b="0" strike="noStrike" spc="-4">
                <a:latin typeface="Georgia"/>
              </a:rPr>
              <a:t>‘OU’</a:t>
            </a:r>
            <a:r>
              <a:rPr lang="pt-BR" sz="1400" b="0" strike="noStrike" spc="-32">
                <a:latin typeface="Georgia"/>
              </a:rPr>
              <a:t> </a:t>
            </a:r>
            <a:r>
              <a:rPr lang="pt-BR" sz="1400" b="0" strike="noStrike" spc="-1">
                <a:latin typeface="Georgia"/>
              </a:rPr>
              <a:t>binário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872" name="CustomShape 40"/>
          <p:cNvSpPr/>
          <p:nvPr/>
        </p:nvSpPr>
        <p:spPr>
          <a:xfrm>
            <a:off x="6953880" y="2357640"/>
            <a:ext cx="1356120" cy="525600"/>
          </a:xfrm>
          <a:prstGeom prst="rect">
            <a:avLst/>
          </a:prstGeom>
          <a:noFill/>
          <a:ln w="9000">
            <a:solidFill>
              <a:srgbClr val="97B853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39240" rIns="0" bIns="0"/>
          <a:p>
            <a:pPr marL="170815">
              <a:lnSpc>
                <a:spcPct val="100000"/>
              </a:lnSpc>
              <a:spcBef>
                <a:spcPts val="310"/>
              </a:spcBef>
            </a:pPr>
            <a:r>
              <a:rPr lang="pt-BR" sz="1600" b="0" strike="noStrike" spc="-4">
                <a:latin typeface="Georgia"/>
              </a:rPr>
              <a:t>var1 &amp;</a:t>
            </a:r>
            <a:r>
              <a:rPr lang="pt-BR" sz="1600" b="0" strike="noStrike" spc="-12">
                <a:latin typeface="Georgia"/>
              </a:rPr>
              <a:t> </a:t>
            </a:r>
            <a:r>
              <a:rPr lang="pt-BR" sz="1600" b="0" strike="noStrike" spc="-4">
                <a:latin typeface="Georgia"/>
              </a:rPr>
              <a:t>var2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73" name="CustomShape 41"/>
          <p:cNvSpPr/>
          <p:nvPr/>
        </p:nvSpPr>
        <p:spPr>
          <a:xfrm>
            <a:off x="8310360" y="2357640"/>
            <a:ext cx="1929240" cy="272520"/>
          </a:xfrm>
          <a:prstGeom prst="rect">
            <a:avLst/>
          </a:prstGeom>
          <a:noFill/>
          <a:ln w="9000">
            <a:solidFill>
              <a:srgbClr val="97B853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59040" rIns="0" bIns="0"/>
          <a:p>
            <a:pPr marL="527050">
              <a:lnSpc>
                <a:spcPct val="100000"/>
              </a:lnSpc>
              <a:spcBef>
                <a:spcPts val="465"/>
              </a:spcBef>
            </a:pPr>
            <a:r>
              <a:rPr lang="pt-BR" sz="1400" b="0" strike="noStrike" spc="-4">
                <a:latin typeface="Georgia"/>
              </a:rPr>
              <a:t>‘E’</a:t>
            </a:r>
            <a:r>
              <a:rPr lang="pt-BR" sz="1400" b="0" strike="noStrike" spc="-32">
                <a:latin typeface="Georgia"/>
              </a:rPr>
              <a:t> </a:t>
            </a:r>
            <a:r>
              <a:rPr lang="pt-BR" sz="1400" b="0" strike="noStrike" spc="-1">
                <a:latin typeface="Georgia"/>
              </a:rPr>
              <a:t>binário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874" name="CustomShape 42"/>
          <p:cNvSpPr/>
          <p:nvPr/>
        </p:nvSpPr>
        <p:spPr>
          <a:xfrm>
            <a:off x="6953880" y="3142440"/>
            <a:ext cx="1356120" cy="570240"/>
          </a:xfrm>
          <a:prstGeom prst="rect">
            <a:avLst/>
          </a:prstGeom>
          <a:noFill/>
          <a:ln w="9000">
            <a:solidFill>
              <a:srgbClr val="97B853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83880" rIns="0" bIns="0"/>
          <a:p>
            <a:pPr marL="242570">
              <a:lnSpc>
                <a:spcPct val="100000"/>
              </a:lnSpc>
              <a:spcBef>
                <a:spcPts val="660"/>
              </a:spcBef>
            </a:pPr>
            <a:r>
              <a:rPr lang="pt-BR" sz="1600" b="0" strike="noStrike" spc="-4">
                <a:latin typeface="Georgia"/>
              </a:rPr>
              <a:t>var1 ||</a:t>
            </a:r>
            <a:r>
              <a:rPr lang="pt-BR" sz="1600" b="0" strike="noStrike" spc="-32">
                <a:latin typeface="Georgia"/>
              </a:rPr>
              <a:t> </a:t>
            </a:r>
            <a:r>
              <a:rPr lang="pt-BR" sz="1600" b="0" strike="noStrike" spc="-4">
                <a:latin typeface="Georgia"/>
              </a:rPr>
              <a:t>var2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75" name="CustomShape 43"/>
          <p:cNvSpPr/>
          <p:nvPr/>
        </p:nvSpPr>
        <p:spPr>
          <a:xfrm>
            <a:off x="8310360" y="3142440"/>
            <a:ext cx="1929240" cy="254880"/>
          </a:xfrm>
          <a:prstGeom prst="rect">
            <a:avLst/>
          </a:prstGeom>
          <a:noFill/>
          <a:ln w="9000">
            <a:solidFill>
              <a:srgbClr val="97B853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1400" rIns="0" bIns="0"/>
          <a:p>
            <a:pPr marL="241935">
              <a:lnSpc>
                <a:spcPct val="100000"/>
              </a:lnSpc>
              <a:spcBef>
                <a:spcPts val="325"/>
              </a:spcBef>
            </a:pPr>
            <a:r>
              <a:rPr lang="pt-BR" sz="1400" b="0" strike="noStrike" spc="-4">
                <a:latin typeface="Georgia"/>
              </a:rPr>
              <a:t>‘OU' lógico</a:t>
            </a:r>
            <a:r>
              <a:rPr lang="pt-BR" sz="1400" b="0" strike="noStrike" spc="-38">
                <a:latin typeface="Georgia"/>
              </a:rPr>
              <a:t> </a:t>
            </a:r>
            <a:r>
              <a:rPr lang="pt-BR" sz="1400" b="0" strike="noStrike" spc="-1">
                <a:latin typeface="Georgia"/>
              </a:rPr>
              <a:t>(OR)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876" name="CustomShape 44"/>
          <p:cNvSpPr/>
          <p:nvPr/>
        </p:nvSpPr>
        <p:spPr>
          <a:xfrm>
            <a:off x="6953880" y="4572000"/>
            <a:ext cx="1356120" cy="545400"/>
          </a:xfrm>
          <a:prstGeom prst="rect">
            <a:avLst/>
          </a:prstGeom>
          <a:noFill/>
          <a:ln w="9000">
            <a:solidFill>
              <a:srgbClr val="97B853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59040" rIns="0" bIns="0"/>
          <a:p>
            <a:pPr marL="185420">
              <a:lnSpc>
                <a:spcPct val="100000"/>
              </a:lnSpc>
              <a:spcBef>
                <a:spcPts val="465"/>
              </a:spcBef>
            </a:pPr>
            <a:r>
              <a:rPr lang="pt-BR" sz="1600" b="0" strike="noStrike" spc="-4">
                <a:latin typeface="Georgia"/>
              </a:rPr>
              <a:t>var1 ^</a:t>
            </a:r>
            <a:r>
              <a:rPr lang="pt-BR" sz="1600" b="0" strike="noStrike" spc="-1">
                <a:latin typeface="Georgia"/>
              </a:rPr>
              <a:t> </a:t>
            </a:r>
            <a:r>
              <a:rPr lang="pt-BR" sz="1600" b="0" strike="noStrike" spc="-4">
                <a:latin typeface="Georgia"/>
              </a:rPr>
              <a:t>var2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77" name="CustomShape 45"/>
          <p:cNvSpPr/>
          <p:nvPr/>
        </p:nvSpPr>
        <p:spPr>
          <a:xfrm>
            <a:off x="8310360" y="4572000"/>
            <a:ext cx="1929240" cy="533880"/>
          </a:xfrm>
          <a:prstGeom prst="rect">
            <a:avLst/>
          </a:prstGeom>
          <a:noFill/>
          <a:ln w="9000">
            <a:solidFill>
              <a:srgbClr val="97B853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08000" rIns="0" bIns="0"/>
          <a:p>
            <a:pPr marL="92710">
              <a:lnSpc>
                <a:spcPct val="100000"/>
              </a:lnSpc>
              <a:spcBef>
                <a:spcPts val="850"/>
              </a:spcBef>
            </a:pPr>
            <a:r>
              <a:rPr lang="pt-BR" sz="1400" b="0" strike="noStrike" spc="-4">
                <a:latin typeface="Georgia"/>
              </a:rPr>
              <a:t>OU’ exclusivo</a:t>
            </a:r>
            <a:r>
              <a:rPr lang="pt-BR" sz="1400" b="0" strike="noStrike" spc="-43">
                <a:latin typeface="Georgia"/>
              </a:rPr>
              <a:t> </a:t>
            </a:r>
            <a:r>
              <a:rPr lang="pt-BR" sz="1400" b="0" strike="noStrike" spc="-1">
                <a:latin typeface="Georgia"/>
              </a:rPr>
              <a:t>binário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878" name="CustomShape 46"/>
          <p:cNvSpPr/>
          <p:nvPr/>
        </p:nvSpPr>
        <p:spPr>
          <a:xfrm>
            <a:off x="4583640" y="4019040"/>
            <a:ext cx="453600" cy="744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4800" b="1" strike="noStrike" spc="-1">
                <a:solidFill>
                  <a:srgbClr val="006FC0"/>
                </a:solidFill>
                <a:latin typeface="Georgia"/>
              </a:rPr>
              <a:t>^</a:t>
            </a:r>
            <a:endParaRPr lang="pt-BR" sz="4800" b="0" strike="noStrike" spc="-1">
              <a:latin typeface="Arial"/>
            </a:endParaRPr>
          </a:p>
        </p:txBody>
      </p:sp>
      <p:grpSp>
        <p:nvGrpSpPr>
          <p:cNvPr id="879" name="Group 47"/>
          <p:cNvGrpSpPr/>
          <p:nvPr/>
        </p:nvGrpSpPr>
        <p:grpSpPr>
          <a:xfrm>
            <a:off x="6551760" y="5105520"/>
            <a:ext cx="1796040" cy="962640"/>
            <a:chOff x="5027760" y="5105520"/>
            <a:chExt cx="1796040" cy="962640"/>
          </a:xfrm>
        </p:grpSpPr>
        <p:sp>
          <p:nvSpPr>
            <p:cNvPr id="880" name="CustomShape 48"/>
            <p:cNvSpPr/>
            <p:nvPr/>
          </p:nvSpPr>
          <p:spPr>
            <a:xfrm>
              <a:off x="5391720" y="5196960"/>
              <a:ext cx="1432080" cy="43236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81" name="CustomShape 49"/>
            <p:cNvSpPr/>
            <p:nvPr/>
          </p:nvSpPr>
          <p:spPr>
            <a:xfrm>
              <a:off x="5429880" y="5214960"/>
              <a:ext cx="1356120" cy="356400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82" name="CustomShape 50"/>
            <p:cNvSpPr/>
            <p:nvPr/>
          </p:nvSpPr>
          <p:spPr>
            <a:xfrm>
              <a:off x="5027760" y="5128200"/>
              <a:ext cx="587880" cy="581760"/>
            </a:xfrm>
            <a:prstGeom prst="rect">
              <a:avLst/>
            </a:prstGeom>
            <a:blipFill rotWithShape="0">
              <a:blip r:embed="rId1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83" name="CustomShape 51"/>
            <p:cNvSpPr/>
            <p:nvPr/>
          </p:nvSpPr>
          <p:spPr>
            <a:xfrm>
              <a:off x="5065920" y="5105520"/>
              <a:ext cx="566640" cy="962640"/>
            </a:xfrm>
            <a:prstGeom prst="rect">
              <a:avLst/>
            </a:prstGeom>
            <a:blipFill rotWithShape="0">
              <a:blip r:embed="rId1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884" name="CustomShape 52"/>
          <p:cNvSpPr/>
          <p:nvPr/>
        </p:nvSpPr>
        <p:spPr>
          <a:xfrm>
            <a:off x="6675960" y="4543560"/>
            <a:ext cx="275400" cy="1030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trike="noStrike" spc="-4">
                <a:solidFill>
                  <a:srgbClr val="FFFFFF"/>
                </a:solidFill>
                <a:latin typeface="Georgia"/>
              </a:rPr>
              <a:t>^</a:t>
            </a:r>
            <a:endParaRPr lang="pt-BR" sz="2800" b="0" strike="noStrike" spc="-1">
              <a:latin typeface="Arial"/>
            </a:endParaRPr>
          </a:p>
          <a:p>
            <a:pPr marL="140335">
              <a:lnSpc>
                <a:spcPct val="100000"/>
              </a:lnSpc>
              <a:spcBef>
                <a:spcPts val="1775"/>
              </a:spcBef>
            </a:pPr>
            <a:r>
              <a:rPr lang="pt-BR" sz="2400" b="1" strike="noStrike" spc="-1">
                <a:solidFill>
                  <a:srgbClr val="F1F1F1"/>
                </a:solidFill>
                <a:latin typeface="Georgia"/>
              </a:rPr>
              <a:t>!</a:t>
            </a:r>
            <a:endParaRPr lang="pt-BR" sz="2400" b="0" strike="noStrike" spc="-1">
              <a:latin typeface="Arial"/>
            </a:endParaRPr>
          </a:p>
        </p:txBody>
      </p:sp>
      <p:grpSp>
        <p:nvGrpSpPr>
          <p:cNvPr id="885" name="Group 53"/>
          <p:cNvGrpSpPr/>
          <p:nvPr/>
        </p:nvGrpSpPr>
        <p:grpSpPr>
          <a:xfrm>
            <a:off x="8263200" y="5187600"/>
            <a:ext cx="2023560" cy="450720"/>
            <a:chOff x="6739200" y="5187600"/>
            <a:chExt cx="2023560" cy="450720"/>
          </a:xfrm>
        </p:grpSpPr>
        <p:sp>
          <p:nvSpPr>
            <p:cNvPr id="886" name="CustomShape 54"/>
            <p:cNvSpPr/>
            <p:nvPr/>
          </p:nvSpPr>
          <p:spPr>
            <a:xfrm>
              <a:off x="6739200" y="5187600"/>
              <a:ext cx="2023560" cy="450720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87" name="CustomShape 55"/>
            <p:cNvSpPr/>
            <p:nvPr/>
          </p:nvSpPr>
          <p:spPr>
            <a:xfrm>
              <a:off x="6786360" y="5214960"/>
              <a:ext cx="1928880" cy="356400"/>
            </a:xfrm>
            <a:prstGeom prst="rect">
              <a:avLst/>
            </a:prstGeom>
            <a:blipFill rotWithShape="0"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888" name="CustomShape 56"/>
          <p:cNvSpPr/>
          <p:nvPr/>
        </p:nvSpPr>
        <p:spPr>
          <a:xfrm>
            <a:off x="6953880" y="5214960"/>
            <a:ext cx="1356120" cy="545400"/>
          </a:xfrm>
          <a:prstGeom prst="rect">
            <a:avLst/>
          </a:prstGeom>
          <a:noFill/>
          <a:ln w="9000">
            <a:solidFill>
              <a:srgbClr val="97B853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59040" rIns="0" bIns="0"/>
          <a:p>
            <a:pPr marL="248920">
              <a:lnSpc>
                <a:spcPct val="100000"/>
              </a:lnSpc>
              <a:spcBef>
                <a:spcPts val="465"/>
              </a:spcBef>
            </a:pPr>
            <a:r>
              <a:rPr lang="pt-BR" sz="1600" b="0" strike="noStrike" spc="-4">
                <a:latin typeface="Georgia"/>
              </a:rPr>
              <a:t>var1 !</a:t>
            </a:r>
            <a:r>
              <a:rPr lang="pt-BR" sz="1600" b="0" strike="noStrike" spc="-18">
                <a:latin typeface="Georgia"/>
              </a:rPr>
              <a:t> </a:t>
            </a:r>
            <a:r>
              <a:rPr lang="pt-BR" sz="1600" b="0" strike="noStrike" spc="-4">
                <a:latin typeface="Georgia"/>
              </a:rPr>
              <a:t>var2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89" name="CustomShape 57"/>
          <p:cNvSpPr/>
          <p:nvPr/>
        </p:nvSpPr>
        <p:spPr>
          <a:xfrm>
            <a:off x="8310360" y="5214960"/>
            <a:ext cx="1929240" cy="298080"/>
          </a:xfrm>
          <a:prstGeom prst="rect">
            <a:avLst/>
          </a:prstGeom>
          <a:noFill/>
          <a:ln w="9000">
            <a:solidFill>
              <a:srgbClr val="97B853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84600" rIns="0" bIns="0"/>
          <a:p>
            <a:pPr marL="393065">
              <a:lnSpc>
                <a:spcPct val="100000"/>
              </a:lnSpc>
              <a:spcBef>
                <a:spcPts val="665"/>
              </a:spcBef>
            </a:pPr>
            <a:r>
              <a:rPr lang="pt-BR" sz="1400" b="0" strike="noStrike" spc="-1">
                <a:latin typeface="Georgia"/>
              </a:rPr>
              <a:t>Negação</a:t>
            </a:r>
            <a:r>
              <a:rPr lang="pt-BR" sz="1400" b="0" strike="noStrike" spc="-24">
                <a:latin typeface="Georgia"/>
              </a:rPr>
              <a:t> </a:t>
            </a:r>
            <a:r>
              <a:rPr lang="pt-BR" sz="1400" b="0" strike="noStrike" spc="-4">
                <a:latin typeface="Georgia"/>
              </a:rPr>
              <a:t>(NOT)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890" name="CustomShape 58"/>
          <p:cNvSpPr/>
          <p:nvPr/>
        </p:nvSpPr>
        <p:spPr>
          <a:xfrm>
            <a:off x="4732320" y="5524560"/>
            <a:ext cx="29952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trike="noStrike" spc="-9">
                <a:solidFill>
                  <a:srgbClr val="006FC0"/>
                </a:solidFill>
                <a:latin typeface="Georgia"/>
              </a:rPr>
              <a:t>||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891" name="CustomShape 59"/>
          <p:cNvSpPr/>
          <p:nvPr/>
        </p:nvSpPr>
        <p:spPr>
          <a:xfrm>
            <a:off x="2605080" y="4709520"/>
            <a:ext cx="228960" cy="317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000" b="1" strike="noStrike" spc="-1">
                <a:solidFill>
                  <a:srgbClr val="006FC0"/>
                </a:solidFill>
                <a:latin typeface="Georgia"/>
              </a:rPr>
              <a:t>&amp;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TextShape 1"/>
          <p:cNvSpPr txBox="1"/>
          <p:nvPr/>
        </p:nvSpPr>
        <p:spPr>
          <a:xfrm>
            <a:off x="2365680" y="466560"/>
            <a:ext cx="7457760" cy="135432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2800" b="0" strike="noStrike" spc="-1">
                <a:solidFill>
                  <a:srgbClr val="375F92"/>
                </a:solidFill>
                <a:latin typeface="Georgia"/>
              </a:rPr>
              <a:t>&amp;&amp;</a:t>
            </a:r>
            <a:r>
              <a:rPr lang="pt-BR" sz="2800" b="0" strike="noStrike" spc="-4">
                <a:solidFill>
                  <a:srgbClr val="375F92"/>
                </a:solidFill>
                <a:latin typeface="Georgia"/>
              </a:rPr>
              <a:t> </a:t>
            </a:r>
            <a:r>
              <a:rPr lang="pt-BR" sz="2800" b="0" strike="noStrike" spc="-1">
                <a:solidFill>
                  <a:srgbClr val="375F92"/>
                </a:solidFill>
                <a:latin typeface="Georgia"/>
              </a:rPr>
              <a:t>(	e </a:t>
            </a:r>
            <a:r>
              <a:rPr lang="pt-BR" sz="2800" b="0" strike="noStrike" spc="-4">
                <a:solidFill>
                  <a:srgbClr val="375F92"/>
                </a:solidFill>
                <a:latin typeface="Georgia"/>
              </a:rPr>
              <a:t>lógico</a:t>
            </a:r>
            <a:r>
              <a:rPr lang="pt-BR" sz="2800" b="0" strike="noStrike" spc="-1">
                <a:solidFill>
                  <a:srgbClr val="375F92"/>
                </a:solidFill>
                <a:latin typeface="Georgia"/>
              </a:rPr>
              <a:t> )	e &amp;</a:t>
            </a:r>
            <a:r>
              <a:rPr lang="pt-BR" sz="2800" b="0" strike="noStrike" spc="-4">
                <a:solidFill>
                  <a:srgbClr val="375F92"/>
                </a:solidFill>
                <a:latin typeface="Georgia"/>
              </a:rPr>
              <a:t> </a:t>
            </a:r>
            <a:r>
              <a:rPr lang="pt-BR" sz="2800" b="0" strike="noStrike" spc="-1">
                <a:solidFill>
                  <a:srgbClr val="375F92"/>
                </a:solidFill>
                <a:latin typeface="Georgia"/>
              </a:rPr>
              <a:t>(	e </a:t>
            </a:r>
            <a:r>
              <a:rPr lang="pt-BR" sz="2800" b="0" strike="noStrike" spc="-4">
                <a:solidFill>
                  <a:srgbClr val="375F92"/>
                </a:solidFill>
                <a:latin typeface="Georgia"/>
              </a:rPr>
              <a:t>binário</a:t>
            </a:r>
            <a:r>
              <a:rPr lang="pt-BR" sz="2800" b="0" strike="noStrike" spc="-109">
                <a:solidFill>
                  <a:srgbClr val="375F92"/>
                </a:solidFill>
                <a:latin typeface="Georgia"/>
              </a:rPr>
              <a:t> </a:t>
            </a:r>
            <a:r>
              <a:rPr lang="pt-BR" sz="2800" b="0" strike="noStrike" spc="-1">
                <a:solidFill>
                  <a:srgbClr val="375F92"/>
                </a:solidFill>
                <a:latin typeface="Georgia"/>
              </a:rPr>
              <a:t>)</a:t>
            </a:r>
            <a:endParaRPr lang="pt-BR" sz="2800" b="0" strike="noStrike" spc="-1">
              <a:latin typeface="Calibri"/>
            </a:endParaRPr>
          </a:p>
        </p:txBody>
      </p:sp>
      <p:graphicFrame>
        <p:nvGraphicFramePr>
          <p:cNvPr id="893" name="Table 2"/>
          <p:cNvGraphicFramePr/>
          <p:nvPr/>
        </p:nvGraphicFramePr>
        <p:xfrm>
          <a:off x="2589240" y="1350720"/>
          <a:ext cx="5001260" cy="2163600"/>
        </p:xfrm>
        <a:graphic>
          <a:graphicData uri="http://schemas.openxmlformats.org/drawingml/2006/table">
            <a:tbl>
              <a:tblPr/>
              <a:tblGrid>
                <a:gridCol w="1250315"/>
                <a:gridCol w="1250315"/>
                <a:gridCol w="1250315"/>
                <a:gridCol w="1250315"/>
              </a:tblGrid>
              <a:tr h="602640">
                <a:tc>
                  <a:txBody>
                    <a:bodyPr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pt-BR" sz="1800" b="1" strike="noStrike" spc="-4">
                          <a:solidFill>
                            <a:srgbClr val="000000"/>
                          </a:solidFill>
                          <a:latin typeface="Calibri"/>
                        </a:rPr>
                        <a:t>Condição</a:t>
                      </a:r>
                      <a:r>
                        <a:rPr lang="pt-BR" sz="1800" b="1" strike="noStrike" spc="-63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0" marR="0" marT="30240" marB="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p>
                      <a:pPr marL="63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lang="pt-BR" sz="1800" b="1" strike="noStrike" spc="-9">
                          <a:solidFill>
                            <a:srgbClr val="000000"/>
                          </a:solidFill>
                          <a:latin typeface="Calibri"/>
                        </a:rPr>
                        <a:t>Operador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0" marR="0" marT="32040" marB="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lang="pt-BR" sz="1800" b="1" strike="noStrike" spc="-4">
                          <a:solidFill>
                            <a:srgbClr val="000000"/>
                          </a:solidFill>
                          <a:latin typeface="Calibri"/>
                        </a:rPr>
                        <a:t>Condição2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0" marR="0" marT="32040" marB="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p>
                      <a:pPr marL="63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lang="pt-BR" sz="1800" b="1" strike="noStrike" spc="-9">
                          <a:solidFill>
                            <a:srgbClr val="000000"/>
                          </a:solidFill>
                          <a:latin typeface="Calibri"/>
                        </a:rPr>
                        <a:t>Resultado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0" marR="0" marT="32040" marB="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C090"/>
                    </a:solidFill>
                  </a:tcPr>
                </a:tc>
              </a:tr>
              <a:tr h="390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lang="pt-BR" sz="1800" b="0" strike="noStrike" spc="-4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0" marR="0" marT="32040" marB="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lang="pt-BR" sz="1800" b="0" strike="noStrike" spc="-4">
                          <a:solidFill>
                            <a:srgbClr val="000000"/>
                          </a:solidFill>
                          <a:latin typeface="Calibri"/>
                        </a:rPr>
                        <a:t>&amp;&amp;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0" marR="0" marT="32040" marB="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lang="pt-BR" sz="1800" b="0" strike="noStrike" spc="-4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0" marR="0" marT="32040" marB="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p>
                      <a:pPr marL="63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lang="pt-BR" sz="1800" b="0" strike="noStrike" spc="-4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0" marR="0" marT="32040" marB="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C090"/>
                    </a:solidFill>
                  </a:tcPr>
                </a:tc>
              </a:tr>
              <a:tr h="390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pt-BR" sz="1800" b="0" strike="noStrike" spc="-9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0" marR="0" marT="30960" marB="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lang="pt-BR" sz="1800" b="0" strike="noStrike" spc="-4">
                          <a:solidFill>
                            <a:srgbClr val="000000"/>
                          </a:solidFill>
                          <a:latin typeface="Calibri"/>
                        </a:rPr>
                        <a:t>&amp;&amp;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0" marR="0" marT="32040" marB="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lang="pt-BR" sz="1800" b="0" strike="noStrike" spc="-4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0" marR="0" marT="32040" marB="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pt-BR" sz="1800" b="0" strike="noStrike" spc="-9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0" marR="0" marT="30960" marB="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C090"/>
                    </a:solidFill>
                  </a:tcPr>
                </a:tc>
              </a:tr>
              <a:tr h="390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lang="pt-BR" sz="1800" b="0" strike="noStrike" spc="-4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0" marR="0" marT="32040" marB="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lang="pt-BR" sz="1800" b="0" strike="noStrike" spc="-4">
                          <a:solidFill>
                            <a:srgbClr val="000000"/>
                          </a:solidFill>
                          <a:latin typeface="Calibri"/>
                        </a:rPr>
                        <a:t>&amp;&amp;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0" marR="0" marT="32040" marB="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pt-BR" sz="1800" b="0" strike="noStrike" spc="-9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0" marR="0" marT="30960" marB="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pt-BR" sz="1800" b="0" strike="noStrike" spc="-9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0" marR="0" marT="30960" marB="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C090"/>
                    </a:solidFill>
                  </a:tcPr>
                </a:tc>
              </a:tr>
              <a:tr h="390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pt-BR" sz="1800" b="0" strike="noStrike" spc="-9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0" marR="0" marT="30960" marB="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lang="pt-BR" sz="1800" b="0" strike="noStrike" spc="-4">
                          <a:solidFill>
                            <a:srgbClr val="000000"/>
                          </a:solidFill>
                          <a:latin typeface="Calibri"/>
                        </a:rPr>
                        <a:t>&amp;&amp;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0" marR="0" marT="32040" marB="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pt-BR" sz="1800" b="0" strike="noStrike" spc="-9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0" marR="0" marT="30960" marB="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pt-BR" sz="1800" b="0" strike="noStrike" spc="-9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0" marR="0" marT="30960" marB="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C090"/>
                    </a:solidFill>
                  </a:tcPr>
                </a:tc>
              </a:tr>
            </a:tbl>
          </a:graphicData>
        </a:graphic>
      </p:graphicFrame>
      <p:sp>
        <p:nvSpPr>
          <p:cNvPr id="894" name="CustomShape 3"/>
          <p:cNvSpPr/>
          <p:nvPr/>
        </p:nvSpPr>
        <p:spPr>
          <a:xfrm>
            <a:off x="1809120" y="4357080"/>
            <a:ext cx="1572480" cy="1572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5" name="CustomShape 4"/>
          <p:cNvSpPr/>
          <p:nvPr/>
        </p:nvSpPr>
        <p:spPr>
          <a:xfrm>
            <a:off x="3228600" y="4691880"/>
            <a:ext cx="4303800" cy="129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 indent="-635" algn="ctr">
              <a:lnSpc>
                <a:spcPct val="150000"/>
              </a:lnSpc>
              <a:spcBef>
                <a:spcPts val="100"/>
              </a:spcBef>
            </a:pPr>
            <a:r>
              <a:rPr lang="pt-BR" sz="1400" b="1" strike="noStrike" spc="72">
                <a:solidFill>
                  <a:srgbClr val="585858"/>
                </a:solidFill>
                <a:latin typeface="Arial"/>
              </a:rPr>
              <a:t>A </a:t>
            </a:r>
            <a:r>
              <a:rPr lang="pt-BR" sz="1400" b="1" strike="noStrike" spc="18">
                <a:solidFill>
                  <a:srgbClr val="585858"/>
                </a:solidFill>
                <a:latin typeface="Arial"/>
              </a:rPr>
              <a:t>diferença </a:t>
            </a:r>
            <a:r>
              <a:rPr lang="pt-BR" sz="1400" b="1" strike="noStrike" spc="-38">
                <a:solidFill>
                  <a:srgbClr val="585858"/>
                </a:solidFill>
                <a:latin typeface="Arial"/>
              </a:rPr>
              <a:t>básica </a:t>
            </a:r>
            <a:r>
              <a:rPr lang="pt-BR" sz="1400" b="1" strike="noStrike" spc="-1">
                <a:solidFill>
                  <a:srgbClr val="585858"/>
                </a:solidFill>
                <a:latin typeface="Arial"/>
              </a:rPr>
              <a:t>do </a:t>
            </a:r>
            <a:r>
              <a:rPr lang="pt-BR" sz="1400" b="1" strike="noStrike" spc="29">
                <a:solidFill>
                  <a:srgbClr val="585858"/>
                </a:solidFill>
                <a:latin typeface="Arial"/>
              </a:rPr>
              <a:t>operador </a:t>
            </a:r>
            <a:r>
              <a:rPr lang="pt-BR" sz="1400" b="1" strike="noStrike" spc="214">
                <a:solidFill>
                  <a:srgbClr val="585858"/>
                </a:solidFill>
                <a:latin typeface="Arial"/>
              </a:rPr>
              <a:t>&amp;&amp; </a:t>
            </a:r>
            <a:r>
              <a:rPr lang="pt-BR" sz="1400" b="1" strike="noStrike" spc="69">
                <a:solidFill>
                  <a:srgbClr val="585858"/>
                </a:solidFill>
                <a:latin typeface="Arial"/>
              </a:rPr>
              <a:t>para </a:t>
            </a:r>
            <a:r>
              <a:rPr lang="pt-BR" sz="1400" b="1" strike="noStrike" spc="214">
                <a:solidFill>
                  <a:srgbClr val="585858"/>
                </a:solidFill>
                <a:latin typeface="Arial"/>
              </a:rPr>
              <a:t>&amp; </a:t>
            </a:r>
            <a:r>
              <a:rPr lang="pt-BR" sz="1400" b="1" strike="noStrike" spc="-52">
                <a:solidFill>
                  <a:srgbClr val="585858"/>
                </a:solidFill>
                <a:latin typeface="Arial"/>
              </a:rPr>
              <a:t>é  </a:t>
            </a:r>
            <a:r>
              <a:rPr lang="pt-BR" sz="1400" b="1" strike="noStrike" spc="-38">
                <a:solidFill>
                  <a:srgbClr val="585858"/>
                </a:solidFill>
                <a:latin typeface="Arial"/>
              </a:rPr>
              <a:t>que </a:t>
            </a:r>
            <a:r>
              <a:rPr lang="pt-BR" sz="1400" b="1" strike="noStrike" spc="-63">
                <a:solidFill>
                  <a:srgbClr val="585858"/>
                </a:solidFill>
                <a:latin typeface="Arial"/>
              </a:rPr>
              <a:t>o </a:t>
            </a:r>
            <a:r>
              <a:rPr lang="pt-BR" sz="1400" b="1" strike="noStrike" spc="214">
                <a:solidFill>
                  <a:srgbClr val="585858"/>
                </a:solidFill>
                <a:latin typeface="Arial"/>
              </a:rPr>
              <a:t>&amp;&amp; </a:t>
            </a:r>
            <a:r>
              <a:rPr lang="pt-BR" sz="1400" b="1" strike="noStrike" spc="18">
                <a:solidFill>
                  <a:srgbClr val="585858"/>
                </a:solidFill>
                <a:latin typeface="Arial"/>
              </a:rPr>
              <a:t>suporta </a:t>
            </a:r>
            <a:r>
              <a:rPr lang="pt-BR" sz="1400" b="1" strike="noStrike" spc="63">
                <a:solidFill>
                  <a:srgbClr val="585858"/>
                </a:solidFill>
                <a:latin typeface="Arial"/>
              </a:rPr>
              <a:t>uma </a:t>
            </a:r>
            <a:r>
              <a:rPr lang="pt-BR" sz="1400" b="1" strike="noStrike" spc="-1">
                <a:solidFill>
                  <a:srgbClr val="585858"/>
                </a:solidFill>
                <a:latin typeface="Arial"/>
              </a:rPr>
              <a:t>avaliação </a:t>
            </a:r>
            <a:r>
              <a:rPr lang="pt-BR" sz="1400" b="1" strike="noStrike" spc="4">
                <a:solidFill>
                  <a:srgbClr val="585858"/>
                </a:solidFill>
                <a:latin typeface="Arial"/>
              </a:rPr>
              <a:t>de </a:t>
            </a:r>
            <a:r>
              <a:rPr lang="pt-BR" sz="1400" b="1" strike="noStrike" spc="109">
                <a:solidFill>
                  <a:srgbClr val="585858"/>
                </a:solidFill>
                <a:latin typeface="Arial"/>
              </a:rPr>
              <a:t>curto-  </a:t>
            </a:r>
            <a:r>
              <a:rPr lang="pt-BR" sz="1400" b="1" strike="noStrike" spc="18">
                <a:solidFill>
                  <a:srgbClr val="585858"/>
                </a:solidFill>
                <a:latin typeface="Arial"/>
              </a:rPr>
              <a:t>circuito </a:t>
            </a:r>
            <a:r>
              <a:rPr lang="pt-BR" sz="1400" b="1" strike="noStrike" spc="94">
                <a:solidFill>
                  <a:srgbClr val="585858"/>
                </a:solidFill>
                <a:latin typeface="Arial"/>
              </a:rPr>
              <a:t>( </a:t>
            </a:r>
            <a:r>
              <a:rPr lang="pt-BR" sz="1400" b="1" strike="noStrike" spc="-38">
                <a:solidFill>
                  <a:srgbClr val="585858"/>
                </a:solidFill>
                <a:latin typeface="Arial"/>
              </a:rPr>
              <a:t>ou </a:t>
            </a:r>
            <a:r>
              <a:rPr lang="pt-BR" sz="1400" b="1" strike="noStrike" spc="-4">
                <a:solidFill>
                  <a:srgbClr val="585858"/>
                </a:solidFill>
                <a:latin typeface="Arial"/>
              </a:rPr>
              <a:t>avaliação </a:t>
            </a:r>
            <a:r>
              <a:rPr lang="pt-BR" sz="1400" b="1" strike="noStrike" spc="29">
                <a:solidFill>
                  <a:srgbClr val="585858"/>
                </a:solidFill>
                <a:latin typeface="Arial"/>
              </a:rPr>
              <a:t>parcial </a:t>
            </a:r>
            <a:r>
              <a:rPr lang="pt-BR" sz="1400" b="1" strike="noStrike" spc="58">
                <a:solidFill>
                  <a:srgbClr val="585858"/>
                </a:solidFill>
                <a:latin typeface="Arial"/>
              </a:rPr>
              <a:t>), </a:t>
            </a:r>
            <a:r>
              <a:rPr lang="pt-BR" sz="1400" b="1" strike="noStrike" spc="18">
                <a:solidFill>
                  <a:srgbClr val="585858"/>
                </a:solidFill>
                <a:latin typeface="Arial"/>
              </a:rPr>
              <a:t>enquanto </a:t>
            </a:r>
            <a:r>
              <a:rPr lang="pt-BR" sz="1400" b="1" strike="noStrike" spc="-38">
                <a:solidFill>
                  <a:srgbClr val="585858"/>
                </a:solidFill>
                <a:latin typeface="Arial"/>
              </a:rPr>
              <a:t>que </a:t>
            </a:r>
            <a:r>
              <a:rPr lang="pt-BR" sz="1400" b="1" strike="noStrike" spc="-63">
                <a:solidFill>
                  <a:srgbClr val="585858"/>
                </a:solidFill>
                <a:latin typeface="Arial"/>
              </a:rPr>
              <a:t>o  </a:t>
            </a:r>
            <a:r>
              <a:rPr lang="pt-BR" sz="1400" b="1" strike="noStrike" spc="214">
                <a:solidFill>
                  <a:srgbClr val="585858"/>
                </a:solidFill>
                <a:latin typeface="Arial"/>
              </a:rPr>
              <a:t>&amp;</a:t>
            </a:r>
            <a:r>
              <a:rPr lang="pt-BR" sz="1400" b="1" strike="noStrike" spc="157">
                <a:solidFill>
                  <a:srgbClr val="585858"/>
                </a:solidFill>
                <a:latin typeface="Arial"/>
              </a:rPr>
              <a:t> </a:t>
            </a:r>
            <a:r>
              <a:rPr lang="pt-BR" sz="1400" b="1" strike="noStrike" spc="-4">
                <a:solidFill>
                  <a:srgbClr val="585858"/>
                </a:solidFill>
                <a:latin typeface="Arial"/>
              </a:rPr>
              <a:t>não.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1500" y="1214373"/>
            <a:ext cx="1410970" cy="3200400"/>
          </a:xfrm>
          <a:custGeom>
            <a:avLst/>
            <a:gdLst/>
            <a:ahLst/>
            <a:cxnLst/>
            <a:rect l="l" t="t" r="r" b="b"/>
            <a:pathLst>
              <a:path w="1410970" h="3200400">
                <a:moveTo>
                  <a:pt x="1410843" y="640092"/>
                </a:moveTo>
                <a:lnTo>
                  <a:pt x="0" y="640092"/>
                </a:lnTo>
                <a:lnTo>
                  <a:pt x="0" y="1280160"/>
                </a:lnTo>
                <a:lnTo>
                  <a:pt x="0" y="1920240"/>
                </a:lnTo>
                <a:lnTo>
                  <a:pt x="0" y="2560320"/>
                </a:lnTo>
                <a:lnTo>
                  <a:pt x="0" y="3200400"/>
                </a:lnTo>
                <a:lnTo>
                  <a:pt x="1410843" y="3200400"/>
                </a:lnTo>
                <a:lnTo>
                  <a:pt x="1410843" y="2560320"/>
                </a:lnTo>
                <a:lnTo>
                  <a:pt x="1410843" y="1920240"/>
                </a:lnTo>
                <a:lnTo>
                  <a:pt x="1410843" y="1280160"/>
                </a:lnTo>
                <a:lnTo>
                  <a:pt x="1410843" y="640092"/>
                </a:lnTo>
                <a:close/>
              </a:path>
              <a:path w="1410970" h="3200400">
                <a:moveTo>
                  <a:pt x="1410843" y="0"/>
                </a:moveTo>
                <a:lnTo>
                  <a:pt x="0" y="0"/>
                </a:lnTo>
                <a:lnTo>
                  <a:pt x="0" y="640080"/>
                </a:lnTo>
                <a:lnTo>
                  <a:pt x="1410843" y="640080"/>
                </a:lnTo>
                <a:lnTo>
                  <a:pt x="1410843" y="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1665" y="494348"/>
            <a:ext cx="800354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6420" algn="l"/>
                <a:tab pos="911225" algn="l"/>
                <a:tab pos="3613150" algn="l"/>
                <a:tab pos="4362450" algn="l"/>
                <a:tab pos="4707255" algn="l"/>
              </a:tabLst>
            </a:pPr>
            <a:r>
              <a:rPr sz="3200" dirty="0"/>
              <a:t>||	(	</a:t>
            </a:r>
            <a:r>
              <a:rPr sz="3200" spc="-5" dirty="0"/>
              <a:t>ou</a:t>
            </a:r>
            <a:r>
              <a:rPr sz="3200" dirty="0"/>
              <a:t> </a:t>
            </a:r>
            <a:r>
              <a:rPr sz="3200" spc="-5" dirty="0"/>
              <a:t>lógico</a:t>
            </a:r>
            <a:r>
              <a:rPr sz="3200" spc="5" dirty="0"/>
              <a:t> </a:t>
            </a:r>
            <a:r>
              <a:rPr sz="3200" dirty="0"/>
              <a:t>)	e</a:t>
            </a:r>
            <a:r>
              <a:rPr sz="3200" spc="-5" dirty="0"/>
              <a:t> </a:t>
            </a:r>
            <a:r>
              <a:rPr sz="3200" dirty="0"/>
              <a:t>|	(	</a:t>
            </a:r>
            <a:r>
              <a:rPr sz="3200" spc="-5" dirty="0"/>
              <a:t>ou binário</a:t>
            </a:r>
            <a:r>
              <a:rPr sz="3200" spc="-110" dirty="0"/>
              <a:t> </a:t>
            </a:r>
            <a:r>
              <a:rPr sz="3200" dirty="0"/>
              <a:t>)</a:t>
            </a:r>
            <a:endParaRPr sz="3200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06295" y="1214374"/>
          <a:ext cx="5662930" cy="321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050"/>
                <a:gridCol w="1281430"/>
                <a:gridCol w="1550035"/>
                <a:gridCol w="1415415"/>
              </a:tblGrid>
              <a:tr h="642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rlito" panose="020F0502020204030204"/>
                          <a:cs typeface="Carlito" panose="020F0502020204030204"/>
                        </a:rPr>
                        <a:t>Condição</a:t>
                      </a:r>
                      <a:r>
                        <a:rPr sz="1800" b="1" spc="-60" dirty="0">
                          <a:latin typeface="Carlito" panose="020F0502020204030204"/>
                          <a:cs typeface="Carlito" panose="020F0502020204030204"/>
                        </a:rPr>
                        <a:t> </a:t>
                      </a:r>
                      <a:r>
                        <a:rPr sz="1800" b="1" dirty="0">
                          <a:latin typeface="Carlito" panose="020F0502020204030204"/>
                          <a:cs typeface="Carlito" panose="020F0502020204030204"/>
                        </a:rPr>
                        <a:t>1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spc="-10" dirty="0">
                          <a:latin typeface="Carlito" panose="020F0502020204030204"/>
                          <a:cs typeface="Carlito" panose="020F0502020204030204"/>
                        </a:rPr>
                        <a:t>Operador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spc="-5" dirty="0">
                          <a:latin typeface="Carlito" panose="020F0502020204030204"/>
                          <a:cs typeface="Carlito" panose="020F0502020204030204"/>
                        </a:rPr>
                        <a:t>Condição2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spc="-10" dirty="0">
                          <a:latin typeface="Carlito" panose="020F0502020204030204"/>
                          <a:cs typeface="Carlito" panose="020F0502020204030204"/>
                        </a:rPr>
                        <a:t>Resultado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  <a:tr h="642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true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10" dirty="0">
                          <a:latin typeface="Carlito" panose="020F0502020204030204"/>
                          <a:cs typeface="Carlito" panose="020F0502020204030204"/>
                        </a:rPr>
                        <a:t>||</a:t>
                      </a:r>
                      <a:endParaRPr sz="16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true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true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  <a:tr h="642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 panose="020F0502020204030204"/>
                          <a:cs typeface="Carlito" panose="020F0502020204030204"/>
                        </a:rPr>
                        <a:t>false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10" dirty="0">
                          <a:latin typeface="Carlito" panose="020F0502020204030204"/>
                          <a:cs typeface="Carlito" panose="020F0502020204030204"/>
                        </a:rPr>
                        <a:t>||</a:t>
                      </a:r>
                      <a:endParaRPr sz="16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true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true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  <a:tr h="642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true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10" dirty="0">
                          <a:latin typeface="Carlito" panose="020F0502020204030204"/>
                          <a:cs typeface="Carlito" panose="020F0502020204030204"/>
                        </a:rPr>
                        <a:t>||</a:t>
                      </a:r>
                      <a:endParaRPr sz="16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rlito" panose="020F0502020204030204"/>
                          <a:cs typeface="Carlito" panose="020F0502020204030204"/>
                        </a:rPr>
                        <a:t>false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true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  <a:tr h="642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rlito" panose="020F0502020204030204"/>
                          <a:cs typeface="Carlito" panose="020F0502020204030204"/>
                        </a:rPr>
                        <a:t>false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10" dirty="0">
                          <a:latin typeface="Carlito" panose="020F0502020204030204"/>
                          <a:cs typeface="Carlito" panose="020F0502020204030204"/>
                        </a:rPr>
                        <a:t>||</a:t>
                      </a:r>
                      <a:endParaRPr sz="16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rlito" panose="020F0502020204030204"/>
                          <a:cs typeface="Carlito" panose="020F0502020204030204"/>
                        </a:rPr>
                        <a:t>false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 panose="020F0502020204030204"/>
                          <a:cs typeface="Carlito" panose="020F0502020204030204"/>
                        </a:rPr>
                        <a:t>false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855590" y="4693620"/>
            <a:ext cx="4033520" cy="1311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51000"/>
              </a:lnSpc>
              <a:spcBef>
                <a:spcPts val="90"/>
              </a:spcBef>
            </a:pPr>
            <a:r>
              <a:rPr sz="1400" b="1" spc="75" dirty="0">
                <a:solidFill>
                  <a:srgbClr val="244060"/>
                </a:solidFill>
                <a:latin typeface="Arial"/>
                <a:cs typeface="Arial"/>
              </a:rPr>
              <a:t>A </a:t>
            </a:r>
            <a:r>
              <a:rPr sz="1400" b="1" spc="20" dirty="0">
                <a:solidFill>
                  <a:srgbClr val="244060"/>
                </a:solidFill>
                <a:latin typeface="Arial"/>
                <a:cs typeface="Arial"/>
              </a:rPr>
              <a:t>diferença </a:t>
            </a:r>
            <a:r>
              <a:rPr sz="1400" b="1" spc="-40" dirty="0">
                <a:solidFill>
                  <a:srgbClr val="244060"/>
                </a:solidFill>
                <a:latin typeface="Arial"/>
                <a:cs typeface="Arial"/>
              </a:rPr>
              <a:t>básica </a:t>
            </a:r>
            <a:r>
              <a:rPr sz="1400" b="1" spc="60" dirty="0">
                <a:solidFill>
                  <a:srgbClr val="244060"/>
                </a:solidFill>
                <a:latin typeface="Arial"/>
                <a:cs typeface="Arial"/>
              </a:rPr>
              <a:t>entre </a:t>
            </a:r>
            <a:r>
              <a:rPr sz="1400" b="1" spc="-130" dirty="0">
                <a:solidFill>
                  <a:srgbClr val="244060"/>
                </a:solidFill>
                <a:latin typeface="Arial"/>
                <a:cs typeface="Arial"/>
              </a:rPr>
              <a:t>os </a:t>
            </a:r>
            <a:r>
              <a:rPr sz="1400" b="1" dirty="0">
                <a:solidFill>
                  <a:srgbClr val="244060"/>
                </a:solidFill>
                <a:latin typeface="Arial"/>
                <a:cs typeface="Arial"/>
              </a:rPr>
              <a:t>operadores </a:t>
            </a:r>
            <a:r>
              <a:rPr sz="1400" b="1" spc="55" dirty="0">
                <a:solidFill>
                  <a:srgbClr val="244060"/>
                </a:solidFill>
                <a:latin typeface="Arial"/>
                <a:cs typeface="Arial"/>
              </a:rPr>
              <a:t>|| </a:t>
            </a:r>
            <a:r>
              <a:rPr sz="1400" b="1" spc="-55" dirty="0">
                <a:solidFill>
                  <a:srgbClr val="244060"/>
                </a:solidFill>
                <a:latin typeface="Arial"/>
                <a:cs typeface="Arial"/>
              </a:rPr>
              <a:t>e </a:t>
            </a:r>
            <a:r>
              <a:rPr sz="1400" b="1" spc="70" dirty="0">
                <a:solidFill>
                  <a:srgbClr val="244060"/>
                </a:solidFill>
                <a:latin typeface="Arial"/>
                <a:cs typeface="Arial"/>
              </a:rPr>
              <a:t>|,  </a:t>
            </a:r>
            <a:r>
              <a:rPr sz="1400" b="1" spc="-50" dirty="0">
                <a:solidFill>
                  <a:srgbClr val="244060"/>
                </a:solidFill>
                <a:latin typeface="Arial"/>
                <a:cs typeface="Arial"/>
              </a:rPr>
              <a:t>é </a:t>
            </a:r>
            <a:r>
              <a:rPr sz="1400" b="1" spc="-10" dirty="0">
                <a:solidFill>
                  <a:srgbClr val="244060"/>
                </a:solidFill>
                <a:latin typeface="Arial"/>
                <a:cs typeface="Arial"/>
              </a:rPr>
              <a:t>que, </a:t>
            </a:r>
            <a:r>
              <a:rPr sz="1400" b="1" spc="10" dirty="0">
                <a:solidFill>
                  <a:srgbClr val="244060"/>
                </a:solidFill>
                <a:latin typeface="Arial"/>
                <a:cs typeface="Arial"/>
              </a:rPr>
              <a:t>semelhante </a:t>
            </a:r>
            <a:r>
              <a:rPr sz="1400" b="1" spc="-15" dirty="0">
                <a:solidFill>
                  <a:srgbClr val="244060"/>
                </a:solidFill>
                <a:latin typeface="Arial"/>
                <a:cs typeface="Arial"/>
              </a:rPr>
              <a:t>ao </a:t>
            </a:r>
            <a:r>
              <a:rPr sz="1400" b="1" spc="35" dirty="0">
                <a:solidFill>
                  <a:srgbClr val="244060"/>
                </a:solidFill>
                <a:latin typeface="Arial"/>
                <a:cs typeface="Arial"/>
              </a:rPr>
              <a:t>operador </a:t>
            </a:r>
            <a:r>
              <a:rPr sz="1400" b="1" spc="175" dirty="0">
                <a:solidFill>
                  <a:srgbClr val="244060"/>
                </a:solidFill>
                <a:latin typeface="Arial"/>
                <a:cs typeface="Arial"/>
              </a:rPr>
              <a:t>&amp;&amp;, </a:t>
            </a:r>
            <a:r>
              <a:rPr sz="1400" b="1" spc="-65" dirty="0">
                <a:solidFill>
                  <a:srgbClr val="244060"/>
                </a:solidFill>
                <a:latin typeface="Arial"/>
                <a:cs typeface="Arial"/>
              </a:rPr>
              <a:t>o </a:t>
            </a:r>
            <a:r>
              <a:rPr sz="1400" b="1" spc="60" dirty="0">
                <a:solidFill>
                  <a:srgbClr val="244060"/>
                </a:solidFill>
                <a:latin typeface="Arial"/>
                <a:cs typeface="Arial"/>
              </a:rPr>
              <a:t>||  </a:t>
            </a:r>
            <a:r>
              <a:rPr sz="1400" b="1" spc="75" dirty="0">
                <a:solidFill>
                  <a:srgbClr val="244060"/>
                </a:solidFill>
                <a:latin typeface="Arial"/>
                <a:cs typeface="Arial"/>
              </a:rPr>
              <a:t>também </a:t>
            </a:r>
            <a:r>
              <a:rPr sz="1400" b="1" spc="20" dirty="0">
                <a:solidFill>
                  <a:srgbClr val="244060"/>
                </a:solidFill>
                <a:latin typeface="Arial"/>
                <a:cs typeface="Arial"/>
              </a:rPr>
              <a:t>suporta </a:t>
            </a:r>
            <a:r>
              <a:rPr sz="1400" b="1" spc="40" dirty="0">
                <a:solidFill>
                  <a:srgbClr val="244060"/>
                </a:solidFill>
                <a:latin typeface="Arial"/>
                <a:cs typeface="Arial"/>
              </a:rPr>
              <a:t>a </a:t>
            </a:r>
            <a:r>
              <a:rPr sz="1400" b="1" dirty="0">
                <a:solidFill>
                  <a:srgbClr val="244060"/>
                </a:solidFill>
                <a:latin typeface="Arial"/>
                <a:cs typeface="Arial"/>
              </a:rPr>
              <a:t>avaliação</a:t>
            </a:r>
            <a:r>
              <a:rPr sz="1400" b="1" spc="130" dirty="0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244060"/>
                </a:solidFill>
                <a:latin typeface="Arial"/>
                <a:cs typeface="Arial"/>
              </a:rPr>
              <a:t>parcial.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1800" y="1198245"/>
            <a:ext cx="1905000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700" y="401955"/>
            <a:ext cx="687324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51535" algn="l"/>
              </a:tabLst>
            </a:pPr>
            <a:r>
              <a:rPr dirty="0"/>
              <a:t>^</a:t>
            </a:r>
            <a:r>
              <a:rPr spc="-5" dirty="0"/>
              <a:t> </a:t>
            </a:r>
            <a:r>
              <a:rPr dirty="0"/>
              <a:t>(	</a:t>
            </a:r>
            <a:r>
              <a:rPr spc="-5" dirty="0"/>
              <a:t>ou exclusivo binário</a:t>
            </a:r>
            <a:r>
              <a:rPr spc="-95" dirty="0"/>
              <a:t> </a:t>
            </a:r>
            <a:r>
              <a:rPr dirty="0"/>
              <a:t>)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18635" y="1350645"/>
          <a:ext cx="5629910" cy="3076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7160"/>
                <a:gridCol w="1275080"/>
                <a:gridCol w="1540510"/>
                <a:gridCol w="1407160"/>
              </a:tblGrid>
              <a:tr h="61531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rlito" panose="020F0502020204030204"/>
                          <a:cs typeface="Carlito" panose="020F0502020204030204"/>
                        </a:rPr>
                        <a:t>Condição</a:t>
                      </a:r>
                      <a:r>
                        <a:rPr sz="1800" b="1" spc="-75" dirty="0">
                          <a:latin typeface="Carlito" panose="020F0502020204030204"/>
                          <a:cs typeface="Carlito" panose="020F0502020204030204"/>
                        </a:rPr>
                        <a:t> </a:t>
                      </a:r>
                      <a:r>
                        <a:rPr sz="1800" b="1" dirty="0">
                          <a:latin typeface="Carlito" panose="020F0502020204030204"/>
                          <a:cs typeface="Carlito" panose="020F0502020204030204"/>
                        </a:rPr>
                        <a:t>1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spc="-10" dirty="0">
                          <a:latin typeface="Carlito" panose="020F0502020204030204"/>
                          <a:cs typeface="Carlito" panose="020F0502020204030204"/>
                        </a:rPr>
                        <a:t>Operador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spc="-5" dirty="0">
                          <a:latin typeface="Carlito" panose="020F0502020204030204"/>
                          <a:cs typeface="Carlito" panose="020F0502020204030204"/>
                        </a:rPr>
                        <a:t>Condição2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spc="-10" dirty="0">
                          <a:latin typeface="Carlito" panose="020F0502020204030204"/>
                          <a:cs typeface="Carlito" panose="020F0502020204030204"/>
                        </a:rPr>
                        <a:t>Resultado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true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Carlito" panose="020F0502020204030204"/>
                          <a:cs typeface="Carlito" panose="020F0502020204030204"/>
                        </a:rPr>
                        <a:t>^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true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10" dirty="0">
                          <a:latin typeface="Carlito" panose="020F0502020204030204"/>
                          <a:cs typeface="Carlito" panose="020F0502020204030204"/>
                        </a:rPr>
                        <a:t>false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 panose="020F0502020204030204"/>
                          <a:cs typeface="Carlito" panose="020F0502020204030204"/>
                        </a:rPr>
                        <a:t>false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Carlito" panose="020F0502020204030204"/>
                          <a:cs typeface="Carlito" panose="020F0502020204030204"/>
                        </a:rPr>
                        <a:t>^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true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true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true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rlito" panose="020F0502020204030204"/>
                          <a:cs typeface="Carlito" panose="020F0502020204030204"/>
                        </a:rPr>
                        <a:t>^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rlito" panose="020F0502020204030204"/>
                          <a:cs typeface="Carlito" panose="020F0502020204030204"/>
                        </a:rPr>
                        <a:t>false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true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15" dirty="0">
                          <a:latin typeface="Carlito" panose="020F0502020204030204"/>
                          <a:cs typeface="Carlito" panose="020F0502020204030204"/>
                        </a:rPr>
                        <a:t>false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Carlito" panose="020F0502020204030204"/>
                          <a:cs typeface="Carlito" panose="020F0502020204030204"/>
                        </a:rPr>
                        <a:t>^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15" dirty="0">
                          <a:latin typeface="Carlito" panose="020F0502020204030204"/>
                          <a:cs typeface="Carlito" panose="020F0502020204030204"/>
                        </a:rPr>
                        <a:t>false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 panose="020F0502020204030204"/>
                          <a:cs typeface="Carlito" panose="020F0502020204030204"/>
                        </a:rPr>
                        <a:t>false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1485" y="739775"/>
            <a:ext cx="2505075" cy="5667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4160" y="401955"/>
            <a:ext cx="532320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76910" algn="l"/>
              </a:tabLst>
            </a:pPr>
            <a:r>
              <a:rPr dirty="0"/>
              <a:t>!</a:t>
            </a:r>
            <a:r>
              <a:rPr spc="-5" dirty="0"/>
              <a:t> </a:t>
            </a:r>
            <a:r>
              <a:rPr dirty="0"/>
              <a:t>(	</a:t>
            </a:r>
            <a:r>
              <a:rPr spc="-5" dirty="0"/>
              <a:t>Negação</a:t>
            </a:r>
            <a:r>
              <a:rPr spc="-90" dirty="0"/>
              <a:t> </a:t>
            </a:r>
            <a:r>
              <a:rPr dirty="0"/>
              <a:t>)</a:t>
            </a:r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83707" y="1248029"/>
          <a:ext cx="4447540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0985"/>
                <a:gridCol w="1385570"/>
                <a:gridCol w="1530985"/>
              </a:tblGrid>
              <a:tr h="604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rlito" panose="020F0502020204030204"/>
                          <a:cs typeface="Carlito" panose="020F0502020204030204"/>
                        </a:rPr>
                        <a:t>Condição</a:t>
                      </a:r>
                      <a:endParaRPr sz="16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10" dirty="0">
                          <a:latin typeface="Carlito" panose="020F0502020204030204"/>
                          <a:cs typeface="Carlito" panose="020F0502020204030204"/>
                        </a:rPr>
                        <a:t>Operador</a:t>
                      </a:r>
                      <a:endParaRPr sz="16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10" dirty="0">
                          <a:latin typeface="Carlito" panose="020F0502020204030204"/>
                          <a:cs typeface="Carlito" panose="020F0502020204030204"/>
                        </a:rPr>
                        <a:t>Resultado</a:t>
                      </a:r>
                      <a:endParaRPr sz="16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  <a:tr h="604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10" dirty="0">
                          <a:latin typeface="Carlito" panose="020F0502020204030204"/>
                          <a:cs typeface="Carlito" panose="020F0502020204030204"/>
                        </a:rPr>
                        <a:t>true</a:t>
                      </a:r>
                      <a:endParaRPr sz="16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rlito" panose="020F0502020204030204"/>
                          <a:cs typeface="Carlito" panose="020F0502020204030204"/>
                        </a:rPr>
                        <a:t>!</a:t>
                      </a:r>
                      <a:endParaRPr sz="16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10" dirty="0">
                          <a:latin typeface="Carlito" panose="020F0502020204030204"/>
                          <a:cs typeface="Carlito" panose="020F0502020204030204"/>
                        </a:rPr>
                        <a:t>false</a:t>
                      </a:r>
                      <a:endParaRPr sz="16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  <a:tr h="604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 panose="020F0502020204030204"/>
                          <a:cs typeface="Carlito" panose="020F0502020204030204"/>
                        </a:rPr>
                        <a:t>false</a:t>
                      </a:r>
                      <a:endParaRPr sz="16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Carlito" panose="020F0502020204030204"/>
                          <a:cs typeface="Carlito" panose="020F0502020204030204"/>
                        </a:rPr>
                        <a:t>!</a:t>
                      </a:r>
                      <a:endParaRPr sz="16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 panose="020F0502020204030204"/>
                          <a:cs typeface="Carlito" panose="020F0502020204030204"/>
                        </a:rPr>
                        <a:t>true</a:t>
                      </a:r>
                      <a:endParaRPr sz="16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3010" y="914400"/>
            <a:ext cx="279082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2526792"/>
            <a:ext cx="9144000" cy="4331335"/>
            <a:chOff x="0" y="2526792"/>
            <a:chExt cx="9144000" cy="4331335"/>
          </a:xfrm>
        </p:grpSpPr>
        <p:sp>
          <p:nvSpPr>
            <p:cNvPr id="3" name="object 3"/>
            <p:cNvSpPr/>
            <p:nvPr/>
          </p:nvSpPr>
          <p:spPr>
            <a:xfrm>
              <a:off x="4354067" y="2526792"/>
              <a:ext cx="155447" cy="338480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401311" y="2554223"/>
              <a:ext cx="60960" cy="3290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11" y="2554223"/>
              <a:ext cx="60960" cy="3290570"/>
            </a:xfrm>
            <a:custGeom>
              <a:avLst/>
              <a:gdLst/>
              <a:ahLst/>
              <a:cxnLst/>
              <a:rect l="l" t="t" r="r" b="b"/>
              <a:pathLst>
                <a:path w="60960" h="3290570">
                  <a:moveTo>
                    <a:pt x="0" y="3290316"/>
                  </a:moveTo>
                  <a:lnTo>
                    <a:pt x="60960" y="3290316"/>
                  </a:lnTo>
                  <a:lnTo>
                    <a:pt x="60960" y="0"/>
                  </a:lnTo>
                  <a:lnTo>
                    <a:pt x="0" y="0"/>
                  </a:lnTo>
                  <a:lnTo>
                    <a:pt x="0" y="3290316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30351" y="4227635"/>
              <a:ext cx="495245" cy="4509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67916" y="4246879"/>
              <a:ext cx="420115" cy="3733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67916" y="4246244"/>
              <a:ext cx="420370" cy="374650"/>
            </a:xfrm>
            <a:custGeom>
              <a:avLst/>
              <a:gdLst/>
              <a:ahLst/>
              <a:cxnLst/>
              <a:rect l="l" t="t" r="r" b="b"/>
              <a:pathLst>
                <a:path w="420369" h="374650">
                  <a:moveTo>
                    <a:pt x="0" y="127253"/>
                  </a:moveTo>
                  <a:lnTo>
                    <a:pt x="150240" y="127253"/>
                  </a:lnTo>
                  <a:lnTo>
                    <a:pt x="150240" y="0"/>
                  </a:lnTo>
                  <a:lnTo>
                    <a:pt x="269875" y="0"/>
                  </a:lnTo>
                  <a:lnTo>
                    <a:pt x="269875" y="127253"/>
                  </a:lnTo>
                  <a:lnTo>
                    <a:pt x="420115" y="127253"/>
                  </a:lnTo>
                  <a:lnTo>
                    <a:pt x="420115" y="246887"/>
                  </a:lnTo>
                  <a:lnTo>
                    <a:pt x="269875" y="246887"/>
                  </a:lnTo>
                  <a:lnTo>
                    <a:pt x="269875" y="374141"/>
                  </a:lnTo>
                  <a:lnTo>
                    <a:pt x="150240" y="374141"/>
                  </a:lnTo>
                  <a:lnTo>
                    <a:pt x="150240" y="246887"/>
                  </a:lnTo>
                  <a:lnTo>
                    <a:pt x="0" y="246887"/>
                  </a:lnTo>
                  <a:lnTo>
                    <a:pt x="0" y="127253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57655" y="4227635"/>
              <a:ext cx="495245" cy="4509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395220" y="4246879"/>
              <a:ext cx="420116" cy="3733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95220" y="4246244"/>
              <a:ext cx="420370" cy="374650"/>
            </a:xfrm>
            <a:custGeom>
              <a:avLst/>
              <a:gdLst/>
              <a:ahLst/>
              <a:cxnLst/>
              <a:rect l="l" t="t" r="r" b="b"/>
              <a:pathLst>
                <a:path w="420369" h="374650">
                  <a:moveTo>
                    <a:pt x="0" y="127253"/>
                  </a:moveTo>
                  <a:lnTo>
                    <a:pt x="150241" y="127253"/>
                  </a:lnTo>
                  <a:lnTo>
                    <a:pt x="150241" y="0"/>
                  </a:lnTo>
                  <a:lnTo>
                    <a:pt x="269875" y="0"/>
                  </a:lnTo>
                  <a:lnTo>
                    <a:pt x="269875" y="127253"/>
                  </a:lnTo>
                  <a:lnTo>
                    <a:pt x="420116" y="127253"/>
                  </a:lnTo>
                  <a:lnTo>
                    <a:pt x="420116" y="246887"/>
                  </a:lnTo>
                  <a:lnTo>
                    <a:pt x="269875" y="246887"/>
                  </a:lnTo>
                  <a:lnTo>
                    <a:pt x="269875" y="374141"/>
                  </a:lnTo>
                  <a:lnTo>
                    <a:pt x="150241" y="374141"/>
                  </a:lnTo>
                  <a:lnTo>
                    <a:pt x="150241" y="246887"/>
                  </a:lnTo>
                  <a:lnTo>
                    <a:pt x="0" y="246887"/>
                  </a:lnTo>
                  <a:lnTo>
                    <a:pt x="0" y="127253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934653" y="4335616"/>
              <a:ext cx="454269" cy="2334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972811" y="4354067"/>
              <a:ext cx="377951" cy="1569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972811" y="4354067"/>
              <a:ext cx="378460" cy="157480"/>
            </a:xfrm>
            <a:custGeom>
              <a:avLst/>
              <a:gdLst/>
              <a:ahLst/>
              <a:cxnLst/>
              <a:rect l="l" t="t" r="r" b="b"/>
              <a:pathLst>
                <a:path w="378460" h="157479">
                  <a:moveTo>
                    <a:pt x="0" y="156972"/>
                  </a:moveTo>
                  <a:lnTo>
                    <a:pt x="377951" y="156972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156972"/>
                  </a:lnTo>
                  <a:close/>
                </a:path>
              </a:pathLst>
            </a:custGeom>
            <a:ln w="9143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413189" y="4335616"/>
              <a:ext cx="454269" cy="2334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451347" y="4354067"/>
              <a:ext cx="377951" cy="1569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451347" y="4354067"/>
              <a:ext cx="378460" cy="157480"/>
            </a:xfrm>
            <a:custGeom>
              <a:avLst/>
              <a:gdLst/>
              <a:ahLst/>
              <a:cxnLst/>
              <a:rect l="l" t="t" r="r" b="b"/>
              <a:pathLst>
                <a:path w="378460" h="157479">
                  <a:moveTo>
                    <a:pt x="0" y="156972"/>
                  </a:moveTo>
                  <a:lnTo>
                    <a:pt x="377951" y="156972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156972"/>
                  </a:lnTo>
                  <a:close/>
                </a:path>
              </a:pathLst>
            </a:custGeom>
            <a:ln w="9143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981200" y="593091"/>
            <a:ext cx="8229600" cy="506095"/>
          </a:xfrm>
          <a:prstGeom prst="rect">
            <a:avLst/>
          </a:prstGeom>
        </p:spPr>
        <p:txBody>
          <a:bodyPr vert="horz" wrap="square" lIns="0" tIns="76073" rIns="0" bIns="0" rtlCol="0">
            <a:spAutoFit/>
          </a:bodyPr>
          <a:lstStyle/>
          <a:p>
            <a:pPr marL="2515235" marR="5080" indent="-1821815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Operadores </a:t>
            </a:r>
            <a:r>
              <a:rPr sz="2800" spc="-5" dirty="0"/>
              <a:t>de Incremento e  </a:t>
            </a:r>
            <a:r>
              <a:rPr sz="2800" spc="-10" dirty="0"/>
              <a:t>Decremento</a:t>
            </a:r>
            <a:endParaRPr sz="2800"/>
          </a:p>
        </p:txBody>
      </p:sp>
      <p:grpSp>
        <p:nvGrpSpPr>
          <p:cNvPr id="19" name="object 19"/>
          <p:cNvGrpSpPr/>
          <p:nvPr/>
        </p:nvGrpSpPr>
        <p:grpSpPr>
          <a:xfrm>
            <a:off x="7592509" y="3395308"/>
            <a:ext cx="932815" cy="233679"/>
            <a:chOff x="6068509" y="3395308"/>
            <a:chExt cx="932815" cy="233679"/>
          </a:xfrm>
        </p:grpSpPr>
        <p:sp>
          <p:nvSpPr>
            <p:cNvPr id="20" name="object 20"/>
            <p:cNvSpPr/>
            <p:nvPr/>
          </p:nvSpPr>
          <p:spPr>
            <a:xfrm>
              <a:off x="6068509" y="3395308"/>
              <a:ext cx="454269" cy="2334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106668" y="3413759"/>
              <a:ext cx="377951" cy="1569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106668" y="3413759"/>
              <a:ext cx="378460" cy="157480"/>
            </a:xfrm>
            <a:custGeom>
              <a:avLst/>
              <a:gdLst/>
              <a:ahLst/>
              <a:cxnLst/>
              <a:rect l="l" t="t" r="r" b="b"/>
              <a:pathLst>
                <a:path w="378460" h="157479">
                  <a:moveTo>
                    <a:pt x="0" y="156972"/>
                  </a:moveTo>
                  <a:lnTo>
                    <a:pt x="377951" y="156972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156972"/>
                  </a:lnTo>
                  <a:close/>
                </a:path>
              </a:pathLst>
            </a:custGeom>
            <a:ln w="9143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547045" y="3395308"/>
              <a:ext cx="454269" cy="2334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585204" y="3413759"/>
              <a:ext cx="377951" cy="1569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585204" y="3413759"/>
              <a:ext cx="378460" cy="157480"/>
            </a:xfrm>
            <a:custGeom>
              <a:avLst/>
              <a:gdLst/>
              <a:ahLst/>
              <a:cxnLst/>
              <a:rect l="l" t="t" r="r" b="b"/>
              <a:pathLst>
                <a:path w="378459" h="157479">
                  <a:moveTo>
                    <a:pt x="0" y="156972"/>
                  </a:moveTo>
                  <a:lnTo>
                    <a:pt x="377951" y="156972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156972"/>
                  </a:lnTo>
                  <a:close/>
                </a:path>
              </a:pathLst>
            </a:custGeom>
            <a:ln w="9143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4556814" y="3288851"/>
            <a:ext cx="1024255" cy="451484"/>
            <a:chOff x="3032814" y="3288851"/>
            <a:chExt cx="1024255" cy="451484"/>
          </a:xfrm>
        </p:grpSpPr>
        <p:sp>
          <p:nvSpPr>
            <p:cNvPr id="27" name="object 27"/>
            <p:cNvSpPr/>
            <p:nvPr/>
          </p:nvSpPr>
          <p:spPr>
            <a:xfrm>
              <a:off x="3032814" y="3288851"/>
              <a:ext cx="496715" cy="4509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70606" y="3307079"/>
              <a:ext cx="421131" cy="37465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070606" y="3307460"/>
              <a:ext cx="421640" cy="374650"/>
            </a:xfrm>
            <a:custGeom>
              <a:avLst/>
              <a:gdLst/>
              <a:ahLst/>
              <a:cxnLst/>
              <a:rect l="l" t="t" r="r" b="b"/>
              <a:pathLst>
                <a:path w="421639" h="374650">
                  <a:moveTo>
                    <a:pt x="0" y="127253"/>
                  </a:moveTo>
                  <a:lnTo>
                    <a:pt x="150749" y="127253"/>
                  </a:lnTo>
                  <a:lnTo>
                    <a:pt x="150749" y="0"/>
                  </a:lnTo>
                  <a:lnTo>
                    <a:pt x="270382" y="0"/>
                  </a:lnTo>
                  <a:lnTo>
                    <a:pt x="270382" y="127253"/>
                  </a:lnTo>
                  <a:lnTo>
                    <a:pt x="421131" y="127253"/>
                  </a:lnTo>
                  <a:lnTo>
                    <a:pt x="421131" y="246887"/>
                  </a:lnTo>
                  <a:lnTo>
                    <a:pt x="270382" y="246887"/>
                  </a:lnTo>
                  <a:lnTo>
                    <a:pt x="270382" y="374141"/>
                  </a:lnTo>
                  <a:lnTo>
                    <a:pt x="150749" y="374141"/>
                  </a:lnTo>
                  <a:lnTo>
                    <a:pt x="150749" y="246887"/>
                  </a:lnTo>
                  <a:lnTo>
                    <a:pt x="0" y="246887"/>
                  </a:lnTo>
                  <a:lnTo>
                    <a:pt x="0" y="127253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560118" y="3288851"/>
              <a:ext cx="496715" cy="4509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597910" y="3307079"/>
              <a:ext cx="421131" cy="37465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597910" y="3307460"/>
              <a:ext cx="421640" cy="374650"/>
            </a:xfrm>
            <a:custGeom>
              <a:avLst/>
              <a:gdLst/>
              <a:ahLst/>
              <a:cxnLst/>
              <a:rect l="l" t="t" r="r" b="b"/>
              <a:pathLst>
                <a:path w="421639" h="374650">
                  <a:moveTo>
                    <a:pt x="0" y="127253"/>
                  </a:moveTo>
                  <a:lnTo>
                    <a:pt x="150749" y="127253"/>
                  </a:lnTo>
                  <a:lnTo>
                    <a:pt x="150749" y="0"/>
                  </a:lnTo>
                  <a:lnTo>
                    <a:pt x="270382" y="0"/>
                  </a:lnTo>
                  <a:lnTo>
                    <a:pt x="270382" y="127253"/>
                  </a:lnTo>
                  <a:lnTo>
                    <a:pt x="421131" y="127253"/>
                  </a:lnTo>
                  <a:lnTo>
                    <a:pt x="421131" y="246887"/>
                  </a:lnTo>
                  <a:lnTo>
                    <a:pt x="270382" y="246887"/>
                  </a:lnTo>
                  <a:lnTo>
                    <a:pt x="270382" y="374141"/>
                  </a:lnTo>
                  <a:lnTo>
                    <a:pt x="150749" y="374141"/>
                  </a:lnTo>
                  <a:lnTo>
                    <a:pt x="150749" y="246887"/>
                  </a:lnTo>
                  <a:lnTo>
                    <a:pt x="0" y="246887"/>
                  </a:lnTo>
                  <a:lnTo>
                    <a:pt x="0" y="127253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086225" y="1981200"/>
            <a:ext cx="332168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6F2F9F"/>
                </a:solidFill>
                <a:latin typeface="Georgia"/>
                <a:cs typeface="Georgia"/>
              </a:rPr>
              <a:t>int </a:t>
            </a:r>
            <a:r>
              <a:rPr sz="2400" b="1" spc="-5" dirty="0">
                <a:latin typeface="Georgia"/>
                <a:cs typeface="Georgia"/>
              </a:rPr>
              <a:t>varInt </a:t>
            </a:r>
            <a:r>
              <a:rPr sz="2400" b="1" dirty="0">
                <a:latin typeface="Georgia"/>
                <a:cs typeface="Georgia"/>
              </a:rPr>
              <a:t>=</a:t>
            </a:r>
            <a:r>
              <a:rPr sz="2400" b="1" spc="-80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1;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30525" y="3256280"/>
            <a:ext cx="146875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eorgia"/>
                <a:cs typeface="Georgia"/>
              </a:rPr>
              <a:t>var</a:t>
            </a:r>
            <a:r>
              <a:rPr sz="2400" b="1" spc="-10" dirty="0">
                <a:latin typeface="Georgia"/>
                <a:cs typeface="Georgia"/>
              </a:rPr>
              <a:t>I</a:t>
            </a:r>
            <a:r>
              <a:rPr sz="2400" b="1" dirty="0">
                <a:latin typeface="Georgia"/>
                <a:cs typeface="Georgia"/>
              </a:rPr>
              <a:t>nt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56760" y="4187825"/>
            <a:ext cx="13106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eorgia"/>
                <a:cs typeface="Georgia"/>
              </a:rPr>
              <a:t>var</a:t>
            </a:r>
            <a:r>
              <a:rPr sz="2400" b="1" spc="-10" dirty="0">
                <a:latin typeface="Georgia"/>
                <a:cs typeface="Georgia"/>
              </a:rPr>
              <a:t>I</a:t>
            </a:r>
            <a:r>
              <a:rPr sz="2400" b="1" dirty="0">
                <a:latin typeface="Georgia"/>
                <a:cs typeface="Georgia"/>
              </a:rPr>
              <a:t>nt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18555" y="3275330"/>
            <a:ext cx="118935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eorgia"/>
                <a:cs typeface="Georgia"/>
              </a:rPr>
              <a:t>var</a:t>
            </a:r>
            <a:r>
              <a:rPr sz="2400" b="1" spc="-10" dirty="0">
                <a:latin typeface="Georgia"/>
                <a:cs typeface="Georgia"/>
              </a:rPr>
              <a:t>I</a:t>
            </a:r>
            <a:r>
              <a:rPr sz="2400" b="1" dirty="0">
                <a:latin typeface="Georgia"/>
                <a:cs typeface="Georgia"/>
              </a:rPr>
              <a:t>nt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87615" y="4195445"/>
            <a:ext cx="158369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eorgia"/>
                <a:cs typeface="Georgia"/>
              </a:rPr>
              <a:t>varInt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1051" y="63500"/>
            <a:ext cx="675195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Precedência </a:t>
            </a:r>
            <a:r>
              <a:rPr spc="-5" dirty="0"/>
              <a:t>de</a:t>
            </a:r>
            <a:r>
              <a:rPr spc="-80" dirty="0"/>
              <a:t> </a:t>
            </a:r>
            <a:r>
              <a:rPr spc="-5" dirty="0"/>
              <a:t>Operadores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495190" y="1389278"/>
            <a:ext cx="2804403" cy="237353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95977" y="3962018"/>
            <a:ext cx="3035935" cy="207708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065" marR="5080" algn="ctr">
              <a:lnSpc>
                <a:spcPct val="142000"/>
              </a:lnSpc>
              <a:spcBef>
                <a:spcPts val="230"/>
              </a:spcBef>
            </a:pPr>
            <a:r>
              <a:rPr sz="2400" b="1" spc="-5" dirty="0">
                <a:latin typeface="Carlito" panose="020F0502020204030204"/>
                <a:cs typeface="Carlito" panose="020F0502020204030204"/>
              </a:rPr>
              <a:t>((10</a:t>
            </a:r>
            <a:r>
              <a:rPr sz="2400" b="1" dirty="0">
                <a:latin typeface="Carlito" panose="020F0502020204030204"/>
                <a:cs typeface="Carlito" panose="020F0502020204030204"/>
              </a:rPr>
              <a:t>%</a:t>
            </a:r>
            <a:r>
              <a:rPr sz="2400" b="1" spc="-5" dirty="0">
                <a:latin typeface="Carlito" panose="020F0502020204030204"/>
                <a:cs typeface="Carlito" panose="020F0502020204030204"/>
              </a:rPr>
              <a:t>4)</a:t>
            </a:r>
            <a:r>
              <a:rPr sz="2400" b="1" dirty="0">
                <a:latin typeface="Carlito" panose="020F0502020204030204"/>
                <a:cs typeface="Carlito" panose="020F0502020204030204"/>
              </a:rPr>
              <a:t>*</a:t>
            </a:r>
            <a:r>
              <a:rPr sz="2400" b="1" spc="-5" dirty="0">
                <a:latin typeface="Carlito" panose="020F0502020204030204"/>
                <a:cs typeface="Carlito" panose="020F0502020204030204"/>
              </a:rPr>
              <a:t>5</a:t>
            </a:r>
            <a:r>
              <a:rPr sz="2400" b="1" dirty="0">
                <a:latin typeface="Carlito" panose="020F0502020204030204"/>
                <a:cs typeface="Carlito" panose="020F0502020204030204"/>
              </a:rPr>
              <a:t>)+</a:t>
            </a:r>
            <a:r>
              <a:rPr sz="2400" b="1" spc="-5" dirty="0">
                <a:latin typeface="Carlito" panose="020F0502020204030204"/>
                <a:cs typeface="Carlito" panose="020F0502020204030204"/>
              </a:rPr>
              <a:t>(4</a:t>
            </a:r>
            <a:r>
              <a:rPr sz="2400" b="1" dirty="0">
                <a:latin typeface="Carlito" panose="020F0502020204030204"/>
                <a:cs typeface="Carlito" panose="020F0502020204030204"/>
              </a:rPr>
              <a:t>/</a:t>
            </a:r>
            <a:r>
              <a:rPr sz="2400" b="1" spc="-5" dirty="0">
                <a:latin typeface="Carlito" panose="020F0502020204030204"/>
                <a:cs typeface="Carlito" panose="020F0502020204030204"/>
              </a:rPr>
              <a:t>2)</a:t>
            </a:r>
            <a:r>
              <a:rPr sz="2400" b="1" dirty="0">
                <a:latin typeface="Carlito" panose="020F0502020204030204"/>
                <a:cs typeface="Carlito" panose="020F0502020204030204"/>
              </a:rPr>
              <a:t>+</a:t>
            </a:r>
            <a:r>
              <a:rPr sz="2400" b="1" spc="-5" dirty="0">
                <a:latin typeface="Carlito" panose="020F0502020204030204"/>
                <a:cs typeface="Carlito" panose="020F0502020204030204"/>
              </a:rPr>
              <a:t>88-10  (2*5)+(4/2)+88-10  10+2+88-10</a:t>
            </a:r>
            <a:endParaRPr sz="2400">
              <a:latin typeface="Carlito" panose="020F0502020204030204"/>
              <a:cs typeface="Carlito" panose="020F0502020204030204"/>
            </a:endParaRPr>
          </a:p>
          <a:p>
            <a:pPr marL="31750" algn="ctr">
              <a:lnSpc>
                <a:spcPct val="100000"/>
              </a:lnSpc>
              <a:spcBef>
                <a:spcPts val="840"/>
              </a:spcBef>
            </a:pPr>
            <a:r>
              <a:rPr sz="2400" b="1" spc="-5" dirty="0">
                <a:latin typeface="Carlito" panose="020F0502020204030204"/>
                <a:cs typeface="Carlito" panose="020F0502020204030204"/>
              </a:rPr>
              <a:t>90</a:t>
            </a:r>
            <a:endParaRPr sz="24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4603" y="2859404"/>
            <a:ext cx="2322195" cy="750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4340" marR="5080" indent="-422275">
              <a:lnSpc>
                <a:spcPct val="100000"/>
              </a:lnSpc>
              <a:spcBef>
                <a:spcPts val="95"/>
              </a:spcBef>
            </a:pPr>
            <a:r>
              <a:rPr sz="1600" b="1" spc="190" dirty="0">
                <a:solidFill>
                  <a:srgbClr val="585858"/>
                </a:solidFill>
                <a:latin typeface="Arial"/>
                <a:cs typeface="Arial"/>
              </a:rPr>
              <a:t>1º </a:t>
            </a:r>
            <a:r>
              <a:rPr sz="1600" b="1" spc="-10" dirty="0">
                <a:solidFill>
                  <a:srgbClr val="585858"/>
                </a:solidFill>
                <a:latin typeface="Arial"/>
                <a:cs typeface="Arial"/>
              </a:rPr>
              <a:t>Calcula </a:t>
            </a:r>
            <a:r>
              <a:rPr sz="1600" b="1" spc="-80" dirty="0">
                <a:solidFill>
                  <a:srgbClr val="585858"/>
                </a:solidFill>
                <a:latin typeface="Arial"/>
                <a:cs typeface="Arial"/>
              </a:rPr>
              <a:t>o </a:t>
            </a:r>
            <a:r>
              <a:rPr sz="1600" b="1" spc="15" dirty="0">
                <a:solidFill>
                  <a:srgbClr val="585858"/>
                </a:solidFill>
                <a:latin typeface="Arial"/>
                <a:cs typeface="Arial"/>
              </a:rPr>
              <a:t>parêntese  </a:t>
            </a:r>
            <a:r>
              <a:rPr sz="1600" b="1" spc="50" dirty="0">
                <a:solidFill>
                  <a:srgbClr val="585858"/>
                </a:solidFill>
                <a:latin typeface="Arial"/>
                <a:cs typeface="Arial"/>
              </a:rPr>
              <a:t>em </a:t>
            </a:r>
            <a:r>
              <a:rPr sz="1600" b="1" spc="65" dirty="0">
                <a:solidFill>
                  <a:srgbClr val="585858"/>
                </a:solidFill>
                <a:latin typeface="Arial"/>
                <a:cs typeface="Arial"/>
              </a:rPr>
              <a:t>maior</a:t>
            </a:r>
            <a:r>
              <a:rPr sz="1600" b="1" spc="3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nível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4278" y="5328030"/>
            <a:ext cx="211963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90" dirty="0">
                <a:solidFill>
                  <a:srgbClr val="585858"/>
                </a:solidFill>
                <a:latin typeface="Arial"/>
                <a:cs typeface="Arial"/>
              </a:rPr>
              <a:t>2º </a:t>
            </a:r>
            <a:r>
              <a:rPr sz="1600" b="1" spc="-10" dirty="0">
                <a:solidFill>
                  <a:srgbClr val="585858"/>
                </a:solidFill>
                <a:latin typeface="Arial"/>
                <a:cs typeface="Arial"/>
              </a:rPr>
              <a:t>Calcula </a:t>
            </a:r>
            <a:r>
              <a:rPr sz="1600" b="1" spc="-150" dirty="0">
                <a:solidFill>
                  <a:srgbClr val="585858"/>
                </a:solidFill>
                <a:latin typeface="Arial"/>
                <a:cs typeface="Arial"/>
              </a:rPr>
              <a:t>os</a:t>
            </a:r>
            <a:r>
              <a:rPr sz="1600" b="1" spc="-1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585858"/>
                </a:solidFill>
                <a:latin typeface="Arial"/>
                <a:cs typeface="Arial"/>
              </a:rPr>
              <a:t>valores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6381" y="5901410"/>
            <a:ext cx="251777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75" dirty="0">
                <a:solidFill>
                  <a:srgbClr val="585858"/>
                </a:solidFill>
                <a:latin typeface="Arial"/>
                <a:cs typeface="Arial"/>
              </a:rPr>
              <a:t>dos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parênteses</a:t>
            </a:r>
            <a:r>
              <a:rPr sz="1600" b="1" spc="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585858"/>
                </a:solidFill>
                <a:latin typeface="Arial"/>
                <a:cs typeface="Arial"/>
              </a:rPr>
              <a:t>restantes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94219" y="3439414"/>
            <a:ext cx="2730500" cy="750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1005" marR="5080" indent="-408940">
              <a:lnSpc>
                <a:spcPct val="100000"/>
              </a:lnSpc>
              <a:spcBef>
                <a:spcPts val="95"/>
              </a:spcBef>
            </a:pPr>
            <a:r>
              <a:rPr sz="1600" b="1" spc="190" dirty="0">
                <a:solidFill>
                  <a:srgbClr val="585858"/>
                </a:solidFill>
                <a:latin typeface="Arial"/>
                <a:cs typeface="Arial"/>
              </a:rPr>
              <a:t>3º </a:t>
            </a:r>
            <a:r>
              <a:rPr sz="1600" b="1" spc="-10" dirty="0">
                <a:solidFill>
                  <a:srgbClr val="585858"/>
                </a:solidFill>
                <a:latin typeface="Arial"/>
                <a:cs typeface="Arial"/>
              </a:rPr>
              <a:t>Calcula </a:t>
            </a:r>
            <a:r>
              <a:rPr sz="1600" b="1" spc="-90" dirty="0">
                <a:solidFill>
                  <a:srgbClr val="585858"/>
                </a:solidFill>
                <a:latin typeface="Arial"/>
                <a:cs typeface="Arial"/>
              </a:rPr>
              <a:t>as </a:t>
            </a:r>
            <a:r>
              <a:rPr sz="1600" b="1" spc="-40" dirty="0">
                <a:solidFill>
                  <a:srgbClr val="585858"/>
                </a:solidFill>
                <a:latin typeface="Arial"/>
                <a:cs typeface="Arial"/>
              </a:rPr>
              <a:t>operações </a:t>
            </a: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de 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adição </a:t>
            </a:r>
            <a:r>
              <a:rPr sz="1600" b="1" spc="-6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600" b="1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subtração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4850891"/>
            <a:ext cx="9144000" cy="2007235"/>
            <a:chOff x="0" y="4850891"/>
            <a:chExt cx="9144000" cy="2007235"/>
          </a:xfrm>
        </p:grpSpPr>
        <p:sp>
          <p:nvSpPr>
            <p:cNvPr id="3" name="object 3"/>
            <p:cNvSpPr/>
            <p:nvPr/>
          </p:nvSpPr>
          <p:spPr>
            <a:xfrm>
              <a:off x="2657850" y="4850926"/>
              <a:ext cx="5346202" cy="780217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12135" y="4850891"/>
              <a:ext cx="5437632" cy="923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95955" y="4869179"/>
              <a:ext cx="5269992" cy="7040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0261" y="63500"/>
            <a:ext cx="6487160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Operador Condicional</a:t>
            </a:r>
            <a:r>
              <a:rPr spc="-85" dirty="0"/>
              <a:t> </a:t>
            </a:r>
            <a:r>
              <a:rPr dirty="0"/>
              <a:t>(?:)</a:t>
            </a:r>
            <a:endParaRPr dirty="0"/>
          </a:p>
        </p:txBody>
      </p:sp>
      <p:grpSp>
        <p:nvGrpSpPr>
          <p:cNvPr id="7" name="object 7"/>
          <p:cNvGrpSpPr/>
          <p:nvPr/>
        </p:nvGrpSpPr>
        <p:grpSpPr>
          <a:xfrm>
            <a:off x="2988563" y="1610867"/>
            <a:ext cx="2893060" cy="923925"/>
            <a:chOff x="1464563" y="1610867"/>
            <a:chExt cx="2893060" cy="923925"/>
          </a:xfrm>
        </p:grpSpPr>
        <p:sp>
          <p:nvSpPr>
            <p:cNvPr id="8" name="object 8"/>
            <p:cNvSpPr/>
            <p:nvPr/>
          </p:nvSpPr>
          <p:spPr>
            <a:xfrm>
              <a:off x="1513327" y="1610902"/>
              <a:ext cx="2796549" cy="7802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64563" y="1610867"/>
              <a:ext cx="2892552" cy="9235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51431" y="1629155"/>
              <a:ext cx="2720340" cy="7040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075305" y="1629410"/>
            <a:ext cx="3719830" cy="68897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32080" marR="102870" indent="-24765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latin typeface="Arial"/>
                <a:cs typeface="Arial"/>
              </a:rPr>
              <a:t>Expressão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Booleana  retorna </a:t>
            </a:r>
            <a:r>
              <a:rPr sz="2000" b="1" dirty="0">
                <a:solidFill>
                  <a:srgbClr val="000080"/>
                </a:solidFill>
                <a:latin typeface="Arial"/>
                <a:cs typeface="Arial"/>
              </a:rPr>
              <a:t>true </a:t>
            </a:r>
            <a:r>
              <a:rPr sz="2000" b="1" spc="-5" dirty="0">
                <a:latin typeface="Arial"/>
                <a:cs typeface="Arial"/>
              </a:rPr>
              <a:t>ou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80"/>
                </a:solidFill>
                <a:latin typeface="Arial"/>
                <a:cs typeface="Arial"/>
              </a:rPr>
              <a:t>false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31260" y="4850765"/>
            <a:ext cx="6321425" cy="690245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137160" marR="102235" indent="-26035">
              <a:lnSpc>
                <a:spcPct val="100000"/>
              </a:lnSpc>
              <a:spcBef>
                <a:spcPts val="590"/>
              </a:spcBef>
            </a:pPr>
            <a:r>
              <a:rPr sz="2000" b="1" dirty="0">
                <a:latin typeface="Arial"/>
                <a:cs typeface="Arial"/>
              </a:rPr>
              <a:t>Se o </a:t>
            </a:r>
            <a:r>
              <a:rPr sz="2000" b="1" spc="-5" dirty="0">
                <a:latin typeface="Arial"/>
                <a:cs typeface="Arial"/>
              </a:rPr>
              <a:t>valor </a:t>
            </a:r>
            <a:r>
              <a:rPr sz="2000" b="1" dirty="0">
                <a:latin typeface="Arial"/>
                <a:cs typeface="Arial"/>
              </a:rPr>
              <a:t>de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exp1 </a:t>
            </a:r>
            <a:r>
              <a:rPr sz="2000" b="1" dirty="0">
                <a:latin typeface="Arial"/>
                <a:cs typeface="Arial"/>
              </a:rPr>
              <a:t>for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verdadeiro</a:t>
            </a:r>
            <a:r>
              <a:rPr sz="2000" b="1" spc="-5" dirty="0">
                <a:latin typeface="Arial"/>
                <a:cs typeface="Arial"/>
              </a:rPr>
              <a:t>, </a:t>
            </a:r>
            <a:r>
              <a:rPr sz="2000" b="1" dirty="0">
                <a:latin typeface="Arial"/>
                <a:cs typeface="Arial"/>
              </a:rPr>
              <a:t>então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  resultado será </a:t>
            </a:r>
            <a:r>
              <a:rPr sz="2000" b="1" dirty="0">
                <a:solidFill>
                  <a:srgbClr val="000080"/>
                </a:solidFill>
                <a:latin typeface="Arial"/>
                <a:cs typeface="Arial"/>
              </a:rPr>
              <a:t>exp2</a:t>
            </a:r>
            <a:r>
              <a:rPr sz="2000" b="1" dirty="0">
                <a:latin typeface="Arial"/>
                <a:cs typeface="Arial"/>
              </a:rPr>
              <a:t>, caso contrário,</a:t>
            </a:r>
            <a:r>
              <a:rPr sz="2000" b="1" spc="-15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80"/>
                </a:solidFill>
                <a:latin typeface="Arial"/>
                <a:cs typeface="Arial"/>
              </a:rPr>
              <a:t>exp3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65597" y="3292855"/>
            <a:ext cx="23431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Georgia"/>
                <a:cs typeface="Georgia"/>
              </a:rPr>
              <a:t>?</a:t>
            </a:r>
            <a:endParaRPr sz="300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99485" y="3194050"/>
            <a:ext cx="1781810" cy="885825"/>
            <a:chOff x="2202179" y="3194304"/>
            <a:chExt cx="1420495" cy="885825"/>
          </a:xfrm>
        </p:grpSpPr>
        <p:sp>
          <p:nvSpPr>
            <p:cNvPr id="15" name="object 15"/>
            <p:cNvSpPr/>
            <p:nvPr/>
          </p:nvSpPr>
          <p:spPr>
            <a:xfrm>
              <a:off x="2340851" y="3282718"/>
              <a:ext cx="1141499" cy="5958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202179" y="3194304"/>
              <a:ext cx="1420368" cy="8854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378963" y="3300984"/>
              <a:ext cx="1065276" cy="51968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851910" y="3319780"/>
            <a:ext cx="1169035" cy="48133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55"/>
              </a:spcBef>
            </a:pPr>
            <a:r>
              <a:rPr sz="3000" b="1" spc="-5" dirty="0">
                <a:latin typeface="Georgia"/>
                <a:cs typeface="Georgia"/>
              </a:rPr>
              <a:t>exp1</a:t>
            </a:r>
            <a:endParaRPr sz="3000">
              <a:latin typeface="Georgia"/>
              <a:cs typeface="Georg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378196" y="3169920"/>
            <a:ext cx="2929255" cy="885825"/>
            <a:chOff x="3854196" y="3169920"/>
            <a:chExt cx="2929255" cy="885825"/>
          </a:xfrm>
        </p:grpSpPr>
        <p:sp>
          <p:nvSpPr>
            <p:cNvPr id="20" name="object 20"/>
            <p:cNvSpPr/>
            <p:nvPr/>
          </p:nvSpPr>
          <p:spPr>
            <a:xfrm>
              <a:off x="3995922" y="3269002"/>
              <a:ext cx="2668534" cy="5958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54196" y="3169920"/>
              <a:ext cx="2929128" cy="88544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034028" y="3287268"/>
              <a:ext cx="2592324" cy="5196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5595493" y="3306952"/>
            <a:ext cx="2592705" cy="4699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65"/>
              </a:spcBef>
              <a:tabLst>
                <a:tab pos="1216660" algn="l"/>
                <a:tab pos="1549400" algn="l"/>
              </a:tabLst>
            </a:pPr>
            <a:r>
              <a:rPr sz="3000" b="1" dirty="0">
                <a:latin typeface="Georgia"/>
                <a:cs typeface="Georgia"/>
              </a:rPr>
              <a:t>exp2	:	exp3</a:t>
            </a:r>
            <a:endParaRPr sz="3000">
              <a:latin typeface="Georgia"/>
              <a:cs typeface="Georg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697979" y="3785615"/>
            <a:ext cx="315595" cy="1262380"/>
            <a:chOff x="5173979" y="3785615"/>
            <a:chExt cx="315595" cy="1262380"/>
          </a:xfrm>
        </p:grpSpPr>
        <p:sp>
          <p:nvSpPr>
            <p:cNvPr id="25" name="object 25"/>
            <p:cNvSpPr/>
            <p:nvPr/>
          </p:nvSpPr>
          <p:spPr>
            <a:xfrm>
              <a:off x="5173979" y="3785615"/>
              <a:ext cx="315467" cy="12618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271642" y="3807713"/>
              <a:ext cx="120650" cy="1061720"/>
            </a:xfrm>
            <a:custGeom>
              <a:avLst/>
              <a:gdLst/>
              <a:ahLst/>
              <a:cxnLst/>
              <a:rect l="l" t="t" r="r" b="b"/>
              <a:pathLst>
                <a:path w="120650" h="1061720">
                  <a:moveTo>
                    <a:pt x="14351" y="943483"/>
                  </a:moveTo>
                  <a:lnTo>
                    <a:pt x="8255" y="947038"/>
                  </a:lnTo>
                  <a:lnTo>
                    <a:pt x="2032" y="950594"/>
                  </a:lnTo>
                  <a:lnTo>
                    <a:pt x="0" y="958596"/>
                  </a:lnTo>
                  <a:lnTo>
                    <a:pt x="60071" y="1061593"/>
                  </a:lnTo>
                  <a:lnTo>
                    <a:pt x="75033" y="1035938"/>
                  </a:lnTo>
                  <a:lnTo>
                    <a:pt x="47117" y="1035938"/>
                  </a:lnTo>
                  <a:lnTo>
                    <a:pt x="47117" y="988096"/>
                  </a:lnTo>
                  <a:lnTo>
                    <a:pt x="25908" y="951738"/>
                  </a:lnTo>
                  <a:lnTo>
                    <a:pt x="22352" y="945515"/>
                  </a:lnTo>
                  <a:lnTo>
                    <a:pt x="14351" y="943483"/>
                  </a:lnTo>
                  <a:close/>
                </a:path>
                <a:path w="120650" h="1061720">
                  <a:moveTo>
                    <a:pt x="47117" y="988096"/>
                  </a:moveTo>
                  <a:lnTo>
                    <a:pt x="47117" y="1035938"/>
                  </a:lnTo>
                  <a:lnTo>
                    <a:pt x="73025" y="1035938"/>
                  </a:lnTo>
                  <a:lnTo>
                    <a:pt x="73025" y="1029462"/>
                  </a:lnTo>
                  <a:lnTo>
                    <a:pt x="48895" y="1029462"/>
                  </a:lnTo>
                  <a:lnTo>
                    <a:pt x="60071" y="1010303"/>
                  </a:lnTo>
                  <a:lnTo>
                    <a:pt x="47117" y="988096"/>
                  </a:lnTo>
                  <a:close/>
                </a:path>
                <a:path w="120650" h="1061720">
                  <a:moveTo>
                    <a:pt x="105791" y="943483"/>
                  </a:moveTo>
                  <a:lnTo>
                    <a:pt x="97790" y="945515"/>
                  </a:lnTo>
                  <a:lnTo>
                    <a:pt x="94234" y="951738"/>
                  </a:lnTo>
                  <a:lnTo>
                    <a:pt x="73025" y="988096"/>
                  </a:lnTo>
                  <a:lnTo>
                    <a:pt x="73025" y="1035938"/>
                  </a:lnTo>
                  <a:lnTo>
                    <a:pt x="75033" y="1035938"/>
                  </a:lnTo>
                  <a:lnTo>
                    <a:pt x="120142" y="958596"/>
                  </a:lnTo>
                  <a:lnTo>
                    <a:pt x="118110" y="950594"/>
                  </a:lnTo>
                  <a:lnTo>
                    <a:pt x="111887" y="947038"/>
                  </a:lnTo>
                  <a:lnTo>
                    <a:pt x="105791" y="943483"/>
                  </a:lnTo>
                  <a:close/>
                </a:path>
                <a:path w="120650" h="1061720">
                  <a:moveTo>
                    <a:pt x="60071" y="1010303"/>
                  </a:moveTo>
                  <a:lnTo>
                    <a:pt x="48895" y="1029462"/>
                  </a:lnTo>
                  <a:lnTo>
                    <a:pt x="71247" y="1029462"/>
                  </a:lnTo>
                  <a:lnTo>
                    <a:pt x="60071" y="1010303"/>
                  </a:lnTo>
                  <a:close/>
                </a:path>
                <a:path w="120650" h="1061720">
                  <a:moveTo>
                    <a:pt x="73025" y="988096"/>
                  </a:moveTo>
                  <a:lnTo>
                    <a:pt x="60071" y="1010303"/>
                  </a:lnTo>
                  <a:lnTo>
                    <a:pt x="71247" y="1029462"/>
                  </a:lnTo>
                  <a:lnTo>
                    <a:pt x="73025" y="1029462"/>
                  </a:lnTo>
                  <a:lnTo>
                    <a:pt x="73025" y="988096"/>
                  </a:lnTo>
                  <a:close/>
                </a:path>
                <a:path w="120650" h="1061720">
                  <a:moveTo>
                    <a:pt x="73025" y="0"/>
                  </a:moveTo>
                  <a:lnTo>
                    <a:pt x="47117" y="0"/>
                  </a:lnTo>
                  <a:lnTo>
                    <a:pt x="47117" y="988096"/>
                  </a:lnTo>
                  <a:lnTo>
                    <a:pt x="60071" y="1010303"/>
                  </a:lnTo>
                  <a:lnTo>
                    <a:pt x="73025" y="988096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4277867" y="2196083"/>
            <a:ext cx="315595" cy="1167765"/>
            <a:chOff x="2753867" y="2196083"/>
            <a:chExt cx="315595" cy="1167765"/>
          </a:xfrm>
        </p:grpSpPr>
        <p:sp>
          <p:nvSpPr>
            <p:cNvPr id="28" name="object 28"/>
            <p:cNvSpPr/>
            <p:nvPr/>
          </p:nvSpPr>
          <p:spPr>
            <a:xfrm>
              <a:off x="2753867" y="2196083"/>
              <a:ext cx="315468" cy="11673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851530" y="2334005"/>
              <a:ext cx="120650" cy="967105"/>
            </a:xfrm>
            <a:custGeom>
              <a:avLst/>
              <a:gdLst/>
              <a:ahLst/>
              <a:cxnLst/>
              <a:rect l="l" t="t" r="r" b="b"/>
              <a:pathLst>
                <a:path w="120650" h="967104">
                  <a:moveTo>
                    <a:pt x="60070" y="51289"/>
                  </a:moveTo>
                  <a:lnTo>
                    <a:pt x="47117" y="73496"/>
                  </a:lnTo>
                  <a:lnTo>
                    <a:pt x="47117" y="966851"/>
                  </a:lnTo>
                  <a:lnTo>
                    <a:pt x="73025" y="966851"/>
                  </a:lnTo>
                  <a:lnTo>
                    <a:pt x="73025" y="73496"/>
                  </a:lnTo>
                  <a:lnTo>
                    <a:pt x="60070" y="51289"/>
                  </a:lnTo>
                  <a:close/>
                </a:path>
                <a:path w="120650" h="967104">
                  <a:moveTo>
                    <a:pt x="60070" y="0"/>
                  </a:moveTo>
                  <a:lnTo>
                    <a:pt x="0" y="102997"/>
                  </a:lnTo>
                  <a:lnTo>
                    <a:pt x="2031" y="110998"/>
                  </a:lnTo>
                  <a:lnTo>
                    <a:pt x="8255" y="114554"/>
                  </a:lnTo>
                  <a:lnTo>
                    <a:pt x="14350" y="118110"/>
                  </a:lnTo>
                  <a:lnTo>
                    <a:pt x="22351" y="116078"/>
                  </a:lnTo>
                  <a:lnTo>
                    <a:pt x="25907" y="109855"/>
                  </a:lnTo>
                  <a:lnTo>
                    <a:pt x="47116" y="73496"/>
                  </a:lnTo>
                  <a:lnTo>
                    <a:pt x="47117" y="25654"/>
                  </a:lnTo>
                  <a:lnTo>
                    <a:pt x="75033" y="25654"/>
                  </a:lnTo>
                  <a:lnTo>
                    <a:pt x="60070" y="0"/>
                  </a:lnTo>
                  <a:close/>
                </a:path>
                <a:path w="120650" h="967104">
                  <a:moveTo>
                    <a:pt x="75033" y="25654"/>
                  </a:moveTo>
                  <a:lnTo>
                    <a:pt x="73025" y="25654"/>
                  </a:lnTo>
                  <a:lnTo>
                    <a:pt x="73025" y="73496"/>
                  </a:lnTo>
                  <a:lnTo>
                    <a:pt x="94233" y="109855"/>
                  </a:lnTo>
                  <a:lnTo>
                    <a:pt x="97789" y="116078"/>
                  </a:lnTo>
                  <a:lnTo>
                    <a:pt x="105791" y="118110"/>
                  </a:lnTo>
                  <a:lnTo>
                    <a:pt x="111887" y="114554"/>
                  </a:lnTo>
                  <a:lnTo>
                    <a:pt x="118110" y="110998"/>
                  </a:lnTo>
                  <a:lnTo>
                    <a:pt x="120142" y="102997"/>
                  </a:lnTo>
                  <a:lnTo>
                    <a:pt x="75033" y="25654"/>
                  </a:lnTo>
                  <a:close/>
                </a:path>
                <a:path w="120650" h="967104">
                  <a:moveTo>
                    <a:pt x="73025" y="25654"/>
                  </a:moveTo>
                  <a:lnTo>
                    <a:pt x="47117" y="25654"/>
                  </a:lnTo>
                  <a:lnTo>
                    <a:pt x="47117" y="73496"/>
                  </a:lnTo>
                  <a:lnTo>
                    <a:pt x="60070" y="51289"/>
                  </a:lnTo>
                  <a:lnTo>
                    <a:pt x="48894" y="32131"/>
                  </a:lnTo>
                  <a:lnTo>
                    <a:pt x="73025" y="32131"/>
                  </a:lnTo>
                  <a:lnTo>
                    <a:pt x="73025" y="25654"/>
                  </a:lnTo>
                  <a:close/>
                </a:path>
                <a:path w="120650" h="967104">
                  <a:moveTo>
                    <a:pt x="73025" y="32131"/>
                  </a:moveTo>
                  <a:lnTo>
                    <a:pt x="71246" y="32131"/>
                  </a:lnTo>
                  <a:lnTo>
                    <a:pt x="60070" y="51289"/>
                  </a:lnTo>
                  <a:lnTo>
                    <a:pt x="73025" y="73496"/>
                  </a:lnTo>
                  <a:lnTo>
                    <a:pt x="73025" y="32131"/>
                  </a:lnTo>
                  <a:close/>
                </a:path>
                <a:path w="120650" h="967104">
                  <a:moveTo>
                    <a:pt x="71246" y="32131"/>
                  </a:moveTo>
                  <a:lnTo>
                    <a:pt x="48894" y="32131"/>
                  </a:lnTo>
                  <a:lnTo>
                    <a:pt x="60070" y="51289"/>
                  </a:lnTo>
                  <a:lnTo>
                    <a:pt x="71246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44329"/>
            <a:ext cx="10515600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79500" marR="5080" indent="-299085">
              <a:lnSpc>
                <a:spcPct val="100000"/>
              </a:lnSpc>
              <a:spcBef>
                <a:spcPts val="105"/>
              </a:spcBef>
            </a:pPr>
            <a:r>
              <a:rPr dirty="0"/>
              <a:t>Java </a:t>
            </a:r>
            <a:r>
              <a:rPr spc="-5" dirty="0"/>
              <a:t>Orientado </a:t>
            </a:r>
            <a:r>
              <a:rPr dirty="0"/>
              <a:t>a </a:t>
            </a:r>
            <a:r>
              <a:rPr spc="-5" dirty="0"/>
              <a:t>Objetos  </a:t>
            </a:r>
            <a:r>
              <a:rPr dirty="0"/>
              <a:t>Estruturas </a:t>
            </a:r>
            <a:r>
              <a:rPr spc="-5" dirty="0"/>
              <a:t>de</a:t>
            </a:r>
            <a:r>
              <a:rPr spc="-80" dirty="0"/>
              <a:t> </a:t>
            </a:r>
            <a:r>
              <a:rPr spc="-5" dirty="0"/>
              <a:t>Controle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367402" y="2184273"/>
            <a:ext cx="3257550" cy="34194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CustomShape 1"/>
          <p:cNvSpPr/>
          <p:nvPr/>
        </p:nvSpPr>
        <p:spPr>
          <a:xfrm>
            <a:off x="2437130" y="281940"/>
            <a:ext cx="7070725" cy="13531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4400" b="0" strike="noStrike" spc="-4">
                <a:solidFill>
                  <a:srgbClr val="375F92"/>
                </a:solidFill>
                <a:latin typeface="Georgia"/>
              </a:rPr>
              <a:t>Operadores</a:t>
            </a:r>
            <a:r>
              <a:rPr lang="pt-BR" sz="4400" b="0" strike="noStrike" spc="-72">
                <a:solidFill>
                  <a:srgbClr val="375F92"/>
                </a:solidFill>
                <a:latin typeface="Georgia"/>
              </a:rPr>
              <a:t> </a:t>
            </a:r>
            <a:r>
              <a:rPr lang="pt-BR" sz="4400" b="0" strike="noStrike" spc="-1">
                <a:solidFill>
                  <a:srgbClr val="375F92"/>
                </a:solidFill>
                <a:latin typeface="Georgia"/>
              </a:rPr>
              <a:t>Aritméticos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724" name="CustomShape 2"/>
          <p:cNvSpPr/>
          <p:nvPr/>
        </p:nvSpPr>
        <p:spPr>
          <a:xfrm>
            <a:off x="4114200" y="1864440"/>
            <a:ext cx="318960" cy="744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4800" b="1" strike="noStrike" spc="-1">
                <a:solidFill>
                  <a:srgbClr val="006FC0"/>
                </a:solidFill>
                <a:latin typeface="Georgia"/>
              </a:rPr>
              <a:t>*</a:t>
            </a:r>
            <a:endParaRPr lang="pt-BR" sz="4800" b="0" strike="noStrike" spc="-1">
              <a:latin typeface="Arial"/>
            </a:endParaRPr>
          </a:p>
        </p:txBody>
      </p:sp>
      <p:sp>
        <p:nvSpPr>
          <p:cNvPr id="725" name="CustomShape 3"/>
          <p:cNvSpPr/>
          <p:nvPr/>
        </p:nvSpPr>
        <p:spPr>
          <a:xfrm>
            <a:off x="4618560" y="3864960"/>
            <a:ext cx="454320" cy="744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4800" b="1" strike="noStrike" spc="-1">
                <a:solidFill>
                  <a:srgbClr val="006FC0"/>
                </a:solidFill>
                <a:latin typeface="Georgia"/>
              </a:rPr>
              <a:t>+</a:t>
            </a:r>
            <a:endParaRPr lang="pt-BR" sz="4800" b="0" strike="noStrike" spc="-1">
              <a:latin typeface="Arial"/>
            </a:endParaRPr>
          </a:p>
        </p:txBody>
      </p:sp>
      <p:sp>
        <p:nvSpPr>
          <p:cNvPr id="726" name="CustomShape 4"/>
          <p:cNvSpPr/>
          <p:nvPr/>
        </p:nvSpPr>
        <p:spPr>
          <a:xfrm>
            <a:off x="4658160" y="5401080"/>
            <a:ext cx="517320" cy="683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4400" b="1" strike="noStrike" spc="-1">
                <a:solidFill>
                  <a:srgbClr val="006FC0"/>
                </a:solidFill>
                <a:latin typeface="Georgia"/>
              </a:rPr>
              <a:t>%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727" name="CustomShape 5"/>
          <p:cNvSpPr/>
          <p:nvPr/>
        </p:nvSpPr>
        <p:spPr>
          <a:xfrm>
            <a:off x="5575080" y="4696920"/>
            <a:ext cx="256320" cy="744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4800" b="1" strike="noStrike" spc="-1">
                <a:solidFill>
                  <a:srgbClr val="006FC0"/>
                </a:solidFill>
                <a:latin typeface="Georgia"/>
              </a:rPr>
              <a:t>-</a:t>
            </a:r>
            <a:endParaRPr lang="pt-BR" sz="4800" b="0" strike="noStrike" spc="-1">
              <a:latin typeface="Arial"/>
            </a:endParaRPr>
          </a:p>
        </p:txBody>
      </p:sp>
      <p:grpSp>
        <p:nvGrpSpPr>
          <p:cNvPr id="728" name="Group 6"/>
          <p:cNvGrpSpPr/>
          <p:nvPr/>
        </p:nvGrpSpPr>
        <p:grpSpPr>
          <a:xfrm>
            <a:off x="6544945" y="1560195"/>
            <a:ext cx="3408045" cy="3582670"/>
            <a:chOff x="5027760" y="1699200"/>
            <a:chExt cx="3448440" cy="3582720"/>
          </a:xfrm>
        </p:grpSpPr>
        <p:sp>
          <p:nvSpPr>
            <p:cNvPr id="729" name="CustomShape 7"/>
            <p:cNvSpPr/>
            <p:nvPr/>
          </p:nvSpPr>
          <p:spPr>
            <a:xfrm>
              <a:off x="5391720" y="1767960"/>
              <a:ext cx="1432080" cy="4323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30" name="CustomShape 8"/>
            <p:cNvSpPr/>
            <p:nvPr/>
          </p:nvSpPr>
          <p:spPr>
            <a:xfrm>
              <a:off x="5429880" y="1785960"/>
              <a:ext cx="1356120" cy="3564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31" name="CustomShape 9"/>
            <p:cNvSpPr/>
            <p:nvPr/>
          </p:nvSpPr>
          <p:spPr>
            <a:xfrm>
              <a:off x="5027760" y="1699200"/>
              <a:ext cx="587880" cy="5817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32" name="CustomShape 10"/>
            <p:cNvSpPr/>
            <p:nvPr/>
          </p:nvSpPr>
          <p:spPr>
            <a:xfrm>
              <a:off x="6739200" y="1758600"/>
              <a:ext cx="1737000" cy="4507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33" name="CustomShape 11"/>
            <p:cNvSpPr/>
            <p:nvPr/>
          </p:nvSpPr>
          <p:spPr>
            <a:xfrm>
              <a:off x="6786360" y="1785960"/>
              <a:ext cx="1642680" cy="35640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34" name="CustomShape 12"/>
            <p:cNvSpPr/>
            <p:nvPr/>
          </p:nvSpPr>
          <p:spPr>
            <a:xfrm>
              <a:off x="5391720" y="2552760"/>
              <a:ext cx="1432080" cy="43416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35" name="CustomShape 13"/>
            <p:cNvSpPr/>
            <p:nvPr/>
          </p:nvSpPr>
          <p:spPr>
            <a:xfrm>
              <a:off x="5429880" y="2571120"/>
              <a:ext cx="1356120" cy="357840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36" name="CustomShape 14"/>
            <p:cNvSpPr/>
            <p:nvPr/>
          </p:nvSpPr>
          <p:spPr>
            <a:xfrm>
              <a:off x="5027760" y="2485800"/>
              <a:ext cx="587880" cy="581760"/>
            </a:xfrm>
            <a:prstGeom prst="rect">
              <a:avLst/>
            </a:prstGeom>
            <a:blipFill rotWithShape="0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37" name="CustomShape 15"/>
            <p:cNvSpPr/>
            <p:nvPr/>
          </p:nvSpPr>
          <p:spPr>
            <a:xfrm>
              <a:off x="6739200" y="2543400"/>
              <a:ext cx="1737000" cy="452160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38" name="CustomShape 16"/>
            <p:cNvSpPr/>
            <p:nvPr/>
          </p:nvSpPr>
          <p:spPr>
            <a:xfrm>
              <a:off x="6786360" y="2571120"/>
              <a:ext cx="1642680" cy="357840"/>
            </a:xfrm>
            <a:prstGeom prst="rect">
              <a:avLst/>
            </a:prstGeom>
            <a:blipFill rotWithShape="0"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39" name="CustomShape 17"/>
            <p:cNvSpPr/>
            <p:nvPr/>
          </p:nvSpPr>
          <p:spPr>
            <a:xfrm>
              <a:off x="5391720" y="3339000"/>
              <a:ext cx="1432080" cy="43416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40" name="CustomShape 18"/>
            <p:cNvSpPr/>
            <p:nvPr/>
          </p:nvSpPr>
          <p:spPr>
            <a:xfrm>
              <a:off x="5429880" y="3357360"/>
              <a:ext cx="1356120" cy="357840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41" name="CustomShape 19"/>
            <p:cNvSpPr/>
            <p:nvPr/>
          </p:nvSpPr>
          <p:spPr>
            <a:xfrm>
              <a:off x="5027760" y="3270600"/>
              <a:ext cx="587880" cy="581760"/>
            </a:xfrm>
            <a:prstGeom prst="rect">
              <a:avLst/>
            </a:prstGeom>
            <a:blipFill rotWithShape="0"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42" name="CustomShape 20"/>
            <p:cNvSpPr/>
            <p:nvPr/>
          </p:nvSpPr>
          <p:spPr>
            <a:xfrm>
              <a:off x="6739200" y="3330000"/>
              <a:ext cx="1737000" cy="452160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43" name="CustomShape 21"/>
            <p:cNvSpPr/>
            <p:nvPr/>
          </p:nvSpPr>
          <p:spPr>
            <a:xfrm>
              <a:off x="6786360" y="3357360"/>
              <a:ext cx="1642680" cy="357840"/>
            </a:xfrm>
            <a:prstGeom prst="rect">
              <a:avLst/>
            </a:prstGeom>
            <a:blipFill rotWithShape="0"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44" name="CustomShape 22"/>
            <p:cNvSpPr/>
            <p:nvPr/>
          </p:nvSpPr>
          <p:spPr>
            <a:xfrm>
              <a:off x="5391720" y="4053960"/>
              <a:ext cx="1432080" cy="4323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45" name="CustomShape 23"/>
            <p:cNvSpPr/>
            <p:nvPr/>
          </p:nvSpPr>
          <p:spPr>
            <a:xfrm>
              <a:off x="5429880" y="4071960"/>
              <a:ext cx="1356120" cy="356400"/>
            </a:xfrm>
            <a:prstGeom prst="rect">
              <a:avLst/>
            </a:prstGeom>
            <a:blipFill rotWithShape="0">
              <a:blip r:embed="rId1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46" name="CustomShape 24"/>
            <p:cNvSpPr/>
            <p:nvPr/>
          </p:nvSpPr>
          <p:spPr>
            <a:xfrm>
              <a:off x="5027760" y="3985200"/>
              <a:ext cx="587880" cy="581760"/>
            </a:xfrm>
            <a:prstGeom prst="rect">
              <a:avLst/>
            </a:prstGeom>
            <a:blipFill rotWithShape="0">
              <a:blip r:embed="rId1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47" name="CustomShape 25"/>
            <p:cNvSpPr/>
            <p:nvPr/>
          </p:nvSpPr>
          <p:spPr>
            <a:xfrm>
              <a:off x="6739200" y="4044600"/>
              <a:ext cx="1737000" cy="4507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48" name="CustomShape 26"/>
            <p:cNvSpPr/>
            <p:nvPr/>
          </p:nvSpPr>
          <p:spPr>
            <a:xfrm>
              <a:off x="6786360" y="4071960"/>
              <a:ext cx="1642680" cy="35640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49" name="CustomShape 27"/>
            <p:cNvSpPr/>
            <p:nvPr/>
          </p:nvSpPr>
          <p:spPr>
            <a:xfrm>
              <a:off x="5391720" y="4768560"/>
              <a:ext cx="1432080" cy="4323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50" name="CustomShape 28"/>
            <p:cNvSpPr/>
            <p:nvPr/>
          </p:nvSpPr>
          <p:spPr>
            <a:xfrm>
              <a:off x="5429880" y="4786920"/>
              <a:ext cx="1356120" cy="3564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51" name="CustomShape 29"/>
            <p:cNvSpPr/>
            <p:nvPr/>
          </p:nvSpPr>
          <p:spPr>
            <a:xfrm>
              <a:off x="5027760" y="4700160"/>
              <a:ext cx="587880" cy="581760"/>
            </a:xfrm>
            <a:prstGeom prst="rect">
              <a:avLst/>
            </a:prstGeom>
            <a:blipFill rotWithShape="0">
              <a:blip r:embed="rId1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752" name="CustomShape 30"/>
          <p:cNvSpPr/>
          <p:nvPr/>
        </p:nvSpPr>
        <p:spPr>
          <a:xfrm>
            <a:off x="6747240" y="4703040"/>
            <a:ext cx="16236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0" strike="noStrike" spc="-4">
                <a:solidFill>
                  <a:srgbClr val="F1F1F1"/>
                </a:solidFill>
                <a:latin typeface="Calibri"/>
              </a:rPr>
              <a:t>/</a:t>
            </a:r>
            <a:endParaRPr lang="pt-BR" sz="2800" b="0" strike="noStrike" spc="-1">
              <a:latin typeface="Arial"/>
            </a:endParaRPr>
          </a:p>
        </p:txBody>
      </p:sp>
      <p:grpSp>
        <p:nvGrpSpPr>
          <p:cNvPr id="753" name="Group 31"/>
          <p:cNvGrpSpPr/>
          <p:nvPr/>
        </p:nvGrpSpPr>
        <p:grpSpPr>
          <a:xfrm>
            <a:off x="8263200" y="4759560"/>
            <a:ext cx="1737000" cy="450720"/>
            <a:chOff x="6739200" y="4759560"/>
            <a:chExt cx="1737000" cy="450720"/>
          </a:xfrm>
        </p:grpSpPr>
        <p:sp>
          <p:nvSpPr>
            <p:cNvPr id="754" name="CustomShape 32"/>
            <p:cNvSpPr/>
            <p:nvPr/>
          </p:nvSpPr>
          <p:spPr>
            <a:xfrm>
              <a:off x="6739200" y="4759560"/>
              <a:ext cx="1737000" cy="4507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55" name="CustomShape 33"/>
            <p:cNvSpPr/>
            <p:nvPr/>
          </p:nvSpPr>
          <p:spPr>
            <a:xfrm>
              <a:off x="6786360" y="4786920"/>
              <a:ext cx="1642680" cy="356400"/>
            </a:xfrm>
            <a:prstGeom prst="rect">
              <a:avLst/>
            </a:prstGeom>
            <a:blipFill rotWithShape="0">
              <a:blip r:embed="rId1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756" name="CustomShape 34"/>
          <p:cNvSpPr/>
          <p:nvPr/>
        </p:nvSpPr>
        <p:spPr>
          <a:xfrm>
            <a:off x="6747240" y="1785600"/>
            <a:ext cx="19656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trike="noStrike" spc="-4">
                <a:solidFill>
                  <a:srgbClr val="F1F1F1"/>
                </a:solidFill>
                <a:latin typeface="Georgia"/>
              </a:rPr>
              <a:t>*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757" name="CustomShape 35"/>
          <p:cNvSpPr/>
          <p:nvPr/>
        </p:nvSpPr>
        <p:spPr>
          <a:xfrm>
            <a:off x="6716640" y="2451960"/>
            <a:ext cx="27540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trike="noStrike" spc="-4">
                <a:solidFill>
                  <a:srgbClr val="F1F1F1"/>
                </a:solidFill>
                <a:latin typeface="Georgia"/>
              </a:rPr>
              <a:t>+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758" name="CustomShape 36"/>
          <p:cNvSpPr/>
          <p:nvPr/>
        </p:nvSpPr>
        <p:spPr>
          <a:xfrm>
            <a:off x="6762360" y="3237840"/>
            <a:ext cx="15984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trike="noStrike" spc="-4">
                <a:solidFill>
                  <a:srgbClr val="F1F1F1"/>
                </a:solidFill>
                <a:latin typeface="Georgia"/>
              </a:rPr>
              <a:t>-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759" name="CustomShape 37"/>
          <p:cNvSpPr/>
          <p:nvPr/>
        </p:nvSpPr>
        <p:spPr>
          <a:xfrm>
            <a:off x="6675960" y="4024080"/>
            <a:ext cx="33732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trike="noStrike" spc="-4">
                <a:solidFill>
                  <a:srgbClr val="F1F1F1"/>
                </a:solidFill>
                <a:latin typeface="Georgia"/>
              </a:rPr>
              <a:t>%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760" name="CustomShape 38"/>
          <p:cNvSpPr/>
          <p:nvPr/>
        </p:nvSpPr>
        <p:spPr>
          <a:xfrm>
            <a:off x="6953880" y="1785960"/>
            <a:ext cx="1356120" cy="525600"/>
          </a:xfrm>
          <a:prstGeom prst="rect">
            <a:avLst/>
          </a:prstGeom>
          <a:noFill/>
          <a:ln w="9000">
            <a:solidFill>
              <a:srgbClr val="F6924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39240" rIns="0" bIns="0"/>
          <a:p>
            <a:pPr marL="241935">
              <a:lnSpc>
                <a:spcPct val="100000"/>
              </a:lnSpc>
              <a:spcBef>
                <a:spcPts val="310"/>
              </a:spcBef>
            </a:pPr>
            <a:r>
              <a:rPr lang="pt-BR" sz="1600" b="0" strike="noStrike" spc="-4">
                <a:latin typeface="Georgia"/>
              </a:rPr>
              <a:t>var1 *</a:t>
            </a:r>
            <a:r>
              <a:rPr lang="pt-BR" sz="1600" b="0" strike="noStrike" spc="-24">
                <a:latin typeface="Georgia"/>
              </a:rPr>
              <a:t> </a:t>
            </a:r>
            <a:r>
              <a:rPr lang="pt-BR" sz="1600" b="0" strike="noStrike" spc="-4">
                <a:latin typeface="Georgia"/>
              </a:rPr>
              <a:t>var2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61" name="CustomShape 39"/>
          <p:cNvSpPr/>
          <p:nvPr/>
        </p:nvSpPr>
        <p:spPr>
          <a:xfrm>
            <a:off x="8310360" y="1785960"/>
            <a:ext cx="1643040" cy="282960"/>
          </a:xfrm>
          <a:prstGeom prst="rect">
            <a:avLst/>
          </a:prstGeom>
          <a:noFill/>
          <a:ln w="9000">
            <a:solidFill>
              <a:srgbClr val="F6924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39240" rIns="0" bIns="0"/>
          <a:p>
            <a:pPr marL="211455">
              <a:lnSpc>
                <a:spcPct val="100000"/>
              </a:lnSpc>
              <a:spcBef>
                <a:spcPts val="310"/>
              </a:spcBef>
            </a:pPr>
            <a:r>
              <a:rPr lang="pt-BR" sz="1600" b="0" strike="noStrike" spc="-9">
                <a:latin typeface="Georgia"/>
              </a:rPr>
              <a:t>Multiplicação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62" name="CustomShape 40"/>
          <p:cNvSpPr/>
          <p:nvPr/>
        </p:nvSpPr>
        <p:spPr>
          <a:xfrm>
            <a:off x="6953880" y="4071960"/>
            <a:ext cx="1356120" cy="526320"/>
          </a:xfrm>
          <a:prstGeom prst="rect">
            <a:avLst/>
          </a:prstGeom>
          <a:noFill/>
          <a:ln w="9000">
            <a:solidFill>
              <a:srgbClr val="F6924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39960" rIns="0" bIns="0"/>
          <a:p>
            <a:pPr marL="238760">
              <a:lnSpc>
                <a:spcPct val="100000"/>
              </a:lnSpc>
              <a:spcBef>
                <a:spcPts val="315"/>
              </a:spcBef>
            </a:pPr>
            <a:r>
              <a:rPr lang="pt-BR" sz="1600" b="0" strike="noStrike" spc="-4">
                <a:latin typeface="Georgia"/>
              </a:rPr>
              <a:t>var1 %</a:t>
            </a:r>
            <a:r>
              <a:rPr lang="pt-BR" sz="1600" b="0" strike="noStrike" spc="-24">
                <a:latin typeface="Georgia"/>
              </a:rPr>
              <a:t> </a:t>
            </a:r>
            <a:r>
              <a:rPr lang="pt-BR" sz="1600" b="0" strike="noStrike" spc="-4">
                <a:latin typeface="Georgia"/>
              </a:rPr>
              <a:t>var2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63" name="CustomShape 41"/>
          <p:cNvSpPr/>
          <p:nvPr/>
        </p:nvSpPr>
        <p:spPr>
          <a:xfrm>
            <a:off x="8310360" y="4071960"/>
            <a:ext cx="1643040" cy="526320"/>
          </a:xfrm>
          <a:prstGeom prst="rect">
            <a:avLst/>
          </a:prstGeom>
          <a:noFill/>
          <a:ln w="9000">
            <a:solidFill>
              <a:srgbClr val="F6924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39960" rIns="0" bIns="0"/>
          <a:p>
            <a:pPr marL="127000">
              <a:lnSpc>
                <a:spcPct val="100000"/>
              </a:lnSpc>
              <a:spcBef>
                <a:spcPts val="315"/>
              </a:spcBef>
            </a:pPr>
            <a:r>
              <a:rPr lang="pt-BR" sz="1600" b="0" strike="noStrike" spc="-9">
                <a:latin typeface="Georgia"/>
              </a:rPr>
              <a:t>Resto </a:t>
            </a:r>
            <a:r>
              <a:rPr lang="pt-BR" sz="1600" b="0" strike="noStrike" spc="-4">
                <a:latin typeface="Georgia"/>
              </a:rPr>
              <a:t>da</a:t>
            </a:r>
            <a:r>
              <a:rPr lang="pt-BR" sz="1600" b="0" strike="noStrike" spc="12">
                <a:latin typeface="Georgia"/>
              </a:rPr>
              <a:t> </a:t>
            </a:r>
            <a:r>
              <a:rPr lang="pt-BR" sz="1600" b="0" strike="noStrike" spc="-9">
                <a:latin typeface="Georgia"/>
              </a:rPr>
              <a:t>divisão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64" name="CustomShape 42"/>
          <p:cNvSpPr/>
          <p:nvPr/>
        </p:nvSpPr>
        <p:spPr>
          <a:xfrm>
            <a:off x="6953880" y="2571120"/>
            <a:ext cx="1356120" cy="527040"/>
          </a:xfrm>
          <a:prstGeom prst="rect">
            <a:avLst/>
          </a:prstGeom>
          <a:noFill/>
          <a:ln w="9000">
            <a:solidFill>
              <a:srgbClr val="F6924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0680" rIns="0" bIns="0"/>
          <a:p>
            <a:pPr marL="241935">
              <a:lnSpc>
                <a:spcPct val="100000"/>
              </a:lnSpc>
              <a:spcBef>
                <a:spcPts val="320"/>
              </a:spcBef>
            </a:pPr>
            <a:r>
              <a:rPr lang="pt-BR" sz="1600" b="0" strike="noStrike" spc="-4">
                <a:latin typeface="Georgia"/>
              </a:rPr>
              <a:t>var1 +</a:t>
            </a:r>
            <a:r>
              <a:rPr lang="pt-BR" sz="1600" b="0" strike="noStrike" spc="-24">
                <a:latin typeface="Georgia"/>
              </a:rPr>
              <a:t> </a:t>
            </a:r>
            <a:r>
              <a:rPr lang="pt-BR" sz="1600" b="0" strike="noStrike" spc="-4">
                <a:latin typeface="Georgia"/>
              </a:rPr>
              <a:t>var2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65" name="CustomShape 43"/>
          <p:cNvSpPr/>
          <p:nvPr/>
        </p:nvSpPr>
        <p:spPr>
          <a:xfrm>
            <a:off x="8310360" y="2571120"/>
            <a:ext cx="1643040" cy="284400"/>
          </a:xfrm>
          <a:prstGeom prst="rect">
            <a:avLst/>
          </a:prstGeom>
          <a:noFill/>
          <a:ln w="9000">
            <a:solidFill>
              <a:srgbClr val="F6924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0680" rIns="0" bIns="0"/>
          <a:p>
            <a:pPr marL="455295">
              <a:lnSpc>
                <a:spcPct val="100000"/>
              </a:lnSpc>
              <a:spcBef>
                <a:spcPts val="320"/>
              </a:spcBef>
            </a:pPr>
            <a:r>
              <a:rPr lang="pt-BR" sz="1600" b="0" strike="noStrike" spc="-4">
                <a:latin typeface="Georgia"/>
              </a:rPr>
              <a:t>Adição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66" name="CustomShape 44"/>
          <p:cNvSpPr/>
          <p:nvPr/>
        </p:nvSpPr>
        <p:spPr>
          <a:xfrm>
            <a:off x="6953880" y="3357360"/>
            <a:ext cx="1356120" cy="526320"/>
          </a:xfrm>
          <a:prstGeom prst="rect">
            <a:avLst/>
          </a:prstGeom>
          <a:noFill/>
          <a:ln w="9000">
            <a:solidFill>
              <a:srgbClr val="F6924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39960" rIns="0" bIns="0"/>
          <a:p>
            <a:pPr marL="241935">
              <a:lnSpc>
                <a:spcPct val="100000"/>
              </a:lnSpc>
              <a:spcBef>
                <a:spcPts val="315"/>
              </a:spcBef>
            </a:pPr>
            <a:r>
              <a:rPr lang="pt-BR" sz="1600" b="0" strike="noStrike" spc="-4">
                <a:latin typeface="Georgia"/>
              </a:rPr>
              <a:t>var1 –</a:t>
            </a:r>
            <a:r>
              <a:rPr lang="pt-BR" sz="1600" b="0" strike="noStrike" spc="-18">
                <a:latin typeface="Georgia"/>
              </a:rPr>
              <a:t> </a:t>
            </a:r>
            <a:r>
              <a:rPr lang="pt-BR" sz="1600" b="0" strike="noStrike" spc="-4">
                <a:latin typeface="Georgia"/>
              </a:rPr>
              <a:t>var2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67" name="CustomShape 45"/>
          <p:cNvSpPr/>
          <p:nvPr/>
        </p:nvSpPr>
        <p:spPr>
          <a:xfrm>
            <a:off x="8310360" y="3357360"/>
            <a:ext cx="1643040" cy="283680"/>
          </a:xfrm>
          <a:prstGeom prst="rect">
            <a:avLst/>
          </a:prstGeom>
          <a:noFill/>
          <a:ln w="9000">
            <a:solidFill>
              <a:srgbClr val="F6924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39960" rIns="0" bIns="0"/>
          <a:p>
            <a:pPr marL="384810">
              <a:lnSpc>
                <a:spcPct val="100000"/>
              </a:lnSpc>
              <a:spcBef>
                <a:spcPts val="315"/>
              </a:spcBef>
            </a:pPr>
            <a:r>
              <a:rPr lang="pt-BR" sz="1600" b="0" strike="noStrike" spc="-9">
                <a:latin typeface="Georgia"/>
              </a:rPr>
              <a:t>Subtração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68" name="CustomShape 46"/>
          <p:cNvSpPr/>
          <p:nvPr/>
        </p:nvSpPr>
        <p:spPr>
          <a:xfrm>
            <a:off x="6953880" y="4786920"/>
            <a:ext cx="1356120" cy="501480"/>
          </a:xfrm>
          <a:prstGeom prst="rect">
            <a:avLst/>
          </a:prstGeom>
          <a:noFill/>
          <a:ln w="9000">
            <a:solidFill>
              <a:srgbClr val="F6924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5120" rIns="0" bIns="0"/>
          <a:p>
            <a:pPr marL="292100">
              <a:lnSpc>
                <a:spcPct val="100000"/>
              </a:lnSpc>
              <a:spcBef>
                <a:spcPts val="120"/>
              </a:spcBef>
            </a:pPr>
            <a:r>
              <a:rPr lang="pt-BR" sz="1600" b="0" strike="noStrike" spc="-4">
                <a:latin typeface="Georgia"/>
              </a:rPr>
              <a:t>var1 /</a:t>
            </a:r>
            <a:r>
              <a:rPr lang="pt-BR" sz="1600" b="0" strike="noStrike" spc="-29">
                <a:latin typeface="Georgia"/>
              </a:rPr>
              <a:t> </a:t>
            </a:r>
            <a:r>
              <a:rPr lang="pt-BR" sz="1600" b="0" strike="noStrike" spc="-4">
                <a:latin typeface="Georgia"/>
              </a:rPr>
              <a:t>var2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69" name="CustomShape 47"/>
          <p:cNvSpPr/>
          <p:nvPr/>
        </p:nvSpPr>
        <p:spPr>
          <a:xfrm>
            <a:off x="8310360" y="4786920"/>
            <a:ext cx="1643040" cy="302040"/>
          </a:xfrm>
          <a:prstGeom prst="rect">
            <a:avLst/>
          </a:prstGeom>
          <a:noFill/>
          <a:ln w="9000">
            <a:solidFill>
              <a:srgbClr val="F6924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58320" rIns="0" bIns="0"/>
          <a:p>
            <a:pPr marL="455930">
              <a:lnSpc>
                <a:spcPct val="100000"/>
              </a:lnSpc>
              <a:spcBef>
                <a:spcPts val="460"/>
              </a:spcBef>
            </a:pPr>
            <a:r>
              <a:rPr lang="pt-BR" sz="1600" b="0" strike="noStrike" spc="-4">
                <a:latin typeface="Georgia"/>
              </a:rPr>
              <a:t>Divisão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70" name="CustomShape 48"/>
          <p:cNvSpPr/>
          <p:nvPr/>
        </p:nvSpPr>
        <p:spPr>
          <a:xfrm>
            <a:off x="3574560" y="2793600"/>
            <a:ext cx="256320" cy="744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4800" b="1" strike="noStrike" spc="-1">
                <a:solidFill>
                  <a:srgbClr val="006FC0"/>
                </a:solidFill>
                <a:latin typeface="Georgia"/>
              </a:rPr>
              <a:t>-</a:t>
            </a:r>
            <a:endParaRPr lang="pt-BR" sz="4800" b="0" strike="noStrike" spc="-1">
              <a:latin typeface="Arial"/>
            </a:endParaRPr>
          </a:p>
        </p:txBody>
      </p:sp>
      <p:sp>
        <p:nvSpPr>
          <p:cNvPr id="771" name="CustomShape 49"/>
          <p:cNvSpPr/>
          <p:nvPr/>
        </p:nvSpPr>
        <p:spPr>
          <a:xfrm>
            <a:off x="3284400" y="4642200"/>
            <a:ext cx="645480" cy="1631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64520" rIns="0" bIns="0"/>
          <a:p>
            <a:pPr marL="203200">
              <a:lnSpc>
                <a:spcPct val="100000"/>
              </a:lnSpc>
              <a:spcBef>
                <a:spcPts val="1295"/>
              </a:spcBef>
            </a:pPr>
            <a:r>
              <a:rPr lang="pt-BR" sz="4800" b="1" strike="noStrike" spc="-1">
                <a:solidFill>
                  <a:srgbClr val="006FC0"/>
                </a:solidFill>
                <a:latin typeface="Georgia"/>
              </a:rPr>
              <a:t>+</a:t>
            </a:r>
            <a:endParaRPr lang="pt-BR" sz="4800" b="0" strike="noStrike" spc="-1">
              <a:latin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lang="pt-BR" sz="4000" b="1" strike="noStrike" spc="-4">
                <a:solidFill>
                  <a:srgbClr val="006FC0"/>
                </a:solidFill>
                <a:latin typeface="Georgia"/>
              </a:rPr>
              <a:t>/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772" name="CustomShape 50"/>
          <p:cNvSpPr/>
          <p:nvPr/>
        </p:nvSpPr>
        <p:spPr>
          <a:xfrm>
            <a:off x="2542080" y="4579920"/>
            <a:ext cx="318960" cy="744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4800" b="1" strike="noStrike" spc="-1">
                <a:solidFill>
                  <a:srgbClr val="006FC0"/>
                </a:solidFill>
                <a:latin typeface="Georgia"/>
              </a:rPr>
              <a:t>*</a:t>
            </a:r>
            <a:endParaRPr lang="pt-BR" sz="4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1751</Words>
  <Application>WPS Presentation</Application>
  <PresentationFormat>Widescreen</PresentationFormat>
  <Paragraphs>340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SimSun</vt:lpstr>
      <vt:lpstr>Wingdings</vt:lpstr>
      <vt:lpstr>DejaVu Sans</vt:lpstr>
      <vt:lpstr>Georgia</vt:lpstr>
      <vt:lpstr>Gubbi</vt:lpstr>
      <vt:lpstr>Calibri</vt:lpstr>
      <vt:lpstr>Arial</vt:lpstr>
      <vt:lpstr>微软雅黑</vt:lpstr>
      <vt:lpstr>文泉驿微米黑</vt:lpstr>
      <vt:lpstr>Arial Unicode MS</vt:lpstr>
      <vt:lpstr>Calibri Light</vt:lpstr>
      <vt:lpstr>Abyssinica SIL</vt:lpstr>
      <vt:lpstr>Calibri</vt:lpstr>
      <vt:lpstr>Georgia</vt:lpstr>
      <vt:lpstr>OpenSymbol</vt:lpstr>
      <vt:lpstr>Carlito</vt:lpstr>
      <vt:lpstr>Tema do Office</vt:lpstr>
      <vt:lpstr>PowerPoint 演示文稿</vt:lpstr>
      <vt:lpstr>||	(	ou lógico )	e |	(	ou binário )</vt:lpstr>
      <vt:lpstr>^ (	ou exclusivo binário )</vt:lpstr>
      <vt:lpstr>! (	Negação )</vt:lpstr>
      <vt:lpstr>Operadores de Incremento e  Decremento</vt:lpstr>
      <vt:lpstr>Precedência de Operadores</vt:lpstr>
      <vt:lpstr>Operador Condicional (?:)</vt:lpstr>
      <vt:lpstr>Java Orientado a Objetos  Estruturas de Controle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weder</dc:creator>
  <cp:lastModifiedBy>weder</cp:lastModifiedBy>
  <cp:revision>2</cp:revision>
  <dcterms:created xsi:type="dcterms:W3CDTF">2020-03-30T19:10:41Z</dcterms:created>
  <dcterms:modified xsi:type="dcterms:W3CDTF">2020-03-30T19:10:41Z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1046-11.1.0.9126</vt:lpwstr>
  </property>
</Properties>
</file>