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jpe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040" y="370205"/>
            <a:ext cx="61849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Membros</a:t>
            </a:r>
            <a:r>
              <a:rPr sz="4800" spc="-45" dirty="0"/>
              <a:t> </a:t>
            </a:r>
            <a:r>
              <a:rPr sz="4800" spc="-5" dirty="0"/>
              <a:t>estáticos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2493263" y="2950464"/>
            <a:ext cx="7175500" cy="763905"/>
            <a:chOff x="969263" y="2950464"/>
            <a:chExt cx="7175500" cy="763905"/>
          </a:xfrm>
        </p:grpSpPr>
        <p:sp>
          <p:nvSpPr>
            <p:cNvPr id="4" name="object 4"/>
            <p:cNvSpPr/>
            <p:nvPr/>
          </p:nvSpPr>
          <p:spPr>
            <a:xfrm>
              <a:off x="1004315" y="2962656"/>
              <a:ext cx="7104887" cy="67665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9263" y="2950464"/>
              <a:ext cx="7174992" cy="763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2415" y="2980944"/>
              <a:ext cx="7028688" cy="6004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566416" y="2980944"/>
            <a:ext cx="7028815" cy="4629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  <a:tabLst>
                <a:tab pos="1330960" algn="l"/>
                <a:tab pos="1582420" algn="l"/>
                <a:tab pos="2272665" algn="l"/>
                <a:tab pos="2945130" algn="l"/>
                <a:tab pos="3411220" algn="l"/>
                <a:tab pos="4001135" algn="l"/>
                <a:tab pos="4238625" algn="l"/>
                <a:tab pos="4740275" algn="l"/>
                <a:tab pos="4990465" algn="l"/>
                <a:tab pos="5575935" algn="l"/>
                <a:tab pos="6618605" algn="l"/>
              </a:tabLst>
            </a:pPr>
            <a:r>
              <a:rPr sz="1400" spc="105" dirty="0">
                <a:latin typeface="Arial"/>
                <a:cs typeface="Arial"/>
              </a:rPr>
              <a:t>Pertencem	</a:t>
            </a:r>
            <a:r>
              <a:rPr sz="1400" spc="45" dirty="0">
                <a:latin typeface="Arial"/>
                <a:cs typeface="Arial"/>
              </a:rPr>
              <a:t>à	</a:t>
            </a:r>
            <a:r>
              <a:rPr sz="1400" spc="-30" dirty="0">
                <a:latin typeface="Arial"/>
                <a:cs typeface="Arial"/>
              </a:rPr>
              <a:t>classe	</a:t>
            </a:r>
            <a:r>
              <a:rPr sz="1400" spc="80" dirty="0">
                <a:latin typeface="Arial"/>
                <a:cs typeface="Arial"/>
              </a:rPr>
              <a:t>como	</a:t>
            </a:r>
            <a:r>
              <a:rPr sz="1400" spc="200" dirty="0">
                <a:latin typeface="Arial"/>
                <a:cs typeface="Arial"/>
              </a:rPr>
              <a:t>um	</a:t>
            </a:r>
            <a:r>
              <a:rPr sz="1400" spc="114" dirty="0">
                <a:latin typeface="Arial"/>
                <a:cs typeface="Arial"/>
              </a:rPr>
              <a:t>todo	</a:t>
            </a:r>
            <a:r>
              <a:rPr sz="1400" spc="-60" dirty="0">
                <a:latin typeface="Arial"/>
                <a:cs typeface="Arial"/>
              </a:rPr>
              <a:t>e	</a:t>
            </a:r>
            <a:r>
              <a:rPr sz="1400" spc="75" dirty="0">
                <a:latin typeface="Arial"/>
                <a:cs typeface="Arial"/>
              </a:rPr>
              <a:t>não	</a:t>
            </a:r>
            <a:r>
              <a:rPr sz="1400" spc="45" dirty="0">
                <a:latin typeface="Arial"/>
                <a:cs typeface="Arial"/>
              </a:rPr>
              <a:t>a	</a:t>
            </a:r>
            <a:r>
              <a:rPr sz="1400" spc="145" dirty="0">
                <a:latin typeface="Arial"/>
                <a:cs typeface="Arial"/>
              </a:rPr>
              <a:t>uma	</a:t>
            </a:r>
            <a:r>
              <a:rPr sz="1400" spc="90" dirty="0">
                <a:latin typeface="Arial"/>
                <a:cs typeface="Arial"/>
              </a:rPr>
              <a:t>instância	</a:t>
            </a:r>
            <a:r>
              <a:rPr sz="1400" spc="60" dirty="0">
                <a:latin typeface="Arial"/>
                <a:cs typeface="Arial"/>
              </a:rPr>
              <a:t>(ou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1400" b="1" spc="5" dirty="0">
                <a:latin typeface="Arial"/>
                <a:cs typeface="Arial"/>
              </a:rPr>
              <a:t>objeto</a:t>
            </a:r>
            <a:r>
              <a:rPr sz="1400" spc="5" dirty="0">
                <a:latin typeface="Arial"/>
                <a:cs typeface="Arial"/>
              </a:rPr>
              <a:t>) </a:t>
            </a:r>
            <a:r>
              <a:rPr sz="1400" spc="20" dirty="0">
                <a:latin typeface="Arial"/>
                <a:cs typeface="Arial"/>
              </a:rPr>
              <a:t>específico </a:t>
            </a:r>
            <a:r>
              <a:rPr sz="1400" spc="105" dirty="0">
                <a:latin typeface="Arial"/>
                <a:cs typeface="Arial"/>
              </a:rPr>
              <a:t>da</a:t>
            </a:r>
            <a:r>
              <a:rPr sz="1400" spc="59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classe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93263" y="2115311"/>
            <a:ext cx="7175500" cy="763905"/>
            <a:chOff x="969263" y="2115311"/>
            <a:chExt cx="7175500" cy="763905"/>
          </a:xfrm>
        </p:grpSpPr>
        <p:sp>
          <p:nvSpPr>
            <p:cNvPr id="9" name="object 9"/>
            <p:cNvSpPr/>
            <p:nvPr/>
          </p:nvSpPr>
          <p:spPr>
            <a:xfrm>
              <a:off x="1004315" y="2127483"/>
              <a:ext cx="7104887" cy="675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69263" y="2115311"/>
              <a:ext cx="7174992" cy="7635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42415" y="2145791"/>
              <a:ext cx="7028688" cy="5989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566416" y="2145792"/>
            <a:ext cx="7028815" cy="4591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1440" marR="83820">
              <a:lnSpc>
                <a:spcPct val="103000"/>
              </a:lnSpc>
              <a:spcBef>
                <a:spcPts val="125"/>
              </a:spcBef>
            </a:pPr>
            <a:r>
              <a:rPr sz="1400" spc="65" dirty="0">
                <a:latin typeface="Arial"/>
                <a:cs typeface="Arial"/>
              </a:rPr>
              <a:t>Métodos </a:t>
            </a:r>
            <a:r>
              <a:rPr sz="1400" spc="15" dirty="0">
                <a:latin typeface="Arial"/>
                <a:cs typeface="Arial"/>
              </a:rPr>
              <a:t>que </a:t>
            </a:r>
            <a:r>
              <a:rPr sz="1400" spc="110" dirty="0">
                <a:latin typeface="Arial"/>
                <a:cs typeface="Arial"/>
              </a:rPr>
              <a:t>podem </a:t>
            </a:r>
            <a:r>
              <a:rPr sz="1400" spc="30" dirty="0">
                <a:latin typeface="Arial"/>
                <a:cs typeface="Arial"/>
              </a:rPr>
              <a:t>ser </a:t>
            </a:r>
            <a:r>
              <a:rPr sz="1400" spc="50" dirty="0">
                <a:latin typeface="Arial"/>
                <a:cs typeface="Arial"/>
              </a:rPr>
              <a:t>invocados </a:t>
            </a:r>
            <a:r>
              <a:rPr sz="1400" spc="40" dirty="0">
                <a:latin typeface="Arial"/>
                <a:cs typeface="Arial"/>
              </a:rPr>
              <a:t>sem </a:t>
            </a:r>
            <a:r>
              <a:rPr sz="1400" spc="15" dirty="0">
                <a:latin typeface="Arial"/>
                <a:cs typeface="Arial"/>
              </a:rPr>
              <a:t>que </a:t>
            </a:r>
            <a:r>
              <a:rPr sz="1400" spc="190" dirty="0">
                <a:latin typeface="Arial"/>
                <a:cs typeface="Arial"/>
              </a:rPr>
              <a:t>um </a:t>
            </a:r>
            <a:r>
              <a:rPr sz="1400" spc="75" dirty="0">
                <a:latin typeface="Arial"/>
                <a:cs typeface="Arial"/>
              </a:rPr>
              <a:t>objeto </a:t>
            </a:r>
            <a:r>
              <a:rPr sz="1400" spc="110" dirty="0">
                <a:latin typeface="Arial"/>
                <a:cs typeface="Arial"/>
              </a:rPr>
              <a:t>tenha </a:t>
            </a:r>
            <a:r>
              <a:rPr sz="1400" spc="35" dirty="0">
                <a:latin typeface="Arial"/>
                <a:cs typeface="Arial"/>
              </a:rPr>
              <a:t>sido  </a:t>
            </a:r>
            <a:r>
              <a:rPr sz="1400" spc="85" dirty="0">
                <a:latin typeface="Arial"/>
                <a:cs typeface="Arial"/>
              </a:rPr>
              <a:t>instanciado </a:t>
            </a:r>
            <a:r>
              <a:rPr sz="1400" spc="50" dirty="0">
                <a:latin typeface="Arial"/>
                <a:cs typeface="Arial"/>
              </a:rPr>
              <a:t>pela </a:t>
            </a:r>
            <a:r>
              <a:rPr sz="1400" spc="-30" dirty="0">
                <a:latin typeface="Arial"/>
                <a:cs typeface="Arial"/>
              </a:rPr>
              <a:t>classe </a:t>
            </a:r>
            <a:r>
              <a:rPr sz="1400" spc="50" dirty="0">
                <a:latin typeface="Arial"/>
                <a:cs typeface="Arial"/>
              </a:rPr>
              <a:t>(sem </a:t>
            </a:r>
            <a:r>
              <a:rPr sz="1400" spc="90" dirty="0">
                <a:latin typeface="Arial"/>
                <a:cs typeface="Arial"/>
              </a:rPr>
              <a:t>invocar </a:t>
            </a:r>
            <a:r>
              <a:rPr sz="1400" spc="45" dirty="0">
                <a:latin typeface="Arial"/>
                <a:cs typeface="Arial"/>
              </a:rPr>
              <a:t>a </a:t>
            </a:r>
            <a:r>
              <a:rPr sz="1400" spc="100" dirty="0">
                <a:latin typeface="Arial"/>
                <a:cs typeface="Arial"/>
              </a:rPr>
              <a:t>palavra </a:t>
            </a:r>
            <a:r>
              <a:rPr sz="1400" spc="30" dirty="0">
                <a:latin typeface="Arial"/>
                <a:cs typeface="Arial"/>
              </a:rPr>
              <a:t>chave</a:t>
            </a:r>
            <a:r>
              <a:rPr sz="1400" spc="420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new</a:t>
            </a:r>
            <a:r>
              <a:rPr sz="1400" spc="5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8000" y="1442720"/>
            <a:ext cx="565785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Georgia"/>
                <a:cs typeface="Georgia"/>
              </a:rPr>
              <a:t>NomeClasse.nomeMetodoEstatico(argumentos);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33305" y="3971954"/>
            <a:ext cx="6727257" cy="16097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560" y="128270"/>
            <a:ext cx="8173085" cy="1242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Java </a:t>
            </a:r>
            <a:r>
              <a:rPr sz="4000" spc="-10" dirty="0"/>
              <a:t>Orientado </a:t>
            </a:r>
            <a:r>
              <a:rPr sz="4000" spc="-5" dirty="0"/>
              <a:t>a </a:t>
            </a:r>
            <a:r>
              <a:rPr sz="4000" spc="-10" dirty="0"/>
              <a:t>Objetos  </a:t>
            </a:r>
            <a:r>
              <a:rPr sz="4000" spc="-5" dirty="0"/>
              <a:t>Herança e</a:t>
            </a:r>
            <a:r>
              <a:rPr sz="4000" spc="-25" dirty="0"/>
              <a:t> </a:t>
            </a:r>
            <a:r>
              <a:rPr sz="4000" spc="-5" dirty="0"/>
              <a:t>Polimorfismo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863339" y="2618232"/>
            <a:ext cx="4139184" cy="256585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51300" y="2136775"/>
            <a:ext cx="1979930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6055">
              <a:lnSpc>
                <a:spcPct val="113000"/>
              </a:lnSpc>
              <a:spcBef>
                <a:spcPts val="100"/>
              </a:spcBef>
            </a:pPr>
            <a:r>
              <a:rPr sz="1600" b="1" spc="-45" dirty="0">
                <a:solidFill>
                  <a:srgbClr val="585858"/>
                </a:solidFill>
                <a:latin typeface="Arial"/>
                <a:cs typeface="Arial"/>
              </a:rPr>
              <a:t>Bob </a:t>
            </a: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pai  </a:t>
            </a:r>
            <a:r>
              <a:rPr sz="1600" b="1" spc="-20" dirty="0">
                <a:solidFill>
                  <a:srgbClr val="585858"/>
                </a:solidFill>
                <a:latin typeface="Arial"/>
                <a:cs typeface="Arial"/>
              </a:rPr>
              <a:t>superC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1600" b="1" spc="-114" dirty="0">
                <a:solidFill>
                  <a:srgbClr val="585858"/>
                </a:solidFill>
                <a:latin typeface="Arial"/>
                <a:cs typeface="Arial"/>
              </a:rPr>
              <a:t>asse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0560" y="2933065"/>
            <a:ext cx="1536065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13000"/>
              </a:lnSpc>
              <a:spcBef>
                <a:spcPts val="100"/>
              </a:spcBef>
            </a:pPr>
            <a:r>
              <a:rPr sz="1600" b="1" spc="-45" dirty="0">
                <a:solidFill>
                  <a:srgbClr val="585858"/>
                </a:solidFill>
                <a:latin typeface="Arial"/>
                <a:cs typeface="Arial"/>
              </a:rPr>
              <a:t>Bob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filho  </a:t>
            </a:r>
            <a:r>
              <a:rPr sz="1600" b="1" spc="-30" dirty="0">
                <a:solidFill>
                  <a:srgbClr val="585858"/>
                </a:solidFill>
                <a:latin typeface="Arial"/>
                <a:cs typeface="Arial"/>
              </a:rPr>
              <a:t>Su</a:t>
            </a:r>
            <a:r>
              <a:rPr sz="1600" b="1" spc="-20" dirty="0">
                <a:solidFill>
                  <a:srgbClr val="585858"/>
                </a:solidFill>
                <a:latin typeface="Arial"/>
                <a:cs typeface="Arial"/>
              </a:rPr>
              <a:t>bCl</a:t>
            </a:r>
            <a:r>
              <a:rPr sz="1600" b="1" spc="-1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600" b="1" spc="-170" dirty="0">
                <a:solidFill>
                  <a:srgbClr val="585858"/>
                </a:solidFill>
                <a:latin typeface="Arial"/>
                <a:cs typeface="Arial"/>
              </a:rPr>
              <a:t>sse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2735501"/>
            <a:ext cx="9144000" cy="4123054"/>
            <a:chOff x="0" y="2735501"/>
            <a:chExt cx="9144000" cy="4123054"/>
          </a:xfrm>
        </p:grpSpPr>
        <p:sp>
          <p:nvSpPr>
            <p:cNvPr id="3" name="object 3"/>
            <p:cNvSpPr/>
            <p:nvPr/>
          </p:nvSpPr>
          <p:spPr>
            <a:xfrm>
              <a:off x="6384009" y="2735501"/>
              <a:ext cx="1030277" cy="50764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545580" y="2808732"/>
              <a:ext cx="705612" cy="405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22135" y="2753868"/>
              <a:ext cx="954023" cy="4312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22135" y="2753868"/>
              <a:ext cx="954405" cy="431800"/>
            </a:xfrm>
            <a:custGeom>
              <a:avLst/>
              <a:gdLst/>
              <a:ahLst/>
              <a:cxnLst/>
              <a:rect l="l" t="t" r="r" b="b"/>
              <a:pathLst>
                <a:path w="954404" h="431800">
                  <a:moveTo>
                    <a:pt x="0" y="431291"/>
                  </a:moveTo>
                  <a:lnTo>
                    <a:pt x="954023" y="431291"/>
                  </a:lnTo>
                  <a:lnTo>
                    <a:pt x="954023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52570" y="401955"/>
            <a:ext cx="345948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Herança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146300" y="1461135"/>
            <a:ext cx="7451090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6435">
              <a:lnSpc>
                <a:spcPct val="113000"/>
              </a:lnSpc>
              <a:spcBef>
                <a:spcPts val="100"/>
              </a:spcBef>
            </a:pPr>
            <a:r>
              <a:rPr sz="1600" spc="160" dirty="0">
                <a:solidFill>
                  <a:srgbClr val="585858"/>
                </a:solidFill>
                <a:latin typeface="Arial"/>
                <a:cs typeface="Arial"/>
              </a:rPr>
              <a:t>Em </a:t>
            </a:r>
            <a:r>
              <a:rPr sz="1600" spc="80" dirty="0">
                <a:solidFill>
                  <a:srgbClr val="585858"/>
                </a:solidFill>
                <a:latin typeface="Arial"/>
                <a:cs typeface="Arial"/>
              </a:rPr>
              <a:t>Java, </a:t>
            </a:r>
            <a:r>
              <a:rPr sz="1600" spc="75" dirty="0">
                <a:solidFill>
                  <a:srgbClr val="585858"/>
                </a:solidFill>
                <a:latin typeface="Arial"/>
                <a:cs typeface="Arial"/>
              </a:rPr>
              <a:t>todas 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as 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classes, </a:t>
            </a:r>
            <a:r>
              <a:rPr sz="1600" spc="95" dirty="0">
                <a:solidFill>
                  <a:srgbClr val="585858"/>
                </a:solidFill>
                <a:latin typeface="Arial"/>
                <a:cs typeface="Arial"/>
              </a:rPr>
              <a:t>incluindo </a:t>
            </a:r>
            <a:r>
              <a:rPr sz="1600" spc="-40" dirty="0">
                <a:solidFill>
                  <a:srgbClr val="585858"/>
                </a:solidFill>
                <a:latin typeface="Arial"/>
                <a:cs typeface="Arial"/>
              </a:rPr>
              <a:t>as </a:t>
            </a:r>
            <a:r>
              <a:rPr sz="1600" spc="10" dirty="0">
                <a:solidFill>
                  <a:srgbClr val="585858"/>
                </a:solidFill>
                <a:latin typeface="Arial"/>
                <a:cs typeface="Arial"/>
              </a:rPr>
              <a:t>que </a:t>
            </a:r>
            <a:r>
              <a:rPr sz="1600" spc="185" dirty="0">
                <a:solidFill>
                  <a:srgbClr val="585858"/>
                </a:solidFill>
                <a:latin typeface="Arial"/>
                <a:cs typeface="Arial"/>
              </a:rPr>
              <a:t>formam </a:t>
            </a:r>
            <a:r>
              <a:rPr sz="1600" spc="45" dirty="0">
                <a:solidFill>
                  <a:srgbClr val="585858"/>
                </a:solidFill>
                <a:latin typeface="Arial"/>
                <a:cs typeface="Arial"/>
              </a:rPr>
              <a:t>a  </a:t>
            </a:r>
            <a:r>
              <a:rPr sz="1600" spc="95" dirty="0">
                <a:solidFill>
                  <a:srgbClr val="585858"/>
                </a:solidFill>
                <a:latin typeface="Arial"/>
                <a:cs typeface="Arial"/>
              </a:rPr>
              <a:t>API </a:t>
            </a:r>
            <a:r>
              <a:rPr sz="1600" spc="80" dirty="0">
                <a:solidFill>
                  <a:srgbClr val="585858"/>
                </a:solidFill>
                <a:latin typeface="Arial"/>
                <a:cs typeface="Arial"/>
              </a:rPr>
              <a:t>Java, 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são </a:t>
            </a:r>
            <a:r>
              <a:rPr sz="1600" b="1" spc="-110" dirty="0">
                <a:latin typeface="Arial"/>
                <a:cs typeface="Arial"/>
              </a:rPr>
              <a:t>subclasses </a:t>
            </a:r>
            <a:r>
              <a:rPr sz="1600" spc="100" dirty="0">
                <a:solidFill>
                  <a:srgbClr val="585858"/>
                </a:solidFill>
                <a:latin typeface="Arial"/>
                <a:cs typeface="Arial"/>
              </a:rPr>
              <a:t>da </a:t>
            </a:r>
            <a:r>
              <a:rPr sz="1600" spc="-30" dirty="0">
                <a:solidFill>
                  <a:srgbClr val="585858"/>
                </a:solidFill>
                <a:latin typeface="Arial"/>
                <a:cs typeface="Arial"/>
              </a:rPr>
              <a:t>classe</a:t>
            </a:r>
            <a:r>
              <a:rPr sz="1600" spc="3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latin typeface="Arial"/>
                <a:cs typeface="Arial"/>
              </a:rPr>
              <a:t>Object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2516" y="2861309"/>
            <a:ext cx="46228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eorgia"/>
                <a:cs typeface="Georgia"/>
              </a:rPr>
              <a:t>Obj</a:t>
            </a:r>
            <a:r>
              <a:rPr sz="1200" spc="-10" dirty="0">
                <a:latin typeface="Georgia"/>
                <a:cs typeface="Georgia"/>
              </a:rPr>
              <a:t>e</a:t>
            </a:r>
            <a:r>
              <a:rPr sz="1200" spc="-5" dirty="0">
                <a:latin typeface="Georgia"/>
                <a:cs typeface="Georgia"/>
              </a:rPr>
              <a:t>c</a:t>
            </a:r>
            <a:r>
              <a:rPr sz="1200" dirty="0">
                <a:latin typeface="Georgia"/>
                <a:cs typeface="Georgia"/>
              </a:rPr>
              <a:t>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77073" y="3540173"/>
            <a:ext cx="1030605" cy="508000"/>
            <a:chOff x="5753073" y="3540173"/>
            <a:chExt cx="1030605" cy="508000"/>
          </a:xfrm>
        </p:grpSpPr>
        <p:sp>
          <p:nvSpPr>
            <p:cNvPr id="11" name="object 11"/>
            <p:cNvSpPr/>
            <p:nvPr/>
          </p:nvSpPr>
          <p:spPr>
            <a:xfrm>
              <a:off x="5753073" y="3540173"/>
              <a:ext cx="1030277" cy="50764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849112" y="3614927"/>
              <a:ext cx="839724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791200" y="3558539"/>
              <a:ext cx="954024" cy="4312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315200" y="3558540"/>
            <a:ext cx="954405" cy="30353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945"/>
              </a:spcBef>
            </a:pPr>
            <a:r>
              <a:rPr sz="1200" spc="-5" dirty="0">
                <a:latin typeface="Georgia"/>
                <a:cs typeface="Georgia"/>
              </a:rPr>
              <a:t>Classe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D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569412" y="3540173"/>
            <a:ext cx="1029335" cy="508000"/>
            <a:chOff x="7045412" y="3540173"/>
            <a:chExt cx="1029335" cy="508000"/>
          </a:xfrm>
        </p:grpSpPr>
        <p:sp>
          <p:nvSpPr>
            <p:cNvPr id="16" name="object 16"/>
            <p:cNvSpPr/>
            <p:nvPr/>
          </p:nvSpPr>
          <p:spPr>
            <a:xfrm>
              <a:off x="7045412" y="3540173"/>
              <a:ext cx="1028779" cy="5076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146036" y="3614927"/>
              <a:ext cx="827531" cy="4053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083552" y="3558539"/>
              <a:ext cx="952500" cy="4312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607552" y="3558540"/>
            <a:ext cx="952500" cy="30353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945"/>
              </a:spcBef>
            </a:pPr>
            <a:r>
              <a:rPr sz="1200" spc="-5" dirty="0">
                <a:latin typeface="Georgia"/>
                <a:cs typeface="Georgia"/>
              </a:rPr>
              <a:t>Classe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052775" y="4538393"/>
            <a:ext cx="1029335" cy="508000"/>
            <a:chOff x="6528775" y="4538393"/>
            <a:chExt cx="1029335" cy="508000"/>
          </a:xfrm>
        </p:grpSpPr>
        <p:sp>
          <p:nvSpPr>
            <p:cNvPr id="21" name="object 21"/>
            <p:cNvSpPr/>
            <p:nvPr/>
          </p:nvSpPr>
          <p:spPr>
            <a:xfrm>
              <a:off x="6528775" y="4538393"/>
              <a:ext cx="1028779" cy="5076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630923" y="4613147"/>
              <a:ext cx="824483" cy="4053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566915" y="4556759"/>
              <a:ext cx="952500" cy="4312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566915" y="4556759"/>
              <a:ext cx="952500" cy="431800"/>
            </a:xfrm>
            <a:custGeom>
              <a:avLst/>
              <a:gdLst/>
              <a:ahLst/>
              <a:cxnLst/>
              <a:rect l="l" t="t" r="r" b="b"/>
              <a:pathLst>
                <a:path w="952500" h="431800">
                  <a:moveTo>
                    <a:pt x="0" y="431292"/>
                  </a:moveTo>
                  <a:lnTo>
                    <a:pt x="952500" y="431292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43129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8090916" y="4555997"/>
            <a:ext cx="952500" cy="30543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955"/>
              </a:spcBef>
            </a:pPr>
            <a:r>
              <a:rPr sz="1200" spc="-5" dirty="0">
                <a:latin typeface="Georgia"/>
                <a:cs typeface="Georgia"/>
              </a:rPr>
              <a:t>Classe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B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159213" y="4537001"/>
            <a:ext cx="1030605" cy="506095"/>
            <a:chOff x="7635213" y="4537001"/>
            <a:chExt cx="1030605" cy="506095"/>
          </a:xfrm>
        </p:grpSpPr>
        <p:sp>
          <p:nvSpPr>
            <p:cNvPr id="27" name="object 27"/>
            <p:cNvSpPr/>
            <p:nvPr/>
          </p:nvSpPr>
          <p:spPr>
            <a:xfrm>
              <a:off x="7635213" y="4537001"/>
              <a:ext cx="1030277" cy="5058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737348" y="4610099"/>
              <a:ext cx="822959" cy="4053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673340" y="4555235"/>
              <a:ext cx="954024" cy="42976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9197340" y="4555997"/>
            <a:ext cx="954405" cy="30353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940"/>
              </a:spcBef>
            </a:pPr>
            <a:r>
              <a:rPr sz="1200" spc="-5" dirty="0">
                <a:latin typeface="Georgia"/>
                <a:cs typeface="Georgia"/>
              </a:rPr>
              <a:t>Classe</a:t>
            </a:r>
            <a:r>
              <a:rPr sz="1200" spc="-3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C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389632" y="2731007"/>
            <a:ext cx="7296150" cy="3258820"/>
            <a:chOff x="865632" y="2731007"/>
            <a:chExt cx="7296150" cy="3258820"/>
          </a:xfrm>
        </p:grpSpPr>
        <p:sp>
          <p:nvSpPr>
            <p:cNvPr id="32" name="object 32"/>
            <p:cNvSpPr/>
            <p:nvPr/>
          </p:nvSpPr>
          <p:spPr>
            <a:xfrm>
              <a:off x="865632" y="2731007"/>
              <a:ext cx="4107179" cy="32583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275070" y="3370326"/>
              <a:ext cx="1291590" cy="195580"/>
            </a:xfrm>
            <a:custGeom>
              <a:avLst/>
              <a:gdLst/>
              <a:ahLst/>
              <a:cxnLst/>
              <a:rect l="l" t="t" r="r" b="b"/>
              <a:pathLst>
                <a:path w="1291590" h="195579">
                  <a:moveTo>
                    <a:pt x="0" y="195199"/>
                  </a:moveTo>
                  <a:lnTo>
                    <a:pt x="0" y="0"/>
                  </a:lnTo>
                  <a:lnTo>
                    <a:pt x="1291462" y="0"/>
                  </a:lnTo>
                  <a:lnTo>
                    <a:pt x="1291462" y="18440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268973" y="3374898"/>
              <a:ext cx="0" cy="184785"/>
            </a:xfrm>
            <a:custGeom>
              <a:avLst/>
              <a:gdLst/>
              <a:ahLst/>
              <a:cxnLst/>
              <a:rect l="l" t="t" r="r" b="b"/>
              <a:pathLst>
                <a:path h="184785">
                  <a:moveTo>
                    <a:pt x="0" y="18453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844157" y="3185922"/>
              <a:ext cx="111506" cy="18453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044690" y="4360799"/>
              <a:ext cx="1107440" cy="197485"/>
            </a:xfrm>
            <a:custGeom>
              <a:avLst/>
              <a:gdLst/>
              <a:ahLst/>
              <a:cxnLst/>
              <a:rect l="l" t="t" r="r" b="b"/>
              <a:pathLst>
                <a:path w="1107440" h="197485">
                  <a:moveTo>
                    <a:pt x="0" y="197231"/>
                  </a:moveTo>
                  <a:lnTo>
                    <a:pt x="0" y="0"/>
                  </a:lnTo>
                  <a:lnTo>
                    <a:pt x="1106931" y="0"/>
                  </a:lnTo>
                  <a:lnTo>
                    <a:pt x="1106931" y="195199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505573" y="3990594"/>
              <a:ext cx="111760" cy="371475"/>
            </a:xfrm>
            <a:custGeom>
              <a:avLst/>
              <a:gdLst/>
              <a:ahLst/>
              <a:cxnLst/>
              <a:rect l="l" t="t" r="r" b="b"/>
              <a:pathLst>
                <a:path w="111759" h="371475">
                  <a:moveTo>
                    <a:pt x="55752" y="39224"/>
                  </a:moveTo>
                  <a:lnTo>
                    <a:pt x="45847" y="56206"/>
                  </a:lnTo>
                  <a:lnTo>
                    <a:pt x="45847" y="371347"/>
                  </a:lnTo>
                  <a:lnTo>
                    <a:pt x="65658" y="371347"/>
                  </a:lnTo>
                  <a:lnTo>
                    <a:pt x="65658" y="56206"/>
                  </a:lnTo>
                  <a:lnTo>
                    <a:pt x="55752" y="39224"/>
                  </a:lnTo>
                  <a:close/>
                </a:path>
                <a:path w="111759" h="371475">
                  <a:moveTo>
                    <a:pt x="55752" y="0"/>
                  </a:moveTo>
                  <a:lnTo>
                    <a:pt x="2794" y="90804"/>
                  </a:lnTo>
                  <a:lnTo>
                    <a:pt x="0" y="95503"/>
                  </a:lnTo>
                  <a:lnTo>
                    <a:pt x="1524" y="101599"/>
                  </a:lnTo>
                  <a:lnTo>
                    <a:pt x="6350" y="104393"/>
                  </a:lnTo>
                  <a:lnTo>
                    <a:pt x="11049" y="107187"/>
                  </a:lnTo>
                  <a:lnTo>
                    <a:pt x="17145" y="105536"/>
                  </a:lnTo>
                  <a:lnTo>
                    <a:pt x="19811" y="100837"/>
                  </a:lnTo>
                  <a:lnTo>
                    <a:pt x="45847" y="56206"/>
                  </a:lnTo>
                  <a:lnTo>
                    <a:pt x="45847" y="19557"/>
                  </a:lnTo>
                  <a:lnTo>
                    <a:pt x="67159" y="19557"/>
                  </a:lnTo>
                  <a:lnTo>
                    <a:pt x="55752" y="0"/>
                  </a:lnTo>
                  <a:close/>
                </a:path>
                <a:path w="111759" h="371475">
                  <a:moveTo>
                    <a:pt x="67159" y="19557"/>
                  </a:moveTo>
                  <a:lnTo>
                    <a:pt x="65658" y="19557"/>
                  </a:lnTo>
                  <a:lnTo>
                    <a:pt x="65658" y="56206"/>
                  </a:lnTo>
                  <a:lnTo>
                    <a:pt x="91694" y="100837"/>
                  </a:lnTo>
                  <a:lnTo>
                    <a:pt x="94360" y="105536"/>
                  </a:lnTo>
                  <a:lnTo>
                    <a:pt x="100456" y="107187"/>
                  </a:lnTo>
                  <a:lnTo>
                    <a:pt x="109854" y="101599"/>
                  </a:lnTo>
                  <a:lnTo>
                    <a:pt x="111505" y="95503"/>
                  </a:lnTo>
                  <a:lnTo>
                    <a:pt x="108711" y="90804"/>
                  </a:lnTo>
                  <a:lnTo>
                    <a:pt x="67159" y="19557"/>
                  </a:lnTo>
                  <a:close/>
                </a:path>
                <a:path w="111759" h="371475">
                  <a:moveTo>
                    <a:pt x="65658" y="19557"/>
                  </a:moveTo>
                  <a:lnTo>
                    <a:pt x="45847" y="19557"/>
                  </a:lnTo>
                  <a:lnTo>
                    <a:pt x="45847" y="56206"/>
                  </a:lnTo>
                  <a:lnTo>
                    <a:pt x="55752" y="39224"/>
                  </a:lnTo>
                  <a:lnTo>
                    <a:pt x="47244" y="24637"/>
                  </a:lnTo>
                  <a:lnTo>
                    <a:pt x="65658" y="24637"/>
                  </a:lnTo>
                  <a:lnTo>
                    <a:pt x="65658" y="19557"/>
                  </a:lnTo>
                  <a:close/>
                </a:path>
                <a:path w="111759" h="371475">
                  <a:moveTo>
                    <a:pt x="65658" y="24637"/>
                  </a:moveTo>
                  <a:lnTo>
                    <a:pt x="64261" y="24637"/>
                  </a:lnTo>
                  <a:lnTo>
                    <a:pt x="55752" y="39224"/>
                  </a:lnTo>
                  <a:lnTo>
                    <a:pt x="65658" y="56206"/>
                  </a:lnTo>
                  <a:lnTo>
                    <a:pt x="65658" y="24637"/>
                  </a:lnTo>
                  <a:close/>
                </a:path>
                <a:path w="111759" h="371475">
                  <a:moveTo>
                    <a:pt x="64261" y="24637"/>
                  </a:moveTo>
                  <a:lnTo>
                    <a:pt x="47244" y="24637"/>
                  </a:lnTo>
                  <a:lnTo>
                    <a:pt x="55752" y="39224"/>
                  </a:lnTo>
                  <a:lnTo>
                    <a:pt x="64261" y="24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448811" y="2831592"/>
              <a:ext cx="3131819" cy="31546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492246" y="2909443"/>
              <a:ext cx="2930525" cy="120650"/>
            </a:xfrm>
            <a:custGeom>
              <a:avLst/>
              <a:gdLst/>
              <a:ahLst/>
              <a:cxnLst/>
              <a:rect l="l" t="t" r="r" b="b"/>
              <a:pathLst>
                <a:path w="2930525" h="120650">
                  <a:moveTo>
                    <a:pt x="2879108" y="60071"/>
                  </a:moveTo>
                  <a:lnTo>
                    <a:pt x="2820542" y="94234"/>
                  </a:lnTo>
                  <a:lnTo>
                    <a:pt x="2814319" y="97790"/>
                  </a:lnTo>
                  <a:lnTo>
                    <a:pt x="2812288" y="105791"/>
                  </a:lnTo>
                  <a:lnTo>
                    <a:pt x="2815843" y="111887"/>
                  </a:lnTo>
                  <a:lnTo>
                    <a:pt x="2819400" y="118110"/>
                  </a:lnTo>
                  <a:lnTo>
                    <a:pt x="2827401" y="120142"/>
                  </a:lnTo>
                  <a:lnTo>
                    <a:pt x="2833624" y="116586"/>
                  </a:lnTo>
                  <a:lnTo>
                    <a:pt x="2908313" y="73025"/>
                  </a:lnTo>
                  <a:lnTo>
                    <a:pt x="2904743" y="73025"/>
                  </a:lnTo>
                  <a:lnTo>
                    <a:pt x="2904743" y="71247"/>
                  </a:lnTo>
                  <a:lnTo>
                    <a:pt x="2898266" y="71247"/>
                  </a:lnTo>
                  <a:lnTo>
                    <a:pt x="2879108" y="60071"/>
                  </a:lnTo>
                  <a:close/>
                </a:path>
                <a:path w="2930525" h="120650">
                  <a:moveTo>
                    <a:pt x="2856901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2856901" y="73025"/>
                  </a:lnTo>
                  <a:lnTo>
                    <a:pt x="2879108" y="60071"/>
                  </a:lnTo>
                  <a:lnTo>
                    <a:pt x="2856901" y="47117"/>
                  </a:lnTo>
                  <a:close/>
                </a:path>
                <a:path w="2930525" h="120650">
                  <a:moveTo>
                    <a:pt x="2908313" y="47117"/>
                  </a:moveTo>
                  <a:lnTo>
                    <a:pt x="2904743" y="47117"/>
                  </a:lnTo>
                  <a:lnTo>
                    <a:pt x="2904743" y="73025"/>
                  </a:lnTo>
                  <a:lnTo>
                    <a:pt x="2908313" y="73025"/>
                  </a:lnTo>
                  <a:lnTo>
                    <a:pt x="2930525" y="60071"/>
                  </a:lnTo>
                  <a:lnTo>
                    <a:pt x="2908313" y="47117"/>
                  </a:lnTo>
                  <a:close/>
                </a:path>
                <a:path w="2930525" h="120650">
                  <a:moveTo>
                    <a:pt x="2898266" y="48895"/>
                  </a:moveTo>
                  <a:lnTo>
                    <a:pt x="2879108" y="60071"/>
                  </a:lnTo>
                  <a:lnTo>
                    <a:pt x="2898266" y="71247"/>
                  </a:lnTo>
                  <a:lnTo>
                    <a:pt x="2898266" y="48895"/>
                  </a:lnTo>
                  <a:close/>
                </a:path>
                <a:path w="2930525" h="120650">
                  <a:moveTo>
                    <a:pt x="2904743" y="48895"/>
                  </a:moveTo>
                  <a:lnTo>
                    <a:pt x="2898266" y="48895"/>
                  </a:lnTo>
                  <a:lnTo>
                    <a:pt x="2898266" y="71247"/>
                  </a:lnTo>
                  <a:lnTo>
                    <a:pt x="2904743" y="71247"/>
                  </a:lnTo>
                  <a:lnTo>
                    <a:pt x="2904743" y="48895"/>
                  </a:lnTo>
                  <a:close/>
                </a:path>
                <a:path w="2930525" h="120650">
                  <a:moveTo>
                    <a:pt x="2827401" y="0"/>
                  </a:moveTo>
                  <a:lnTo>
                    <a:pt x="2819400" y="2032"/>
                  </a:lnTo>
                  <a:lnTo>
                    <a:pt x="2815843" y="8255"/>
                  </a:lnTo>
                  <a:lnTo>
                    <a:pt x="2812288" y="14351"/>
                  </a:lnTo>
                  <a:lnTo>
                    <a:pt x="2814319" y="22352"/>
                  </a:lnTo>
                  <a:lnTo>
                    <a:pt x="2820542" y="25908"/>
                  </a:lnTo>
                  <a:lnTo>
                    <a:pt x="2879108" y="60071"/>
                  </a:lnTo>
                  <a:lnTo>
                    <a:pt x="2898266" y="48895"/>
                  </a:lnTo>
                  <a:lnTo>
                    <a:pt x="2904743" y="48895"/>
                  </a:lnTo>
                  <a:lnTo>
                    <a:pt x="2904743" y="47117"/>
                  </a:lnTo>
                  <a:lnTo>
                    <a:pt x="2908313" y="47117"/>
                  </a:lnTo>
                  <a:lnTo>
                    <a:pt x="2833624" y="3556"/>
                  </a:lnTo>
                  <a:lnTo>
                    <a:pt x="28274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2410967"/>
            <a:ext cx="9144000" cy="4447540"/>
            <a:chOff x="0" y="2410967"/>
            <a:chExt cx="9144000" cy="4447540"/>
          </a:xfrm>
        </p:grpSpPr>
        <p:sp>
          <p:nvSpPr>
            <p:cNvPr id="3" name="object 3"/>
            <p:cNvSpPr/>
            <p:nvPr/>
          </p:nvSpPr>
          <p:spPr>
            <a:xfrm>
              <a:off x="3017982" y="2432303"/>
              <a:ext cx="2838304" cy="119664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361688" y="2410967"/>
              <a:ext cx="111251" cy="40462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17314" y="2433065"/>
              <a:ext cx="0" cy="3949065"/>
            </a:xfrm>
            <a:custGeom>
              <a:avLst/>
              <a:gdLst/>
              <a:ahLst/>
              <a:cxnLst/>
              <a:rect l="l" t="t" r="r" b="b"/>
              <a:pathLst>
                <a:path h="3949065">
                  <a:moveTo>
                    <a:pt x="0" y="0"/>
                  </a:moveTo>
                  <a:lnTo>
                    <a:pt x="0" y="394856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44725" y="401955"/>
            <a:ext cx="762952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SuperClasse </a:t>
            </a:r>
            <a:r>
              <a:rPr dirty="0"/>
              <a:t>e</a:t>
            </a:r>
            <a:r>
              <a:rPr spc="-90" dirty="0"/>
              <a:t> </a:t>
            </a:r>
            <a:r>
              <a:rPr spc="-5" dirty="0"/>
              <a:t>SubClasse</a:t>
            </a:r>
            <a:endParaRPr spc="-5" dirty="0"/>
          </a:p>
        </p:txBody>
      </p:sp>
      <p:sp>
        <p:nvSpPr>
          <p:cNvPr id="7" name="object 7"/>
          <p:cNvSpPr/>
          <p:nvPr/>
        </p:nvSpPr>
        <p:spPr>
          <a:xfrm>
            <a:off x="5511739" y="1557406"/>
            <a:ext cx="1113088" cy="79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53391" y="4003568"/>
            <a:ext cx="904530" cy="1277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52288" y="3287657"/>
            <a:ext cx="1067792" cy="20402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03603" y="5524906"/>
            <a:ext cx="3808729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13000"/>
              </a:lnSpc>
              <a:spcBef>
                <a:spcPts val="105"/>
              </a:spcBef>
            </a:pPr>
            <a:r>
              <a:rPr sz="1400" b="1" spc="65" dirty="0">
                <a:solidFill>
                  <a:srgbClr val="585858"/>
                </a:solidFill>
                <a:latin typeface="Arial"/>
                <a:cs typeface="Arial"/>
              </a:rPr>
              <a:t>Permite </a:t>
            </a:r>
            <a:r>
              <a:rPr sz="1400" b="1" spc="15" dirty="0">
                <a:solidFill>
                  <a:srgbClr val="585858"/>
                </a:solidFill>
                <a:latin typeface="Arial"/>
                <a:cs typeface="Arial"/>
              </a:rPr>
              <a:t>codificar </a:t>
            </a:r>
            <a:r>
              <a:rPr sz="1400" b="1" spc="75" dirty="0">
                <a:solidFill>
                  <a:srgbClr val="585858"/>
                </a:solidFill>
                <a:latin typeface="Arial"/>
                <a:cs typeface="Arial"/>
              </a:rPr>
              <a:t>um </a:t>
            </a:r>
            <a:r>
              <a:rPr sz="1400" b="1" spc="35" dirty="0">
                <a:solidFill>
                  <a:srgbClr val="585858"/>
                </a:solidFill>
                <a:latin typeface="Arial"/>
                <a:cs typeface="Arial"/>
              </a:rPr>
              <a:t>método </a:t>
            </a:r>
            <a:r>
              <a:rPr sz="1400" b="1" spc="-10" dirty="0">
                <a:solidFill>
                  <a:srgbClr val="585858"/>
                </a:solidFill>
                <a:latin typeface="Arial"/>
                <a:cs typeface="Arial"/>
              </a:rPr>
              <a:t>apenas </a:t>
            </a:r>
            <a:r>
              <a:rPr sz="1400" b="1" spc="65" dirty="0">
                <a:solidFill>
                  <a:srgbClr val="585858"/>
                </a:solidFill>
                <a:latin typeface="Arial"/>
                <a:cs typeface="Arial"/>
              </a:rPr>
              <a:t>uma  </a:t>
            </a: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única </a:t>
            </a:r>
            <a:r>
              <a:rPr sz="1400" b="1" spc="-20" dirty="0">
                <a:solidFill>
                  <a:srgbClr val="585858"/>
                </a:solidFill>
                <a:latin typeface="Arial"/>
                <a:cs typeface="Arial"/>
              </a:rPr>
              <a:t>vez </a:t>
            </a:r>
            <a:r>
              <a:rPr sz="1400" b="1" spc="-55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1400" b="1" spc="-25" dirty="0">
                <a:solidFill>
                  <a:srgbClr val="585858"/>
                </a:solidFill>
                <a:latin typeface="Arial"/>
                <a:cs typeface="Arial"/>
              </a:rPr>
              <a:t>este </a:t>
            </a: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pode </a:t>
            </a:r>
            <a:r>
              <a:rPr sz="1400" b="1" spc="-25" dirty="0">
                <a:solidFill>
                  <a:srgbClr val="585858"/>
                </a:solidFill>
                <a:latin typeface="Arial"/>
                <a:cs typeface="Arial"/>
              </a:rPr>
              <a:t>ser </a:t>
            </a:r>
            <a:r>
              <a:rPr sz="1400" b="1" spc="-35" dirty="0">
                <a:solidFill>
                  <a:srgbClr val="585858"/>
                </a:solidFill>
                <a:latin typeface="Arial"/>
                <a:cs typeface="Arial"/>
              </a:rPr>
              <a:t>usado </a:t>
            </a:r>
            <a:r>
              <a:rPr sz="1400" b="1" spc="50" dirty="0">
                <a:solidFill>
                  <a:srgbClr val="585858"/>
                </a:solidFill>
                <a:latin typeface="Arial"/>
                <a:cs typeface="Arial"/>
              </a:rPr>
              <a:t>por </a:t>
            </a: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todas  </a:t>
            </a:r>
            <a:r>
              <a:rPr sz="1400" b="1" spc="-80" dirty="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sz="1400" b="1" spc="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-90" dirty="0">
                <a:solidFill>
                  <a:srgbClr val="585858"/>
                </a:solidFill>
                <a:latin typeface="Arial"/>
                <a:cs typeface="Arial"/>
              </a:rPr>
              <a:t>subclasses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15453" y="4297527"/>
            <a:ext cx="2524125" cy="984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lnSpc>
                <a:spcPct val="113000"/>
              </a:lnSpc>
              <a:spcBef>
                <a:spcPts val="105"/>
              </a:spcBef>
            </a:pPr>
            <a:r>
              <a:rPr sz="1400" b="1" spc="85" dirty="0">
                <a:solidFill>
                  <a:srgbClr val="585858"/>
                </a:solidFill>
                <a:latin typeface="Arial"/>
                <a:cs typeface="Arial"/>
              </a:rPr>
              <a:t>Uma </a:t>
            </a:r>
            <a:r>
              <a:rPr sz="1400" b="1" spc="-80" dirty="0">
                <a:solidFill>
                  <a:srgbClr val="585858"/>
                </a:solidFill>
                <a:latin typeface="Arial"/>
                <a:cs typeface="Arial"/>
              </a:rPr>
              <a:t>subclasse </a:t>
            </a:r>
            <a:r>
              <a:rPr sz="1400" b="1" spc="-30" dirty="0">
                <a:solidFill>
                  <a:srgbClr val="585858"/>
                </a:solidFill>
                <a:latin typeface="Arial"/>
                <a:cs typeface="Arial"/>
              </a:rPr>
              <a:t>necessita  </a:t>
            </a:r>
            <a:r>
              <a:rPr sz="1400" b="1" spc="-10" dirty="0">
                <a:solidFill>
                  <a:srgbClr val="585858"/>
                </a:solidFill>
                <a:latin typeface="Arial"/>
                <a:cs typeface="Arial"/>
              </a:rPr>
              <a:t>apenas </a:t>
            </a:r>
            <a:r>
              <a:rPr sz="1400" b="1" spc="65" dirty="0">
                <a:solidFill>
                  <a:srgbClr val="585858"/>
                </a:solidFill>
                <a:latin typeface="Arial"/>
                <a:cs typeface="Arial"/>
              </a:rPr>
              <a:t>implementar </a:t>
            </a:r>
            <a:r>
              <a:rPr sz="1400" b="1" spc="-80" dirty="0">
                <a:solidFill>
                  <a:srgbClr val="585858"/>
                </a:solidFill>
                <a:latin typeface="Arial"/>
                <a:cs typeface="Arial"/>
              </a:rPr>
              <a:t>as  </a:t>
            </a:r>
            <a:r>
              <a:rPr sz="1400" b="1" dirty="0">
                <a:solidFill>
                  <a:srgbClr val="585858"/>
                </a:solidFill>
                <a:latin typeface="Arial"/>
                <a:cs typeface="Arial"/>
              </a:rPr>
              <a:t>diferenças </a:t>
            </a:r>
            <a:r>
              <a:rPr sz="1400" b="1" spc="60" dirty="0">
                <a:solidFill>
                  <a:srgbClr val="585858"/>
                </a:solidFill>
                <a:latin typeface="Arial"/>
                <a:cs typeface="Arial"/>
              </a:rPr>
              <a:t>entre </a:t>
            </a: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ela </a:t>
            </a:r>
            <a:r>
              <a:rPr sz="1400" b="1" spc="55" dirty="0">
                <a:solidFill>
                  <a:srgbClr val="585858"/>
                </a:solidFill>
                <a:latin typeface="Arial"/>
                <a:cs typeface="Arial"/>
              </a:rPr>
              <a:t>própria  </a:t>
            </a:r>
            <a:r>
              <a:rPr sz="1400" b="1" spc="-55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1400" b="1" spc="-50" dirty="0">
                <a:solidFill>
                  <a:srgbClr val="585858"/>
                </a:solidFill>
                <a:latin typeface="Arial"/>
                <a:cs typeface="Arial"/>
              </a:rPr>
              <a:t>sua </a:t>
            </a:r>
            <a:r>
              <a:rPr sz="1400" b="1" spc="-80" dirty="0">
                <a:solidFill>
                  <a:srgbClr val="585858"/>
                </a:solidFill>
                <a:latin typeface="Arial"/>
                <a:cs typeface="Arial"/>
              </a:rPr>
              <a:t>classe</a:t>
            </a:r>
            <a:r>
              <a:rPr sz="1400" b="1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585858"/>
                </a:solidFill>
                <a:latin typeface="Arial"/>
                <a:cs typeface="Arial"/>
              </a:rPr>
              <a:t>pai.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8739" y="2440686"/>
            <a:ext cx="3282315" cy="659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890" marR="5080" indent="-123825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585858"/>
                </a:solidFill>
                <a:latin typeface="Arial"/>
                <a:cs typeface="Arial"/>
              </a:rPr>
              <a:t>Qualquer </a:t>
            </a:r>
            <a:r>
              <a:rPr sz="1400" b="1" spc="-80" dirty="0">
                <a:solidFill>
                  <a:srgbClr val="585858"/>
                </a:solidFill>
                <a:latin typeface="Arial"/>
                <a:cs typeface="Arial"/>
              </a:rPr>
              <a:t>classe </a:t>
            </a:r>
            <a:r>
              <a:rPr sz="1400" b="1" spc="35" dirty="0">
                <a:solidFill>
                  <a:srgbClr val="585858"/>
                </a:solidFill>
                <a:latin typeface="Arial"/>
                <a:cs typeface="Arial"/>
              </a:rPr>
              <a:t>acima </a:t>
            </a: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1400" b="1" spc="65" dirty="0">
                <a:solidFill>
                  <a:srgbClr val="585858"/>
                </a:solidFill>
                <a:latin typeface="Arial"/>
                <a:cs typeface="Arial"/>
              </a:rPr>
              <a:t>uma </a:t>
            </a:r>
            <a:r>
              <a:rPr sz="1400" b="1" spc="-80" dirty="0">
                <a:solidFill>
                  <a:srgbClr val="585858"/>
                </a:solidFill>
                <a:latin typeface="Arial"/>
                <a:cs typeface="Arial"/>
              </a:rPr>
              <a:t>classe  </a:t>
            </a:r>
            <a:r>
              <a:rPr sz="1400" b="1" spc="-30" dirty="0">
                <a:solidFill>
                  <a:srgbClr val="585858"/>
                </a:solidFill>
                <a:latin typeface="Arial"/>
                <a:cs typeface="Arial"/>
              </a:rPr>
              <a:t>específica </a:t>
            </a:r>
            <a:r>
              <a:rPr sz="1400" b="1" spc="55" dirty="0">
                <a:solidFill>
                  <a:srgbClr val="585858"/>
                </a:solidFill>
                <a:latin typeface="Arial"/>
                <a:cs typeface="Arial"/>
              </a:rPr>
              <a:t>na </a:t>
            </a:r>
            <a:r>
              <a:rPr sz="1400" b="1" spc="30" dirty="0">
                <a:solidFill>
                  <a:srgbClr val="585858"/>
                </a:solidFill>
                <a:latin typeface="Arial"/>
                <a:cs typeface="Arial"/>
              </a:rPr>
              <a:t>hierarquia </a:t>
            </a: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1400" b="1" spc="2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-95" dirty="0">
                <a:solidFill>
                  <a:srgbClr val="585858"/>
                </a:solidFill>
                <a:latin typeface="Arial"/>
                <a:cs typeface="Arial"/>
              </a:rPr>
              <a:t>classes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2290" y="2440686"/>
            <a:ext cx="3313429" cy="659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105"/>
              </a:spcBef>
            </a:pPr>
            <a:r>
              <a:rPr sz="1400" b="1" spc="10" dirty="0">
                <a:solidFill>
                  <a:srgbClr val="585858"/>
                </a:solidFill>
                <a:latin typeface="Arial"/>
                <a:cs typeface="Arial"/>
              </a:rPr>
              <a:t>Qualquer </a:t>
            </a:r>
            <a:r>
              <a:rPr sz="1400" b="1" spc="-80" dirty="0">
                <a:solidFill>
                  <a:srgbClr val="585858"/>
                </a:solidFill>
                <a:latin typeface="Arial"/>
                <a:cs typeface="Arial"/>
              </a:rPr>
              <a:t>classe </a:t>
            </a:r>
            <a:r>
              <a:rPr sz="1400" b="1" spc="-10" dirty="0">
                <a:solidFill>
                  <a:srgbClr val="585858"/>
                </a:solidFill>
                <a:latin typeface="Arial"/>
                <a:cs typeface="Arial"/>
              </a:rPr>
              <a:t>abaixo </a:t>
            </a: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1400" b="1" spc="65" dirty="0">
                <a:solidFill>
                  <a:srgbClr val="585858"/>
                </a:solidFill>
                <a:latin typeface="Arial"/>
                <a:cs typeface="Arial"/>
              </a:rPr>
              <a:t>uma </a:t>
            </a:r>
            <a:r>
              <a:rPr sz="1400" b="1" spc="-80" dirty="0">
                <a:solidFill>
                  <a:srgbClr val="585858"/>
                </a:solidFill>
                <a:latin typeface="Arial"/>
                <a:cs typeface="Arial"/>
              </a:rPr>
              <a:t>classe  </a:t>
            </a:r>
            <a:r>
              <a:rPr sz="1400" b="1" spc="-30" dirty="0">
                <a:solidFill>
                  <a:srgbClr val="585858"/>
                </a:solidFill>
                <a:latin typeface="Arial"/>
                <a:cs typeface="Arial"/>
              </a:rPr>
              <a:t>específica </a:t>
            </a:r>
            <a:r>
              <a:rPr sz="1400" b="1" spc="55" dirty="0">
                <a:solidFill>
                  <a:srgbClr val="585858"/>
                </a:solidFill>
                <a:latin typeface="Arial"/>
                <a:cs typeface="Arial"/>
              </a:rPr>
              <a:t>na </a:t>
            </a:r>
            <a:r>
              <a:rPr sz="1400" b="1" spc="30" dirty="0">
                <a:solidFill>
                  <a:srgbClr val="585858"/>
                </a:solidFill>
                <a:latin typeface="Arial"/>
                <a:cs typeface="Arial"/>
              </a:rPr>
              <a:t>hierarquia </a:t>
            </a:r>
            <a:r>
              <a:rPr sz="1400" b="1" spc="5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1400" b="1" spc="2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-95" dirty="0">
                <a:solidFill>
                  <a:srgbClr val="585858"/>
                </a:solidFill>
                <a:latin typeface="Arial"/>
                <a:cs typeface="Arial"/>
              </a:rPr>
              <a:t>classes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557527"/>
            <a:ext cx="9144000" cy="5300980"/>
            <a:chOff x="0" y="1557527"/>
            <a:chExt cx="9144000" cy="5300980"/>
          </a:xfrm>
        </p:grpSpPr>
        <p:sp>
          <p:nvSpPr>
            <p:cNvPr id="3" name="object 3"/>
            <p:cNvSpPr/>
            <p:nvPr/>
          </p:nvSpPr>
          <p:spPr>
            <a:xfrm>
              <a:off x="899160" y="1772411"/>
              <a:ext cx="6065520" cy="409498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71844" y="1557527"/>
              <a:ext cx="2057400" cy="14950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85035" y="401955"/>
            <a:ext cx="797179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Herança – classe</a:t>
            </a:r>
            <a:r>
              <a:rPr spc="-135" dirty="0"/>
              <a:t> </a:t>
            </a:r>
            <a:r>
              <a:rPr dirty="0"/>
              <a:t>Veiculo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6325" y="1149373"/>
            <a:ext cx="8261350" cy="4454525"/>
            <a:chOff x="462325" y="1149373"/>
            <a:chExt cx="8261350" cy="4454525"/>
          </a:xfrm>
        </p:grpSpPr>
        <p:sp>
          <p:nvSpPr>
            <p:cNvPr id="3" name="object 3"/>
            <p:cNvSpPr/>
            <p:nvPr/>
          </p:nvSpPr>
          <p:spPr>
            <a:xfrm>
              <a:off x="462325" y="1149373"/>
              <a:ext cx="7841262" cy="37515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71843" y="2538983"/>
              <a:ext cx="2351531" cy="3064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52040" y="309245"/>
            <a:ext cx="710946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Herança – </a:t>
            </a:r>
            <a:r>
              <a:rPr spc="-5" dirty="0"/>
              <a:t>classe</a:t>
            </a:r>
            <a:r>
              <a:rPr spc="-105" dirty="0"/>
              <a:t> </a:t>
            </a:r>
            <a:r>
              <a:rPr spc="-5" dirty="0"/>
              <a:t>Carro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950591" y="5131689"/>
            <a:ext cx="4556760" cy="108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5080" algn="ctr">
              <a:lnSpc>
                <a:spcPct val="100000"/>
              </a:lnSpc>
              <a:spcBef>
                <a:spcPts val="100"/>
              </a:spcBef>
            </a:pPr>
            <a:r>
              <a:rPr sz="1400" b="1" spc="85" dirty="0">
                <a:latin typeface="Arial"/>
                <a:cs typeface="Arial"/>
              </a:rPr>
              <a:t>Uma </a:t>
            </a:r>
            <a:r>
              <a:rPr sz="1400" b="1" spc="40" dirty="0">
                <a:latin typeface="Arial"/>
                <a:cs typeface="Arial"/>
              </a:rPr>
              <a:t>chamada a </a:t>
            </a:r>
            <a:r>
              <a:rPr sz="1400" b="1" spc="75" dirty="0">
                <a:latin typeface="Arial"/>
                <a:cs typeface="Arial"/>
              </a:rPr>
              <a:t>um </a:t>
            </a:r>
            <a:r>
              <a:rPr sz="1400" b="1" spc="35" dirty="0">
                <a:latin typeface="Arial"/>
                <a:cs typeface="Arial"/>
              </a:rPr>
              <a:t>construtor </a:t>
            </a:r>
            <a:r>
              <a:rPr sz="1400" b="1" spc="10" dirty="0">
                <a:latin typeface="Arial"/>
                <a:cs typeface="Arial"/>
              </a:rPr>
              <a:t>super() </a:t>
            </a:r>
            <a:r>
              <a:rPr sz="1400" b="1" spc="-5" dirty="0">
                <a:latin typeface="Arial"/>
                <a:cs typeface="Arial"/>
              </a:rPr>
              <a:t>no  </a:t>
            </a:r>
            <a:r>
              <a:rPr sz="1400" b="1" spc="35" dirty="0">
                <a:latin typeface="Arial"/>
                <a:cs typeface="Arial"/>
              </a:rPr>
              <a:t>construtor </a:t>
            </a:r>
            <a:r>
              <a:rPr sz="1400" b="1" spc="5" dirty="0">
                <a:latin typeface="Arial"/>
                <a:cs typeface="Arial"/>
              </a:rPr>
              <a:t>de </a:t>
            </a:r>
            <a:r>
              <a:rPr sz="1400" b="1" spc="65" dirty="0">
                <a:latin typeface="Arial"/>
                <a:cs typeface="Arial"/>
              </a:rPr>
              <a:t>uma </a:t>
            </a:r>
            <a:r>
              <a:rPr sz="1400" b="1" spc="-80" dirty="0">
                <a:latin typeface="Arial"/>
                <a:cs typeface="Arial"/>
              </a:rPr>
              <a:t>subclasse </a:t>
            </a:r>
            <a:r>
              <a:rPr sz="1400" b="1" spc="35" dirty="0">
                <a:latin typeface="Arial"/>
                <a:cs typeface="Arial"/>
              </a:rPr>
              <a:t>resultará </a:t>
            </a:r>
            <a:r>
              <a:rPr sz="1400" b="1" spc="55" dirty="0">
                <a:latin typeface="Arial"/>
                <a:cs typeface="Arial"/>
              </a:rPr>
              <a:t>na </a:t>
            </a:r>
            <a:r>
              <a:rPr sz="1400" b="1" spc="-40" dirty="0">
                <a:latin typeface="Arial"/>
                <a:cs typeface="Arial"/>
              </a:rPr>
              <a:t>execução  </a:t>
            </a:r>
            <a:r>
              <a:rPr sz="1400" b="1" dirty="0">
                <a:latin typeface="Arial"/>
                <a:cs typeface="Arial"/>
              </a:rPr>
              <a:t>do </a:t>
            </a:r>
            <a:r>
              <a:rPr sz="1400" b="1" spc="35" dirty="0">
                <a:latin typeface="Arial"/>
                <a:cs typeface="Arial"/>
              </a:rPr>
              <a:t>construtor </a:t>
            </a:r>
            <a:r>
              <a:rPr sz="1400" b="1" spc="45" dirty="0">
                <a:latin typeface="Arial"/>
                <a:cs typeface="Arial"/>
              </a:rPr>
              <a:t>referente </a:t>
            </a:r>
            <a:r>
              <a:rPr sz="1400" b="1" spc="50" dirty="0">
                <a:latin typeface="Arial"/>
                <a:cs typeface="Arial"/>
              </a:rPr>
              <a:t>da </a:t>
            </a:r>
            <a:r>
              <a:rPr sz="1400" b="1" spc="-40" dirty="0">
                <a:latin typeface="Arial"/>
                <a:cs typeface="Arial"/>
              </a:rPr>
              <a:t>superclasse, </a:t>
            </a:r>
            <a:r>
              <a:rPr sz="1400" b="1" spc="-35" dirty="0">
                <a:latin typeface="Arial"/>
                <a:cs typeface="Arial"/>
              </a:rPr>
              <a:t>baseado  </a:t>
            </a:r>
            <a:r>
              <a:rPr sz="1400" b="1" spc="-65" dirty="0">
                <a:latin typeface="Arial"/>
                <a:cs typeface="Arial"/>
              </a:rPr>
              <a:t>nos </a:t>
            </a:r>
            <a:r>
              <a:rPr sz="1400" b="1" spc="20" dirty="0">
                <a:latin typeface="Arial"/>
                <a:cs typeface="Arial"/>
              </a:rPr>
              <a:t>argumentos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-60" dirty="0">
                <a:latin typeface="Arial"/>
                <a:cs typeface="Arial"/>
              </a:rPr>
              <a:t>passados.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70531" y="5175503"/>
            <a:ext cx="713232" cy="614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6149340" y="2744723"/>
            <a:ext cx="1312545" cy="2539365"/>
            <a:chOff x="4625340" y="2744723"/>
            <a:chExt cx="1312545" cy="2539365"/>
          </a:xfrm>
        </p:grpSpPr>
        <p:sp>
          <p:nvSpPr>
            <p:cNvPr id="9" name="object 9"/>
            <p:cNvSpPr/>
            <p:nvPr/>
          </p:nvSpPr>
          <p:spPr>
            <a:xfrm>
              <a:off x="4625340" y="2744723"/>
              <a:ext cx="1312164" cy="25389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68012" y="2767583"/>
              <a:ext cx="1171575" cy="2338705"/>
            </a:xfrm>
            <a:custGeom>
              <a:avLst/>
              <a:gdLst/>
              <a:ahLst/>
              <a:cxnLst/>
              <a:rect l="l" t="t" r="r" b="b"/>
              <a:pathLst>
                <a:path w="1171575" h="2338704">
                  <a:moveTo>
                    <a:pt x="1065276" y="2220086"/>
                  </a:moveTo>
                  <a:lnTo>
                    <a:pt x="1052957" y="2227326"/>
                  </a:lnTo>
                  <a:lnTo>
                    <a:pt x="1050798" y="2235327"/>
                  </a:lnTo>
                  <a:lnTo>
                    <a:pt x="1054480" y="2241422"/>
                  </a:lnTo>
                  <a:lnTo>
                    <a:pt x="1110996" y="2338323"/>
                  </a:lnTo>
                  <a:lnTo>
                    <a:pt x="1125958" y="2312670"/>
                  </a:lnTo>
                  <a:lnTo>
                    <a:pt x="1098041" y="2312670"/>
                  </a:lnTo>
                  <a:lnTo>
                    <a:pt x="1098041" y="2264700"/>
                  </a:lnTo>
                  <a:lnTo>
                    <a:pt x="1076833" y="2228341"/>
                  </a:lnTo>
                  <a:lnTo>
                    <a:pt x="1073150" y="2222246"/>
                  </a:lnTo>
                  <a:lnTo>
                    <a:pt x="1065276" y="2220086"/>
                  </a:lnTo>
                  <a:close/>
                </a:path>
                <a:path w="1171575" h="2338704">
                  <a:moveTo>
                    <a:pt x="1098042" y="2264700"/>
                  </a:moveTo>
                  <a:lnTo>
                    <a:pt x="1098041" y="2312670"/>
                  </a:lnTo>
                  <a:lnTo>
                    <a:pt x="1123950" y="2312670"/>
                  </a:lnTo>
                  <a:lnTo>
                    <a:pt x="1123950" y="2306066"/>
                  </a:lnTo>
                  <a:lnTo>
                    <a:pt x="1099820" y="2306066"/>
                  </a:lnTo>
                  <a:lnTo>
                    <a:pt x="1110996" y="2286907"/>
                  </a:lnTo>
                  <a:lnTo>
                    <a:pt x="1098042" y="2264700"/>
                  </a:lnTo>
                  <a:close/>
                </a:path>
                <a:path w="1171575" h="2338704">
                  <a:moveTo>
                    <a:pt x="1156589" y="2220086"/>
                  </a:moveTo>
                  <a:lnTo>
                    <a:pt x="1148714" y="2222246"/>
                  </a:lnTo>
                  <a:lnTo>
                    <a:pt x="1123950" y="2264700"/>
                  </a:lnTo>
                  <a:lnTo>
                    <a:pt x="1123950" y="2312670"/>
                  </a:lnTo>
                  <a:lnTo>
                    <a:pt x="1125958" y="2312670"/>
                  </a:lnTo>
                  <a:lnTo>
                    <a:pt x="1171066" y="2235327"/>
                  </a:lnTo>
                  <a:lnTo>
                    <a:pt x="1169035" y="2227326"/>
                  </a:lnTo>
                  <a:lnTo>
                    <a:pt x="1162812" y="2223770"/>
                  </a:lnTo>
                  <a:lnTo>
                    <a:pt x="1156589" y="2220086"/>
                  </a:lnTo>
                  <a:close/>
                </a:path>
                <a:path w="1171575" h="2338704">
                  <a:moveTo>
                    <a:pt x="1110996" y="2286907"/>
                  </a:moveTo>
                  <a:lnTo>
                    <a:pt x="1099820" y="2306066"/>
                  </a:lnTo>
                  <a:lnTo>
                    <a:pt x="1122172" y="2306066"/>
                  </a:lnTo>
                  <a:lnTo>
                    <a:pt x="1110996" y="2286907"/>
                  </a:lnTo>
                  <a:close/>
                </a:path>
                <a:path w="1171575" h="2338704">
                  <a:moveTo>
                    <a:pt x="1123950" y="2264700"/>
                  </a:moveTo>
                  <a:lnTo>
                    <a:pt x="1110996" y="2286907"/>
                  </a:lnTo>
                  <a:lnTo>
                    <a:pt x="1122172" y="2306066"/>
                  </a:lnTo>
                  <a:lnTo>
                    <a:pt x="1123950" y="2306066"/>
                  </a:lnTo>
                  <a:lnTo>
                    <a:pt x="1123950" y="2264700"/>
                  </a:lnTo>
                  <a:close/>
                </a:path>
                <a:path w="1171575" h="2338704">
                  <a:moveTo>
                    <a:pt x="1098041" y="12953"/>
                  </a:moveTo>
                  <a:lnTo>
                    <a:pt x="1098042" y="2264700"/>
                  </a:lnTo>
                  <a:lnTo>
                    <a:pt x="1110996" y="2286907"/>
                  </a:lnTo>
                  <a:lnTo>
                    <a:pt x="1123950" y="2264700"/>
                  </a:lnTo>
                  <a:lnTo>
                    <a:pt x="1123950" y="25908"/>
                  </a:lnTo>
                  <a:lnTo>
                    <a:pt x="1110996" y="25907"/>
                  </a:lnTo>
                  <a:lnTo>
                    <a:pt x="1098041" y="12953"/>
                  </a:lnTo>
                  <a:close/>
                </a:path>
                <a:path w="1171575" h="2338704">
                  <a:moveTo>
                    <a:pt x="25908" y="12953"/>
                  </a:moveTo>
                  <a:lnTo>
                    <a:pt x="12953" y="25907"/>
                  </a:lnTo>
                  <a:lnTo>
                    <a:pt x="1098041" y="25907"/>
                  </a:lnTo>
                  <a:lnTo>
                    <a:pt x="1098041" y="17525"/>
                  </a:lnTo>
                  <a:lnTo>
                    <a:pt x="25908" y="17525"/>
                  </a:lnTo>
                  <a:lnTo>
                    <a:pt x="25908" y="12953"/>
                  </a:lnTo>
                  <a:close/>
                </a:path>
                <a:path w="1171575" h="2338704">
                  <a:moveTo>
                    <a:pt x="1123950" y="12953"/>
                  </a:moveTo>
                  <a:lnTo>
                    <a:pt x="1098041" y="12953"/>
                  </a:lnTo>
                  <a:lnTo>
                    <a:pt x="1110996" y="25907"/>
                  </a:lnTo>
                  <a:lnTo>
                    <a:pt x="1123950" y="25908"/>
                  </a:lnTo>
                  <a:lnTo>
                    <a:pt x="1123950" y="12953"/>
                  </a:lnTo>
                  <a:close/>
                </a:path>
                <a:path w="1171575" h="2338704">
                  <a:moveTo>
                    <a:pt x="1118108" y="0"/>
                  </a:moveTo>
                  <a:lnTo>
                    <a:pt x="5841" y="0"/>
                  </a:lnTo>
                  <a:lnTo>
                    <a:pt x="0" y="5841"/>
                  </a:lnTo>
                  <a:lnTo>
                    <a:pt x="0" y="17525"/>
                  </a:lnTo>
                  <a:lnTo>
                    <a:pt x="21336" y="17525"/>
                  </a:lnTo>
                  <a:lnTo>
                    <a:pt x="25908" y="12953"/>
                  </a:lnTo>
                  <a:lnTo>
                    <a:pt x="1123950" y="12953"/>
                  </a:lnTo>
                  <a:lnTo>
                    <a:pt x="1123950" y="5841"/>
                  </a:lnTo>
                  <a:lnTo>
                    <a:pt x="1118108" y="0"/>
                  </a:lnTo>
                  <a:close/>
                </a:path>
                <a:path w="1171575" h="2338704">
                  <a:moveTo>
                    <a:pt x="1098041" y="12953"/>
                  </a:moveTo>
                  <a:lnTo>
                    <a:pt x="25908" y="12953"/>
                  </a:lnTo>
                  <a:lnTo>
                    <a:pt x="25908" y="17525"/>
                  </a:lnTo>
                  <a:lnTo>
                    <a:pt x="1098041" y="17525"/>
                  </a:lnTo>
                  <a:lnTo>
                    <a:pt x="1098041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005" y="114935"/>
            <a:ext cx="585152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Modificador </a:t>
            </a:r>
            <a:r>
              <a:rPr spc="-5" dirty="0"/>
              <a:t>de </a:t>
            </a:r>
            <a:br>
              <a:rPr spc="-5" dirty="0"/>
            </a:br>
            <a:r>
              <a:rPr spc="-5" dirty="0"/>
              <a:t>Classe</a:t>
            </a:r>
            <a:r>
              <a:rPr spc="-114" dirty="0"/>
              <a:t> </a:t>
            </a:r>
            <a:r>
              <a:rPr i="1" dirty="0">
                <a:latin typeface="Georgia"/>
                <a:cs typeface="Georgia"/>
              </a:rPr>
              <a:t>final</a:t>
            </a:r>
            <a:endParaRPr i="1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8158" y="3735578"/>
            <a:ext cx="6892290" cy="2126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405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Georgia"/>
                <a:cs typeface="Georgia"/>
              </a:rPr>
              <a:t>&lt;modificador&gt;* </a:t>
            </a:r>
            <a:r>
              <a:rPr sz="1600" b="1" spc="-10" dirty="0">
                <a:latin typeface="Georgia"/>
                <a:cs typeface="Georgia"/>
              </a:rPr>
              <a:t>final </a:t>
            </a:r>
            <a:r>
              <a:rPr sz="1600" b="1" spc="-5" dirty="0">
                <a:latin typeface="Georgia"/>
                <a:cs typeface="Georgia"/>
              </a:rPr>
              <a:t>class &lt;nomeClasse&gt; { ...</a:t>
            </a:r>
            <a:r>
              <a:rPr sz="1600" b="1" spc="85" dirty="0">
                <a:latin typeface="Georgia"/>
                <a:cs typeface="Georgia"/>
              </a:rPr>
              <a:t> </a:t>
            </a:r>
            <a:r>
              <a:rPr sz="1600" b="1" spc="-5" dirty="0">
                <a:latin typeface="Georgia"/>
                <a:cs typeface="Georgia"/>
              </a:rPr>
              <a:t>}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marL="635" algn="ctr">
              <a:lnSpc>
                <a:spcPct val="100000"/>
              </a:lnSpc>
            </a:pPr>
            <a:r>
              <a:rPr sz="1600" spc="90" dirty="0">
                <a:latin typeface="Arial"/>
                <a:cs typeface="Arial"/>
              </a:rPr>
              <a:t>Muitas </a:t>
            </a:r>
            <a:r>
              <a:rPr sz="1600" spc="-45" dirty="0">
                <a:latin typeface="Arial"/>
                <a:cs typeface="Arial"/>
              </a:rPr>
              <a:t>classes </a:t>
            </a:r>
            <a:r>
              <a:rPr sz="1600" spc="105" dirty="0">
                <a:latin typeface="Arial"/>
                <a:cs typeface="Arial"/>
              </a:rPr>
              <a:t>na </a:t>
            </a:r>
            <a:r>
              <a:rPr sz="1600" spc="95" dirty="0">
                <a:latin typeface="Arial"/>
                <a:cs typeface="Arial"/>
              </a:rPr>
              <a:t>API </a:t>
            </a:r>
            <a:r>
              <a:rPr sz="1600" spc="80" dirty="0">
                <a:latin typeface="Arial"/>
                <a:cs typeface="Arial"/>
              </a:rPr>
              <a:t>Java </a:t>
            </a:r>
            <a:r>
              <a:rPr sz="1600" spc="-25" dirty="0">
                <a:latin typeface="Arial"/>
                <a:cs typeface="Arial"/>
              </a:rPr>
              <a:t>são </a:t>
            </a:r>
            <a:r>
              <a:rPr sz="1600" spc="60" dirty="0">
                <a:latin typeface="Arial"/>
                <a:cs typeface="Arial"/>
              </a:rPr>
              <a:t>declaradas </a:t>
            </a:r>
            <a:r>
              <a:rPr sz="1600" b="1" spc="35" dirty="0">
                <a:latin typeface="Arial"/>
                <a:cs typeface="Arial"/>
              </a:rPr>
              <a:t>final </a:t>
            </a:r>
            <a:r>
              <a:rPr sz="1600" spc="125" dirty="0">
                <a:latin typeface="Arial"/>
                <a:cs typeface="Arial"/>
              </a:rPr>
              <a:t>para </a:t>
            </a:r>
            <a:r>
              <a:rPr sz="1600" spc="120" dirty="0">
                <a:latin typeface="Arial"/>
                <a:cs typeface="Arial"/>
              </a:rPr>
              <a:t>certificar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que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600" spc="-40" dirty="0">
                <a:latin typeface="Arial"/>
                <a:cs typeface="Arial"/>
              </a:rPr>
              <a:t>seu </a:t>
            </a:r>
            <a:r>
              <a:rPr sz="1600" spc="135" dirty="0">
                <a:latin typeface="Arial"/>
                <a:cs typeface="Arial"/>
              </a:rPr>
              <a:t>comportamento </a:t>
            </a:r>
            <a:r>
              <a:rPr sz="1600" spc="70" dirty="0">
                <a:latin typeface="Arial"/>
                <a:cs typeface="Arial"/>
              </a:rPr>
              <a:t>não </a:t>
            </a:r>
            <a:r>
              <a:rPr sz="1600" dirty="0">
                <a:latin typeface="Arial"/>
                <a:cs typeface="Arial"/>
              </a:rPr>
              <a:t>seja </a:t>
            </a:r>
            <a:r>
              <a:rPr sz="1600" spc="95" dirty="0">
                <a:latin typeface="Arial"/>
                <a:cs typeface="Arial"/>
              </a:rPr>
              <a:t>herdado </a:t>
            </a:r>
            <a:r>
              <a:rPr sz="1600" spc="20" dirty="0">
                <a:latin typeface="Arial"/>
                <a:cs typeface="Arial"/>
              </a:rPr>
              <a:t>e, </a:t>
            </a:r>
            <a:r>
              <a:rPr sz="1600" spc="55" dirty="0">
                <a:latin typeface="Arial"/>
                <a:cs typeface="Arial"/>
              </a:rPr>
              <a:t>possivelmente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90" dirty="0">
                <a:latin typeface="Arial"/>
                <a:cs typeface="Arial"/>
              </a:rPr>
              <a:t>modificado.</a:t>
            </a:r>
            <a:endParaRPr sz="16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445"/>
              </a:spcBef>
            </a:pPr>
            <a:r>
              <a:rPr sz="1600" spc="55" dirty="0">
                <a:latin typeface="Arial"/>
                <a:cs typeface="Arial"/>
              </a:rPr>
              <a:t>Exemplos, </a:t>
            </a:r>
            <a:r>
              <a:rPr sz="1600" spc="-30" dirty="0">
                <a:latin typeface="Arial"/>
                <a:cs typeface="Arial"/>
              </a:rPr>
              <a:t>são </a:t>
            </a:r>
            <a:r>
              <a:rPr sz="1600" spc="-40" dirty="0">
                <a:latin typeface="Arial"/>
                <a:cs typeface="Arial"/>
              </a:rPr>
              <a:t>as </a:t>
            </a:r>
            <a:r>
              <a:rPr sz="1600" spc="-50" dirty="0">
                <a:latin typeface="Arial"/>
                <a:cs typeface="Arial"/>
              </a:rPr>
              <a:t>classes </a:t>
            </a:r>
            <a:r>
              <a:rPr sz="1600" b="1" spc="55" dirty="0">
                <a:latin typeface="Arial"/>
                <a:cs typeface="Arial"/>
              </a:rPr>
              <a:t>Integer</a:t>
            </a:r>
            <a:r>
              <a:rPr sz="1600" spc="55" dirty="0">
                <a:latin typeface="Arial"/>
                <a:cs typeface="Arial"/>
              </a:rPr>
              <a:t>, </a:t>
            </a:r>
            <a:r>
              <a:rPr sz="1600" b="1" spc="-5" dirty="0">
                <a:latin typeface="Arial"/>
                <a:cs typeface="Arial"/>
              </a:rPr>
              <a:t>Double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b="1" spc="110" dirty="0">
                <a:latin typeface="Arial"/>
                <a:cs typeface="Arial"/>
              </a:rPr>
              <a:t>Math </a:t>
            </a:r>
            <a:r>
              <a:rPr sz="1600" spc="-60" dirty="0">
                <a:latin typeface="Arial"/>
                <a:cs typeface="Arial"/>
              </a:rPr>
              <a:t>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String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0240" y="4596384"/>
            <a:ext cx="713232" cy="6126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0825" y="1703196"/>
            <a:ext cx="426212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solidFill>
                  <a:srgbClr val="585858"/>
                </a:solidFill>
                <a:latin typeface="Arial"/>
                <a:cs typeface="Arial"/>
              </a:rPr>
              <a:t>Classes </a:t>
            </a:r>
            <a:r>
              <a:rPr sz="1800" b="1" spc="-55" dirty="0">
                <a:solidFill>
                  <a:srgbClr val="585858"/>
                </a:solidFill>
                <a:latin typeface="Arial"/>
                <a:cs typeface="Arial"/>
              </a:rPr>
              <a:t>que </a:t>
            </a:r>
            <a:r>
              <a:rPr sz="1800" b="1" spc="15" dirty="0">
                <a:solidFill>
                  <a:srgbClr val="585858"/>
                </a:solidFill>
                <a:latin typeface="Arial"/>
                <a:cs typeface="Arial"/>
              </a:rPr>
              <a:t>não </a:t>
            </a:r>
            <a:r>
              <a:rPr sz="1800" b="1" spc="35" dirty="0">
                <a:solidFill>
                  <a:srgbClr val="585858"/>
                </a:solidFill>
                <a:latin typeface="Arial"/>
                <a:cs typeface="Arial"/>
              </a:rPr>
              <a:t>podem </a:t>
            </a:r>
            <a:r>
              <a:rPr sz="1800" b="1" spc="125" dirty="0">
                <a:solidFill>
                  <a:srgbClr val="585858"/>
                </a:solidFill>
                <a:latin typeface="Arial"/>
                <a:cs typeface="Arial"/>
              </a:rPr>
              <a:t>ter</a:t>
            </a:r>
            <a:r>
              <a:rPr sz="1800" b="1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585858"/>
                </a:solidFill>
                <a:latin typeface="Arial"/>
                <a:cs typeface="Arial"/>
              </a:rPr>
              <a:t>subclasses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325" y="394335"/>
            <a:ext cx="2227580" cy="3341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7770" y="401955"/>
            <a:ext cx="448119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Polimorfismo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512729" y="1941576"/>
            <a:ext cx="6710680" cy="3368675"/>
            <a:chOff x="988729" y="1941576"/>
            <a:chExt cx="6710680" cy="3368675"/>
          </a:xfrm>
        </p:grpSpPr>
        <p:sp>
          <p:nvSpPr>
            <p:cNvPr id="4" name="object 4"/>
            <p:cNvSpPr/>
            <p:nvPr/>
          </p:nvSpPr>
          <p:spPr>
            <a:xfrm>
              <a:off x="988729" y="2131179"/>
              <a:ext cx="6710241" cy="317890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24455" y="1941576"/>
              <a:ext cx="938783" cy="15681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9502619" y="4242961"/>
            <a:ext cx="690807" cy="974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81595" y="1906270"/>
            <a:ext cx="18669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Arial"/>
                <a:cs typeface="Arial"/>
              </a:rPr>
              <a:t>Generalização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82230" y="3131185"/>
            <a:ext cx="197675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Especialização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06383" y="2247900"/>
            <a:ext cx="573405" cy="894715"/>
            <a:chOff x="6882383" y="2247900"/>
            <a:chExt cx="573405" cy="894715"/>
          </a:xfrm>
        </p:grpSpPr>
        <p:sp>
          <p:nvSpPr>
            <p:cNvPr id="10" name="object 10"/>
            <p:cNvSpPr/>
            <p:nvPr/>
          </p:nvSpPr>
          <p:spPr>
            <a:xfrm>
              <a:off x="6895337" y="2274569"/>
              <a:ext cx="216535" cy="855344"/>
            </a:xfrm>
            <a:custGeom>
              <a:avLst/>
              <a:gdLst/>
              <a:ahLst/>
              <a:cxnLst/>
              <a:rect l="l" t="t" r="r" b="b"/>
              <a:pathLst>
                <a:path w="216534" h="855344">
                  <a:moveTo>
                    <a:pt x="114553" y="0"/>
                  </a:moveTo>
                  <a:lnTo>
                    <a:pt x="101853" y="0"/>
                  </a:lnTo>
                  <a:lnTo>
                    <a:pt x="101853" y="746759"/>
                  </a:lnTo>
                  <a:lnTo>
                    <a:pt x="0" y="746759"/>
                  </a:lnTo>
                  <a:lnTo>
                    <a:pt x="108203" y="854963"/>
                  </a:lnTo>
                  <a:lnTo>
                    <a:pt x="216407" y="746759"/>
                  </a:lnTo>
                  <a:lnTo>
                    <a:pt x="114553" y="746759"/>
                  </a:lnTo>
                  <a:lnTo>
                    <a:pt x="114553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95337" y="2274569"/>
              <a:ext cx="216535" cy="855344"/>
            </a:xfrm>
            <a:custGeom>
              <a:avLst/>
              <a:gdLst/>
              <a:ahLst/>
              <a:cxnLst/>
              <a:rect l="l" t="t" r="r" b="b"/>
              <a:pathLst>
                <a:path w="216534" h="855344">
                  <a:moveTo>
                    <a:pt x="0" y="746759"/>
                  </a:moveTo>
                  <a:lnTo>
                    <a:pt x="101853" y="746759"/>
                  </a:lnTo>
                  <a:lnTo>
                    <a:pt x="101853" y="0"/>
                  </a:lnTo>
                  <a:lnTo>
                    <a:pt x="114553" y="0"/>
                  </a:lnTo>
                  <a:lnTo>
                    <a:pt x="114553" y="746759"/>
                  </a:lnTo>
                  <a:lnTo>
                    <a:pt x="216407" y="746759"/>
                  </a:lnTo>
                  <a:lnTo>
                    <a:pt x="108203" y="854963"/>
                  </a:lnTo>
                  <a:lnTo>
                    <a:pt x="0" y="74675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226045" y="2260853"/>
              <a:ext cx="216535" cy="855344"/>
            </a:xfrm>
            <a:custGeom>
              <a:avLst/>
              <a:gdLst/>
              <a:ahLst/>
              <a:cxnLst/>
              <a:rect l="l" t="t" r="r" b="b"/>
              <a:pathLst>
                <a:path w="216534" h="855344">
                  <a:moveTo>
                    <a:pt x="108203" y="0"/>
                  </a:moveTo>
                  <a:lnTo>
                    <a:pt x="0" y="108204"/>
                  </a:lnTo>
                  <a:lnTo>
                    <a:pt x="101853" y="108204"/>
                  </a:lnTo>
                  <a:lnTo>
                    <a:pt x="101853" y="854963"/>
                  </a:lnTo>
                  <a:lnTo>
                    <a:pt x="114553" y="854963"/>
                  </a:lnTo>
                  <a:lnTo>
                    <a:pt x="114553" y="108204"/>
                  </a:lnTo>
                  <a:lnTo>
                    <a:pt x="216407" y="108204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26045" y="2260853"/>
              <a:ext cx="216535" cy="855344"/>
            </a:xfrm>
            <a:custGeom>
              <a:avLst/>
              <a:gdLst/>
              <a:ahLst/>
              <a:cxnLst/>
              <a:rect l="l" t="t" r="r" b="b"/>
              <a:pathLst>
                <a:path w="216534" h="855344">
                  <a:moveTo>
                    <a:pt x="216407" y="108204"/>
                  </a:moveTo>
                  <a:lnTo>
                    <a:pt x="114553" y="108204"/>
                  </a:lnTo>
                  <a:lnTo>
                    <a:pt x="114553" y="854963"/>
                  </a:lnTo>
                  <a:lnTo>
                    <a:pt x="101853" y="854963"/>
                  </a:lnTo>
                  <a:lnTo>
                    <a:pt x="101853" y="108204"/>
                  </a:lnTo>
                  <a:lnTo>
                    <a:pt x="0" y="108204"/>
                  </a:lnTo>
                  <a:lnTo>
                    <a:pt x="108203" y="0"/>
                  </a:lnTo>
                  <a:lnTo>
                    <a:pt x="216407" y="10820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354836"/>
            <a:ext cx="9144000" cy="5503545"/>
            <a:chOff x="0" y="1354836"/>
            <a:chExt cx="9144000" cy="5503545"/>
          </a:xfrm>
        </p:grpSpPr>
        <p:sp>
          <p:nvSpPr>
            <p:cNvPr id="3" name="object 3"/>
            <p:cNvSpPr/>
            <p:nvPr/>
          </p:nvSpPr>
          <p:spPr>
            <a:xfrm>
              <a:off x="2323338" y="5125974"/>
              <a:ext cx="4128770" cy="1190625"/>
            </a:xfrm>
            <a:custGeom>
              <a:avLst/>
              <a:gdLst/>
              <a:ahLst/>
              <a:cxnLst/>
              <a:rect l="l" t="t" r="r" b="b"/>
              <a:pathLst>
                <a:path w="4128770" h="1190625">
                  <a:moveTo>
                    <a:pt x="0" y="1190244"/>
                  </a:moveTo>
                  <a:lnTo>
                    <a:pt x="4128516" y="1190244"/>
                  </a:lnTo>
                  <a:lnTo>
                    <a:pt x="4128516" y="0"/>
                  </a:lnTo>
                  <a:lnTo>
                    <a:pt x="0" y="0"/>
                  </a:lnTo>
                  <a:lnTo>
                    <a:pt x="0" y="11902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31364" y="5149595"/>
              <a:ext cx="2636519" cy="114147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23338" y="3867150"/>
              <a:ext cx="4128770" cy="1191895"/>
            </a:xfrm>
            <a:custGeom>
              <a:avLst/>
              <a:gdLst/>
              <a:ahLst/>
              <a:cxnLst/>
              <a:rect l="l" t="t" r="r" b="b"/>
              <a:pathLst>
                <a:path w="4128770" h="1191895">
                  <a:moveTo>
                    <a:pt x="0" y="1191768"/>
                  </a:moveTo>
                  <a:lnTo>
                    <a:pt x="4128516" y="1191768"/>
                  </a:lnTo>
                  <a:lnTo>
                    <a:pt x="4128516" y="0"/>
                  </a:lnTo>
                  <a:lnTo>
                    <a:pt x="0" y="0"/>
                  </a:lnTo>
                  <a:lnTo>
                    <a:pt x="0" y="1191768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84204" y="3914653"/>
              <a:ext cx="2507932" cy="10929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30957" y="1367790"/>
              <a:ext cx="4121150" cy="1141730"/>
            </a:xfrm>
            <a:custGeom>
              <a:avLst/>
              <a:gdLst/>
              <a:ahLst/>
              <a:cxnLst/>
              <a:rect l="l" t="t" r="r" b="b"/>
              <a:pathLst>
                <a:path w="4121150" h="1141730">
                  <a:moveTo>
                    <a:pt x="0" y="1141476"/>
                  </a:moveTo>
                  <a:lnTo>
                    <a:pt x="4120896" y="1141476"/>
                  </a:lnTo>
                  <a:lnTo>
                    <a:pt x="4120896" y="0"/>
                  </a:lnTo>
                  <a:lnTo>
                    <a:pt x="0" y="0"/>
                  </a:lnTo>
                  <a:lnTo>
                    <a:pt x="0" y="114147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95727" y="1446276"/>
              <a:ext cx="3438113" cy="953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30957" y="2579369"/>
              <a:ext cx="4121150" cy="1191895"/>
            </a:xfrm>
            <a:custGeom>
              <a:avLst/>
              <a:gdLst/>
              <a:ahLst/>
              <a:cxnLst/>
              <a:rect l="l" t="t" r="r" b="b"/>
              <a:pathLst>
                <a:path w="4121150" h="1191895">
                  <a:moveTo>
                    <a:pt x="0" y="1191767"/>
                  </a:moveTo>
                  <a:lnTo>
                    <a:pt x="4120896" y="1191767"/>
                  </a:lnTo>
                  <a:lnTo>
                    <a:pt x="4120896" y="0"/>
                  </a:lnTo>
                  <a:lnTo>
                    <a:pt x="0" y="0"/>
                  </a:lnTo>
                  <a:lnTo>
                    <a:pt x="0" y="119176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72706" y="2626370"/>
              <a:ext cx="2643047" cy="10929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51687" y="2775203"/>
              <a:ext cx="1778508" cy="10972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3587" y="5458968"/>
              <a:ext cx="1688592" cy="8351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716" y="4048556"/>
              <a:ext cx="2188464" cy="9928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41626" y="158940"/>
            <a:ext cx="7912100" cy="1182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/>
              <a:t>Sobreposição de Métodos</a:t>
            </a:r>
            <a:r>
              <a:rPr sz="3800" spc="-10" dirty="0"/>
              <a:t> </a:t>
            </a:r>
            <a:r>
              <a:rPr sz="3800" spc="-5" dirty="0"/>
              <a:t>@Override</a:t>
            </a:r>
            <a:endParaRPr sz="3800"/>
          </a:p>
        </p:txBody>
      </p:sp>
      <p:sp>
        <p:nvSpPr>
          <p:cNvPr id="15" name="object 15"/>
          <p:cNvSpPr/>
          <p:nvPr/>
        </p:nvSpPr>
        <p:spPr>
          <a:xfrm>
            <a:off x="2744317" y="1334703"/>
            <a:ext cx="591311" cy="10657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229345" y="2849115"/>
            <a:ext cx="2265680" cy="1677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 algn="ctr">
              <a:lnSpc>
                <a:spcPct val="113000"/>
              </a:lnSpc>
              <a:spcBef>
                <a:spcPts val="95"/>
              </a:spcBef>
            </a:pPr>
            <a:r>
              <a:rPr sz="1600" spc="35" dirty="0">
                <a:solidFill>
                  <a:srgbClr val="585858"/>
                </a:solidFill>
                <a:latin typeface="Arial"/>
                <a:cs typeface="Arial"/>
              </a:rPr>
              <a:t>O </a:t>
            </a:r>
            <a:r>
              <a:rPr sz="1600" spc="135" dirty="0">
                <a:solidFill>
                  <a:srgbClr val="585858"/>
                </a:solidFill>
                <a:latin typeface="Arial"/>
                <a:cs typeface="Arial"/>
              </a:rPr>
              <a:t>tipo </a:t>
            </a:r>
            <a:r>
              <a:rPr sz="1600" spc="50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1600" b="1" spc="55" dirty="0">
                <a:solidFill>
                  <a:srgbClr val="585858"/>
                </a:solidFill>
                <a:latin typeface="Arial"/>
                <a:cs typeface="Arial"/>
              </a:rPr>
              <a:t>retorno </a:t>
            </a:r>
            <a:r>
              <a:rPr sz="1600" spc="80" dirty="0">
                <a:solidFill>
                  <a:srgbClr val="585858"/>
                </a:solidFill>
                <a:latin typeface="Arial"/>
                <a:cs typeface="Arial"/>
              </a:rPr>
              <a:t>do  </a:t>
            </a:r>
            <a:r>
              <a:rPr sz="1600" spc="120" dirty="0">
                <a:solidFill>
                  <a:srgbClr val="585858"/>
                </a:solidFill>
                <a:latin typeface="Arial"/>
                <a:cs typeface="Arial"/>
              </a:rPr>
              <a:t>método </a:t>
            </a:r>
            <a:r>
              <a:rPr sz="1600" spc="105" dirty="0">
                <a:solidFill>
                  <a:srgbClr val="585858"/>
                </a:solidFill>
                <a:latin typeface="Arial"/>
                <a:cs typeface="Arial"/>
              </a:rPr>
              <a:t>na </a:t>
            </a:r>
            <a:r>
              <a:rPr sz="1600" b="1" spc="-95" dirty="0">
                <a:solidFill>
                  <a:srgbClr val="585858"/>
                </a:solidFill>
                <a:latin typeface="Arial"/>
                <a:cs typeface="Arial"/>
              </a:rPr>
              <a:t>subclasse  </a:t>
            </a:r>
            <a:r>
              <a:rPr sz="1600" spc="25" dirty="0">
                <a:solidFill>
                  <a:srgbClr val="585858"/>
                </a:solidFill>
                <a:latin typeface="Arial"/>
                <a:cs typeface="Arial"/>
              </a:rPr>
              <a:t>deve ser </a:t>
            </a:r>
            <a:r>
              <a:rPr sz="1600" b="1" spc="15" dirty="0">
                <a:solidFill>
                  <a:srgbClr val="585858"/>
                </a:solidFill>
                <a:latin typeface="Arial"/>
                <a:cs typeface="Arial"/>
              </a:rPr>
              <a:t>idêntico </a:t>
            </a:r>
            <a:r>
              <a:rPr sz="1600" spc="20" dirty="0">
                <a:solidFill>
                  <a:srgbClr val="585858"/>
                </a:solidFill>
                <a:latin typeface="Arial"/>
                <a:cs typeface="Arial"/>
              </a:rPr>
              <a:t>ao  </a:t>
            </a:r>
            <a:r>
              <a:rPr sz="1600" spc="85" dirty="0">
                <a:solidFill>
                  <a:srgbClr val="585858"/>
                </a:solidFill>
                <a:latin typeface="Arial"/>
                <a:cs typeface="Arial"/>
              </a:rPr>
              <a:t>do </a:t>
            </a:r>
            <a:r>
              <a:rPr sz="1600" b="1" spc="40" dirty="0">
                <a:solidFill>
                  <a:srgbClr val="585858"/>
                </a:solidFill>
                <a:latin typeface="Arial"/>
                <a:cs typeface="Arial"/>
              </a:rPr>
              <a:t>método </a:t>
            </a:r>
            <a:r>
              <a:rPr sz="1600" b="1" spc="-40" dirty="0">
                <a:solidFill>
                  <a:srgbClr val="585858"/>
                </a:solidFill>
                <a:latin typeface="Arial"/>
                <a:cs typeface="Arial"/>
              </a:rPr>
              <a:t>sobreposto  </a:t>
            </a:r>
            <a:r>
              <a:rPr sz="1600" spc="105" dirty="0">
                <a:solidFill>
                  <a:srgbClr val="585858"/>
                </a:solidFill>
                <a:latin typeface="Arial"/>
                <a:cs typeface="Arial"/>
              </a:rPr>
              <a:t>na</a:t>
            </a:r>
            <a:r>
              <a:rPr sz="1600" spc="1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60" dirty="0">
                <a:solidFill>
                  <a:srgbClr val="585858"/>
                </a:solidFill>
                <a:latin typeface="Arial"/>
                <a:cs typeface="Arial"/>
              </a:rPr>
              <a:t>superclasse</a:t>
            </a:r>
            <a:r>
              <a:rPr sz="1600" spc="-60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1530</Words>
  <Application>WPS Presentation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DejaVu Sans</vt:lpstr>
      <vt:lpstr>Arial Unicode MS</vt:lpstr>
      <vt:lpstr>Calibri Light</vt:lpstr>
      <vt:lpstr>Calibri</vt:lpstr>
      <vt:lpstr>微软雅黑</vt:lpstr>
      <vt:lpstr>文泉驿微米黑</vt:lpstr>
      <vt:lpstr>OpenSymbol</vt:lpstr>
      <vt:lpstr>Arial</vt:lpstr>
      <vt:lpstr>Georgia</vt:lpstr>
      <vt:lpstr>Gubbi</vt:lpstr>
      <vt:lpstr>Abyssinica SIL</vt:lpstr>
      <vt:lpstr>Tema do Office</vt:lpstr>
      <vt:lpstr>Membros estáticos</vt:lpstr>
      <vt:lpstr>Java Orientado a Objetos  Herança e Polimorfismo</vt:lpstr>
      <vt:lpstr>Herança</vt:lpstr>
      <vt:lpstr>SuperClasse e SubClasse</vt:lpstr>
      <vt:lpstr>Herança – classe Veiculo</vt:lpstr>
      <vt:lpstr>Herança – classe Carro</vt:lpstr>
      <vt:lpstr>Modificador de  Classe final</vt:lpstr>
      <vt:lpstr>Polimorfismo</vt:lpstr>
      <vt:lpstr>Sobreposição de Métodos @Override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weder</dc:creator>
  <cp:lastModifiedBy>weder</cp:lastModifiedBy>
  <cp:revision>3</cp:revision>
  <dcterms:created xsi:type="dcterms:W3CDTF">2020-03-30T20:49:18Z</dcterms:created>
  <dcterms:modified xsi:type="dcterms:W3CDTF">2020-03-30T20:49:18Z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1046-11.1.0.9126</vt:lpwstr>
  </property>
</Properties>
</file>