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2" r:id="rId6"/>
    <p:sldId id="299" r:id="rId7"/>
    <p:sldId id="259" r:id="rId8"/>
    <p:sldId id="284" r:id="rId9"/>
    <p:sldId id="262" r:id="rId10"/>
    <p:sldId id="285" r:id="rId11"/>
    <p:sldId id="287" r:id="rId12"/>
    <p:sldId id="290" r:id="rId13"/>
    <p:sldId id="301" r:id="rId14"/>
    <p:sldId id="291" r:id="rId15"/>
    <p:sldId id="292" r:id="rId16"/>
    <p:sldId id="296" r:id="rId17"/>
    <p:sldId id="295" r:id="rId18"/>
    <p:sldId id="293" r:id="rId19"/>
    <p:sldId id="300" r:id="rId20"/>
    <p:sldId id="297" r:id="rId21"/>
    <p:sldId id="281" r:id="rId2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B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20"/>
        <p:guide pos="22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sv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hyperlink" Target="https://spring.io/projects/spring-cloud-openfeign" TargetMode="External"/><Relationship Id="rId8" Type="http://schemas.openxmlformats.org/officeDocument/2006/relationships/hyperlink" Target="https://spring.io/blog/2021/07/07/spring-cloud-hoxton-sr12-has-been-released" TargetMode="External"/><Relationship Id="rId7" Type="http://schemas.openxmlformats.org/officeDocument/2006/relationships/hyperlink" Target="https://maven.apache.org/download.cgi" TargetMode="External"/><Relationship Id="rId6" Type="http://schemas.openxmlformats.org/officeDocument/2006/relationships/hyperlink" Target="https://www.jetbrains.com/pt-br/idea/" TargetMode="External"/><Relationship Id="rId5" Type="http://schemas.openxmlformats.org/officeDocument/2006/relationships/hyperlink" Target="https://www.oracle.com/br/java/technologies/javase/jdk11-archive-downloads.html" TargetMode="External"/><Relationship Id="rId4" Type="http://schemas.openxmlformats.org/officeDocument/2006/relationships/hyperlink" Target="https://spring.io/projects/spring-boot" TargetMode="External"/><Relationship Id="rId3" Type="http://schemas.openxmlformats.org/officeDocument/2006/relationships/hyperlink" Target="https://start.spring.io/" TargetMode="External"/><Relationship Id="rId2" Type="http://schemas.openxmlformats.org/officeDocument/2006/relationships/hyperlink" Target="https://spring.io/projects/spring-cloud" TargetMode="External"/><Relationship Id="rId11" Type="http://schemas.openxmlformats.org/officeDocument/2006/relationships/slideLayout" Target="../slideLayouts/slideLayout5.xml"/><Relationship Id="rId10" Type="http://schemas.openxmlformats.org/officeDocument/2006/relationships/hyperlink" Target="https://spring.io/guides/gs/reactive-rest-service/" TargetMode="External"/><Relationship Id="rId1" Type="http://schemas.openxmlformats.org/officeDocument/2006/relationships/hyperlink" Target="https://cloud.spring.io/spring-cloud-netflix/reference/html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hyperlink" Target="https://microservices.io/" TargetMode="External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://localhost:8081/" TargetMode="Externa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hyperlink" Target="https://cloud.spring.io/spring-cloud-netflix/multi/multi_spring-cloud-eureka-server.html" TargetMode="Externa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9.png"/><Relationship Id="rId7" Type="http://schemas.openxmlformats.org/officeDocument/2006/relationships/image" Target="../media/image2.svg"/><Relationship Id="rId6" Type="http://schemas.openxmlformats.org/officeDocument/2006/relationships/image" Target="../media/image8.png"/><Relationship Id="rId5" Type="http://schemas.openxmlformats.org/officeDocument/2006/relationships/image" Target="../media/image1.sv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9.png"/><Relationship Id="rId7" Type="http://schemas.openxmlformats.org/officeDocument/2006/relationships/image" Target="../media/image2.svg"/><Relationship Id="rId6" Type="http://schemas.openxmlformats.org/officeDocument/2006/relationships/image" Target="../media/image8.png"/><Relationship Id="rId5" Type="http://schemas.openxmlformats.org/officeDocument/2006/relationships/image" Target="../media/image1.sv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svg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svg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3745" cy="68948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28600" y="685800"/>
            <a:ext cx="5426075" cy="5835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p>
            <a:r>
              <a:rPr lang="pt-PT" altLang="en-US" sz="3200" b="1">
                <a:solidFill>
                  <a:schemeClr val="bg1"/>
                </a:solidFill>
              </a:rPr>
              <a:t>O que  Eureka Server ?</a:t>
            </a:r>
            <a:endParaRPr lang="pt-PT" altLang="en-US" sz="3200" b="1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744200" y="6172200"/>
            <a:ext cx="13519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pt-PT" altLang="en-US" sz="2800" b="1">
                <a:solidFill>
                  <a:schemeClr val="bg1"/>
                </a:solidFill>
              </a:rPr>
              <a:t>05/04</a:t>
            </a:r>
            <a:endParaRPr lang="pt-PT" altLang="en-US" sz="2800" b="1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90600" y="2057400"/>
            <a:ext cx="5144770" cy="5835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pt-PT" altLang="en-US" sz="3200" b="1">
                <a:solidFill>
                  <a:schemeClr val="bg1"/>
                </a:solidFill>
                <a:sym typeface="+mn-ea"/>
              </a:rPr>
              <a:t>E como configurá-lo?</a:t>
            </a:r>
            <a:endParaRPr lang="pt-PT" altLang="en-US" sz="32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48000" y="1304925"/>
            <a:ext cx="1886585" cy="5228590"/>
            <a:chOff x="5123" y="3000"/>
            <a:chExt cx="2281" cy="5955"/>
          </a:xfrm>
        </p:grpSpPr>
        <p:sp>
          <p:nvSpPr>
            <p:cNvPr id="137" name="Round Single Corner Rectangle 136"/>
            <p:cNvSpPr/>
            <p:nvPr/>
          </p:nvSpPr>
          <p:spPr>
            <a:xfrm>
              <a:off x="5123" y="3000"/>
              <a:ext cx="2281" cy="5955"/>
            </a:xfrm>
            <a:prstGeom prst="round1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8" name="Text Box 137"/>
            <p:cNvSpPr txBox="1"/>
            <p:nvPr/>
          </p:nvSpPr>
          <p:spPr>
            <a:xfrm>
              <a:off x="5123" y="3406"/>
              <a:ext cx="2081" cy="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 b="1">
                  <a:solidFill>
                    <a:schemeClr val="bg1"/>
                  </a:solidFill>
                </a:rPr>
                <a:t>API</a:t>
              </a:r>
              <a:endParaRPr lang="pt-PT" altLang="en-US" sz="1200" b="1">
                <a:solidFill>
                  <a:schemeClr val="bg1"/>
                </a:solidFill>
              </a:endParaRPr>
            </a:p>
            <a:p>
              <a:pPr algn="ctr"/>
              <a:r>
                <a:rPr lang="pt-PT" altLang="en-US" sz="1200" b="1">
                  <a:solidFill>
                    <a:schemeClr val="bg1"/>
                  </a:solidFill>
                </a:rPr>
                <a:t>Gateway</a:t>
              </a:r>
              <a:endParaRPr lang="pt-PT" altLang="en-US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17775" y="3276600"/>
            <a:ext cx="1295400" cy="1047750"/>
            <a:chOff x="8160" y="3840"/>
            <a:chExt cx="2040" cy="1650"/>
          </a:xfrm>
        </p:grpSpPr>
        <p:sp>
          <p:nvSpPr>
            <p:cNvPr id="117" name="Rectangles 116"/>
            <p:cNvSpPr/>
            <p:nvPr/>
          </p:nvSpPr>
          <p:spPr>
            <a:xfrm>
              <a:off x="8160" y="3840"/>
              <a:ext cx="2040" cy="165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8" name="Text Box 117"/>
            <p:cNvSpPr txBox="1"/>
            <p:nvPr/>
          </p:nvSpPr>
          <p:spPr>
            <a:xfrm>
              <a:off x="8515" y="4080"/>
              <a:ext cx="1410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pt-PT" altLang="en-US" sz="1400">
                  <a:solidFill>
                    <a:schemeClr val="bg1"/>
                  </a:solidFill>
                  <a:sym typeface="+mn-ea"/>
                </a:rPr>
                <a:t>Get</a:t>
              </a:r>
              <a:endParaRPr lang="pt-PT" altLang="en-US" sz="1400">
                <a:solidFill>
                  <a:schemeClr val="bg1"/>
                </a:solidFill>
                <a:sym typeface="+mn-ea"/>
              </a:endParaRPr>
            </a:p>
            <a:p>
              <a:pPr algn="ctr"/>
              <a:r>
                <a:rPr lang="pt-PT" altLang="en-US" sz="1400">
                  <a:solidFill>
                    <a:schemeClr val="bg1"/>
                  </a:solidFill>
                  <a:sym typeface="+mn-ea"/>
                </a:rPr>
                <a:t>Order </a:t>
              </a:r>
              <a:endParaRPr lang="pt-PT" altLang="en-US" sz="1400">
                <a:solidFill>
                  <a:schemeClr val="bg1"/>
                </a:solidFill>
                <a:sym typeface="+mn-ea"/>
              </a:endParaRPr>
            </a:p>
            <a:p>
              <a:pPr algn="ctr"/>
              <a:r>
                <a:rPr lang="pt-PT" altLang="en-US" sz="1400">
                  <a:solidFill>
                    <a:schemeClr val="bg1"/>
                  </a:solidFill>
                </a:rPr>
                <a:t>Endpoint</a:t>
              </a:r>
              <a:endParaRPr lang="pt-PT" altLang="en-US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1223645" y="3733800"/>
            <a:ext cx="12909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188085" y="3429000"/>
            <a:ext cx="12649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sz="1400" spc="-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Get </a:t>
            </a:r>
            <a:r>
              <a:rPr sz="1400" spc="-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/orders</a:t>
            </a:r>
            <a:r>
              <a:rPr lang="pt-PT" sz="1400" spc="-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/xyz</a:t>
            </a:r>
            <a:endParaRPr lang="pt-PT" sz="1400" spc="-20" dirty="0">
              <a:solidFill>
                <a:srgbClr val="414141"/>
              </a:solidFill>
              <a:latin typeface="Lato"/>
              <a:cs typeface="Lato"/>
              <a:sym typeface="+mn-ea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6629400" y="1706245"/>
            <a:ext cx="12820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40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GET</a:t>
            </a:r>
            <a:r>
              <a:rPr sz="1400" spc="-1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 </a:t>
            </a:r>
            <a:r>
              <a:rPr sz="1400" spc="-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/</a:t>
            </a:r>
            <a:r>
              <a:rPr lang="pt-PT" sz="1400" spc="-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order</a:t>
            </a:r>
            <a:r>
              <a:rPr sz="1400" spc="-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/</a:t>
            </a:r>
            <a:r>
              <a:rPr lang="pt-PT" sz="1400" spc="-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cyx</a:t>
            </a:r>
            <a:endParaRPr lang="pt-PT" sz="1400" spc="-20" dirty="0">
              <a:solidFill>
                <a:srgbClr val="414141"/>
              </a:solidFill>
              <a:latin typeface="Lato"/>
              <a:cs typeface="Lato"/>
              <a:sym typeface="+mn-ea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227445" y="2032000"/>
            <a:ext cx="24339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4648200" y="1600200"/>
            <a:ext cx="1295400" cy="990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908868" y="1752600"/>
            <a:ext cx="77343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sz="1400">
                <a:solidFill>
                  <a:schemeClr val="bg1"/>
                </a:solidFill>
                <a:sym typeface="+mn-ea"/>
              </a:rPr>
              <a:t>Order</a:t>
            </a:r>
            <a:endParaRPr lang="pt-PT" altLang="en-US" sz="1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pt-PT" altLang="en-US" sz="1400">
                <a:solidFill>
                  <a:schemeClr val="bg1"/>
                </a:solidFill>
              </a:rPr>
              <a:t>Service</a:t>
            </a:r>
            <a:endParaRPr lang="pt-PT" altLang="en-US" sz="1400">
              <a:solidFill>
                <a:schemeClr val="bg1"/>
              </a:solidFill>
            </a:endParaRPr>
          </a:p>
          <a:p>
            <a:pPr algn="ctr"/>
            <a:r>
              <a:rPr lang="pt-PT" altLang="en-US" sz="1400">
                <a:solidFill>
                  <a:schemeClr val="bg1"/>
                </a:solidFill>
              </a:rPr>
              <a:t>Proxy</a:t>
            </a:r>
            <a:endParaRPr lang="pt-PT" altLang="en-US" sz="1400">
              <a:solidFill>
                <a:schemeClr val="bg1"/>
              </a:solidFill>
            </a:endParaRPr>
          </a:p>
        </p:txBody>
      </p:sp>
      <p:sp>
        <p:nvSpPr>
          <p:cNvPr id="139" name="Text Box 138"/>
          <p:cNvSpPr txBox="1"/>
          <p:nvPr/>
        </p:nvSpPr>
        <p:spPr>
          <a:xfrm>
            <a:off x="228600" y="304800"/>
            <a:ext cx="426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pt-PT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API Composition Pattern</a:t>
            </a:r>
            <a:endParaRPr lang="pt-PT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7825" y="2971800"/>
            <a:ext cx="733425" cy="1430020"/>
            <a:chOff x="595" y="3000"/>
            <a:chExt cx="1155" cy="2252"/>
          </a:xfrm>
        </p:grpSpPr>
        <p:pic>
          <p:nvPicPr>
            <p:cNvPr id="8" name="Picture 7" descr="mobile-screen-button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0" y="3000"/>
              <a:ext cx="1151" cy="1535"/>
            </a:xfrm>
            <a:prstGeom prst="rect">
              <a:avLst/>
            </a:prstGeom>
          </p:spPr>
        </p:pic>
        <p:sp>
          <p:nvSpPr>
            <p:cNvPr id="9" name="Text Box 8"/>
            <p:cNvSpPr txBox="1"/>
            <p:nvPr/>
          </p:nvSpPr>
          <p:spPr>
            <a:xfrm>
              <a:off x="595" y="4528"/>
              <a:ext cx="99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pt-PT" sz="1200" b="1" spc="-20" dirty="0">
                  <a:solidFill>
                    <a:srgbClr val="414141"/>
                  </a:solidFill>
                  <a:latin typeface="+mn-ea"/>
                  <a:cs typeface="+mn-ea"/>
                  <a:sym typeface="+mn-ea"/>
                </a:rPr>
                <a:t>Mobile</a:t>
              </a:r>
              <a:endParaRPr lang="pt-PT" sz="1200" b="1" spc="-20" dirty="0">
                <a:solidFill>
                  <a:srgbClr val="414141"/>
                </a:solidFill>
                <a:latin typeface="+mn-ea"/>
                <a:cs typeface="+mn-ea"/>
                <a:sym typeface="+mn-ea"/>
              </a:endParaRPr>
            </a:p>
            <a:p>
              <a:pPr algn="ctr"/>
              <a:r>
                <a:rPr lang="pt-PT" sz="1200" b="1">
                  <a:latin typeface="+mn-ea"/>
                  <a:cs typeface="+mn-ea"/>
                </a:rPr>
                <a:t>App</a:t>
              </a:r>
              <a:endParaRPr lang="pt-PT" sz="1200" b="1">
                <a:latin typeface="+mn-ea"/>
                <a:cs typeface="+mn-ea"/>
              </a:endParaRPr>
            </a:p>
          </p:txBody>
        </p:sp>
      </p:grpSp>
      <p:sp>
        <p:nvSpPr>
          <p:cNvPr id="13" name="Rectangles 12"/>
          <p:cNvSpPr/>
          <p:nvPr/>
        </p:nvSpPr>
        <p:spPr>
          <a:xfrm>
            <a:off x="4622800" y="2870200"/>
            <a:ext cx="1295400" cy="990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78071" y="3022600"/>
            <a:ext cx="78422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sz="1400">
                <a:solidFill>
                  <a:schemeClr val="bg1"/>
                </a:solidFill>
                <a:sym typeface="+mn-ea"/>
              </a:rPr>
              <a:t>Kitchen</a:t>
            </a:r>
            <a:endParaRPr lang="pt-PT" altLang="en-US" sz="1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pt-PT" altLang="en-US" sz="1400">
                <a:solidFill>
                  <a:schemeClr val="bg1"/>
                </a:solidFill>
              </a:rPr>
              <a:t>Service</a:t>
            </a:r>
            <a:endParaRPr lang="pt-PT" altLang="en-US" sz="1400">
              <a:solidFill>
                <a:schemeClr val="bg1"/>
              </a:solidFill>
            </a:endParaRPr>
          </a:p>
          <a:p>
            <a:pPr algn="ctr"/>
            <a:r>
              <a:rPr lang="pt-PT" altLang="en-US" sz="1400">
                <a:solidFill>
                  <a:schemeClr val="bg1"/>
                </a:solidFill>
              </a:rPr>
              <a:t>Proxy</a:t>
            </a:r>
            <a:endParaRPr lang="pt-PT" altLang="en-US" sz="1400">
              <a:solidFill>
                <a:schemeClr val="bg1"/>
              </a:solidFill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4622800" y="4089400"/>
            <a:ext cx="1295400" cy="990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846956" y="4241800"/>
            <a:ext cx="8464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sz="1400">
                <a:solidFill>
                  <a:schemeClr val="bg1"/>
                </a:solidFill>
                <a:sym typeface="+mn-ea"/>
              </a:rPr>
              <a:t>Delivery</a:t>
            </a:r>
            <a:endParaRPr lang="pt-PT" altLang="en-US" sz="1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pt-PT" altLang="en-US" sz="1400">
                <a:solidFill>
                  <a:schemeClr val="bg1"/>
                </a:solidFill>
              </a:rPr>
              <a:t>Service</a:t>
            </a:r>
            <a:endParaRPr lang="pt-PT" altLang="en-US" sz="1400">
              <a:solidFill>
                <a:schemeClr val="bg1"/>
              </a:solidFill>
            </a:endParaRPr>
          </a:p>
          <a:p>
            <a:pPr algn="ctr"/>
            <a:r>
              <a:rPr lang="pt-PT" altLang="en-US" sz="1400">
                <a:solidFill>
                  <a:schemeClr val="bg1"/>
                </a:solidFill>
              </a:rPr>
              <a:t>Proxy</a:t>
            </a:r>
            <a:endParaRPr lang="pt-PT" altLang="en-US" sz="1400">
              <a:solidFill>
                <a:schemeClr val="bg1"/>
              </a:solidFill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4622800" y="5308600"/>
            <a:ext cx="1295400" cy="990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883468" y="5461000"/>
            <a:ext cx="77343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sz="1400">
                <a:solidFill>
                  <a:schemeClr val="bg1"/>
                </a:solidFill>
                <a:sym typeface="+mn-ea"/>
              </a:rPr>
              <a:t>...</a:t>
            </a:r>
            <a:endParaRPr lang="pt-PT" altLang="en-US" sz="1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pt-PT" altLang="en-US" sz="1400">
                <a:solidFill>
                  <a:schemeClr val="bg1"/>
                </a:solidFill>
              </a:rPr>
              <a:t>Service</a:t>
            </a:r>
            <a:endParaRPr lang="pt-PT" altLang="en-US" sz="1400">
              <a:solidFill>
                <a:schemeClr val="bg1"/>
              </a:solidFill>
            </a:endParaRPr>
          </a:p>
          <a:p>
            <a:pPr algn="ctr"/>
            <a:r>
              <a:rPr lang="pt-PT" altLang="en-US" sz="1400">
                <a:solidFill>
                  <a:schemeClr val="bg1"/>
                </a:solidFill>
              </a:rPr>
              <a:t>Proxy</a:t>
            </a:r>
            <a:endParaRPr lang="pt-PT" altLang="en-US" sz="1400">
              <a:solidFill>
                <a:schemeClr val="bg1"/>
              </a:solidFill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9042400" y="1574800"/>
            <a:ext cx="1295400" cy="990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303068" y="1727200"/>
            <a:ext cx="77343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sz="1400">
                <a:solidFill>
                  <a:schemeClr val="bg1"/>
                </a:solidFill>
                <a:sym typeface="+mn-ea"/>
              </a:rPr>
              <a:t>Order</a:t>
            </a:r>
            <a:endParaRPr lang="pt-PT" altLang="en-US" sz="1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pt-PT" altLang="en-US" sz="1400">
                <a:solidFill>
                  <a:schemeClr val="bg1"/>
                </a:solidFill>
              </a:rPr>
              <a:t>Service</a:t>
            </a:r>
            <a:endParaRPr lang="pt-PT" altLang="en-US" sz="1400">
              <a:solidFill>
                <a:schemeClr val="bg1"/>
              </a:solidFill>
            </a:endParaRPr>
          </a:p>
          <a:p>
            <a:pPr algn="ctr"/>
            <a:endParaRPr lang="pt-PT" altLang="en-US" sz="1400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6604000" y="2900045"/>
            <a:ext cx="20288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40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GET</a:t>
            </a:r>
            <a:r>
              <a:rPr sz="1400" spc="-1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 </a:t>
            </a:r>
            <a:r>
              <a:rPr sz="1400" spc="-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/</a:t>
            </a:r>
            <a:r>
              <a:rPr lang="pt-PT" sz="1400" spc="-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tickets?orderId=xyz</a:t>
            </a:r>
            <a:endParaRPr lang="pt-PT" sz="1400" spc="-20" dirty="0">
              <a:solidFill>
                <a:srgbClr val="414141"/>
              </a:solidFill>
              <a:latin typeface="Lato"/>
              <a:cs typeface="Lato"/>
              <a:sym typeface="+mn-ea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202045" y="3225800"/>
            <a:ext cx="24339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9017000" y="2768600"/>
            <a:ext cx="1295400" cy="990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9272271" y="2921000"/>
            <a:ext cx="78422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sz="1400">
                <a:solidFill>
                  <a:schemeClr val="bg1"/>
                </a:solidFill>
                <a:sym typeface="+mn-ea"/>
              </a:rPr>
              <a:t>Kitchen</a:t>
            </a:r>
            <a:endParaRPr lang="pt-PT" altLang="en-US" sz="1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pt-PT" altLang="en-US" sz="1400">
                <a:solidFill>
                  <a:schemeClr val="bg1"/>
                </a:solidFill>
              </a:rPr>
              <a:t>Service</a:t>
            </a:r>
            <a:endParaRPr lang="pt-PT" altLang="en-US" sz="1400">
              <a:solidFill>
                <a:schemeClr val="bg1"/>
              </a:solidFill>
            </a:endParaRPr>
          </a:p>
          <a:p>
            <a:pPr algn="ctr"/>
            <a:endParaRPr lang="pt-PT" altLang="en-US" sz="140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6654800" y="4093845"/>
            <a:ext cx="2091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40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GET</a:t>
            </a:r>
            <a:r>
              <a:rPr sz="1400" spc="-1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 </a:t>
            </a:r>
            <a:r>
              <a:rPr sz="1400" spc="-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/</a:t>
            </a:r>
            <a:r>
              <a:rPr lang="pt-PT" sz="1400" spc="-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delivery</a:t>
            </a:r>
            <a:r>
              <a:rPr sz="1400" spc="-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/</a:t>
            </a:r>
            <a:r>
              <a:rPr lang="pt-PT" sz="1400" spc="-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orderId=xyz</a:t>
            </a:r>
            <a:endParaRPr lang="en-US" sz="140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252845" y="4419600"/>
            <a:ext cx="24339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9067800" y="3962400"/>
            <a:ext cx="1295400" cy="990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9291956" y="4114800"/>
            <a:ext cx="8464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sz="1400">
                <a:solidFill>
                  <a:schemeClr val="bg1"/>
                </a:solidFill>
                <a:sym typeface="+mn-ea"/>
              </a:rPr>
              <a:t>Delivery</a:t>
            </a:r>
            <a:endParaRPr lang="pt-PT" altLang="en-US" sz="1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pt-PT" altLang="en-US" sz="1400">
                <a:solidFill>
                  <a:schemeClr val="bg1"/>
                </a:solidFill>
              </a:rPr>
              <a:t>Service</a:t>
            </a:r>
            <a:endParaRPr lang="pt-PT" altLang="en-US" sz="1400">
              <a:solidFill>
                <a:schemeClr val="bg1"/>
              </a:solidFill>
            </a:endParaRPr>
          </a:p>
          <a:p>
            <a:pPr algn="ctr"/>
            <a:endParaRPr lang="pt-PT" altLang="en-US" sz="140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227445" y="5689600"/>
            <a:ext cx="24339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s 43"/>
          <p:cNvSpPr/>
          <p:nvPr/>
        </p:nvSpPr>
        <p:spPr>
          <a:xfrm>
            <a:off x="9042400" y="5232400"/>
            <a:ext cx="1295400" cy="9906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9303068" y="5384800"/>
            <a:ext cx="77343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sz="1400">
                <a:solidFill>
                  <a:schemeClr val="bg1"/>
                </a:solidFill>
                <a:sym typeface="+mn-ea"/>
              </a:rPr>
              <a:t>...</a:t>
            </a:r>
            <a:endParaRPr lang="pt-PT" altLang="en-US" sz="1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pt-PT" altLang="en-US" sz="1400">
                <a:solidFill>
                  <a:schemeClr val="bg1"/>
                </a:solidFill>
              </a:rPr>
              <a:t>Service</a:t>
            </a:r>
            <a:endParaRPr lang="pt-PT" altLang="en-US" sz="1400">
              <a:solidFill>
                <a:schemeClr val="bg1"/>
              </a:solidFill>
            </a:endParaRPr>
          </a:p>
          <a:p>
            <a:pPr algn="ctr"/>
            <a:endParaRPr lang="pt-PT" altLang="en-US" sz="140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771900" y="2279650"/>
            <a:ext cx="876300" cy="10858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1"/>
          </p:cNvCxnSpPr>
          <p:nvPr/>
        </p:nvCxnSpPr>
        <p:spPr>
          <a:xfrm flipV="1">
            <a:off x="3822700" y="3365500"/>
            <a:ext cx="800100" cy="3619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810000" y="3981450"/>
            <a:ext cx="838200" cy="4381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771900" y="4241800"/>
            <a:ext cx="876300" cy="1524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1264285" y="904875"/>
            <a:ext cx="9982200" cy="5791200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264285" y="914400"/>
            <a:ext cx="1557655" cy="4254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95400" y="942975"/>
            <a:ext cx="1691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 b="1">
                <a:solidFill>
                  <a:schemeClr val="bg1"/>
                </a:solidFill>
              </a:rPr>
              <a:t>Service Registry</a:t>
            </a:r>
            <a:endParaRPr lang="pt-PT" altLang="en-US" sz="1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76200"/>
            <a:ext cx="12162790" cy="65887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087370" y="2332990"/>
            <a:ext cx="6474460" cy="132207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p>
            <a:r>
              <a:rPr lang="pt-PT" altLang="en-US" sz="4000">
                <a:solidFill>
                  <a:schemeClr val="bg1"/>
                </a:solidFill>
              </a:rPr>
              <a:t>Como Configurar Eureka Server com API Gateway</a:t>
            </a:r>
            <a:endParaRPr lang="pt-PT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42"/>
          <p:cNvSpPr txBox="1"/>
          <p:nvPr/>
        </p:nvSpPr>
        <p:spPr>
          <a:xfrm>
            <a:off x="457200" y="4083050"/>
            <a:ext cx="8929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>
                <a:sym typeface="+mn-ea"/>
              </a:rPr>
              <a:t>Spring Cloud Netflix Zuul - </a:t>
            </a:r>
            <a:r>
              <a:rPr lang="pt-PT" altLang="en-US">
                <a:sym typeface="+mn-ea"/>
                <a:hlinkClick r:id="rId1" tooltip="" action="ppaction://hlinkfile"/>
              </a:rPr>
              <a:t>https://cloud.spring.io/spring-cloud-netflix/reference/html/</a:t>
            </a:r>
            <a:endParaRPr lang="pt-PT" altLang="en-US">
              <a:sym typeface="+mn-ea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457200" y="3581400"/>
            <a:ext cx="706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/>
              <a:t>Spring Cloud Netflix Eureka - </a:t>
            </a:r>
            <a:r>
              <a:rPr lang="pt-PT" altLang="en-US">
                <a:hlinkClick r:id="rId2" tooltip="" action="ppaction://hlinkfile"/>
              </a:rPr>
              <a:t>https://spring.io/projects/spring-cloud</a:t>
            </a:r>
            <a:endParaRPr lang="pt-PT" altLang="en-US"/>
          </a:p>
        </p:txBody>
      </p:sp>
      <p:sp>
        <p:nvSpPr>
          <p:cNvPr id="46" name="Text Box 45"/>
          <p:cNvSpPr txBox="1"/>
          <p:nvPr/>
        </p:nvSpPr>
        <p:spPr>
          <a:xfrm>
            <a:off x="457200" y="2514600"/>
            <a:ext cx="4175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>
                <a:sym typeface="+mn-ea"/>
              </a:rPr>
              <a:t>Spring Initializr - </a:t>
            </a:r>
            <a:r>
              <a:rPr lang="pt-PT" altLang="en-US">
                <a:sym typeface="+mn-ea"/>
                <a:hlinkClick r:id="rId3" tooltip="" action="ppaction://hlinkfile"/>
              </a:rPr>
              <a:t>https://start.spring.io/</a:t>
            </a:r>
            <a:endParaRPr lang="pt-PT" altLang="en-US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1000" y="457200"/>
            <a:ext cx="7324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pt-PT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Ferramentas e Bibliotecas usadas no projeto</a:t>
            </a:r>
            <a:endParaRPr lang="pt-PT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31800" y="3022600"/>
            <a:ext cx="3098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/>
              <a:t>Spring Boot - </a:t>
            </a:r>
            <a:r>
              <a:rPr lang="pt-PT" altLang="en-US">
                <a:hlinkClick r:id="rId4" tooltip="" action="ppaction://hlinkfile"/>
              </a:rPr>
              <a:t>2.3.3.RELEASE</a:t>
            </a:r>
            <a:endParaRPr lang="pt-PT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57200" y="952500"/>
            <a:ext cx="9776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/>
              <a:t>Java 11 - </a:t>
            </a:r>
            <a:r>
              <a:rPr lang="pt-PT" altLang="en-US">
                <a:sym typeface="+mn-ea"/>
                <a:hlinkClick r:id="rId5" tooltip="" action="ppaction://hlinkfile"/>
              </a:rPr>
              <a:t>https://www.oracle.com/br/java/technologies/javase/jdk11-archive-downloads.html</a:t>
            </a:r>
            <a:r>
              <a:rPr lang="pt-PT" altLang="en-US"/>
              <a:t>  </a:t>
            </a:r>
            <a:endParaRPr lang="pt-PT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31800" y="1504950"/>
            <a:ext cx="5862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/>
              <a:t>Intellij Ultimate -  </a:t>
            </a:r>
            <a:r>
              <a:rPr lang="pt-PT" altLang="en-US">
                <a:hlinkClick r:id="rId6" tooltip="" action="ppaction://hlinkfile"/>
              </a:rPr>
              <a:t>https://www.jetbrains.com/pt-br/idea/</a:t>
            </a:r>
            <a:endParaRPr lang="pt-PT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457200" y="1981200"/>
            <a:ext cx="5945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/>
              <a:t>Maven 3.8.5 - </a:t>
            </a:r>
            <a:r>
              <a:rPr lang="pt-PT" altLang="en-US">
                <a:hlinkClick r:id="rId7" tooltip="" action="ppaction://hlinkfile"/>
              </a:rPr>
              <a:t>https://maven.apache.org/download.cgi</a:t>
            </a:r>
            <a:r>
              <a:rPr lang="pt-PT" altLang="en-US"/>
              <a:t>   </a:t>
            </a:r>
            <a:endParaRPr lang="pt-PT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457200" y="4648200"/>
            <a:ext cx="9728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/>
              <a:t>Spring Cloud - </a:t>
            </a:r>
            <a:r>
              <a:rPr lang="en-US">
                <a:hlinkClick r:id="rId8" tooltip="" action="ppaction://hlinkfile"/>
              </a:rPr>
              <a:t>https://spring.io/blog/2021/07/07/spring-cloud-hoxton-sr12-has-been-released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57200" y="5181600"/>
            <a:ext cx="7834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Spring Cloud OpenFeign</a:t>
            </a:r>
            <a:r>
              <a:rPr lang="pt-PT" altLang="en-US"/>
              <a:t> - </a:t>
            </a:r>
            <a:r>
              <a:rPr lang="en-US">
                <a:hlinkClick r:id="rId9" tooltip="" action="ppaction://hlinkfile"/>
              </a:rPr>
              <a:t>https://spring.io/projects/spring-cloud-openfeign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31800" y="5715000"/>
            <a:ext cx="8218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/>
              <a:t>Spring Boot started Webflux - </a:t>
            </a:r>
            <a:r>
              <a:rPr lang="en-US">
                <a:hlinkClick r:id="rId10" tooltip="" action="ppaction://hlinkfile"/>
              </a:rPr>
              <a:t>https://spring.io/guides/gs/reactive-rest-service/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Box 93"/>
          <p:cNvSpPr txBox="1"/>
          <p:nvPr/>
        </p:nvSpPr>
        <p:spPr>
          <a:xfrm>
            <a:off x="304800" y="457200"/>
            <a:ext cx="3694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Arquitetura que ser criada:</a:t>
            </a:r>
            <a:endParaRPr lang="pt-PT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99" name="Rectangles 98"/>
          <p:cNvSpPr/>
          <p:nvPr/>
        </p:nvSpPr>
        <p:spPr>
          <a:xfrm>
            <a:off x="3137535" y="777240"/>
            <a:ext cx="8467725" cy="55270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223260" y="866140"/>
            <a:ext cx="1830070" cy="304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200400" y="866775"/>
            <a:ext cx="1718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 b="1">
                <a:solidFill>
                  <a:schemeClr val="bg1"/>
                </a:solidFill>
              </a:rPr>
              <a:t>Service Registry</a:t>
            </a:r>
            <a:endParaRPr lang="pt-PT" altLang="en-US" sz="1200" b="1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2620" y="1378585"/>
            <a:ext cx="10608310" cy="4758690"/>
            <a:chOff x="1012" y="2171"/>
            <a:chExt cx="16706" cy="7494"/>
          </a:xfrm>
        </p:grpSpPr>
        <p:sp>
          <p:nvSpPr>
            <p:cNvPr id="117" name="Rectangles 116"/>
            <p:cNvSpPr/>
            <p:nvPr/>
          </p:nvSpPr>
          <p:spPr>
            <a:xfrm>
              <a:off x="15600" y="2640"/>
              <a:ext cx="2040" cy="1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8" name="Text Box 117"/>
            <p:cNvSpPr txBox="1"/>
            <p:nvPr/>
          </p:nvSpPr>
          <p:spPr>
            <a:xfrm>
              <a:off x="15812" y="2880"/>
              <a:ext cx="1694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pt-PT" altLang="en-US" sz="1400">
                  <a:solidFill>
                    <a:schemeClr val="bg1"/>
                  </a:solidFill>
                </a:rPr>
                <a:t>Accounting</a:t>
              </a:r>
              <a:endParaRPr lang="pt-PT" altLang="en-US" sz="1400">
                <a:solidFill>
                  <a:schemeClr val="bg1"/>
                </a:solidFill>
              </a:endParaRPr>
            </a:p>
            <a:p>
              <a:pPr algn="ctr"/>
              <a:r>
                <a:rPr lang="pt-PT" altLang="en-US" sz="1400">
                  <a:solidFill>
                    <a:schemeClr val="bg1"/>
                  </a:solidFill>
                </a:rPr>
                <a:t>Service</a:t>
              </a:r>
              <a:endParaRPr lang="pt-PT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19" name="Rectangles 118"/>
            <p:cNvSpPr/>
            <p:nvPr/>
          </p:nvSpPr>
          <p:spPr>
            <a:xfrm>
              <a:off x="15678" y="7577"/>
              <a:ext cx="2040" cy="1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Text Box 119"/>
            <p:cNvSpPr txBox="1"/>
            <p:nvPr/>
          </p:nvSpPr>
          <p:spPr>
            <a:xfrm>
              <a:off x="15871" y="7817"/>
              <a:ext cx="1733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pt-PT" altLang="en-US" sz="1400"/>
                <a:t>Notification</a:t>
              </a:r>
              <a:endParaRPr lang="pt-PT" altLang="en-US" sz="1400"/>
            </a:p>
            <a:p>
              <a:pPr algn="ctr"/>
              <a:r>
                <a:rPr lang="pt-PT" altLang="en-US" sz="1400"/>
                <a:t>Service</a:t>
              </a:r>
              <a:endParaRPr lang="pt-PT" altLang="en-US" sz="1400"/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4400" y="2417"/>
              <a:ext cx="1429" cy="480"/>
              <a:chOff x="6131" y="2160"/>
              <a:chExt cx="1429" cy="480"/>
            </a:xfrm>
          </p:grpSpPr>
          <p:sp>
            <p:nvSpPr>
              <p:cNvPr id="137" name="Round Single Corner Rectangle 136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8" name="Text Box 137"/>
              <p:cNvSpPr txBox="1"/>
              <p:nvPr/>
            </p:nvSpPr>
            <p:spPr>
              <a:xfrm>
                <a:off x="6131" y="2160"/>
                <a:ext cx="142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Rest 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Rectangles 108"/>
            <p:cNvSpPr/>
            <p:nvPr/>
          </p:nvSpPr>
          <p:spPr>
            <a:xfrm>
              <a:off x="10320" y="2502"/>
              <a:ext cx="2040" cy="1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0" name="Text Box 109"/>
            <p:cNvSpPr txBox="1"/>
            <p:nvPr/>
          </p:nvSpPr>
          <p:spPr>
            <a:xfrm>
              <a:off x="10373" y="2862"/>
              <a:ext cx="201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pt-PT" altLang="en-US" sz="1400"/>
                <a:t>Order Service</a:t>
              </a:r>
              <a:endParaRPr lang="pt-PT" altLang="en-US" sz="1400"/>
            </a:p>
          </p:txBody>
        </p:sp>
        <p:sp>
          <p:nvSpPr>
            <p:cNvPr id="111" name="Rectangles 110"/>
            <p:cNvSpPr/>
            <p:nvPr/>
          </p:nvSpPr>
          <p:spPr>
            <a:xfrm>
              <a:off x="10320" y="4305"/>
              <a:ext cx="2040" cy="12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2" name="Text Box 111"/>
            <p:cNvSpPr txBox="1"/>
            <p:nvPr/>
          </p:nvSpPr>
          <p:spPr>
            <a:xfrm>
              <a:off x="10547" y="4425"/>
              <a:ext cx="1665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pt-PT" altLang="en-US" sz="1400">
                  <a:solidFill>
                    <a:schemeClr val="bg1"/>
                  </a:solidFill>
                </a:rPr>
                <a:t>Restaurant</a:t>
              </a:r>
              <a:endParaRPr lang="pt-PT" altLang="en-US" sz="1400">
                <a:solidFill>
                  <a:schemeClr val="bg1"/>
                </a:solidFill>
              </a:endParaRPr>
            </a:p>
            <a:p>
              <a:pPr algn="ctr"/>
              <a:r>
                <a:rPr lang="pt-PT" altLang="en-US" sz="1400">
                  <a:solidFill>
                    <a:schemeClr val="bg1"/>
                  </a:solidFill>
                </a:rPr>
                <a:t>Service</a:t>
              </a:r>
              <a:endParaRPr lang="pt-PT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13" name="Rectangles 112"/>
            <p:cNvSpPr/>
            <p:nvPr/>
          </p:nvSpPr>
          <p:spPr>
            <a:xfrm>
              <a:off x="10280" y="6305"/>
              <a:ext cx="2040" cy="1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4" name="Text Box 113"/>
            <p:cNvSpPr txBox="1"/>
            <p:nvPr/>
          </p:nvSpPr>
          <p:spPr>
            <a:xfrm>
              <a:off x="10722" y="6545"/>
              <a:ext cx="1235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pt-PT" altLang="en-US" sz="1400">
                  <a:solidFill>
                    <a:schemeClr val="tx1"/>
                  </a:solidFill>
                </a:rPr>
                <a:t>Kitchen</a:t>
              </a:r>
              <a:endParaRPr lang="pt-PT" altLang="en-US" sz="1400">
                <a:solidFill>
                  <a:schemeClr val="tx1"/>
                </a:solidFill>
              </a:endParaRPr>
            </a:p>
            <a:p>
              <a:pPr algn="ctr"/>
              <a:r>
                <a:rPr lang="pt-PT" altLang="en-US" sz="1400">
                  <a:solidFill>
                    <a:schemeClr val="tx1"/>
                  </a:solidFill>
                </a:rPr>
                <a:t>Service</a:t>
              </a:r>
              <a:endParaRPr lang="pt-PT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5" name="Rectangles 114"/>
            <p:cNvSpPr/>
            <p:nvPr/>
          </p:nvSpPr>
          <p:spPr>
            <a:xfrm>
              <a:off x="10280" y="8465"/>
              <a:ext cx="2040" cy="1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6" name="Text Box 115"/>
            <p:cNvSpPr txBox="1"/>
            <p:nvPr/>
          </p:nvSpPr>
          <p:spPr>
            <a:xfrm>
              <a:off x="10673" y="8705"/>
              <a:ext cx="1333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pt-PT" altLang="en-US" sz="1400"/>
                <a:t>Delivery</a:t>
              </a:r>
              <a:endParaRPr lang="pt-PT" altLang="en-US" sz="1400"/>
            </a:p>
            <a:p>
              <a:pPr algn="ctr"/>
              <a:r>
                <a:rPr lang="pt-PT" altLang="en-US" sz="1400"/>
                <a:t>Service</a:t>
              </a:r>
              <a:endParaRPr lang="pt-PT" altLang="en-US" sz="1400"/>
            </a:p>
          </p:txBody>
        </p:sp>
        <p:grpSp>
          <p:nvGrpSpPr>
            <p:cNvPr id="132" name="Group 131"/>
            <p:cNvGrpSpPr/>
            <p:nvPr/>
          </p:nvGrpSpPr>
          <p:grpSpPr>
            <a:xfrm rot="0">
              <a:off x="9173" y="2171"/>
              <a:ext cx="1429" cy="480"/>
              <a:chOff x="6131" y="2160"/>
              <a:chExt cx="1429" cy="480"/>
            </a:xfrm>
          </p:grpSpPr>
          <p:sp>
            <p:nvSpPr>
              <p:cNvPr id="130" name="Round Single Corner Rectangle 129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1" name="Text Box 130"/>
              <p:cNvSpPr txBox="1"/>
              <p:nvPr/>
            </p:nvSpPr>
            <p:spPr>
              <a:xfrm>
                <a:off x="6131" y="2160"/>
                <a:ext cx="142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Rest 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 rot="0">
              <a:off x="9118" y="4076"/>
              <a:ext cx="1429" cy="480"/>
              <a:chOff x="6131" y="2160"/>
              <a:chExt cx="1429" cy="480"/>
            </a:xfrm>
          </p:grpSpPr>
          <p:sp>
            <p:nvSpPr>
              <p:cNvPr id="134" name="Round Single Corner Rectangle 133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5" name="Text Box 134"/>
              <p:cNvSpPr txBox="1"/>
              <p:nvPr/>
            </p:nvSpPr>
            <p:spPr>
              <a:xfrm>
                <a:off x="6131" y="2160"/>
                <a:ext cx="142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Rest 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 rot="0">
              <a:off x="9064" y="8262"/>
              <a:ext cx="1429" cy="480"/>
              <a:chOff x="6131" y="2160"/>
              <a:chExt cx="1429" cy="480"/>
            </a:xfrm>
          </p:grpSpPr>
          <p:sp>
            <p:nvSpPr>
              <p:cNvPr id="140" name="Round Single Corner Rectangle 139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1" name="Text Box 140"/>
              <p:cNvSpPr txBox="1"/>
              <p:nvPr/>
            </p:nvSpPr>
            <p:spPr>
              <a:xfrm>
                <a:off x="6131" y="2160"/>
                <a:ext cx="142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Rest 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 rot="0">
              <a:off x="9318" y="6265"/>
              <a:ext cx="1429" cy="480"/>
              <a:chOff x="6131" y="2160"/>
              <a:chExt cx="1429" cy="480"/>
            </a:xfrm>
          </p:grpSpPr>
          <p:sp>
            <p:nvSpPr>
              <p:cNvPr id="143" name="Round Single Corner Rectangle 142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4" name="Text Box 143"/>
              <p:cNvSpPr txBox="1"/>
              <p:nvPr/>
            </p:nvSpPr>
            <p:spPr>
              <a:xfrm>
                <a:off x="6131" y="2160"/>
                <a:ext cx="142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Rest 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14575" y="7337"/>
              <a:ext cx="1429" cy="480"/>
              <a:chOff x="6131" y="2160"/>
              <a:chExt cx="1429" cy="480"/>
            </a:xfrm>
          </p:grpSpPr>
          <p:sp>
            <p:nvSpPr>
              <p:cNvPr id="146" name="Round Single Corner Rectangle 145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7" name="Text Box 146"/>
              <p:cNvSpPr txBox="1"/>
              <p:nvPr/>
            </p:nvSpPr>
            <p:spPr>
              <a:xfrm>
                <a:off x="6131" y="2160"/>
                <a:ext cx="142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Rest 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52" name="Picture 151" descr="use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320" y="3643"/>
              <a:ext cx="768" cy="878"/>
            </a:xfrm>
            <a:prstGeom prst="rect">
              <a:avLst/>
            </a:prstGeom>
          </p:spPr>
        </p:pic>
        <p:sp>
          <p:nvSpPr>
            <p:cNvPr id="153" name="Text Box 152"/>
            <p:cNvSpPr txBox="1"/>
            <p:nvPr/>
          </p:nvSpPr>
          <p:spPr>
            <a:xfrm>
              <a:off x="1212" y="4560"/>
              <a:ext cx="107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 sz="1200"/>
                <a:t>Courier</a:t>
              </a:r>
              <a:endParaRPr lang="pt-PT" altLang="en-US" sz="1200"/>
            </a:p>
          </p:txBody>
        </p:sp>
        <p:pic>
          <p:nvPicPr>
            <p:cNvPr id="154" name="Picture 153" descr="use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80" y="5163"/>
              <a:ext cx="768" cy="878"/>
            </a:xfrm>
            <a:prstGeom prst="rect">
              <a:avLst/>
            </a:prstGeom>
          </p:spPr>
        </p:pic>
        <p:sp>
          <p:nvSpPr>
            <p:cNvPr id="155" name="Text Box 154"/>
            <p:cNvSpPr txBox="1"/>
            <p:nvPr/>
          </p:nvSpPr>
          <p:spPr>
            <a:xfrm>
              <a:off x="1052" y="6080"/>
              <a:ext cx="1390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 sz="1200"/>
                <a:t>Consumer</a:t>
              </a:r>
              <a:endParaRPr lang="pt-PT" altLang="en-US" sz="1200"/>
            </a:p>
          </p:txBody>
        </p:sp>
        <p:pic>
          <p:nvPicPr>
            <p:cNvPr id="156" name="Picture 155" descr="use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360" y="6803"/>
              <a:ext cx="768" cy="878"/>
            </a:xfrm>
            <a:prstGeom prst="rect">
              <a:avLst/>
            </a:prstGeom>
          </p:spPr>
        </p:pic>
        <p:sp>
          <p:nvSpPr>
            <p:cNvPr id="157" name="Text Box 156"/>
            <p:cNvSpPr txBox="1"/>
            <p:nvPr/>
          </p:nvSpPr>
          <p:spPr>
            <a:xfrm>
              <a:off x="1012" y="7720"/>
              <a:ext cx="1470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 sz="1200"/>
                <a:t>Restaurant</a:t>
              </a:r>
              <a:endParaRPr lang="pt-PT" altLang="en-US" sz="1200"/>
            </a:p>
          </p:txBody>
        </p:sp>
        <p:sp>
          <p:nvSpPr>
            <p:cNvPr id="105" name="Rectangles 104"/>
            <p:cNvSpPr/>
            <p:nvPr/>
          </p:nvSpPr>
          <p:spPr>
            <a:xfrm>
              <a:off x="5520" y="3222"/>
              <a:ext cx="2040" cy="5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Text Box 105"/>
            <p:cNvSpPr txBox="1"/>
            <p:nvPr/>
          </p:nvSpPr>
          <p:spPr>
            <a:xfrm>
              <a:off x="5640" y="4552"/>
              <a:ext cx="187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400" b="1">
                  <a:solidFill>
                    <a:schemeClr val="bg1"/>
                  </a:solidFill>
                </a:rPr>
                <a:t>API Gateway</a:t>
              </a:r>
              <a:endParaRPr lang="pt-PT" altLang="en-US" sz="1400" b="1">
                <a:solidFill>
                  <a:schemeClr val="bg1"/>
                </a:solidFill>
              </a:endParaRP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2880" y="3724"/>
              <a:ext cx="921" cy="970"/>
              <a:chOff x="10560" y="-11"/>
              <a:chExt cx="1680" cy="1680"/>
            </a:xfrm>
          </p:grpSpPr>
          <p:pic>
            <p:nvPicPr>
              <p:cNvPr id="165" name="Picture 164" descr="mobile-scre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160" y="480"/>
                <a:ext cx="588" cy="785"/>
              </a:xfrm>
              <a:prstGeom prst="rect">
                <a:avLst/>
              </a:prstGeom>
            </p:spPr>
          </p:pic>
          <p:sp>
            <p:nvSpPr>
              <p:cNvPr id="166" name="Oval 165"/>
              <p:cNvSpPr/>
              <p:nvPr/>
            </p:nvSpPr>
            <p:spPr>
              <a:xfrm>
                <a:off x="10560" y="-11"/>
                <a:ext cx="1680" cy="1680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>
                <a:solidFill>
                  <a:srgbClr val="6CB3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2961" y="7050"/>
              <a:ext cx="960" cy="1002"/>
              <a:chOff x="17040" y="2269"/>
              <a:chExt cx="972" cy="1064"/>
            </a:xfrm>
          </p:grpSpPr>
          <p:pic>
            <p:nvPicPr>
              <p:cNvPr id="164" name="Picture 163" descr="laptop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7185" y="2520"/>
                <a:ext cx="683" cy="547"/>
              </a:xfrm>
              <a:prstGeom prst="rect">
                <a:avLst/>
              </a:prstGeom>
            </p:spPr>
          </p:pic>
          <p:sp>
            <p:nvSpPr>
              <p:cNvPr id="167" name="Oval 166"/>
              <p:cNvSpPr/>
              <p:nvPr/>
            </p:nvSpPr>
            <p:spPr>
              <a:xfrm>
                <a:off x="17040" y="2269"/>
                <a:ext cx="972" cy="1064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>
                <a:solidFill>
                  <a:srgbClr val="6CB3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cxnSp>
          <p:nvCxnSpPr>
            <p:cNvPr id="175" name="Straight Arrow Connector 174"/>
            <p:cNvCxnSpPr/>
            <p:nvPr/>
          </p:nvCxnSpPr>
          <p:spPr>
            <a:xfrm>
              <a:off x="2233" y="4309"/>
              <a:ext cx="527" cy="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2313" y="5829"/>
              <a:ext cx="527" cy="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/>
            <p:cNvGrpSpPr/>
            <p:nvPr/>
          </p:nvGrpSpPr>
          <p:grpSpPr>
            <a:xfrm>
              <a:off x="2960" y="5364"/>
              <a:ext cx="921" cy="970"/>
              <a:chOff x="10560" y="-11"/>
              <a:chExt cx="1680" cy="1680"/>
            </a:xfrm>
          </p:grpSpPr>
          <p:pic>
            <p:nvPicPr>
              <p:cNvPr id="181" name="Picture 180" descr="mobile-scre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160" y="480"/>
                <a:ext cx="588" cy="785"/>
              </a:xfrm>
              <a:prstGeom prst="rect">
                <a:avLst/>
              </a:prstGeom>
            </p:spPr>
          </p:pic>
          <p:sp>
            <p:nvSpPr>
              <p:cNvPr id="182" name="Oval 181"/>
              <p:cNvSpPr/>
              <p:nvPr/>
            </p:nvSpPr>
            <p:spPr>
              <a:xfrm>
                <a:off x="10560" y="-11"/>
                <a:ext cx="1680" cy="1680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>
                <a:solidFill>
                  <a:srgbClr val="6CB3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cxnSp>
          <p:nvCxnSpPr>
            <p:cNvPr id="183" name="Straight Arrow Connector 182"/>
            <p:cNvCxnSpPr/>
            <p:nvPr/>
          </p:nvCxnSpPr>
          <p:spPr>
            <a:xfrm>
              <a:off x="2273" y="7589"/>
              <a:ext cx="527" cy="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V="1">
              <a:off x="3801" y="4177"/>
              <a:ext cx="1839" cy="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3881" y="5849"/>
              <a:ext cx="1759" cy="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3921" y="7551"/>
              <a:ext cx="5439" cy="10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V="1">
              <a:off x="7518" y="4293"/>
              <a:ext cx="1600" cy="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7560" y="4994"/>
              <a:ext cx="2040" cy="32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 flipV="1">
              <a:off x="12385" y="3000"/>
              <a:ext cx="2975" cy="5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12385" y="2634"/>
              <a:ext cx="2015" cy="4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Arrow Connector 1"/>
            <p:cNvCxnSpPr/>
            <p:nvPr/>
          </p:nvCxnSpPr>
          <p:spPr>
            <a:xfrm>
              <a:off x="12240" y="5054"/>
              <a:ext cx="2640" cy="23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12360" y="3308"/>
              <a:ext cx="2930" cy="40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841" y="2280"/>
              <a:ext cx="5519" cy="1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518" y="2640"/>
              <a:ext cx="1962" cy="14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Box 9">
            <a:hlinkClick r:id="rId7" tooltip="" action="ppaction://hlinkfile"/>
          </p:cNvPr>
          <p:cNvSpPr txBox="1"/>
          <p:nvPr/>
        </p:nvSpPr>
        <p:spPr>
          <a:xfrm>
            <a:off x="9296400" y="6400800"/>
            <a:ext cx="23806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hlinkClick r:id="rId7" tooltip="" action="ppaction://hlinkfile"/>
              </a:rPr>
              <a:t>https://microservices.io/</a:t>
            </a:r>
            <a:endParaRPr lang="en-US" sz="1600"/>
          </a:p>
        </p:txBody>
      </p:sp>
      <p:sp>
        <p:nvSpPr>
          <p:cNvPr id="11" name="Text Box 10"/>
          <p:cNvSpPr txBox="1"/>
          <p:nvPr/>
        </p:nvSpPr>
        <p:spPr>
          <a:xfrm>
            <a:off x="5091430" y="912495"/>
            <a:ext cx="8553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000">
                <a:solidFill>
                  <a:srgbClr val="7030A0"/>
                </a:solidFill>
              </a:rPr>
              <a:t>PORT: 8081</a:t>
            </a:r>
            <a:endParaRPr lang="pt-PT" altLang="en-US" sz="1000">
              <a:solidFill>
                <a:srgbClr val="7030A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945255" y="5867400"/>
            <a:ext cx="8553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000">
                <a:solidFill>
                  <a:srgbClr val="7030A0"/>
                </a:solidFill>
              </a:rPr>
              <a:t>PORT: 8080</a:t>
            </a:r>
            <a:endParaRPr lang="pt-PT" altLang="en-US" sz="1000">
              <a:solidFill>
                <a:srgbClr val="7030A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777355" y="1343660"/>
            <a:ext cx="8553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000">
                <a:solidFill>
                  <a:srgbClr val="7030A0"/>
                </a:solidFill>
              </a:rPr>
              <a:t>PORT: 8082</a:t>
            </a:r>
            <a:endParaRPr lang="pt-PT" altLang="en-US" sz="1000">
              <a:solidFill>
                <a:srgbClr val="7030A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751955" y="2537460"/>
            <a:ext cx="8553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000">
                <a:solidFill>
                  <a:srgbClr val="7030A0"/>
                </a:solidFill>
              </a:rPr>
              <a:t>PORT: 8084</a:t>
            </a:r>
            <a:endParaRPr lang="pt-PT" altLang="en-US" sz="1000">
              <a:solidFill>
                <a:srgbClr val="7030A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802755" y="3807460"/>
            <a:ext cx="8553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000">
                <a:solidFill>
                  <a:srgbClr val="7030A0"/>
                </a:solidFill>
              </a:rPr>
              <a:t>PORT: 8085</a:t>
            </a:r>
            <a:endParaRPr lang="pt-PT" altLang="en-US" sz="1000">
              <a:solidFill>
                <a:srgbClr val="7030A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802755" y="5179060"/>
            <a:ext cx="8553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000">
                <a:solidFill>
                  <a:srgbClr val="7030A0"/>
                </a:solidFill>
              </a:rPr>
              <a:t>PORT: 8083</a:t>
            </a:r>
            <a:endParaRPr lang="pt-PT" altLang="en-US" sz="1000">
              <a:solidFill>
                <a:srgbClr val="7030A0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0028555" y="1470660"/>
            <a:ext cx="8553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000">
                <a:solidFill>
                  <a:srgbClr val="7030A0"/>
                </a:solidFill>
              </a:rPr>
              <a:t>PORT: 8086</a:t>
            </a:r>
            <a:endParaRPr lang="pt-PT" altLang="en-US" sz="1000">
              <a:solidFill>
                <a:srgbClr val="7030A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0155555" y="4569460"/>
            <a:ext cx="8553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000">
                <a:solidFill>
                  <a:srgbClr val="7030A0"/>
                </a:solidFill>
              </a:rPr>
              <a:t>PORT: 8087</a:t>
            </a:r>
            <a:endParaRPr lang="pt-PT" altLang="en-US" sz="10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4581"/>
          <a:stretch>
            <a:fillRect/>
          </a:stretch>
        </p:blipFill>
        <p:spPr>
          <a:xfrm>
            <a:off x="228600" y="609600"/>
            <a:ext cx="11736070" cy="61042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04800" y="152400"/>
            <a:ext cx="6376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Visualização do Eureka Server (Server Registry)</a:t>
            </a:r>
            <a:endParaRPr lang="pt-PT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799955" y="225425"/>
            <a:ext cx="21520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hlinkClick r:id="rId2" tooltip=""/>
              </a:rPr>
              <a:t>http://localhost:8081/</a:t>
            </a:r>
            <a:endParaRPr lang="en-US" sz="1600"/>
          </a:p>
        </p:txBody>
      </p:sp>
      <p:sp>
        <p:nvSpPr>
          <p:cNvPr id="5" name="Rectangles 4"/>
          <p:cNvSpPr/>
          <p:nvPr/>
        </p:nvSpPr>
        <p:spPr>
          <a:xfrm>
            <a:off x="6781800" y="3581400"/>
            <a:ext cx="1752600" cy="1981200"/>
          </a:xfrm>
          <a:prstGeom prst="rect">
            <a:avLst/>
          </a:prstGeom>
          <a:solidFill>
            <a:schemeClr val="accent1">
              <a:alpha val="12000"/>
            </a:schemeClr>
          </a:solidFill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04800" y="3505200"/>
            <a:ext cx="838200" cy="1905000"/>
          </a:xfrm>
          <a:prstGeom prst="rect">
            <a:avLst/>
          </a:prstGeom>
          <a:solidFill>
            <a:schemeClr val="accent1">
              <a:alpha val="12000"/>
            </a:schemeClr>
          </a:solidFill>
          <a:ln w="28575" cmpd="thickThin">
            <a:solidFill>
              <a:srgbClr val="6CB33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04800" y="152400"/>
            <a:ext cx="4823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Visualização Application.properties </a:t>
            </a:r>
            <a:endParaRPr lang="pt-PT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685800"/>
            <a:ext cx="6941185" cy="299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810000"/>
            <a:ext cx="8858250" cy="25908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543800" y="685800"/>
            <a:ext cx="17919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400"/>
              <a:t>Figura 01 - Gateway</a:t>
            </a:r>
            <a:endParaRPr lang="pt-PT" alt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76200" y="6019800"/>
            <a:ext cx="30226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400"/>
              <a:t>Figura 02 - Registry - Eureka Server</a:t>
            </a:r>
            <a:endParaRPr lang="pt-PT" altLang="en-US" sz="1400"/>
          </a:p>
        </p:txBody>
      </p:sp>
      <p:sp>
        <p:nvSpPr>
          <p:cNvPr id="8" name="Text Box 7"/>
          <p:cNvSpPr txBox="1"/>
          <p:nvPr/>
        </p:nvSpPr>
        <p:spPr>
          <a:xfrm>
            <a:off x="4953000" y="6477000"/>
            <a:ext cx="7096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hlinkClick r:id="rId3" tooltip="" action="ppaction://hlinkfile"/>
              </a:rPr>
              <a:t>https://cloud.spring.io/spring-cloud-netflix/multi/multi_spring-cloud-eureka-server.html</a:t>
            </a:r>
            <a:endParaRPr 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04800" y="152400"/>
            <a:ext cx="4823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Visualização Application.properties </a:t>
            </a:r>
            <a:endParaRPr lang="pt-PT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609600"/>
            <a:ext cx="5325745" cy="2124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78505"/>
            <a:ext cx="5292725" cy="2194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609600"/>
            <a:ext cx="6245225" cy="2124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770" y="3268345"/>
            <a:ext cx="6266815" cy="21863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04800" y="152400"/>
            <a:ext cx="6493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Visualização Organizacional do Projeto no Intellij</a:t>
            </a:r>
            <a:endParaRPr lang="pt-PT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685800"/>
            <a:ext cx="4201795" cy="3140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81000"/>
            <a:ext cx="4189730" cy="3575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403090"/>
            <a:ext cx="9251950" cy="24136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28600" y="3886200"/>
            <a:ext cx="1631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400"/>
              <a:t>Figura 01 - Project</a:t>
            </a:r>
            <a:endParaRPr lang="pt-PT" altLang="en-US" sz="1400"/>
          </a:p>
        </p:txBody>
      </p:sp>
      <p:sp>
        <p:nvSpPr>
          <p:cNvPr id="8" name="Text Box 7"/>
          <p:cNvSpPr txBox="1"/>
          <p:nvPr/>
        </p:nvSpPr>
        <p:spPr>
          <a:xfrm>
            <a:off x="7696200" y="3962400"/>
            <a:ext cx="17595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400"/>
              <a:t>Figura 02 - Services</a:t>
            </a:r>
            <a:endParaRPr lang="pt-PT" altLang="en-US" sz="1400"/>
          </a:p>
        </p:txBody>
      </p:sp>
      <p:sp>
        <p:nvSpPr>
          <p:cNvPr id="9" name="Text Box 8"/>
          <p:cNvSpPr txBox="1"/>
          <p:nvPr/>
        </p:nvSpPr>
        <p:spPr>
          <a:xfrm>
            <a:off x="9525000" y="6477000"/>
            <a:ext cx="16700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400"/>
              <a:t>Figura 03 -Console</a:t>
            </a:r>
            <a:endParaRPr lang="pt-PT" altLang="en-US" sz="1400"/>
          </a:p>
        </p:txBody>
      </p:sp>
      <p:sp>
        <p:nvSpPr>
          <p:cNvPr id="10" name="Rectangles 9"/>
          <p:cNvSpPr/>
          <p:nvPr/>
        </p:nvSpPr>
        <p:spPr>
          <a:xfrm>
            <a:off x="3352800" y="5562600"/>
            <a:ext cx="6096000" cy="228600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04800" y="152400"/>
            <a:ext cx="6560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Visualização Application (main) Projeto no IntelliJ</a:t>
            </a:r>
            <a:endParaRPr lang="pt-PT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705600" y="990600"/>
            <a:ext cx="20853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400"/>
              <a:t>Figura 01 - Eureka main</a:t>
            </a:r>
            <a:endParaRPr lang="pt-PT" alt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90600"/>
            <a:ext cx="6447790" cy="19704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819400"/>
            <a:ext cx="6891655" cy="172275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9677400" y="2819400"/>
            <a:ext cx="22421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400"/>
              <a:t>Figura 02 - Gateway main</a:t>
            </a:r>
            <a:endParaRPr lang="pt-PT" altLang="en-US" sz="1400"/>
          </a:p>
        </p:txBody>
      </p:sp>
      <p:sp>
        <p:nvSpPr>
          <p:cNvPr id="14" name="Text Box 13"/>
          <p:cNvSpPr txBox="1"/>
          <p:nvPr/>
        </p:nvSpPr>
        <p:spPr>
          <a:xfrm>
            <a:off x="2133600" y="6019800"/>
            <a:ext cx="19894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400"/>
              <a:t>Figura 03 - Order main</a:t>
            </a:r>
            <a:endParaRPr lang="pt-PT" altLang="en-US" sz="1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343400"/>
            <a:ext cx="7860665" cy="23723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76200"/>
            <a:ext cx="11951335" cy="672274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3505200" y="2057400"/>
            <a:ext cx="5029200" cy="2057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800600" y="2590800"/>
            <a:ext cx="2583815" cy="706755"/>
          </a:xfrm>
          <a:prstGeom prst="rect">
            <a:avLst/>
          </a:prstGeom>
          <a:solidFill>
            <a:schemeClr val="accent5">
              <a:alpha val="0"/>
            </a:schemeClr>
          </a:solidFill>
        </p:spPr>
        <p:txBody>
          <a:bodyPr wrap="square" rtlCol="0">
            <a:spAutoFit/>
          </a:bodyPr>
          <a:p>
            <a:r>
              <a:rPr lang="pt-PT" altLang="en-US" sz="4000">
                <a:solidFill>
                  <a:schemeClr val="bg1"/>
                </a:solidFill>
              </a:rPr>
              <a:t>Hands on</a:t>
            </a:r>
            <a:endParaRPr lang="pt-PT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86"/>
          <p:cNvSpPr txBox="1"/>
          <p:nvPr/>
        </p:nvSpPr>
        <p:spPr>
          <a:xfrm>
            <a:off x="457200" y="609600"/>
            <a:ext cx="1036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pt-PT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Agenda:</a:t>
            </a:r>
            <a:endParaRPr lang="pt-PT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7200" y="1295400"/>
            <a:ext cx="30765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PT" altLang="en-US">
                <a:solidFill>
                  <a:schemeClr val="tx1"/>
                </a:solidFill>
                <a:sym typeface="+mn-ea"/>
              </a:rPr>
              <a:t>Monolithic Vs. Microserviços</a:t>
            </a:r>
            <a:endParaRPr lang="pt-PT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57200" y="1752600"/>
            <a:ext cx="48812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pt-PT" altLang="en-US">
                <a:sym typeface="+mn-ea"/>
              </a:rPr>
              <a:t>Vantagens e Desvantagens dos Microservices</a:t>
            </a:r>
            <a:endParaRPr lang="pt-PT" altLang="en-US">
              <a:sym typeface="+mn-ea"/>
            </a:endParaRPr>
          </a:p>
        </p:txBody>
      </p:sp>
      <p:sp>
        <p:nvSpPr>
          <p:cNvPr id="94" name="Text Box 93"/>
          <p:cNvSpPr txBox="1"/>
          <p:nvPr/>
        </p:nvSpPr>
        <p:spPr>
          <a:xfrm>
            <a:off x="457200" y="2209800"/>
            <a:ext cx="39281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pt-PT" altLang="en-US">
                <a:sym typeface="+mn-ea"/>
              </a:rPr>
              <a:t>Arquitetura de Microserviços</a:t>
            </a:r>
            <a:endParaRPr lang="pt-PT" altLang="en-US">
              <a:sym typeface="+mn-ea"/>
            </a:endParaRPr>
          </a:p>
        </p:txBody>
      </p:sp>
      <p:sp>
        <p:nvSpPr>
          <p:cNvPr id="139" name="Text Box 138"/>
          <p:cNvSpPr txBox="1"/>
          <p:nvPr/>
        </p:nvSpPr>
        <p:spPr>
          <a:xfrm>
            <a:off x="457200" y="2667000"/>
            <a:ext cx="46005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pt-PT" altLang="en-US">
                <a:sym typeface="+mn-ea"/>
              </a:rPr>
              <a:t>Comunicação </a:t>
            </a:r>
            <a:r>
              <a:rPr lang="pt-PT" altLang="en-US">
                <a:sym typeface="+mn-ea"/>
              </a:rPr>
              <a:t>Sincrona </a:t>
            </a:r>
            <a:r>
              <a:rPr lang="pt-PT" altLang="en-US">
                <a:sym typeface="+mn-ea"/>
              </a:rPr>
              <a:t>entre Microserviços</a:t>
            </a:r>
            <a:endParaRPr lang="pt-PT" altLang="en-US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7200" y="3200400"/>
            <a:ext cx="31305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pt-PT" altLang="en-US">
                <a:sym typeface="+mn-ea"/>
              </a:rPr>
              <a:t>Service Registry / Discovery </a:t>
            </a:r>
            <a:endParaRPr lang="pt-PT" alt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57200" y="3733800"/>
            <a:ext cx="265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pt-PT" altLang="en-US">
                <a:sym typeface="+mn-ea"/>
              </a:rPr>
              <a:t>API Composition Pattern</a:t>
            </a:r>
            <a:endParaRPr lang="pt-PT" alt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7200" y="4267200"/>
            <a:ext cx="3757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pt-PT" altLang="en-US">
                <a:sym typeface="+mn-ea"/>
              </a:rPr>
              <a:t>Arquitetura que será criada</a:t>
            </a:r>
            <a:endParaRPr lang="pt-PT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7200" y="4724400"/>
            <a:ext cx="54222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pt-PT" altLang="en-US">
                <a:sym typeface="+mn-ea"/>
              </a:rPr>
              <a:t>Como configurar Eureka Server e Clients</a:t>
            </a:r>
            <a:endParaRPr lang="pt-PT" alt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31800" y="5232400"/>
            <a:ext cx="25901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pt-PT" altLang="en-US">
                <a:sym typeface="+mn-ea"/>
              </a:rPr>
              <a:t>Hands on (Prática)</a:t>
            </a:r>
            <a:endParaRPr lang="pt-PT" altLang="en-US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1378585" y="2279650"/>
            <a:ext cx="35179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5400">
                <a:solidFill>
                  <a:srgbClr val="7030A0"/>
                </a:solidFill>
              </a:rPr>
              <a:t>Obrigado!!</a:t>
            </a:r>
            <a:endParaRPr lang="pt-PT" altLang="en-US" sz="54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457200" y="609600"/>
            <a:ext cx="3856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Monolithic Vs. Microserviços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43000"/>
            <a:ext cx="6427470" cy="451231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934200" y="1600200"/>
            <a:ext cx="476186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/>
              <a:t>•</a:t>
            </a:r>
            <a:r>
              <a:rPr lang="en-US" sz="1400">
                <a:solidFill>
                  <a:srgbClr val="0070C0"/>
                </a:solidFill>
              </a:rPr>
              <a:t> Autônomo:</a:t>
            </a:r>
            <a:r>
              <a:rPr lang="en-US" sz="1400"/>
              <a:t> os microsserviços são independentes e podem ser desenvolvidos e implantados independentemente sem afetar outros serviços.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• </a:t>
            </a:r>
            <a:r>
              <a:rPr lang="en-US" sz="1400">
                <a:solidFill>
                  <a:srgbClr val="0070C0"/>
                </a:solidFill>
              </a:rPr>
              <a:t>Especializado:</a:t>
            </a:r>
            <a:r>
              <a:rPr lang="en-US" sz="1400"/>
              <a:t> cada microsserviço é projetado para um recurso específico.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• </a:t>
            </a:r>
            <a:r>
              <a:rPr lang="en-US" sz="1400">
                <a:solidFill>
                  <a:srgbClr val="0070C0"/>
                </a:solidFill>
              </a:rPr>
              <a:t>Stateless:</a:t>
            </a:r>
            <a:r>
              <a:rPr lang="en-US" sz="1400"/>
              <a:t> Microsserviços não compartilham o estado do serviço; em alguns casos, se houver a necessidade de manter o estado, ele será mantido em um banco de dados.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• </a:t>
            </a:r>
            <a:r>
              <a:rPr lang="en-US" sz="1400">
                <a:solidFill>
                  <a:srgbClr val="0070C0"/>
                </a:solidFill>
              </a:rPr>
              <a:t>Interfaces bem definidas (contrato de serviço):</a:t>
            </a:r>
            <a:r>
              <a:rPr lang="en-US" sz="1400"/>
              <a:t> Os microsserviços possuem interfaces bem definidas que permitem a comunicação com eles, como um esquema JSON ou WSDL.</a:t>
            </a:r>
            <a:endParaRPr lang="en-US" sz="1400"/>
          </a:p>
        </p:txBody>
      </p:sp>
      <p:sp>
        <p:nvSpPr>
          <p:cNvPr id="3" name="Text Box 2"/>
          <p:cNvSpPr txBox="1"/>
          <p:nvPr/>
        </p:nvSpPr>
        <p:spPr>
          <a:xfrm>
            <a:off x="7010400" y="1143000"/>
            <a:ext cx="3629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7030A0"/>
                </a:solidFill>
                <a:sym typeface="+mn-ea"/>
              </a:rPr>
              <a:t>Características dos microserviços</a:t>
            </a:r>
            <a:endParaRPr lang="en-US">
              <a:solidFill>
                <a:srgbClr val="7030A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457200" y="609600"/>
            <a:ext cx="653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pt-PT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Vantagens dos Microservices</a:t>
            </a:r>
            <a:endParaRPr lang="pt-PT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845" y="1261745"/>
            <a:ext cx="4562475" cy="47910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724400" y="1219200"/>
            <a:ext cx="67919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Simplicidade para implantar e atualizar</a:t>
            </a:r>
            <a:endParaRPr lang="en-US"/>
          </a:p>
          <a:p>
            <a:r>
              <a:rPr lang="en-US"/>
              <a:t>2. Flexibilidade para usar diferentes tecnologias</a:t>
            </a:r>
            <a:endParaRPr lang="en-US"/>
          </a:p>
          <a:p>
            <a:r>
              <a:rPr lang="en-US"/>
              <a:t>3. Escalabilidade para modificar ou adicionar recursos</a:t>
            </a:r>
            <a:endParaRPr lang="en-US"/>
          </a:p>
          <a:p>
            <a:r>
              <a:rPr lang="en-US"/>
              <a:t>4. Disponibilidade para continuar funcionando</a:t>
            </a:r>
            <a:endParaRPr lang="en-US"/>
          </a:p>
          <a:p>
            <a:r>
              <a:rPr lang="en-US"/>
              <a:t>5. Redundância para se manter disponível</a:t>
            </a:r>
            <a:endParaRPr lang="en-US"/>
          </a:p>
          <a:p>
            <a:r>
              <a:rPr lang="en-US"/>
              <a:t>6. Agilidade para processar e mudar</a:t>
            </a:r>
            <a:endParaRPr lang="en-US"/>
          </a:p>
          <a:p>
            <a:r>
              <a:rPr lang="en-US"/>
              <a:t>7. Independência para ganhar em otimização e produtividade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457200" y="609600"/>
            <a:ext cx="653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pt-PT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Desvantagens dos Microservices</a:t>
            </a:r>
            <a:endParaRPr lang="pt-PT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845" y="1261745"/>
            <a:ext cx="4562475" cy="47910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257800" y="1219200"/>
            <a:ext cx="53517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Complexidade </a:t>
            </a:r>
            <a:endParaRPr lang="en-US"/>
          </a:p>
          <a:p>
            <a:r>
              <a:rPr lang="en-US"/>
              <a:t>2. Potencialmente muito granulares;</a:t>
            </a:r>
            <a:endParaRPr lang="en-US"/>
          </a:p>
          <a:p>
            <a:r>
              <a:rPr lang="en-US"/>
              <a:t>3. Latência durante uso intensivo; e</a:t>
            </a:r>
            <a:endParaRPr lang="en-US"/>
          </a:p>
          <a:p>
            <a:r>
              <a:rPr lang="en-US"/>
              <a:t>4. Os testes podem ser complexos.</a:t>
            </a:r>
            <a:endParaRPr lang="en-US"/>
          </a:p>
          <a:p>
            <a:r>
              <a:rPr lang="en-US"/>
              <a:t>5. Integração com aplicações monolíticas legadas </a:t>
            </a:r>
            <a:endParaRPr lang="en-US"/>
          </a:p>
          <a:p>
            <a:r>
              <a:rPr lang="en-US"/>
              <a:t>6. Segurança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Box 93"/>
          <p:cNvSpPr txBox="1"/>
          <p:nvPr/>
        </p:nvSpPr>
        <p:spPr>
          <a:xfrm>
            <a:off x="609600" y="609600"/>
            <a:ext cx="3928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Arquitetura de Microserviços</a:t>
            </a:r>
            <a:endParaRPr lang="pt-PT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99" name="Rectangles 98"/>
          <p:cNvSpPr/>
          <p:nvPr/>
        </p:nvSpPr>
        <p:spPr>
          <a:xfrm>
            <a:off x="641985" y="1009650"/>
            <a:ext cx="10843260" cy="54102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" y="6047105"/>
            <a:ext cx="372745" cy="372745"/>
          </a:xfrm>
          <a:prstGeom prst="rect">
            <a:avLst/>
          </a:prstGeom>
        </p:spPr>
      </p:pic>
      <p:sp>
        <p:nvSpPr>
          <p:cNvPr id="102" name="Text Box 101"/>
          <p:cNvSpPr txBox="1"/>
          <p:nvPr/>
        </p:nvSpPr>
        <p:spPr>
          <a:xfrm>
            <a:off x="1066800" y="1068705"/>
            <a:ext cx="1375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rgbClr val="6CB33E"/>
                </a:solidFill>
              </a:rPr>
              <a:t>Spring boot</a:t>
            </a:r>
            <a:endParaRPr lang="pt-PT" altLang="en-US">
              <a:solidFill>
                <a:srgbClr val="6CB33E"/>
              </a:solidFill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990600" y="6096000"/>
            <a:ext cx="1375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rgbClr val="6CB33E"/>
                </a:solidFill>
              </a:rPr>
              <a:t>Spring data</a:t>
            </a:r>
            <a:endParaRPr lang="pt-PT" altLang="en-US">
              <a:solidFill>
                <a:srgbClr val="6CB33E"/>
              </a:solidFill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370205" cy="370205"/>
          </a:xfrm>
          <a:prstGeom prst="rect">
            <a:avLst/>
          </a:prstGeom>
        </p:spPr>
      </p:pic>
      <p:grpSp>
        <p:nvGrpSpPr>
          <p:cNvPr id="128" name="Group 127"/>
          <p:cNvGrpSpPr/>
          <p:nvPr/>
        </p:nvGrpSpPr>
        <p:grpSpPr>
          <a:xfrm>
            <a:off x="9906000" y="1371600"/>
            <a:ext cx="1532890" cy="3896995"/>
            <a:chOff x="14160" y="2383"/>
            <a:chExt cx="2414" cy="6137"/>
          </a:xfrm>
        </p:grpSpPr>
        <p:sp>
          <p:nvSpPr>
            <p:cNvPr id="117" name="Rectangles 116"/>
            <p:cNvSpPr/>
            <p:nvPr/>
          </p:nvSpPr>
          <p:spPr>
            <a:xfrm>
              <a:off x="14160" y="2383"/>
              <a:ext cx="2040" cy="1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8" name="Text Box 117"/>
            <p:cNvSpPr txBox="1"/>
            <p:nvPr/>
          </p:nvSpPr>
          <p:spPr>
            <a:xfrm>
              <a:off x="14372" y="2623"/>
              <a:ext cx="1694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pt-PT" altLang="en-US" sz="1400"/>
                <a:t>Accounting</a:t>
              </a:r>
              <a:endParaRPr lang="pt-PT" altLang="en-US" sz="1400"/>
            </a:p>
            <a:p>
              <a:pPr algn="ctr"/>
              <a:r>
                <a:rPr lang="pt-PT" altLang="en-US" sz="1400"/>
                <a:t>Service</a:t>
              </a:r>
              <a:endParaRPr lang="pt-PT" altLang="en-US" sz="1400"/>
            </a:p>
          </p:txBody>
        </p:sp>
        <p:sp>
          <p:nvSpPr>
            <p:cNvPr id="119" name="Rectangles 118"/>
            <p:cNvSpPr/>
            <p:nvPr/>
          </p:nvSpPr>
          <p:spPr>
            <a:xfrm>
              <a:off x="14238" y="7320"/>
              <a:ext cx="2040" cy="1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Text Box 119"/>
            <p:cNvSpPr txBox="1"/>
            <p:nvPr/>
          </p:nvSpPr>
          <p:spPr>
            <a:xfrm>
              <a:off x="14431" y="7560"/>
              <a:ext cx="1733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pt-PT" altLang="en-US" sz="1400"/>
                <a:t>Notification</a:t>
              </a:r>
              <a:endParaRPr lang="pt-PT" altLang="en-US" sz="1400"/>
            </a:p>
            <a:p>
              <a:pPr algn="ctr"/>
              <a:r>
                <a:rPr lang="pt-PT" altLang="en-US" sz="1400"/>
                <a:t>Service</a:t>
              </a:r>
              <a:endParaRPr lang="pt-PT" altLang="en-US" sz="1400"/>
            </a:p>
          </p:txBody>
        </p:sp>
        <p:pic>
          <p:nvPicPr>
            <p:cNvPr id="123" name="Picture 122" descr="—Pngtree—database glyph black icon_37548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20" y="3109"/>
              <a:ext cx="854" cy="854"/>
            </a:xfrm>
            <a:prstGeom prst="rect">
              <a:avLst/>
            </a:prstGeom>
          </p:spPr>
        </p:pic>
      </p:grpSp>
      <p:grpSp>
        <p:nvGrpSpPr>
          <p:cNvPr id="136" name="Group 135"/>
          <p:cNvGrpSpPr/>
          <p:nvPr/>
        </p:nvGrpSpPr>
        <p:grpSpPr>
          <a:xfrm>
            <a:off x="9144000" y="1229995"/>
            <a:ext cx="907415" cy="304800"/>
            <a:chOff x="6131" y="2160"/>
            <a:chExt cx="1429" cy="480"/>
          </a:xfrm>
        </p:grpSpPr>
        <p:sp>
          <p:nvSpPr>
            <p:cNvPr id="137" name="Round Single Corner Rectangle 136"/>
            <p:cNvSpPr/>
            <p:nvPr/>
          </p:nvSpPr>
          <p:spPr>
            <a:xfrm>
              <a:off x="6240" y="2160"/>
              <a:ext cx="1320" cy="480"/>
            </a:xfrm>
            <a:prstGeom prst="round1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8" name="Text Box 137"/>
            <p:cNvSpPr txBox="1"/>
            <p:nvPr/>
          </p:nvSpPr>
          <p:spPr>
            <a:xfrm>
              <a:off x="6131" y="2160"/>
              <a:ext cx="142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 sz="1200" b="1">
                  <a:solidFill>
                    <a:schemeClr val="bg1"/>
                  </a:solidFill>
                </a:rPr>
                <a:t>Rest API</a:t>
              </a:r>
              <a:endParaRPr lang="pt-PT" altLang="en-US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755640" y="1073785"/>
            <a:ext cx="2330450" cy="5019675"/>
            <a:chOff x="8584" y="1691"/>
            <a:chExt cx="3670" cy="7905"/>
          </a:xfrm>
        </p:grpSpPr>
        <p:grpSp>
          <p:nvGrpSpPr>
            <p:cNvPr id="127" name="Group 126"/>
            <p:cNvGrpSpPr/>
            <p:nvPr/>
          </p:nvGrpSpPr>
          <p:grpSpPr>
            <a:xfrm>
              <a:off x="9800" y="2022"/>
              <a:ext cx="2454" cy="7574"/>
              <a:chOff x="8000" y="2160"/>
              <a:chExt cx="2454" cy="7574"/>
            </a:xfrm>
          </p:grpSpPr>
          <p:sp>
            <p:nvSpPr>
              <p:cNvPr id="109" name="Rectangles 108"/>
              <p:cNvSpPr/>
              <p:nvPr/>
            </p:nvSpPr>
            <p:spPr>
              <a:xfrm>
                <a:off x="8040" y="2160"/>
                <a:ext cx="2040" cy="12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0" name="Text Box 109"/>
              <p:cNvSpPr txBox="1"/>
              <p:nvPr/>
            </p:nvSpPr>
            <p:spPr>
              <a:xfrm>
                <a:off x="8093" y="2520"/>
                <a:ext cx="2012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pt-PT" altLang="en-US" sz="1400"/>
                  <a:t>Order Service</a:t>
                </a:r>
                <a:endParaRPr lang="pt-PT" altLang="en-US" sz="1400"/>
              </a:p>
            </p:txBody>
          </p:sp>
          <p:sp>
            <p:nvSpPr>
              <p:cNvPr id="111" name="Rectangles 110"/>
              <p:cNvSpPr/>
              <p:nvPr/>
            </p:nvSpPr>
            <p:spPr>
              <a:xfrm>
                <a:off x="8040" y="3963"/>
                <a:ext cx="2040" cy="12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2" name="Text Box 111"/>
              <p:cNvSpPr txBox="1"/>
              <p:nvPr/>
            </p:nvSpPr>
            <p:spPr>
              <a:xfrm>
                <a:off x="8267" y="4083"/>
                <a:ext cx="1665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pt-PT" altLang="en-US" sz="1400"/>
                  <a:t>Restaurant</a:t>
                </a:r>
                <a:endParaRPr lang="pt-PT" altLang="en-US" sz="1400"/>
              </a:p>
              <a:p>
                <a:pPr algn="ctr"/>
                <a:r>
                  <a:rPr lang="pt-PT" altLang="en-US" sz="1400"/>
                  <a:t>Service</a:t>
                </a:r>
                <a:endParaRPr lang="pt-PT" altLang="en-US" sz="1400"/>
              </a:p>
            </p:txBody>
          </p:sp>
          <p:sp>
            <p:nvSpPr>
              <p:cNvPr id="113" name="Rectangles 112"/>
              <p:cNvSpPr/>
              <p:nvPr/>
            </p:nvSpPr>
            <p:spPr>
              <a:xfrm>
                <a:off x="8000" y="5963"/>
                <a:ext cx="2040" cy="12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4" name="Text Box 113"/>
              <p:cNvSpPr txBox="1"/>
              <p:nvPr/>
            </p:nvSpPr>
            <p:spPr>
              <a:xfrm>
                <a:off x="8442" y="6203"/>
                <a:ext cx="1235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pt-PT" altLang="en-US" sz="1400"/>
                  <a:t>Kitchen</a:t>
                </a:r>
                <a:endParaRPr lang="pt-PT" altLang="en-US" sz="1400"/>
              </a:p>
              <a:p>
                <a:pPr algn="ctr"/>
                <a:r>
                  <a:rPr lang="pt-PT" altLang="en-US" sz="1400"/>
                  <a:t>Service</a:t>
                </a:r>
                <a:endParaRPr lang="pt-PT" altLang="en-US" sz="1400"/>
              </a:p>
            </p:txBody>
          </p:sp>
          <p:sp>
            <p:nvSpPr>
              <p:cNvPr id="115" name="Rectangles 114"/>
              <p:cNvSpPr/>
              <p:nvPr/>
            </p:nvSpPr>
            <p:spPr>
              <a:xfrm>
                <a:off x="8000" y="8123"/>
                <a:ext cx="2040" cy="12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>
                <a:off x="8393" y="8483"/>
                <a:ext cx="1333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pt-PT" altLang="en-US" sz="1400"/>
                  <a:t>Delivery</a:t>
                </a:r>
                <a:endParaRPr lang="pt-PT" altLang="en-US" sz="1400"/>
              </a:p>
              <a:p>
                <a:pPr algn="ctr"/>
                <a:r>
                  <a:rPr lang="pt-PT" altLang="en-US" sz="1400"/>
                  <a:t>Service</a:t>
                </a:r>
                <a:endParaRPr lang="pt-PT" altLang="en-US" sz="1400"/>
              </a:p>
            </p:txBody>
          </p:sp>
          <p:pic>
            <p:nvPicPr>
              <p:cNvPr id="122" name="Picture 121" descr="—Pngtree—database glyph black icon_37548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0" y="2880"/>
                <a:ext cx="854" cy="854"/>
              </a:xfrm>
              <a:prstGeom prst="rect">
                <a:avLst/>
              </a:prstGeom>
            </p:spPr>
          </p:pic>
          <p:pic>
            <p:nvPicPr>
              <p:cNvPr id="124" name="Picture 123" descr="—Pngtree—database glyph black icon_37548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0" y="4680"/>
                <a:ext cx="854" cy="854"/>
              </a:xfrm>
              <a:prstGeom prst="rect">
                <a:avLst/>
              </a:prstGeom>
            </p:spPr>
          </p:pic>
          <p:pic>
            <p:nvPicPr>
              <p:cNvPr id="125" name="Picture 124" descr="—Pngtree—database glyph black icon_37548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0" y="8880"/>
                <a:ext cx="854" cy="854"/>
              </a:xfrm>
              <a:prstGeom prst="rect">
                <a:avLst/>
              </a:prstGeom>
            </p:spPr>
          </p:pic>
          <p:pic>
            <p:nvPicPr>
              <p:cNvPr id="126" name="Picture 125" descr="—Pngtree—database glyph black icon_37548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0" y="6706"/>
                <a:ext cx="854" cy="854"/>
              </a:xfrm>
              <a:prstGeom prst="rect">
                <a:avLst/>
              </a:prstGeom>
            </p:spPr>
          </p:pic>
        </p:grpSp>
        <p:grpSp>
          <p:nvGrpSpPr>
            <p:cNvPr id="132" name="Group 131"/>
            <p:cNvGrpSpPr/>
            <p:nvPr/>
          </p:nvGrpSpPr>
          <p:grpSpPr>
            <a:xfrm>
              <a:off x="8693" y="1691"/>
              <a:ext cx="1429" cy="480"/>
              <a:chOff x="6131" y="2160"/>
              <a:chExt cx="1429" cy="480"/>
            </a:xfrm>
          </p:grpSpPr>
          <p:sp>
            <p:nvSpPr>
              <p:cNvPr id="130" name="Round Single Corner Rectangle 129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1" name="Text Box 130"/>
              <p:cNvSpPr txBox="1"/>
              <p:nvPr/>
            </p:nvSpPr>
            <p:spPr>
              <a:xfrm>
                <a:off x="6131" y="2160"/>
                <a:ext cx="142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Rest 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8638" y="3596"/>
              <a:ext cx="1429" cy="480"/>
              <a:chOff x="6131" y="2160"/>
              <a:chExt cx="1429" cy="480"/>
            </a:xfrm>
          </p:grpSpPr>
          <p:sp>
            <p:nvSpPr>
              <p:cNvPr id="134" name="Round Single Corner Rectangle 133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5" name="Text Box 134"/>
              <p:cNvSpPr txBox="1"/>
              <p:nvPr/>
            </p:nvSpPr>
            <p:spPr>
              <a:xfrm>
                <a:off x="6131" y="2160"/>
                <a:ext cx="142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Rest 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8584" y="7782"/>
              <a:ext cx="1429" cy="480"/>
              <a:chOff x="6131" y="2160"/>
              <a:chExt cx="1429" cy="480"/>
            </a:xfrm>
          </p:grpSpPr>
          <p:sp>
            <p:nvSpPr>
              <p:cNvPr id="140" name="Round Single Corner Rectangle 139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1" name="Text Box 140"/>
              <p:cNvSpPr txBox="1"/>
              <p:nvPr/>
            </p:nvSpPr>
            <p:spPr>
              <a:xfrm>
                <a:off x="6131" y="2160"/>
                <a:ext cx="142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Rest 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8838" y="5785"/>
              <a:ext cx="1429" cy="480"/>
              <a:chOff x="6131" y="2160"/>
              <a:chExt cx="1429" cy="480"/>
            </a:xfrm>
          </p:grpSpPr>
          <p:sp>
            <p:nvSpPr>
              <p:cNvPr id="143" name="Round Single Corner Rectangle 142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4" name="Text Box 143"/>
              <p:cNvSpPr txBox="1"/>
              <p:nvPr/>
            </p:nvSpPr>
            <p:spPr>
              <a:xfrm>
                <a:off x="6131" y="2160"/>
                <a:ext cx="142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Rest 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9255125" y="4354195"/>
            <a:ext cx="907415" cy="304800"/>
            <a:chOff x="6131" y="2160"/>
            <a:chExt cx="1429" cy="480"/>
          </a:xfrm>
        </p:grpSpPr>
        <p:sp>
          <p:nvSpPr>
            <p:cNvPr id="146" name="Round Single Corner Rectangle 145"/>
            <p:cNvSpPr/>
            <p:nvPr/>
          </p:nvSpPr>
          <p:spPr>
            <a:xfrm>
              <a:off x="6240" y="2160"/>
              <a:ext cx="1320" cy="480"/>
            </a:xfrm>
            <a:prstGeom prst="round1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Text Box 146"/>
            <p:cNvSpPr txBox="1"/>
            <p:nvPr/>
          </p:nvSpPr>
          <p:spPr>
            <a:xfrm>
              <a:off x="6131" y="2160"/>
              <a:ext cx="142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 sz="1200" b="1">
                  <a:solidFill>
                    <a:schemeClr val="bg1"/>
                  </a:solidFill>
                </a:rPr>
                <a:t>Rest API</a:t>
              </a:r>
              <a:endParaRPr lang="pt-PT" altLang="en-US" sz="1200" b="1">
                <a:solidFill>
                  <a:schemeClr val="bg1"/>
                </a:solidFill>
              </a:endParaRPr>
            </a:p>
          </p:txBody>
        </p:sp>
      </p:grpSp>
      <p:pic>
        <p:nvPicPr>
          <p:cNvPr id="152" name="Picture 151" descr="us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008505"/>
            <a:ext cx="487680" cy="557530"/>
          </a:xfrm>
          <a:prstGeom prst="rect">
            <a:avLst/>
          </a:prstGeom>
        </p:spPr>
      </p:pic>
      <p:sp>
        <p:nvSpPr>
          <p:cNvPr id="153" name="Text Box 152"/>
          <p:cNvSpPr txBox="1"/>
          <p:nvPr/>
        </p:nvSpPr>
        <p:spPr>
          <a:xfrm>
            <a:off x="769620" y="2590800"/>
            <a:ext cx="6851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200"/>
              <a:t>Courier</a:t>
            </a:r>
            <a:endParaRPr lang="pt-PT" altLang="en-US" sz="1200"/>
          </a:p>
        </p:txBody>
      </p:sp>
      <p:pic>
        <p:nvPicPr>
          <p:cNvPr id="154" name="Picture 153" descr="us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800" y="2973705"/>
            <a:ext cx="487680" cy="557530"/>
          </a:xfrm>
          <a:prstGeom prst="rect">
            <a:avLst/>
          </a:prstGeom>
        </p:spPr>
      </p:pic>
      <p:sp>
        <p:nvSpPr>
          <p:cNvPr id="155" name="Text Box 154"/>
          <p:cNvSpPr txBox="1"/>
          <p:nvPr/>
        </p:nvSpPr>
        <p:spPr>
          <a:xfrm>
            <a:off x="668020" y="3556000"/>
            <a:ext cx="882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200"/>
              <a:t>Consumer</a:t>
            </a:r>
            <a:endParaRPr lang="pt-PT" altLang="en-US" sz="1200"/>
          </a:p>
        </p:txBody>
      </p:sp>
      <p:pic>
        <p:nvPicPr>
          <p:cNvPr id="156" name="Picture 155" descr="us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600" y="4015105"/>
            <a:ext cx="487680" cy="557530"/>
          </a:xfrm>
          <a:prstGeom prst="rect">
            <a:avLst/>
          </a:prstGeom>
        </p:spPr>
      </p:pic>
      <p:sp>
        <p:nvSpPr>
          <p:cNvPr id="157" name="Text Box 156"/>
          <p:cNvSpPr txBox="1"/>
          <p:nvPr/>
        </p:nvSpPr>
        <p:spPr>
          <a:xfrm>
            <a:off x="642620" y="4597400"/>
            <a:ext cx="933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200"/>
              <a:t>Restaurant</a:t>
            </a:r>
            <a:endParaRPr lang="pt-PT" altLang="en-US" sz="1200"/>
          </a:p>
        </p:txBody>
      </p:sp>
      <p:grpSp>
        <p:nvGrpSpPr>
          <p:cNvPr id="173" name="Group 172"/>
          <p:cNvGrpSpPr/>
          <p:nvPr/>
        </p:nvGrpSpPr>
        <p:grpSpPr>
          <a:xfrm>
            <a:off x="3056255" y="2202815"/>
            <a:ext cx="1820545" cy="2826385"/>
            <a:chOff x="2893" y="3469"/>
            <a:chExt cx="2867" cy="4451"/>
          </a:xfrm>
        </p:grpSpPr>
        <p:grpSp>
          <p:nvGrpSpPr>
            <p:cNvPr id="129" name="Group 128"/>
            <p:cNvGrpSpPr/>
            <p:nvPr/>
          </p:nvGrpSpPr>
          <p:grpSpPr>
            <a:xfrm>
              <a:off x="3600" y="3720"/>
              <a:ext cx="2160" cy="4200"/>
              <a:chOff x="2280" y="3120"/>
              <a:chExt cx="2160" cy="4200"/>
            </a:xfrm>
          </p:grpSpPr>
          <p:sp>
            <p:nvSpPr>
              <p:cNvPr id="105" name="Rectangles 104"/>
              <p:cNvSpPr/>
              <p:nvPr/>
            </p:nvSpPr>
            <p:spPr>
              <a:xfrm>
                <a:off x="2280" y="3120"/>
                <a:ext cx="2040" cy="12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6" name="Text Box 105"/>
              <p:cNvSpPr txBox="1"/>
              <p:nvPr/>
            </p:nvSpPr>
            <p:spPr>
              <a:xfrm>
                <a:off x="2400" y="3480"/>
                <a:ext cx="187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pt-PT" altLang="en-US" sz="1400"/>
                  <a:t>API Gateway</a:t>
                </a:r>
                <a:endParaRPr lang="pt-PT" altLang="en-US" sz="1400"/>
              </a:p>
            </p:txBody>
          </p:sp>
          <p:sp>
            <p:nvSpPr>
              <p:cNvPr id="107" name="Rectangles 106"/>
              <p:cNvSpPr/>
              <p:nvPr/>
            </p:nvSpPr>
            <p:spPr>
              <a:xfrm>
                <a:off x="2400" y="6120"/>
                <a:ext cx="2040" cy="12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8" name="Text Box 107"/>
              <p:cNvSpPr txBox="1"/>
              <p:nvPr/>
            </p:nvSpPr>
            <p:spPr>
              <a:xfrm>
                <a:off x="2587" y="6360"/>
                <a:ext cx="1745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pt-PT" altLang="en-US" sz="1400"/>
                  <a:t>Restaurant </a:t>
                </a:r>
                <a:endParaRPr lang="pt-PT" altLang="en-US" sz="1400"/>
              </a:p>
              <a:p>
                <a:pPr algn="ctr"/>
                <a:r>
                  <a:rPr lang="pt-PT" altLang="en-US" sz="1400"/>
                  <a:t>Web UI</a:t>
                </a:r>
                <a:endParaRPr lang="pt-PT" altLang="en-US" sz="1400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2893" y="3469"/>
              <a:ext cx="1429" cy="480"/>
              <a:chOff x="6131" y="2160"/>
              <a:chExt cx="1429" cy="480"/>
            </a:xfrm>
          </p:grpSpPr>
          <p:sp>
            <p:nvSpPr>
              <p:cNvPr id="159" name="Round Single Corner Rectangle 158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0" name="Text Box 159"/>
              <p:cNvSpPr txBox="1"/>
              <p:nvPr/>
            </p:nvSpPr>
            <p:spPr>
              <a:xfrm>
                <a:off x="6131" y="2160"/>
                <a:ext cx="142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Rest 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3093" y="6429"/>
              <a:ext cx="1429" cy="480"/>
              <a:chOff x="6131" y="2160"/>
              <a:chExt cx="1429" cy="480"/>
            </a:xfrm>
          </p:grpSpPr>
          <p:sp>
            <p:nvSpPr>
              <p:cNvPr id="162" name="Round Single Corner Rectangle 161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3" name="Text Box 162"/>
              <p:cNvSpPr txBox="1"/>
              <p:nvPr/>
            </p:nvSpPr>
            <p:spPr>
              <a:xfrm>
                <a:off x="6131" y="2160"/>
                <a:ext cx="142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Rest 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1828800" y="2059940"/>
            <a:ext cx="584835" cy="615950"/>
            <a:chOff x="10560" y="-11"/>
            <a:chExt cx="1680" cy="1680"/>
          </a:xfrm>
        </p:grpSpPr>
        <p:pic>
          <p:nvPicPr>
            <p:cNvPr id="165" name="Picture 164" descr="mobile-screen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60" y="480"/>
              <a:ext cx="588" cy="785"/>
            </a:xfrm>
            <a:prstGeom prst="rect">
              <a:avLst/>
            </a:prstGeom>
          </p:spPr>
        </p:pic>
        <p:sp>
          <p:nvSpPr>
            <p:cNvPr id="166" name="Oval 165"/>
            <p:cNvSpPr/>
            <p:nvPr/>
          </p:nvSpPr>
          <p:spPr>
            <a:xfrm>
              <a:off x="10560" y="-11"/>
              <a:ext cx="1680" cy="1680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solidFill>
                <a:srgbClr val="6CB3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880235" y="4171950"/>
            <a:ext cx="609600" cy="636270"/>
            <a:chOff x="17040" y="2269"/>
            <a:chExt cx="972" cy="1064"/>
          </a:xfrm>
        </p:grpSpPr>
        <p:pic>
          <p:nvPicPr>
            <p:cNvPr id="164" name="Picture 163" descr="laptop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185" y="2520"/>
              <a:ext cx="683" cy="547"/>
            </a:xfrm>
            <a:prstGeom prst="rect">
              <a:avLst/>
            </a:prstGeom>
          </p:spPr>
        </p:pic>
        <p:sp>
          <p:nvSpPr>
            <p:cNvPr id="167" name="Oval 166"/>
            <p:cNvSpPr/>
            <p:nvPr/>
          </p:nvSpPr>
          <p:spPr>
            <a:xfrm>
              <a:off x="17040" y="2269"/>
              <a:ext cx="972" cy="1064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solidFill>
                <a:srgbClr val="6CB3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5" name="Straight Arrow Connector 174"/>
          <p:cNvCxnSpPr/>
          <p:nvPr/>
        </p:nvCxnSpPr>
        <p:spPr>
          <a:xfrm>
            <a:off x="1417955" y="2431415"/>
            <a:ext cx="33464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1468755" y="3396615"/>
            <a:ext cx="33464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1879600" y="3101340"/>
            <a:ext cx="584835" cy="615950"/>
            <a:chOff x="10560" y="-11"/>
            <a:chExt cx="1680" cy="1680"/>
          </a:xfrm>
        </p:grpSpPr>
        <p:pic>
          <p:nvPicPr>
            <p:cNvPr id="181" name="Picture 180" descr="mobile-screen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60" y="480"/>
              <a:ext cx="588" cy="785"/>
            </a:xfrm>
            <a:prstGeom prst="rect">
              <a:avLst/>
            </a:prstGeom>
          </p:spPr>
        </p:pic>
        <p:sp>
          <p:nvSpPr>
            <p:cNvPr id="182" name="Oval 181"/>
            <p:cNvSpPr/>
            <p:nvPr/>
          </p:nvSpPr>
          <p:spPr>
            <a:xfrm>
              <a:off x="10560" y="-11"/>
              <a:ext cx="1680" cy="1680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solidFill>
                <a:srgbClr val="6CB3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83" name="Straight Arrow Connector 182"/>
          <p:cNvCxnSpPr/>
          <p:nvPr/>
        </p:nvCxnSpPr>
        <p:spPr>
          <a:xfrm>
            <a:off x="1443355" y="4514215"/>
            <a:ext cx="33464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2413635" y="2340610"/>
            <a:ext cx="642620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2464435" y="2590800"/>
            <a:ext cx="812165" cy="818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V="1">
            <a:off x="2464435" y="4220210"/>
            <a:ext cx="7188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4876800" y="1371600"/>
            <a:ext cx="11430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4876800" y="2626995"/>
            <a:ext cx="1040130" cy="1945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4808220" y="4038600"/>
            <a:ext cx="1363980" cy="641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4773930" y="2421255"/>
            <a:ext cx="1016000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4800600" y="2866390"/>
            <a:ext cx="1295400" cy="2086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7864475" y="1600200"/>
            <a:ext cx="1889125" cy="373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7864475" y="1367790"/>
            <a:ext cx="1279525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>
            <a:off x="7864475" y="1765300"/>
            <a:ext cx="1965325" cy="265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Box 93"/>
          <p:cNvSpPr txBox="1"/>
          <p:nvPr/>
        </p:nvSpPr>
        <p:spPr>
          <a:xfrm>
            <a:off x="609600" y="609600"/>
            <a:ext cx="5703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Arquitetura de Microserviços - Spring Boot</a:t>
            </a:r>
            <a:endParaRPr lang="pt-PT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99" name="Rectangles 98"/>
          <p:cNvSpPr/>
          <p:nvPr/>
        </p:nvSpPr>
        <p:spPr>
          <a:xfrm>
            <a:off x="641985" y="1009650"/>
            <a:ext cx="10843260" cy="54102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" y="6047105"/>
            <a:ext cx="372745" cy="372745"/>
          </a:xfrm>
          <a:prstGeom prst="rect">
            <a:avLst/>
          </a:prstGeom>
        </p:spPr>
      </p:pic>
      <p:sp>
        <p:nvSpPr>
          <p:cNvPr id="102" name="Text Box 101"/>
          <p:cNvSpPr txBox="1"/>
          <p:nvPr/>
        </p:nvSpPr>
        <p:spPr>
          <a:xfrm>
            <a:off x="1066800" y="1068705"/>
            <a:ext cx="1375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rgbClr val="6CB33E"/>
                </a:solidFill>
              </a:rPr>
              <a:t>Spring boot</a:t>
            </a:r>
            <a:endParaRPr lang="pt-PT" altLang="en-US">
              <a:solidFill>
                <a:srgbClr val="6CB33E"/>
              </a:solidFill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990600" y="6096000"/>
            <a:ext cx="1375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rgbClr val="6CB33E"/>
                </a:solidFill>
              </a:rPr>
              <a:t>Spring data</a:t>
            </a:r>
            <a:endParaRPr lang="pt-PT" altLang="en-US">
              <a:solidFill>
                <a:srgbClr val="6CB33E"/>
              </a:solidFill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370205" cy="370205"/>
          </a:xfrm>
          <a:prstGeom prst="rect">
            <a:avLst/>
          </a:prstGeom>
        </p:spPr>
      </p:pic>
      <p:grpSp>
        <p:nvGrpSpPr>
          <p:cNvPr id="128" name="Group 127"/>
          <p:cNvGrpSpPr/>
          <p:nvPr/>
        </p:nvGrpSpPr>
        <p:grpSpPr>
          <a:xfrm>
            <a:off x="9906000" y="1371600"/>
            <a:ext cx="1532890" cy="3896995"/>
            <a:chOff x="14160" y="2383"/>
            <a:chExt cx="2414" cy="6137"/>
          </a:xfrm>
        </p:grpSpPr>
        <p:sp>
          <p:nvSpPr>
            <p:cNvPr id="117" name="Rectangles 116"/>
            <p:cNvSpPr/>
            <p:nvPr/>
          </p:nvSpPr>
          <p:spPr>
            <a:xfrm>
              <a:off x="14160" y="2383"/>
              <a:ext cx="2040" cy="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8" name="Text Box 117"/>
            <p:cNvSpPr txBox="1"/>
            <p:nvPr/>
          </p:nvSpPr>
          <p:spPr>
            <a:xfrm>
              <a:off x="14339" y="2623"/>
              <a:ext cx="1761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pt-PT" altLang="en-US" sz="1400">
                  <a:solidFill>
                    <a:schemeClr val="bg1"/>
                  </a:solidFill>
                  <a:sym typeface="+mn-ea"/>
                </a:rPr>
                <a:t>Spring Boot</a:t>
              </a:r>
              <a:endParaRPr lang="pt-PT" altLang="en-US" sz="1400">
                <a:solidFill>
                  <a:schemeClr val="bg1"/>
                </a:solidFill>
              </a:endParaRPr>
            </a:p>
            <a:p>
              <a:pPr algn="ctr"/>
              <a:r>
                <a:rPr lang="pt-PT" altLang="en-US" sz="1400">
                  <a:solidFill>
                    <a:schemeClr val="bg1"/>
                  </a:solidFill>
                  <a:sym typeface="+mn-ea"/>
                </a:rPr>
                <a:t>Application</a:t>
              </a:r>
              <a:endParaRPr lang="pt-PT" altLang="en-US" sz="1400"/>
            </a:p>
          </p:txBody>
        </p:sp>
        <p:sp>
          <p:nvSpPr>
            <p:cNvPr id="119" name="Rectangles 118"/>
            <p:cNvSpPr/>
            <p:nvPr/>
          </p:nvSpPr>
          <p:spPr>
            <a:xfrm>
              <a:off x="14238" y="7320"/>
              <a:ext cx="2040" cy="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Text Box 119"/>
            <p:cNvSpPr txBox="1"/>
            <p:nvPr/>
          </p:nvSpPr>
          <p:spPr>
            <a:xfrm>
              <a:off x="14418" y="7560"/>
              <a:ext cx="1761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pt-PT" altLang="en-US" sz="1400">
                  <a:solidFill>
                    <a:schemeClr val="bg1"/>
                  </a:solidFill>
                  <a:sym typeface="+mn-ea"/>
                </a:rPr>
                <a:t>Spring Boot</a:t>
              </a:r>
              <a:endParaRPr lang="pt-PT" altLang="en-US" sz="1400">
                <a:solidFill>
                  <a:schemeClr val="bg1"/>
                </a:solidFill>
              </a:endParaRPr>
            </a:p>
            <a:p>
              <a:pPr algn="ctr"/>
              <a:r>
                <a:rPr lang="pt-PT" altLang="en-US" sz="1400">
                  <a:solidFill>
                    <a:schemeClr val="bg1"/>
                  </a:solidFill>
                  <a:sym typeface="+mn-ea"/>
                </a:rPr>
                <a:t>Application</a:t>
              </a:r>
              <a:endParaRPr lang="pt-PT" altLang="en-US" sz="1400"/>
            </a:p>
          </p:txBody>
        </p:sp>
        <p:pic>
          <p:nvPicPr>
            <p:cNvPr id="123" name="Picture 122" descr="—Pngtree—database glyph black icon_37548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20" y="3109"/>
              <a:ext cx="854" cy="854"/>
            </a:xfrm>
            <a:prstGeom prst="rect">
              <a:avLst/>
            </a:prstGeom>
          </p:spPr>
        </p:pic>
      </p:grpSp>
      <p:grpSp>
        <p:nvGrpSpPr>
          <p:cNvPr id="136" name="Group 135"/>
          <p:cNvGrpSpPr/>
          <p:nvPr/>
        </p:nvGrpSpPr>
        <p:grpSpPr>
          <a:xfrm>
            <a:off x="9144000" y="1229995"/>
            <a:ext cx="907415" cy="304800"/>
            <a:chOff x="6131" y="2160"/>
            <a:chExt cx="1429" cy="480"/>
          </a:xfrm>
        </p:grpSpPr>
        <p:sp>
          <p:nvSpPr>
            <p:cNvPr id="137" name="Round Single Corner Rectangle 136"/>
            <p:cNvSpPr/>
            <p:nvPr/>
          </p:nvSpPr>
          <p:spPr>
            <a:xfrm>
              <a:off x="6240" y="2160"/>
              <a:ext cx="1320" cy="480"/>
            </a:xfrm>
            <a:prstGeom prst="round1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8" name="Text Box 137"/>
            <p:cNvSpPr txBox="1"/>
            <p:nvPr/>
          </p:nvSpPr>
          <p:spPr>
            <a:xfrm>
              <a:off x="6131" y="2160"/>
              <a:ext cx="142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 sz="1200" b="1">
                  <a:solidFill>
                    <a:schemeClr val="bg1"/>
                  </a:solidFill>
                </a:rPr>
                <a:t>Rest API</a:t>
              </a:r>
              <a:endParaRPr lang="pt-PT" altLang="en-US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755640" y="1073785"/>
            <a:ext cx="2330450" cy="5019675"/>
            <a:chOff x="8584" y="1691"/>
            <a:chExt cx="3670" cy="7905"/>
          </a:xfrm>
        </p:grpSpPr>
        <p:grpSp>
          <p:nvGrpSpPr>
            <p:cNvPr id="127" name="Group 126"/>
            <p:cNvGrpSpPr/>
            <p:nvPr/>
          </p:nvGrpSpPr>
          <p:grpSpPr>
            <a:xfrm>
              <a:off x="9800" y="2022"/>
              <a:ext cx="2454" cy="7574"/>
              <a:chOff x="8000" y="2160"/>
              <a:chExt cx="2454" cy="7574"/>
            </a:xfrm>
          </p:grpSpPr>
          <p:sp>
            <p:nvSpPr>
              <p:cNvPr id="109" name="Rectangles 108"/>
              <p:cNvSpPr/>
              <p:nvPr/>
            </p:nvSpPr>
            <p:spPr>
              <a:xfrm>
                <a:off x="8040" y="2160"/>
                <a:ext cx="2040" cy="1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0" name="Text Box 109"/>
              <p:cNvSpPr txBox="1"/>
              <p:nvPr/>
            </p:nvSpPr>
            <p:spPr>
              <a:xfrm>
                <a:off x="8219" y="2400"/>
                <a:ext cx="1761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pt-PT" altLang="en-US" sz="1400">
                    <a:solidFill>
                      <a:schemeClr val="bg1"/>
                    </a:solidFill>
                    <a:sym typeface="+mn-ea"/>
                  </a:rPr>
                  <a:t>Spring Boot</a:t>
                </a:r>
                <a:endParaRPr lang="pt-PT" altLang="en-US" sz="1400">
                  <a:solidFill>
                    <a:schemeClr val="bg1"/>
                  </a:solidFill>
                </a:endParaRPr>
              </a:p>
              <a:p>
                <a:pPr algn="ctr"/>
                <a:r>
                  <a:rPr lang="pt-PT" altLang="en-US" sz="1400">
                    <a:solidFill>
                      <a:schemeClr val="bg1"/>
                    </a:solidFill>
                    <a:sym typeface="+mn-ea"/>
                  </a:rPr>
                  <a:t>Application</a:t>
                </a:r>
                <a:endParaRPr lang="pt-PT" altLang="en-US" sz="1400"/>
              </a:p>
            </p:txBody>
          </p:sp>
          <p:sp>
            <p:nvSpPr>
              <p:cNvPr id="111" name="Rectangles 110"/>
              <p:cNvSpPr/>
              <p:nvPr/>
            </p:nvSpPr>
            <p:spPr>
              <a:xfrm>
                <a:off x="8040" y="3963"/>
                <a:ext cx="2040" cy="1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2" name="Text Box 111"/>
              <p:cNvSpPr txBox="1"/>
              <p:nvPr/>
            </p:nvSpPr>
            <p:spPr>
              <a:xfrm>
                <a:off x="8220" y="4083"/>
                <a:ext cx="1761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pt-PT" altLang="en-US" sz="1400">
                    <a:solidFill>
                      <a:schemeClr val="bg1"/>
                    </a:solidFill>
                    <a:sym typeface="+mn-ea"/>
                  </a:rPr>
                  <a:t>Spring Boot</a:t>
                </a:r>
                <a:endParaRPr lang="pt-PT" altLang="en-US" sz="1400">
                  <a:solidFill>
                    <a:schemeClr val="bg1"/>
                  </a:solidFill>
                </a:endParaRPr>
              </a:p>
              <a:p>
                <a:pPr algn="ctr"/>
                <a:r>
                  <a:rPr lang="pt-PT" altLang="en-US" sz="1400">
                    <a:solidFill>
                      <a:schemeClr val="bg1"/>
                    </a:solidFill>
                    <a:sym typeface="+mn-ea"/>
                  </a:rPr>
                  <a:t>Application</a:t>
                </a:r>
                <a:endParaRPr lang="pt-PT" altLang="en-US" sz="1400"/>
              </a:p>
            </p:txBody>
          </p:sp>
          <p:sp>
            <p:nvSpPr>
              <p:cNvPr id="113" name="Rectangles 112"/>
              <p:cNvSpPr/>
              <p:nvPr/>
            </p:nvSpPr>
            <p:spPr>
              <a:xfrm>
                <a:off x="8000" y="5963"/>
                <a:ext cx="2040" cy="1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4" name="Text Box 113"/>
              <p:cNvSpPr txBox="1"/>
              <p:nvPr/>
            </p:nvSpPr>
            <p:spPr>
              <a:xfrm>
                <a:off x="8180" y="6323"/>
                <a:ext cx="1761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pt-PT" altLang="en-US" sz="1400">
                    <a:solidFill>
                      <a:schemeClr val="bg1"/>
                    </a:solidFill>
                    <a:sym typeface="+mn-ea"/>
                  </a:rPr>
                  <a:t>Spring Boot</a:t>
                </a:r>
                <a:endParaRPr lang="pt-PT" altLang="en-US" sz="1400">
                  <a:solidFill>
                    <a:schemeClr val="bg1"/>
                  </a:solidFill>
                </a:endParaRPr>
              </a:p>
              <a:p>
                <a:pPr algn="ctr"/>
                <a:r>
                  <a:rPr lang="pt-PT" altLang="en-US" sz="1400">
                    <a:solidFill>
                      <a:schemeClr val="bg1"/>
                    </a:solidFill>
                    <a:sym typeface="+mn-ea"/>
                  </a:rPr>
                  <a:t>Application</a:t>
                </a:r>
                <a:endParaRPr lang="pt-PT" altLang="en-US" sz="1400"/>
              </a:p>
            </p:txBody>
          </p:sp>
          <p:sp>
            <p:nvSpPr>
              <p:cNvPr id="115" name="Rectangles 114"/>
              <p:cNvSpPr/>
              <p:nvPr/>
            </p:nvSpPr>
            <p:spPr>
              <a:xfrm>
                <a:off x="8000" y="8123"/>
                <a:ext cx="2040" cy="1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>
                <a:off x="8180" y="8243"/>
                <a:ext cx="1761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pt-PT" altLang="en-US" sz="1400">
                    <a:solidFill>
                      <a:schemeClr val="bg1"/>
                    </a:solidFill>
                    <a:sym typeface="+mn-ea"/>
                  </a:rPr>
                  <a:t>Spring Boot</a:t>
                </a:r>
                <a:endParaRPr lang="pt-PT" altLang="en-US" sz="1400">
                  <a:solidFill>
                    <a:schemeClr val="bg1"/>
                  </a:solidFill>
                </a:endParaRPr>
              </a:p>
              <a:p>
                <a:pPr algn="ctr"/>
                <a:r>
                  <a:rPr lang="pt-PT" altLang="en-US" sz="1400">
                    <a:solidFill>
                      <a:schemeClr val="bg1"/>
                    </a:solidFill>
                    <a:sym typeface="+mn-ea"/>
                  </a:rPr>
                  <a:t>Application</a:t>
                </a:r>
                <a:endParaRPr lang="pt-PT" altLang="en-US" sz="1400"/>
              </a:p>
            </p:txBody>
          </p:sp>
          <p:pic>
            <p:nvPicPr>
              <p:cNvPr id="122" name="Picture 121" descr="—Pngtree—database glyph black icon_37548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0" y="2880"/>
                <a:ext cx="854" cy="854"/>
              </a:xfrm>
              <a:prstGeom prst="rect">
                <a:avLst/>
              </a:prstGeom>
            </p:spPr>
          </p:pic>
          <p:pic>
            <p:nvPicPr>
              <p:cNvPr id="124" name="Picture 123" descr="—Pngtree—database glyph black icon_37548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0" y="4680"/>
                <a:ext cx="854" cy="854"/>
              </a:xfrm>
              <a:prstGeom prst="rect">
                <a:avLst/>
              </a:prstGeom>
            </p:spPr>
          </p:pic>
          <p:pic>
            <p:nvPicPr>
              <p:cNvPr id="125" name="Picture 124" descr="—Pngtree—database glyph black icon_37548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0" y="8880"/>
                <a:ext cx="854" cy="854"/>
              </a:xfrm>
              <a:prstGeom prst="rect">
                <a:avLst/>
              </a:prstGeom>
            </p:spPr>
          </p:pic>
          <p:pic>
            <p:nvPicPr>
              <p:cNvPr id="126" name="Picture 125" descr="—Pngtree—database glyph black icon_37548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0" y="6706"/>
                <a:ext cx="854" cy="854"/>
              </a:xfrm>
              <a:prstGeom prst="rect">
                <a:avLst/>
              </a:prstGeom>
            </p:spPr>
          </p:pic>
        </p:grpSp>
        <p:grpSp>
          <p:nvGrpSpPr>
            <p:cNvPr id="132" name="Group 131"/>
            <p:cNvGrpSpPr/>
            <p:nvPr/>
          </p:nvGrpSpPr>
          <p:grpSpPr>
            <a:xfrm>
              <a:off x="8693" y="1691"/>
              <a:ext cx="1429" cy="480"/>
              <a:chOff x="6131" y="2160"/>
              <a:chExt cx="1429" cy="480"/>
            </a:xfrm>
          </p:grpSpPr>
          <p:sp>
            <p:nvSpPr>
              <p:cNvPr id="130" name="Round Single Corner Rectangle 129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1" name="Text Box 130"/>
              <p:cNvSpPr txBox="1"/>
              <p:nvPr/>
            </p:nvSpPr>
            <p:spPr>
              <a:xfrm>
                <a:off x="6131" y="2160"/>
                <a:ext cx="142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Rest 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8638" y="3596"/>
              <a:ext cx="1429" cy="480"/>
              <a:chOff x="6131" y="2160"/>
              <a:chExt cx="1429" cy="480"/>
            </a:xfrm>
          </p:grpSpPr>
          <p:sp>
            <p:nvSpPr>
              <p:cNvPr id="134" name="Round Single Corner Rectangle 133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5" name="Text Box 134"/>
              <p:cNvSpPr txBox="1"/>
              <p:nvPr/>
            </p:nvSpPr>
            <p:spPr>
              <a:xfrm>
                <a:off x="6131" y="2160"/>
                <a:ext cx="142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Rest 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8584" y="7782"/>
              <a:ext cx="1429" cy="480"/>
              <a:chOff x="6131" y="2160"/>
              <a:chExt cx="1429" cy="480"/>
            </a:xfrm>
          </p:grpSpPr>
          <p:sp>
            <p:nvSpPr>
              <p:cNvPr id="140" name="Round Single Corner Rectangle 139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1" name="Text Box 140"/>
              <p:cNvSpPr txBox="1"/>
              <p:nvPr/>
            </p:nvSpPr>
            <p:spPr>
              <a:xfrm>
                <a:off x="6131" y="2160"/>
                <a:ext cx="142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Rest 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8838" y="5785"/>
              <a:ext cx="1429" cy="480"/>
              <a:chOff x="6131" y="2160"/>
              <a:chExt cx="1429" cy="480"/>
            </a:xfrm>
          </p:grpSpPr>
          <p:sp>
            <p:nvSpPr>
              <p:cNvPr id="143" name="Round Single Corner Rectangle 142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4" name="Text Box 143"/>
              <p:cNvSpPr txBox="1"/>
              <p:nvPr/>
            </p:nvSpPr>
            <p:spPr>
              <a:xfrm>
                <a:off x="6131" y="2160"/>
                <a:ext cx="142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Rest 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9255125" y="4354195"/>
            <a:ext cx="907415" cy="304800"/>
            <a:chOff x="6131" y="2160"/>
            <a:chExt cx="1429" cy="480"/>
          </a:xfrm>
        </p:grpSpPr>
        <p:sp>
          <p:nvSpPr>
            <p:cNvPr id="146" name="Round Single Corner Rectangle 145"/>
            <p:cNvSpPr/>
            <p:nvPr/>
          </p:nvSpPr>
          <p:spPr>
            <a:xfrm>
              <a:off x="6240" y="2160"/>
              <a:ext cx="1320" cy="480"/>
            </a:xfrm>
            <a:prstGeom prst="round1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Text Box 146"/>
            <p:cNvSpPr txBox="1"/>
            <p:nvPr/>
          </p:nvSpPr>
          <p:spPr>
            <a:xfrm>
              <a:off x="6131" y="2160"/>
              <a:ext cx="142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pt-PT" altLang="en-US" sz="1200" b="1">
                  <a:solidFill>
                    <a:schemeClr val="bg1"/>
                  </a:solidFill>
                </a:rPr>
                <a:t>Rest API</a:t>
              </a:r>
              <a:endParaRPr lang="pt-PT" altLang="en-US" sz="1200" b="1">
                <a:solidFill>
                  <a:schemeClr val="bg1"/>
                </a:solidFill>
              </a:endParaRPr>
            </a:p>
          </p:txBody>
        </p:sp>
      </p:grpSp>
      <p:pic>
        <p:nvPicPr>
          <p:cNvPr id="152" name="Picture 151" descr="us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008505"/>
            <a:ext cx="487680" cy="557530"/>
          </a:xfrm>
          <a:prstGeom prst="rect">
            <a:avLst/>
          </a:prstGeom>
        </p:spPr>
      </p:pic>
      <p:sp>
        <p:nvSpPr>
          <p:cNvPr id="153" name="Text Box 152"/>
          <p:cNvSpPr txBox="1"/>
          <p:nvPr/>
        </p:nvSpPr>
        <p:spPr>
          <a:xfrm>
            <a:off x="769620" y="2590800"/>
            <a:ext cx="6851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200"/>
              <a:t>Courier</a:t>
            </a:r>
            <a:endParaRPr lang="pt-PT" altLang="en-US" sz="1200"/>
          </a:p>
        </p:txBody>
      </p:sp>
      <p:pic>
        <p:nvPicPr>
          <p:cNvPr id="154" name="Picture 153" descr="us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800" y="2973705"/>
            <a:ext cx="487680" cy="557530"/>
          </a:xfrm>
          <a:prstGeom prst="rect">
            <a:avLst/>
          </a:prstGeom>
        </p:spPr>
      </p:pic>
      <p:sp>
        <p:nvSpPr>
          <p:cNvPr id="155" name="Text Box 154"/>
          <p:cNvSpPr txBox="1"/>
          <p:nvPr/>
        </p:nvSpPr>
        <p:spPr>
          <a:xfrm>
            <a:off x="668020" y="3556000"/>
            <a:ext cx="882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200"/>
              <a:t>Consumer</a:t>
            </a:r>
            <a:endParaRPr lang="pt-PT" altLang="en-US" sz="1200"/>
          </a:p>
        </p:txBody>
      </p:sp>
      <p:pic>
        <p:nvPicPr>
          <p:cNvPr id="156" name="Picture 155" descr="us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600" y="4015105"/>
            <a:ext cx="487680" cy="557530"/>
          </a:xfrm>
          <a:prstGeom prst="rect">
            <a:avLst/>
          </a:prstGeom>
        </p:spPr>
      </p:pic>
      <p:sp>
        <p:nvSpPr>
          <p:cNvPr id="157" name="Text Box 156"/>
          <p:cNvSpPr txBox="1"/>
          <p:nvPr/>
        </p:nvSpPr>
        <p:spPr>
          <a:xfrm>
            <a:off x="642620" y="4597400"/>
            <a:ext cx="933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200"/>
              <a:t>Restaurant</a:t>
            </a:r>
            <a:endParaRPr lang="pt-PT" altLang="en-US" sz="1200"/>
          </a:p>
        </p:txBody>
      </p:sp>
      <p:grpSp>
        <p:nvGrpSpPr>
          <p:cNvPr id="173" name="Group 172"/>
          <p:cNvGrpSpPr/>
          <p:nvPr/>
        </p:nvGrpSpPr>
        <p:grpSpPr>
          <a:xfrm>
            <a:off x="3056255" y="2202815"/>
            <a:ext cx="1820545" cy="2826385"/>
            <a:chOff x="2893" y="3469"/>
            <a:chExt cx="2867" cy="4451"/>
          </a:xfrm>
        </p:grpSpPr>
        <p:grpSp>
          <p:nvGrpSpPr>
            <p:cNvPr id="129" name="Group 128"/>
            <p:cNvGrpSpPr/>
            <p:nvPr/>
          </p:nvGrpSpPr>
          <p:grpSpPr>
            <a:xfrm>
              <a:off x="3600" y="3720"/>
              <a:ext cx="2160" cy="4200"/>
              <a:chOff x="2280" y="3120"/>
              <a:chExt cx="2160" cy="4200"/>
            </a:xfrm>
          </p:grpSpPr>
          <p:sp>
            <p:nvSpPr>
              <p:cNvPr id="105" name="Rectangles 104"/>
              <p:cNvSpPr/>
              <p:nvPr/>
            </p:nvSpPr>
            <p:spPr>
              <a:xfrm>
                <a:off x="2280" y="3120"/>
                <a:ext cx="2040" cy="1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rgbClr val="6CB33E"/>
                  </a:solidFill>
                </a:endParaRPr>
              </a:p>
            </p:txBody>
          </p:sp>
          <p:sp>
            <p:nvSpPr>
              <p:cNvPr id="106" name="Text Box 105"/>
              <p:cNvSpPr txBox="1"/>
              <p:nvPr/>
            </p:nvSpPr>
            <p:spPr>
              <a:xfrm>
                <a:off x="2462" y="3360"/>
                <a:ext cx="1761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pt-PT" altLang="en-US" sz="1400">
                    <a:solidFill>
                      <a:schemeClr val="bg1"/>
                    </a:solidFill>
                  </a:rPr>
                  <a:t>Spring Boot</a:t>
                </a:r>
                <a:endParaRPr lang="pt-PT" altLang="en-US" sz="1400">
                  <a:solidFill>
                    <a:schemeClr val="bg1"/>
                  </a:solidFill>
                </a:endParaRPr>
              </a:p>
              <a:p>
                <a:pPr algn="ctr"/>
                <a:r>
                  <a:rPr lang="pt-PT" altLang="en-US" sz="1400">
                    <a:solidFill>
                      <a:schemeClr val="bg1"/>
                    </a:solidFill>
                  </a:rPr>
                  <a:t>Application</a:t>
                </a:r>
                <a:endParaRPr lang="pt-PT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Rectangles 106"/>
              <p:cNvSpPr/>
              <p:nvPr/>
            </p:nvSpPr>
            <p:spPr>
              <a:xfrm>
                <a:off x="2400" y="6120"/>
                <a:ext cx="2040" cy="1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8" name="Text Box 107"/>
              <p:cNvSpPr txBox="1"/>
              <p:nvPr/>
            </p:nvSpPr>
            <p:spPr>
              <a:xfrm>
                <a:off x="2580" y="6360"/>
                <a:ext cx="1761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pt-PT" altLang="en-US" sz="1400">
                    <a:solidFill>
                      <a:schemeClr val="bg1"/>
                    </a:solidFill>
                    <a:sym typeface="+mn-ea"/>
                  </a:rPr>
                  <a:t>Spring Boot</a:t>
                </a:r>
                <a:endParaRPr lang="pt-PT" altLang="en-US" sz="1400">
                  <a:solidFill>
                    <a:schemeClr val="bg1"/>
                  </a:solidFill>
                </a:endParaRPr>
              </a:p>
              <a:p>
                <a:pPr algn="ctr"/>
                <a:r>
                  <a:rPr lang="pt-PT" altLang="en-US" sz="1400">
                    <a:solidFill>
                      <a:schemeClr val="bg1"/>
                    </a:solidFill>
                    <a:sym typeface="+mn-ea"/>
                  </a:rPr>
                  <a:t>Application</a:t>
                </a:r>
                <a:endParaRPr lang="pt-PT" altLang="en-US" sz="1400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2893" y="3469"/>
              <a:ext cx="1429" cy="480"/>
              <a:chOff x="6131" y="2160"/>
              <a:chExt cx="1429" cy="480"/>
            </a:xfrm>
          </p:grpSpPr>
          <p:sp>
            <p:nvSpPr>
              <p:cNvPr id="159" name="Round Single Corner Rectangle 158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0" name="Text Box 159"/>
              <p:cNvSpPr txBox="1"/>
              <p:nvPr/>
            </p:nvSpPr>
            <p:spPr>
              <a:xfrm>
                <a:off x="6131" y="2160"/>
                <a:ext cx="142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Rest 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3093" y="6429"/>
              <a:ext cx="1429" cy="480"/>
              <a:chOff x="6131" y="2160"/>
              <a:chExt cx="1429" cy="480"/>
            </a:xfrm>
          </p:grpSpPr>
          <p:sp>
            <p:nvSpPr>
              <p:cNvPr id="162" name="Round Single Corner Rectangle 161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3" name="Text Box 162"/>
              <p:cNvSpPr txBox="1"/>
              <p:nvPr/>
            </p:nvSpPr>
            <p:spPr>
              <a:xfrm>
                <a:off x="6131" y="2160"/>
                <a:ext cx="142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Rest 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1828800" y="2059940"/>
            <a:ext cx="584835" cy="615950"/>
            <a:chOff x="10560" y="-11"/>
            <a:chExt cx="1680" cy="1680"/>
          </a:xfrm>
        </p:grpSpPr>
        <p:pic>
          <p:nvPicPr>
            <p:cNvPr id="165" name="Picture 164" descr="mobile-screen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60" y="480"/>
              <a:ext cx="588" cy="785"/>
            </a:xfrm>
            <a:prstGeom prst="rect">
              <a:avLst/>
            </a:prstGeom>
          </p:spPr>
        </p:pic>
        <p:sp>
          <p:nvSpPr>
            <p:cNvPr id="166" name="Oval 165"/>
            <p:cNvSpPr/>
            <p:nvPr/>
          </p:nvSpPr>
          <p:spPr>
            <a:xfrm>
              <a:off x="10560" y="-11"/>
              <a:ext cx="1680" cy="1680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solidFill>
                <a:srgbClr val="6CB3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880235" y="4171950"/>
            <a:ext cx="609600" cy="636270"/>
            <a:chOff x="17040" y="2269"/>
            <a:chExt cx="972" cy="1064"/>
          </a:xfrm>
        </p:grpSpPr>
        <p:pic>
          <p:nvPicPr>
            <p:cNvPr id="164" name="Picture 163" descr="laptop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185" y="2520"/>
              <a:ext cx="683" cy="547"/>
            </a:xfrm>
            <a:prstGeom prst="rect">
              <a:avLst/>
            </a:prstGeom>
          </p:spPr>
        </p:pic>
        <p:sp>
          <p:nvSpPr>
            <p:cNvPr id="167" name="Oval 166"/>
            <p:cNvSpPr/>
            <p:nvPr/>
          </p:nvSpPr>
          <p:spPr>
            <a:xfrm>
              <a:off x="17040" y="2269"/>
              <a:ext cx="972" cy="1064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solidFill>
                <a:srgbClr val="6CB3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75" name="Straight Arrow Connector 174"/>
          <p:cNvCxnSpPr/>
          <p:nvPr/>
        </p:nvCxnSpPr>
        <p:spPr>
          <a:xfrm>
            <a:off x="1417955" y="2431415"/>
            <a:ext cx="33464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1468755" y="3396615"/>
            <a:ext cx="33464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1879600" y="3101340"/>
            <a:ext cx="584835" cy="615950"/>
            <a:chOff x="10560" y="-11"/>
            <a:chExt cx="1680" cy="1680"/>
          </a:xfrm>
        </p:grpSpPr>
        <p:pic>
          <p:nvPicPr>
            <p:cNvPr id="181" name="Picture 180" descr="mobile-screen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60" y="480"/>
              <a:ext cx="588" cy="785"/>
            </a:xfrm>
            <a:prstGeom prst="rect">
              <a:avLst/>
            </a:prstGeom>
          </p:spPr>
        </p:pic>
        <p:sp>
          <p:nvSpPr>
            <p:cNvPr id="182" name="Oval 181"/>
            <p:cNvSpPr/>
            <p:nvPr/>
          </p:nvSpPr>
          <p:spPr>
            <a:xfrm>
              <a:off x="10560" y="-11"/>
              <a:ext cx="1680" cy="1680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solidFill>
                <a:srgbClr val="6CB3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83" name="Straight Arrow Connector 182"/>
          <p:cNvCxnSpPr/>
          <p:nvPr/>
        </p:nvCxnSpPr>
        <p:spPr>
          <a:xfrm>
            <a:off x="1443355" y="4514215"/>
            <a:ext cx="33464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2413635" y="2340610"/>
            <a:ext cx="642620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2464435" y="2590800"/>
            <a:ext cx="812165" cy="818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V="1">
            <a:off x="2464435" y="4220210"/>
            <a:ext cx="7188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4876800" y="1371600"/>
            <a:ext cx="11430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4876800" y="2626995"/>
            <a:ext cx="1040130" cy="1945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4808220" y="4038600"/>
            <a:ext cx="1363980" cy="641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4773930" y="2421255"/>
            <a:ext cx="1016000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4800600" y="2866390"/>
            <a:ext cx="1295400" cy="2086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7864475" y="1600200"/>
            <a:ext cx="1889125" cy="373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7864475" y="1367790"/>
            <a:ext cx="1279525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>
            <a:endCxn id="147" idx="0"/>
          </p:cNvCxnSpPr>
          <p:nvPr/>
        </p:nvCxnSpPr>
        <p:spPr>
          <a:xfrm>
            <a:off x="7864475" y="1783715"/>
            <a:ext cx="1844675" cy="257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Box 138"/>
          <p:cNvSpPr txBox="1"/>
          <p:nvPr/>
        </p:nvSpPr>
        <p:spPr>
          <a:xfrm>
            <a:off x="457200" y="533400"/>
            <a:ext cx="751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pt-PT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Comunicação </a:t>
            </a:r>
            <a:r>
              <a:rPr lang="pt-PT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Sincrona </a:t>
            </a:r>
            <a:r>
              <a:rPr lang="pt-PT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entre Microserviços</a:t>
            </a:r>
            <a:endParaRPr lang="pt-PT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117" name="Rectangles 116"/>
          <p:cNvSpPr/>
          <p:nvPr/>
        </p:nvSpPr>
        <p:spPr>
          <a:xfrm>
            <a:off x="5181600" y="2438400"/>
            <a:ext cx="12954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5467668" y="2590800"/>
            <a:ext cx="773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sz="1400">
                <a:solidFill>
                  <a:schemeClr val="bg1"/>
                </a:solidFill>
                <a:sym typeface="+mn-ea"/>
              </a:rPr>
              <a:t>Order </a:t>
            </a:r>
            <a:endParaRPr lang="pt-PT" altLang="en-US" sz="1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pt-PT" altLang="en-US" sz="1400">
                <a:solidFill>
                  <a:schemeClr val="bg1"/>
                </a:solidFill>
                <a:sym typeface="+mn-ea"/>
              </a:rPr>
              <a:t>Service</a:t>
            </a:r>
            <a:endParaRPr lang="pt-PT" altLang="en-US" sz="1400"/>
          </a:p>
        </p:txBody>
      </p:sp>
      <p:pic>
        <p:nvPicPr>
          <p:cNvPr id="123" name="Picture 122" descr="—Pngtree—database glyph black icon_37548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2899410"/>
            <a:ext cx="542290" cy="542290"/>
          </a:xfrm>
          <a:prstGeom prst="rect">
            <a:avLst/>
          </a:prstGeom>
        </p:spPr>
      </p:pic>
      <p:pic>
        <p:nvPicPr>
          <p:cNvPr id="23" name="Picture 22" descr="display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2601595"/>
            <a:ext cx="843915" cy="750570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4691380" y="2372995"/>
            <a:ext cx="635635" cy="904875"/>
            <a:chOff x="6131" y="2160"/>
            <a:chExt cx="1429" cy="480"/>
          </a:xfrm>
        </p:grpSpPr>
        <p:sp>
          <p:nvSpPr>
            <p:cNvPr id="137" name="Round Single Corner Rectangle 136"/>
            <p:cNvSpPr/>
            <p:nvPr/>
          </p:nvSpPr>
          <p:spPr>
            <a:xfrm>
              <a:off x="6240" y="2160"/>
              <a:ext cx="1320" cy="480"/>
            </a:xfrm>
            <a:prstGeom prst="round1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8" name="Text Box 137"/>
            <p:cNvSpPr txBox="1"/>
            <p:nvPr/>
          </p:nvSpPr>
          <p:spPr>
            <a:xfrm>
              <a:off x="6131" y="2160"/>
              <a:ext cx="1429" cy="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 sz="1200" b="1">
                  <a:solidFill>
                    <a:schemeClr val="bg1"/>
                  </a:solidFill>
                </a:rPr>
                <a:t>API</a:t>
              </a:r>
              <a:endParaRPr lang="pt-PT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2290445" y="2667000"/>
            <a:ext cx="24339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625090" y="2362200"/>
            <a:ext cx="1760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40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Request POST</a:t>
            </a:r>
            <a:r>
              <a:rPr sz="1400" spc="-18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 </a:t>
            </a:r>
            <a:r>
              <a:rPr sz="1400" spc="-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/orders</a:t>
            </a:r>
            <a:endParaRPr lang="en-US" sz="140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286000" y="30480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2909570" y="3067050"/>
            <a:ext cx="12192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400" spc="-5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Response</a:t>
            </a:r>
            <a:r>
              <a:rPr sz="1400" spc="-13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 </a:t>
            </a:r>
            <a:r>
              <a:rPr sz="140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201</a:t>
            </a:r>
            <a:endParaRPr lang="en-US" sz="1400"/>
          </a:p>
        </p:txBody>
      </p:sp>
      <p:sp>
        <p:nvSpPr>
          <p:cNvPr id="34" name="Text Box 33"/>
          <p:cNvSpPr txBox="1"/>
          <p:nvPr/>
        </p:nvSpPr>
        <p:spPr>
          <a:xfrm>
            <a:off x="7162800" y="2315845"/>
            <a:ext cx="150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40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GET</a:t>
            </a:r>
            <a:r>
              <a:rPr sz="1400" spc="-1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 </a:t>
            </a:r>
            <a:r>
              <a:rPr sz="1400" spc="-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/customers/id</a:t>
            </a:r>
            <a:endParaRPr lang="en-US" sz="140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532245" y="2641600"/>
            <a:ext cx="24339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8933180" y="2347595"/>
            <a:ext cx="2163445" cy="1075690"/>
            <a:chOff x="14428" y="3697"/>
            <a:chExt cx="3407" cy="1694"/>
          </a:xfrm>
        </p:grpSpPr>
        <p:sp>
          <p:nvSpPr>
            <p:cNvPr id="24" name="Rectangles 23"/>
            <p:cNvSpPr/>
            <p:nvPr/>
          </p:nvSpPr>
          <p:spPr>
            <a:xfrm>
              <a:off x="15421" y="3811"/>
              <a:ext cx="2040" cy="12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5614" y="4051"/>
              <a:ext cx="1733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pt-PT" altLang="en-US" sz="1400">
                  <a:solidFill>
                    <a:schemeClr val="bg1"/>
                  </a:solidFill>
                  <a:sym typeface="+mn-ea"/>
                </a:rPr>
                <a:t>Notification</a:t>
              </a:r>
              <a:endParaRPr lang="pt-PT" altLang="en-US" sz="1400">
                <a:solidFill>
                  <a:schemeClr val="bg1"/>
                </a:solidFill>
                <a:sym typeface="+mn-ea"/>
              </a:endParaRPr>
            </a:p>
            <a:p>
              <a:pPr algn="ctr"/>
              <a:r>
                <a:rPr lang="pt-PT" altLang="en-US" sz="1400">
                  <a:solidFill>
                    <a:schemeClr val="bg1"/>
                  </a:solidFill>
                </a:rPr>
                <a:t>Service</a:t>
              </a:r>
              <a:endParaRPr lang="pt-PT" altLang="en-US" sz="1400">
                <a:solidFill>
                  <a:schemeClr val="bg1"/>
                </a:solidFill>
              </a:endParaRPr>
            </a:p>
          </p:txBody>
        </p:sp>
        <p:pic>
          <p:nvPicPr>
            <p:cNvPr id="26" name="Picture 25" descr="—Pngtree—database glyph black icon_37548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981" y="4537"/>
              <a:ext cx="854" cy="854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14428" y="3697"/>
              <a:ext cx="1001" cy="1425"/>
              <a:chOff x="6131" y="2160"/>
              <a:chExt cx="1429" cy="480"/>
            </a:xfrm>
          </p:grpSpPr>
          <p:sp>
            <p:nvSpPr>
              <p:cNvPr id="37" name="Round Single Corner Rectangle 36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>
                <a:off x="6131" y="2160"/>
                <a:ext cx="1429" cy="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0" name="Straight Arrow Connector 39"/>
          <p:cNvCxnSpPr/>
          <p:nvPr/>
        </p:nvCxnSpPr>
        <p:spPr>
          <a:xfrm flipH="1">
            <a:off x="6527800" y="30226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7315200" y="3036570"/>
            <a:ext cx="12217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400" spc="-5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Response</a:t>
            </a:r>
            <a:r>
              <a:rPr sz="1400" spc="-114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 </a:t>
            </a:r>
            <a:r>
              <a:rPr sz="140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200</a:t>
            </a:r>
            <a:endParaRPr lang="en-US" sz="1400"/>
          </a:p>
        </p:txBody>
      </p:sp>
      <p:sp>
        <p:nvSpPr>
          <p:cNvPr id="43" name="Text Box 42"/>
          <p:cNvSpPr txBox="1"/>
          <p:nvPr/>
        </p:nvSpPr>
        <p:spPr>
          <a:xfrm>
            <a:off x="8382000" y="5486400"/>
            <a:ext cx="1874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Spring HATEOAS</a:t>
            </a:r>
            <a:endParaRPr lang="pt-PT" altLang="en-US"/>
          </a:p>
        </p:txBody>
      </p:sp>
      <p:sp>
        <p:nvSpPr>
          <p:cNvPr id="44" name="Text Box 43"/>
          <p:cNvSpPr txBox="1"/>
          <p:nvPr/>
        </p:nvSpPr>
        <p:spPr>
          <a:xfrm>
            <a:off x="8458200" y="5943600"/>
            <a:ext cx="1925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Spring Validation</a:t>
            </a:r>
            <a:endParaRPr lang="pt-PT" altLang="en-US"/>
          </a:p>
        </p:txBody>
      </p:sp>
      <p:sp>
        <p:nvSpPr>
          <p:cNvPr id="45" name="Text Box 44"/>
          <p:cNvSpPr txBox="1"/>
          <p:nvPr/>
        </p:nvSpPr>
        <p:spPr>
          <a:xfrm>
            <a:off x="685800" y="5334000"/>
            <a:ext cx="3648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Spring Web: Rest and Spring MVC</a:t>
            </a:r>
            <a:endParaRPr lang="pt-PT" altLang="en-US"/>
          </a:p>
        </p:txBody>
      </p:sp>
      <p:sp>
        <p:nvSpPr>
          <p:cNvPr id="46" name="Text Box 45"/>
          <p:cNvSpPr txBox="1"/>
          <p:nvPr/>
        </p:nvSpPr>
        <p:spPr>
          <a:xfrm>
            <a:off x="685800" y="5943600"/>
            <a:ext cx="3886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Spring Reative Web: Spring Webflux</a:t>
            </a:r>
            <a:endParaRPr lang="pt-PT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s 116"/>
          <p:cNvSpPr/>
          <p:nvPr/>
        </p:nvSpPr>
        <p:spPr>
          <a:xfrm>
            <a:off x="5181600" y="2438400"/>
            <a:ext cx="12954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5467668" y="2590800"/>
            <a:ext cx="773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sz="1400">
                <a:solidFill>
                  <a:schemeClr val="bg1"/>
                </a:solidFill>
                <a:sym typeface="+mn-ea"/>
              </a:rPr>
              <a:t>Order </a:t>
            </a:r>
            <a:endParaRPr lang="pt-PT" altLang="en-US" sz="14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pt-PT" altLang="en-US" sz="1400">
                <a:solidFill>
                  <a:schemeClr val="bg1"/>
                </a:solidFill>
                <a:sym typeface="+mn-ea"/>
              </a:rPr>
              <a:t>Service</a:t>
            </a:r>
            <a:endParaRPr lang="pt-PT" altLang="en-US" sz="1400"/>
          </a:p>
        </p:txBody>
      </p:sp>
      <p:pic>
        <p:nvPicPr>
          <p:cNvPr id="123" name="Picture 122" descr="—Pngtree—database glyph black icon_37548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2899410"/>
            <a:ext cx="542290" cy="542290"/>
          </a:xfrm>
          <a:prstGeom prst="rect">
            <a:avLst/>
          </a:prstGeom>
        </p:spPr>
      </p:pic>
      <p:pic>
        <p:nvPicPr>
          <p:cNvPr id="23" name="Picture 22" descr="display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2601595"/>
            <a:ext cx="843915" cy="750570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4691380" y="2372995"/>
            <a:ext cx="635635" cy="904875"/>
            <a:chOff x="6131" y="2160"/>
            <a:chExt cx="1429" cy="480"/>
          </a:xfrm>
        </p:grpSpPr>
        <p:sp>
          <p:nvSpPr>
            <p:cNvPr id="137" name="Round Single Corner Rectangle 136"/>
            <p:cNvSpPr/>
            <p:nvPr/>
          </p:nvSpPr>
          <p:spPr>
            <a:xfrm>
              <a:off x="6240" y="2160"/>
              <a:ext cx="1320" cy="480"/>
            </a:xfrm>
            <a:prstGeom prst="round1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8" name="Text Box 137"/>
            <p:cNvSpPr txBox="1"/>
            <p:nvPr/>
          </p:nvSpPr>
          <p:spPr>
            <a:xfrm>
              <a:off x="6131" y="2160"/>
              <a:ext cx="1429" cy="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 sz="1200" b="1">
                  <a:solidFill>
                    <a:schemeClr val="bg1"/>
                  </a:solidFill>
                </a:rPr>
                <a:t>API</a:t>
              </a:r>
              <a:endParaRPr lang="pt-PT" altLang="en-US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2290445" y="2667000"/>
            <a:ext cx="24339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625090" y="2362200"/>
            <a:ext cx="1760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40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Request POST</a:t>
            </a:r>
            <a:r>
              <a:rPr sz="1400" spc="-18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 </a:t>
            </a:r>
            <a:r>
              <a:rPr sz="1400" spc="-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/orders</a:t>
            </a:r>
            <a:endParaRPr lang="en-US" sz="1400"/>
          </a:p>
        </p:txBody>
      </p:sp>
      <p:sp>
        <p:nvSpPr>
          <p:cNvPr id="34" name="Text Box 33"/>
          <p:cNvSpPr txBox="1"/>
          <p:nvPr/>
        </p:nvSpPr>
        <p:spPr>
          <a:xfrm>
            <a:off x="7162800" y="2315845"/>
            <a:ext cx="150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40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GET</a:t>
            </a:r>
            <a:r>
              <a:rPr sz="1400" spc="-1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 </a:t>
            </a:r>
            <a:r>
              <a:rPr sz="1400" spc="-20" dirty="0">
                <a:solidFill>
                  <a:srgbClr val="414141"/>
                </a:solidFill>
                <a:latin typeface="Lato"/>
                <a:cs typeface="Lato"/>
                <a:sym typeface="+mn-ea"/>
              </a:rPr>
              <a:t>/customers/id</a:t>
            </a:r>
            <a:endParaRPr lang="en-US" sz="140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532245" y="2641600"/>
            <a:ext cx="24339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8933180" y="2347595"/>
            <a:ext cx="2163445" cy="1075690"/>
            <a:chOff x="14428" y="3697"/>
            <a:chExt cx="3407" cy="1694"/>
          </a:xfrm>
        </p:grpSpPr>
        <p:sp>
          <p:nvSpPr>
            <p:cNvPr id="24" name="Rectangles 23"/>
            <p:cNvSpPr/>
            <p:nvPr/>
          </p:nvSpPr>
          <p:spPr>
            <a:xfrm>
              <a:off x="15421" y="3811"/>
              <a:ext cx="2040" cy="12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5614" y="4051"/>
              <a:ext cx="1733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pt-PT" altLang="en-US" sz="1400">
                  <a:solidFill>
                    <a:schemeClr val="bg1"/>
                  </a:solidFill>
                  <a:sym typeface="+mn-ea"/>
                </a:rPr>
                <a:t>Notification</a:t>
              </a:r>
              <a:endParaRPr lang="pt-PT" altLang="en-US" sz="1400">
                <a:solidFill>
                  <a:schemeClr val="bg1"/>
                </a:solidFill>
                <a:sym typeface="+mn-ea"/>
              </a:endParaRPr>
            </a:p>
            <a:p>
              <a:pPr algn="ctr"/>
              <a:r>
                <a:rPr lang="pt-PT" altLang="en-US" sz="1400">
                  <a:solidFill>
                    <a:schemeClr val="bg1"/>
                  </a:solidFill>
                </a:rPr>
                <a:t>Service</a:t>
              </a:r>
              <a:endParaRPr lang="pt-PT" altLang="en-US" sz="1400">
                <a:solidFill>
                  <a:schemeClr val="bg1"/>
                </a:solidFill>
              </a:endParaRPr>
            </a:p>
          </p:txBody>
        </p:sp>
        <p:pic>
          <p:nvPicPr>
            <p:cNvPr id="26" name="Picture 25" descr="—Pngtree—database glyph black icon_37548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981" y="4537"/>
              <a:ext cx="854" cy="854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14428" y="3697"/>
              <a:ext cx="1001" cy="1425"/>
              <a:chOff x="6131" y="2160"/>
              <a:chExt cx="1429" cy="480"/>
            </a:xfrm>
          </p:grpSpPr>
          <p:sp>
            <p:nvSpPr>
              <p:cNvPr id="37" name="Round Single Corner Rectangle 36"/>
              <p:cNvSpPr/>
              <p:nvPr/>
            </p:nvSpPr>
            <p:spPr>
              <a:xfrm>
                <a:off x="6240" y="2160"/>
                <a:ext cx="1320" cy="480"/>
              </a:xfrm>
              <a:prstGeom prst="round1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>
                <a:off x="6131" y="2160"/>
                <a:ext cx="1429" cy="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pt-PT" altLang="en-US" sz="1200" b="1">
                    <a:solidFill>
                      <a:schemeClr val="bg1"/>
                    </a:solidFill>
                  </a:rPr>
                  <a:t>API</a:t>
                </a:r>
                <a:endParaRPr lang="pt-PT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3" name="Text Box 42"/>
          <p:cNvSpPr txBox="1"/>
          <p:nvPr/>
        </p:nvSpPr>
        <p:spPr>
          <a:xfrm>
            <a:off x="8305800" y="5562600"/>
            <a:ext cx="2758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>
                <a:sym typeface="+mn-ea"/>
              </a:rPr>
              <a:t>Spring Cloud Netflix Zuul</a:t>
            </a:r>
            <a:endParaRPr lang="pt-PT" altLang="en-US"/>
          </a:p>
        </p:txBody>
      </p:sp>
      <p:sp>
        <p:nvSpPr>
          <p:cNvPr id="45" name="Text Box 44"/>
          <p:cNvSpPr txBox="1"/>
          <p:nvPr/>
        </p:nvSpPr>
        <p:spPr>
          <a:xfrm>
            <a:off x="8305800" y="4953000"/>
            <a:ext cx="3006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Spring Cloud Netflix Eureka</a:t>
            </a:r>
            <a:endParaRPr lang="pt-PT" altLang="en-US"/>
          </a:p>
        </p:txBody>
      </p:sp>
      <p:sp>
        <p:nvSpPr>
          <p:cNvPr id="46" name="Text Box 45"/>
          <p:cNvSpPr txBox="1"/>
          <p:nvPr/>
        </p:nvSpPr>
        <p:spPr>
          <a:xfrm>
            <a:off x="8305800" y="6096000"/>
            <a:ext cx="2259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>
                <a:sym typeface="+mn-ea"/>
              </a:rPr>
              <a:t>Spring Cloud Consul</a:t>
            </a:r>
            <a:endParaRPr lang="pt-PT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381000" y="457200"/>
            <a:ext cx="480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pt-PT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Service Registry / Discovery</a:t>
            </a:r>
            <a:endParaRPr lang="pt-PT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67000" y="5029200"/>
            <a:ext cx="1295400" cy="762000"/>
            <a:chOff x="3720" y="8520"/>
            <a:chExt cx="2040" cy="1200"/>
          </a:xfrm>
        </p:grpSpPr>
        <p:sp>
          <p:nvSpPr>
            <p:cNvPr id="3" name="Rectangles 2"/>
            <p:cNvSpPr/>
            <p:nvPr/>
          </p:nvSpPr>
          <p:spPr>
            <a:xfrm>
              <a:off x="3720" y="8520"/>
              <a:ext cx="2040" cy="1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3840" y="8760"/>
              <a:ext cx="1612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pt-PT" altLang="en-US" sz="1400" b="1">
                  <a:solidFill>
                    <a:schemeClr val="bg1"/>
                  </a:solidFill>
                  <a:sym typeface="+mn-ea"/>
                </a:rPr>
                <a:t>Service</a:t>
              </a:r>
              <a:endParaRPr lang="pt-PT" altLang="en-US" sz="1400" b="1">
                <a:solidFill>
                  <a:schemeClr val="bg1"/>
                </a:solidFill>
                <a:sym typeface="+mn-ea"/>
              </a:endParaRPr>
            </a:p>
            <a:p>
              <a:pPr algn="ctr"/>
              <a:r>
                <a:rPr lang="pt-PT" altLang="en-US" sz="1400" b="1">
                  <a:solidFill>
                    <a:schemeClr val="bg1"/>
                  </a:solidFill>
                </a:rPr>
                <a:t>Registry</a:t>
              </a:r>
              <a:endParaRPr lang="pt-PT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5" name="object 40"/>
          <p:cNvSpPr/>
          <p:nvPr/>
        </p:nvSpPr>
        <p:spPr>
          <a:xfrm>
            <a:off x="4038600" y="3277870"/>
            <a:ext cx="5412105" cy="1954530"/>
          </a:xfrm>
          <a:custGeom>
            <a:avLst/>
            <a:gdLst/>
            <a:ahLst/>
            <a:cxnLst/>
            <a:rect l="l" t="t" r="r" b="b"/>
            <a:pathLst>
              <a:path w="5412105" h="1954529">
                <a:moveTo>
                  <a:pt x="109728" y="1911350"/>
                </a:moveTo>
                <a:lnTo>
                  <a:pt x="105537" y="1899412"/>
                </a:lnTo>
                <a:lnTo>
                  <a:pt x="73431" y="1910918"/>
                </a:lnTo>
                <a:lnTo>
                  <a:pt x="68160" y="1905254"/>
                </a:lnTo>
                <a:lnTo>
                  <a:pt x="66433" y="1903412"/>
                </a:lnTo>
                <a:lnTo>
                  <a:pt x="63017" y="1893836"/>
                </a:lnTo>
                <a:lnTo>
                  <a:pt x="87884" y="1870583"/>
                </a:lnTo>
                <a:lnTo>
                  <a:pt x="79248" y="1861312"/>
                </a:lnTo>
                <a:lnTo>
                  <a:pt x="51396" y="1887258"/>
                </a:lnTo>
                <a:lnTo>
                  <a:pt x="29718" y="1863979"/>
                </a:lnTo>
                <a:lnTo>
                  <a:pt x="0" y="1943862"/>
                </a:lnTo>
                <a:lnTo>
                  <a:pt x="84582" y="1954149"/>
                </a:lnTo>
                <a:lnTo>
                  <a:pt x="75399" y="1928495"/>
                </a:lnTo>
                <a:lnTo>
                  <a:pt x="73875" y="1924227"/>
                </a:lnTo>
                <a:lnTo>
                  <a:pt x="109728" y="1911350"/>
                </a:lnTo>
                <a:close/>
              </a:path>
              <a:path w="5412105" h="1954529">
                <a:moveTo>
                  <a:pt x="152908" y="1809877"/>
                </a:moveTo>
                <a:lnTo>
                  <a:pt x="144272" y="1800606"/>
                </a:lnTo>
                <a:lnTo>
                  <a:pt x="107188" y="1835277"/>
                </a:lnTo>
                <a:lnTo>
                  <a:pt x="115824" y="1844548"/>
                </a:lnTo>
                <a:lnTo>
                  <a:pt x="152908" y="1809877"/>
                </a:lnTo>
                <a:close/>
              </a:path>
              <a:path w="5412105" h="1954529">
                <a:moveTo>
                  <a:pt x="193421" y="1881505"/>
                </a:moveTo>
                <a:lnTo>
                  <a:pt x="189230" y="1869567"/>
                </a:lnTo>
                <a:lnTo>
                  <a:pt x="141351" y="1886585"/>
                </a:lnTo>
                <a:lnTo>
                  <a:pt x="145669" y="1898523"/>
                </a:lnTo>
                <a:lnTo>
                  <a:pt x="193421" y="1881505"/>
                </a:lnTo>
                <a:close/>
              </a:path>
              <a:path w="5412105" h="1954529">
                <a:moveTo>
                  <a:pt x="217932" y="1749298"/>
                </a:moveTo>
                <a:lnTo>
                  <a:pt x="209296" y="1740027"/>
                </a:lnTo>
                <a:lnTo>
                  <a:pt x="172212" y="1774698"/>
                </a:lnTo>
                <a:lnTo>
                  <a:pt x="180848" y="1783969"/>
                </a:lnTo>
                <a:lnTo>
                  <a:pt x="217932" y="1749298"/>
                </a:lnTo>
                <a:close/>
              </a:path>
              <a:path w="5412105" h="1954529">
                <a:moveTo>
                  <a:pt x="277241" y="1851533"/>
                </a:moveTo>
                <a:lnTo>
                  <a:pt x="272923" y="1839595"/>
                </a:lnTo>
                <a:lnTo>
                  <a:pt x="225044" y="1856740"/>
                </a:lnTo>
                <a:lnTo>
                  <a:pt x="229362" y="1868678"/>
                </a:lnTo>
                <a:lnTo>
                  <a:pt x="277241" y="1851533"/>
                </a:lnTo>
                <a:close/>
              </a:path>
              <a:path w="5412105" h="1954529">
                <a:moveTo>
                  <a:pt x="282956" y="1688719"/>
                </a:moveTo>
                <a:lnTo>
                  <a:pt x="274320" y="1679448"/>
                </a:lnTo>
                <a:lnTo>
                  <a:pt x="237236" y="1713992"/>
                </a:lnTo>
                <a:lnTo>
                  <a:pt x="245872" y="1723390"/>
                </a:lnTo>
                <a:lnTo>
                  <a:pt x="282956" y="1688719"/>
                </a:lnTo>
                <a:close/>
              </a:path>
              <a:path w="5412105" h="1954529">
                <a:moveTo>
                  <a:pt x="347980" y="1628013"/>
                </a:moveTo>
                <a:lnTo>
                  <a:pt x="339344" y="1618742"/>
                </a:lnTo>
                <a:lnTo>
                  <a:pt x="302260" y="1653413"/>
                </a:lnTo>
                <a:lnTo>
                  <a:pt x="310896" y="1662684"/>
                </a:lnTo>
                <a:lnTo>
                  <a:pt x="347980" y="1628013"/>
                </a:lnTo>
                <a:close/>
              </a:path>
              <a:path w="5412105" h="1954529">
                <a:moveTo>
                  <a:pt x="360934" y="1821688"/>
                </a:moveTo>
                <a:lnTo>
                  <a:pt x="356616" y="1809750"/>
                </a:lnTo>
                <a:lnTo>
                  <a:pt x="308737" y="1826768"/>
                </a:lnTo>
                <a:lnTo>
                  <a:pt x="313055" y="1838706"/>
                </a:lnTo>
                <a:lnTo>
                  <a:pt x="360934" y="1821688"/>
                </a:lnTo>
                <a:close/>
              </a:path>
              <a:path w="5412105" h="1954529">
                <a:moveTo>
                  <a:pt x="413004" y="1567434"/>
                </a:moveTo>
                <a:lnTo>
                  <a:pt x="404368" y="1558163"/>
                </a:lnTo>
                <a:lnTo>
                  <a:pt x="367284" y="1592834"/>
                </a:lnTo>
                <a:lnTo>
                  <a:pt x="375920" y="1602105"/>
                </a:lnTo>
                <a:lnTo>
                  <a:pt x="413004" y="1567434"/>
                </a:lnTo>
                <a:close/>
              </a:path>
              <a:path w="5412105" h="1954529">
                <a:moveTo>
                  <a:pt x="444627" y="1791716"/>
                </a:moveTo>
                <a:lnTo>
                  <a:pt x="440309" y="1779778"/>
                </a:lnTo>
                <a:lnTo>
                  <a:pt x="392557" y="1796923"/>
                </a:lnTo>
                <a:lnTo>
                  <a:pt x="396748" y="1808861"/>
                </a:lnTo>
                <a:lnTo>
                  <a:pt x="444627" y="1791716"/>
                </a:lnTo>
                <a:close/>
              </a:path>
              <a:path w="5412105" h="1954529">
                <a:moveTo>
                  <a:pt x="478028" y="1506855"/>
                </a:moveTo>
                <a:lnTo>
                  <a:pt x="469392" y="1497584"/>
                </a:lnTo>
                <a:lnTo>
                  <a:pt x="432308" y="1532128"/>
                </a:lnTo>
                <a:lnTo>
                  <a:pt x="440944" y="1541399"/>
                </a:lnTo>
                <a:lnTo>
                  <a:pt x="478028" y="1506855"/>
                </a:lnTo>
                <a:close/>
              </a:path>
              <a:path w="5412105" h="1954529">
                <a:moveTo>
                  <a:pt x="528320" y="1761871"/>
                </a:moveTo>
                <a:lnTo>
                  <a:pt x="524002" y="1749806"/>
                </a:lnTo>
                <a:lnTo>
                  <a:pt x="476250" y="1766951"/>
                </a:lnTo>
                <a:lnTo>
                  <a:pt x="480441" y="1778889"/>
                </a:lnTo>
                <a:lnTo>
                  <a:pt x="528320" y="1761871"/>
                </a:lnTo>
                <a:close/>
              </a:path>
              <a:path w="5412105" h="1954529">
                <a:moveTo>
                  <a:pt x="543052" y="1446149"/>
                </a:moveTo>
                <a:lnTo>
                  <a:pt x="534416" y="1436878"/>
                </a:lnTo>
                <a:lnTo>
                  <a:pt x="497332" y="1471549"/>
                </a:lnTo>
                <a:lnTo>
                  <a:pt x="505968" y="1480820"/>
                </a:lnTo>
                <a:lnTo>
                  <a:pt x="543052" y="1446149"/>
                </a:lnTo>
                <a:close/>
              </a:path>
              <a:path w="5412105" h="1954529">
                <a:moveTo>
                  <a:pt x="608076" y="1385570"/>
                </a:moveTo>
                <a:lnTo>
                  <a:pt x="599440" y="1376299"/>
                </a:lnTo>
                <a:lnTo>
                  <a:pt x="562356" y="1410970"/>
                </a:lnTo>
                <a:lnTo>
                  <a:pt x="570992" y="1420241"/>
                </a:lnTo>
                <a:lnTo>
                  <a:pt x="608076" y="1385570"/>
                </a:lnTo>
                <a:close/>
              </a:path>
              <a:path w="5412105" h="1954529">
                <a:moveTo>
                  <a:pt x="612013" y="1731899"/>
                </a:moveTo>
                <a:lnTo>
                  <a:pt x="607822" y="1719961"/>
                </a:lnTo>
                <a:lnTo>
                  <a:pt x="559943" y="1737106"/>
                </a:lnTo>
                <a:lnTo>
                  <a:pt x="564261" y="1749044"/>
                </a:lnTo>
                <a:lnTo>
                  <a:pt x="612013" y="1731899"/>
                </a:lnTo>
                <a:close/>
              </a:path>
              <a:path w="5412105" h="1954529">
                <a:moveTo>
                  <a:pt x="673100" y="1324991"/>
                </a:moveTo>
                <a:lnTo>
                  <a:pt x="664464" y="1315720"/>
                </a:lnTo>
                <a:lnTo>
                  <a:pt x="627380" y="1350264"/>
                </a:lnTo>
                <a:lnTo>
                  <a:pt x="636016" y="1359535"/>
                </a:lnTo>
                <a:lnTo>
                  <a:pt x="673100" y="1324991"/>
                </a:lnTo>
                <a:close/>
              </a:path>
              <a:path w="5412105" h="1954529">
                <a:moveTo>
                  <a:pt x="695833" y="1702054"/>
                </a:moveTo>
                <a:lnTo>
                  <a:pt x="691515" y="1689989"/>
                </a:lnTo>
                <a:lnTo>
                  <a:pt x="643636" y="1707134"/>
                </a:lnTo>
                <a:lnTo>
                  <a:pt x="647954" y="1719072"/>
                </a:lnTo>
                <a:lnTo>
                  <a:pt x="695833" y="1702054"/>
                </a:lnTo>
                <a:close/>
              </a:path>
              <a:path w="5412105" h="1954529">
                <a:moveTo>
                  <a:pt x="738124" y="1264285"/>
                </a:moveTo>
                <a:lnTo>
                  <a:pt x="729488" y="1255014"/>
                </a:lnTo>
                <a:lnTo>
                  <a:pt x="692404" y="1289685"/>
                </a:lnTo>
                <a:lnTo>
                  <a:pt x="701040" y="1298956"/>
                </a:lnTo>
                <a:lnTo>
                  <a:pt x="738124" y="1264285"/>
                </a:lnTo>
                <a:close/>
              </a:path>
              <a:path w="5412105" h="1954529">
                <a:moveTo>
                  <a:pt x="779526" y="1672082"/>
                </a:moveTo>
                <a:lnTo>
                  <a:pt x="775208" y="1660144"/>
                </a:lnTo>
                <a:lnTo>
                  <a:pt x="727329" y="1677289"/>
                </a:lnTo>
                <a:lnTo>
                  <a:pt x="731647" y="1689227"/>
                </a:lnTo>
                <a:lnTo>
                  <a:pt x="779526" y="1672082"/>
                </a:lnTo>
                <a:close/>
              </a:path>
              <a:path w="5412105" h="1954529">
                <a:moveTo>
                  <a:pt x="803148" y="1203706"/>
                </a:moveTo>
                <a:lnTo>
                  <a:pt x="794512" y="1194435"/>
                </a:lnTo>
                <a:lnTo>
                  <a:pt x="757428" y="1229106"/>
                </a:lnTo>
                <a:lnTo>
                  <a:pt x="766064" y="1238377"/>
                </a:lnTo>
                <a:lnTo>
                  <a:pt x="803148" y="1203706"/>
                </a:lnTo>
                <a:close/>
              </a:path>
              <a:path w="5412105" h="1954529">
                <a:moveTo>
                  <a:pt x="863219" y="1642237"/>
                </a:moveTo>
                <a:lnTo>
                  <a:pt x="858901" y="1630172"/>
                </a:lnTo>
                <a:lnTo>
                  <a:pt x="811149" y="1647317"/>
                </a:lnTo>
                <a:lnTo>
                  <a:pt x="815340" y="1659255"/>
                </a:lnTo>
                <a:lnTo>
                  <a:pt x="863219" y="1642237"/>
                </a:lnTo>
                <a:close/>
              </a:path>
              <a:path w="5412105" h="1954529">
                <a:moveTo>
                  <a:pt x="868172" y="1143127"/>
                </a:moveTo>
                <a:lnTo>
                  <a:pt x="859536" y="1133729"/>
                </a:lnTo>
                <a:lnTo>
                  <a:pt x="822452" y="1168400"/>
                </a:lnTo>
                <a:lnTo>
                  <a:pt x="831088" y="1177671"/>
                </a:lnTo>
                <a:lnTo>
                  <a:pt x="868172" y="1143127"/>
                </a:lnTo>
                <a:close/>
              </a:path>
              <a:path w="5412105" h="1954529">
                <a:moveTo>
                  <a:pt x="933196" y="1082421"/>
                </a:moveTo>
                <a:lnTo>
                  <a:pt x="924560" y="1073150"/>
                </a:lnTo>
                <a:lnTo>
                  <a:pt x="887476" y="1107821"/>
                </a:lnTo>
                <a:lnTo>
                  <a:pt x="896112" y="1117092"/>
                </a:lnTo>
                <a:lnTo>
                  <a:pt x="933196" y="1082421"/>
                </a:lnTo>
                <a:close/>
              </a:path>
              <a:path w="5412105" h="1954529">
                <a:moveTo>
                  <a:pt x="946912" y="1612265"/>
                </a:moveTo>
                <a:lnTo>
                  <a:pt x="942594" y="1600327"/>
                </a:lnTo>
                <a:lnTo>
                  <a:pt x="894842" y="1617345"/>
                </a:lnTo>
                <a:lnTo>
                  <a:pt x="899033" y="1629410"/>
                </a:lnTo>
                <a:lnTo>
                  <a:pt x="946912" y="1612265"/>
                </a:lnTo>
                <a:close/>
              </a:path>
              <a:path w="5412105" h="1954529">
                <a:moveTo>
                  <a:pt x="998220" y="1021842"/>
                </a:moveTo>
                <a:lnTo>
                  <a:pt x="989584" y="1012571"/>
                </a:lnTo>
                <a:lnTo>
                  <a:pt x="952500" y="1047242"/>
                </a:lnTo>
                <a:lnTo>
                  <a:pt x="961136" y="1056513"/>
                </a:lnTo>
                <a:lnTo>
                  <a:pt x="998220" y="1021842"/>
                </a:lnTo>
                <a:close/>
              </a:path>
              <a:path w="5412105" h="1954529">
                <a:moveTo>
                  <a:pt x="1030605" y="1582420"/>
                </a:moveTo>
                <a:lnTo>
                  <a:pt x="1026414" y="1570355"/>
                </a:lnTo>
                <a:lnTo>
                  <a:pt x="978535" y="1587500"/>
                </a:lnTo>
                <a:lnTo>
                  <a:pt x="982853" y="1599438"/>
                </a:lnTo>
                <a:lnTo>
                  <a:pt x="1030605" y="1582420"/>
                </a:lnTo>
                <a:close/>
              </a:path>
              <a:path w="5412105" h="1954529">
                <a:moveTo>
                  <a:pt x="1063244" y="961263"/>
                </a:moveTo>
                <a:lnTo>
                  <a:pt x="1054608" y="951865"/>
                </a:lnTo>
                <a:lnTo>
                  <a:pt x="1017524" y="986536"/>
                </a:lnTo>
                <a:lnTo>
                  <a:pt x="1026160" y="995807"/>
                </a:lnTo>
                <a:lnTo>
                  <a:pt x="1063244" y="961263"/>
                </a:lnTo>
                <a:close/>
              </a:path>
              <a:path w="5412105" h="1954529">
                <a:moveTo>
                  <a:pt x="1114298" y="1552448"/>
                </a:moveTo>
                <a:lnTo>
                  <a:pt x="1110107" y="1540510"/>
                </a:lnTo>
                <a:lnTo>
                  <a:pt x="1062228" y="1557528"/>
                </a:lnTo>
                <a:lnTo>
                  <a:pt x="1066546" y="1569593"/>
                </a:lnTo>
                <a:lnTo>
                  <a:pt x="1114298" y="1552448"/>
                </a:lnTo>
                <a:close/>
              </a:path>
              <a:path w="5412105" h="1954529">
                <a:moveTo>
                  <a:pt x="1128268" y="900557"/>
                </a:moveTo>
                <a:lnTo>
                  <a:pt x="1119632" y="891286"/>
                </a:lnTo>
                <a:lnTo>
                  <a:pt x="1082548" y="925957"/>
                </a:lnTo>
                <a:lnTo>
                  <a:pt x="1091184" y="935228"/>
                </a:lnTo>
                <a:lnTo>
                  <a:pt x="1128268" y="900557"/>
                </a:lnTo>
                <a:close/>
              </a:path>
              <a:path w="5412105" h="1954529">
                <a:moveTo>
                  <a:pt x="1193292" y="839978"/>
                </a:moveTo>
                <a:lnTo>
                  <a:pt x="1184656" y="830707"/>
                </a:lnTo>
                <a:lnTo>
                  <a:pt x="1147572" y="865378"/>
                </a:lnTo>
                <a:lnTo>
                  <a:pt x="1156208" y="874649"/>
                </a:lnTo>
                <a:lnTo>
                  <a:pt x="1193292" y="839978"/>
                </a:lnTo>
                <a:close/>
              </a:path>
              <a:path w="5412105" h="1954529">
                <a:moveTo>
                  <a:pt x="1198118" y="1522476"/>
                </a:moveTo>
                <a:lnTo>
                  <a:pt x="1193800" y="1510538"/>
                </a:lnTo>
                <a:lnTo>
                  <a:pt x="1145921" y="1527683"/>
                </a:lnTo>
                <a:lnTo>
                  <a:pt x="1150239" y="1539621"/>
                </a:lnTo>
                <a:lnTo>
                  <a:pt x="1198118" y="1522476"/>
                </a:lnTo>
                <a:close/>
              </a:path>
              <a:path w="5412105" h="1954529">
                <a:moveTo>
                  <a:pt x="1258316" y="779399"/>
                </a:moveTo>
                <a:lnTo>
                  <a:pt x="1249680" y="770001"/>
                </a:lnTo>
                <a:lnTo>
                  <a:pt x="1212596" y="804672"/>
                </a:lnTo>
                <a:lnTo>
                  <a:pt x="1221232" y="813943"/>
                </a:lnTo>
                <a:lnTo>
                  <a:pt x="1258316" y="779399"/>
                </a:lnTo>
                <a:close/>
              </a:path>
              <a:path w="5412105" h="1954529">
                <a:moveTo>
                  <a:pt x="1281811" y="1492631"/>
                </a:moveTo>
                <a:lnTo>
                  <a:pt x="1277493" y="1480693"/>
                </a:lnTo>
                <a:lnTo>
                  <a:pt x="1229741" y="1497711"/>
                </a:lnTo>
                <a:lnTo>
                  <a:pt x="1233932" y="1509776"/>
                </a:lnTo>
                <a:lnTo>
                  <a:pt x="1281811" y="1492631"/>
                </a:lnTo>
                <a:close/>
              </a:path>
              <a:path w="5412105" h="1954529">
                <a:moveTo>
                  <a:pt x="1323340" y="718693"/>
                </a:moveTo>
                <a:lnTo>
                  <a:pt x="1314704" y="709422"/>
                </a:lnTo>
                <a:lnTo>
                  <a:pt x="1277620" y="744093"/>
                </a:lnTo>
                <a:lnTo>
                  <a:pt x="1286256" y="753364"/>
                </a:lnTo>
                <a:lnTo>
                  <a:pt x="1323340" y="718693"/>
                </a:lnTo>
                <a:close/>
              </a:path>
              <a:path w="5412105" h="1954529">
                <a:moveTo>
                  <a:pt x="1365504" y="1462659"/>
                </a:moveTo>
                <a:lnTo>
                  <a:pt x="1361186" y="1450721"/>
                </a:lnTo>
                <a:lnTo>
                  <a:pt x="1313434" y="1467866"/>
                </a:lnTo>
                <a:lnTo>
                  <a:pt x="1317625" y="1479804"/>
                </a:lnTo>
                <a:lnTo>
                  <a:pt x="1365504" y="1462659"/>
                </a:lnTo>
                <a:close/>
              </a:path>
              <a:path w="5412105" h="1954529">
                <a:moveTo>
                  <a:pt x="1388364" y="658114"/>
                </a:moveTo>
                <a:lnTo>
                  <a:pt x="1379728" y="648843"/>
                </a:lnTo>
                <a:lnTo>
                  <a:pt x="1342644" y="683387"/>
                </a:lnTo>
                <a:lnTo>
                  <a:pt x="1351280" y="692785"/>
                </a:lnTo>
                <a:lnTo>
                  <a:pt x="1388364" y="658114"/>
                </a:lnTo>
                <a:close/>
              </a:path>
              <a:path w="5412105" h="1954529">
                <a:moveTo>
                  <a:pt x="1449197" y="1432814"/>
                </a:moveTo>
                <a:lnTo>
                  <a:pt x="1445006" y="1420876"/>
                </a:lnTo>
                <a:lnTo>
                  <a:pt x="1397127" y="1437894"/>
                </a:lnTo>
                <a:lnTo>
                  <a:pt x="1401445" y="1449959"/>
                </a:lnTo>
                <a:lnTo>
                  <a:pt x="1449197" y="1432814"/>
                </a:lnTo>
                <a:close/>
              </a:path>
              <a:path w="5412105" h="1954529">
                <a:moveTo>
                  <a:pt x="1453388" y="597535"/>
                </a:moveTo>
                <a:lnTo>
                  <a:pt x="1444752" y="588137"/>
                </a:lnTo>
                <a:lnTo>
                  <a:pt x="1407668" y="622808"/>
                </a:lnTo>
                <a:lnTo>
                  <a:pt x="1416304" y="632079"/>
                </a:lnTo>
                <a:lnTo>
                  <a:pt x="1453388" y="597535"/>
                </a:lnTo>
                <a:close/>
              </a:path>
              <a:path w="5412105" h="1954529">
                <a:moveTo>
                  <a:pt x="1518412" y="536841"/>
                </a:moveTo>
                <a:lnTo>
                  <a:pt x="1509776" y="527558"/>
                </a:lnTo>
                <a:lnTo>
                  <a:pt x="1472692" y="562241"/>
                </a:lnTo>
                <a:lnTo>
                  <a:pt x="1481328" y="571500"/>
                </a:lnTo>
                <a:lnTo>
                  <a:pt x="1518412" y="536841"/>
                </a:lnTo>
                <a:close/>
              </a:path>
              <a:path w="5412105" h="1954529">
                <a:moveTo>
                  <a:pt x="1532890" y="1402842"/>
                </a:moveTo>
                <a:lnTo>
                  <a:pt x="1528699" y="1390904"/>
                </a:lnTo>
                <a:lnTo>
                  <a:pt x="1480820" y="1408049"/>
                </a:lnTo>
                <a:lnTo>
                  <a:pt x="1485138" y="1419987"/>
                </a:lnTo>
                <a:lnTo>
                  <a:pt x="1532890" y="1402842"/>
                </a:lnTo>
                <a:close/>
              </a:path>
              <a:path w="5412105" h="1954529">
                <a:moveTo>
                  <a:pt x="1583436" y="476250"/>
                </a:moveTo>
                <a:lnTo>
                  <a:pt x="1574800" y="466979"/>
                </a:lnTo>
                <a:lnTo>
                  <a:pt x="1537716" y="501523"/>
                </a:lnTo>
                <a:lnTo>
                  <a:pt x="1546352" y="510921"/>
                </a:lnTo>
                <a:lnTo>
                  <a:pt x="1583436" y="476250"/>
                </a:lnTo>
                <a:close/>
              </a:path>
              <a:path w="5412105" h="1954529">
                <a:moveTo>
                  <a:pt x="1616710" y="1372997"/>
                </a:moveTo>
                <a:lnTo>
                  <a:pt x="1612392" y="1361059"/>
                </a:lnTo>
                <a:lnTo>
                  <a:pt x="1564513" y="1378077"/>
                </a:lnTo>
                <a:lnTo>
                  <a:pt x="1568831" y="1390015"/>
                </a:lnTo>
                <a:lnTo>
                  <a:pt x="1616710" y="1372997"/>
                </a:lnTo>
                <a:close/>
              </a:path>
              <a:path w="5412105" h="1954529">
                <a:moveTo>
                  <a:pt x="1648460" y="415544"/>
                </a:moveTo>
                <a:lnTo>
                  <a:pt x="1639824" y="406273"/>
                </a:lnTo>
                <a:lnTo>
                  <a:pt x="1602740" y="440944"/>
                </a:lnTo>
                <a:lnTo>
                  <a:pt x="1611376" y="450215"/>
                </a:lnTo>
                <a:lnTo>
                  <a:pt x="1648460" y="415544"/>
                </a:lnTo>
                <a:close/>
              </a:path>
              <a:path w="5412105" h="1954529">
                <a:moveTo>
                  <a:pt x="1700403" y="1343025"/>
                </a:moveTo>
                <a:lnTo>
                  <a:pt x="1696085" y="1331087"/>
                </a:lnTo>
                <a:lnTo>
                  <a:pt x="1648206" y="1348232"/>
                </a:lnTo>
                <a:lnTo>
                  <a:pt x="1652524" y="1360170"/>
                </a:lnTo>
                <a:lnTo>
                  <a:pt x="1700403" y="1343025"/>
                </a:lnTo>
                <a:close/>
              </a:path>
              <a:path w="5412105" h="1954529">
                <a:moveTo>
                  <a:pt x="1713484" y="354965"/>
                </a:moveTo>
                <a:lnTo>
                  <a:pt x="1704848" y="345694"/>
                </a:lnTo>
                <a:lnTo>
                  <a:pt x="1667764" y="380365"/>
                </a:lnTo>
                <a:lnTo>
                  <a:pt x="1676400" y="389636"/>
                </a:lnTo>
                <a:lnTo>
                  <a:pt x="1713484" y="354965"/>
                </a:lnTo>
                <a:close/>
              </a:path>
              <a:path w="5412105" h="1954529">
                <a:moveTo>
                  <a:pt x="1778508" y="294386"/>
                </a:moveTo>
                <a:lnTo>
                  <a:pt x="1769872" y="285115"/>
                </a:lnTo>
                <a:lnTo>
                  <a:pt x="1732788" y="319659"/>
                </a:lnTo>
                <a:lnTo>
                  <a:pt x="1741424" y="329057"/>
                </a:lnTo>
                <a:lnTo>
                  <a:pt x="1778508" y="294386"/>
                </a:lnTo>
                <a:close/>
              </a:path>
              <a:path w="5412105" h="1954529">
                <a:moveTo>
                  <a:pt x="1784096" y="1313180"/>
                </a:moveTo>
                <a:lnTo>
                  <a:pt x="1779778" y="1301242"/>
                </a:lnTo>
                <a:lnTo>
                  <a:pt x="1732026" y="1318260"/>
                </a:lnTo>
                <a:lnTo>
                  <a:pt x="1736217" y="1330198"/>
                </a:lnTo>
                <a:lnTo>
                  <a:pt x="1784096" y="1313180"/>
                </a:lnTo>
                <a:close/>
              </a:path>
              <a:path w="5412105" h="1954529">
                <a:moveTo>
                  <a:pt x="1843532" y="233680"/>
                </a:moveTo>
                <a:lnTo>
                  <a:pt x="1834896" y="224409"/>
                </a:lnTo>
                <a:lnTo>
                  <a:pt x="1797812" y="259080"/>
                </a:lnTo>
                <a:lnTo>
                  <a:pt x="1806448" y="268351"/>
                </a:lnTo>
                <a:lnTo>
                  <a:pt x="1843532" y="233680"/>
                </a:lnTo>
                <a:close/>
              </a:path>
              <a:path w="5412105" h="1954529">
                <a:moveTo>
                  <a:pt x="1867789" y="1283208"/>
                </a:moveTo>
                <a:lnTo>
                  <a:pt x="1863598" y="1271270"/>
                </a:lnTo>
                <a:lnTo>
                  <a:pt x="1815719" y="1288415"/>
                </a:lnTo>
                <a:lnTo>
                  <a:pt x="1819910" y="1300353"/>
                </a:lnTo>
                <a:lnTo>
                  <a:pt x="1867789" y="1283208"/>
                </a:lnTo>
                <a:close/>
              </a:path>
              <a:path w="5412105" h="1954529">
                <a:moveTo>
                  <a:pt x="1908556" y="173101"/>
                </a:moveTo>
                <a:lnTo>
                  <a:pt x="1899920" y="163830"/>
                </a:lnTo>
                <a:lnTo>
                  <a:pt x="1862836" y="198501"/>
                </a:lnTo>
                <a:lnTo>
                  <a:pt x="1871472" y="207772"/>
                </a:lnTo>
                <a:lnTo>
                  <a:pt x="1908556" y="173101"/>
                </a:lnTo>
                <a:close/>
              </a:path>
              <a:path w="5412105" h="1954529">
                <a:moveTo>
                  <a:pt x="1951482" y="1253363"/>
                </a:moveTo>
                <a:lnTo>
                  <a:pt x="1947291" y="1241425"/>
                </a:lnTo>
                <a:lnTo>
                  <a:pt x="1899412" y="1258443"/>
                </a:lnTo>
                <a:lnTo>
                  <a:pt x="1903730" y="1270381"/>
                </a:lnTo>
                <a:lnTo>
                  <a:pt x="1951482" y="1253363"/>
                </a:lnTo>
                <a:close/>
              </a:path>
              <a:path w="5412105" h="1954529">
                <a:moveTo>
                  <a:pt x="1973580" y="112522"/>
                </a:moveTo>
                <a:lnTo>
                  <a:pt x="1964944" y="103251"/>
                </a:lnTo>
                <a:lnTo>
                  <a:pt x="1927860" y="137795"/>
                </a:lnTo>
                <a:lnTo>
                  <a:pt x="1936496" y="147193"/>
                </a:lnTo>
                <a:lnTo>
                  <a:pt x="1973580" y="112522"/>
                </a:lnTo>
                <a:close/>
              </a:path>
              <a:path w="5412105" h="1954529">
                <a:moveTo>
                  <a:pt x="2035302" y="1223391"/>
                </a:moveTo>
                <a:lnTo>
                  <a:pt x="2030984" y="1211453"/>
                </a:lnTo>
                <a:lnTo>
                  <a:pt x="1983105" y="1228598"/>
                </a:lnTo>
                <a:lnTo>
                  <a:pt x="1987423" y="1240536"/>
                </a:lnTo>
                <a:lnTo>
                  <a:pt x="2035302" y="1223391"/>
                </a:lnTo>
                <a:close/>
              </a:path>
              <a:path w="5412105" h="1954529">
                <a:moveTo>
                  <a:pt x="2073910" y="10287"/>
                </a:moveTo>
                <a:lnTo>
                  <a:pt x="1992249" y="34417"/>
                </a:lnTo>
                <a:lnTo>
                  <a:pt x="2013826" y="57594"/>
                </a:lnTo>
                <a:lnTo>
                  <a:pt x="1992884" y="77216"/>
                </a:lnTo>
                <a:lnTo>
                  <a:pt x="2001520" y="86487"/>
                </a:lnTo>
                <a:lnTo>
                  <a:pt x="2022500" y="66903"/>
                </a:lnTo>
                <a:lnTo>
                  <a:pt x="2044192" y="90170"/>
                </a:lnTo>
                <a:lnTo>
                  <a:pt x="2059546" y="48895"/>
                </a:lnTo>
                <a:lnTo>
                  <a:pt x="2073910" y="10287"/>
                </a:lnTo>
                <a:close/>
              </a:path>
              <a:path w="5412105" h="1954529">
                <a:moveTo>
                  <a:pt x="2118995" y="1193546"/>
                </a:moveTo>
                <a:lnTo>
                  <a:pt x="2114677" y="1181608"/>
                </a:lnTo>
                <a:lnTo>
                  <a:pt x="2066798" y="1198626"/>
                </a:lnTo>
                <a:lnTo>
                  <a:pt x="2071116" y="1210564"/>
                </a:lnTo>
                <a:lnTo>
                  <a:pt x="2118995" y="1193546"/>
                </a:lnTo>
                <a:close/>
              </a:path>
              <a:path w="5412105" h="1954529">
                <a:moveTo>
                  <a:pt x="2202688" y="1163574"/>
                </a:moveTo>
                <a:lnTo>
                  <a:pt x="2198370" y="1151636"/>
                </a:lnTo>
                <a:lnTo>
                  <a:pt x="2150618" y="1168781"/>
                </a:lnTo>
                <a:lnTo>
                  <a:pt x="2154809" y="1180719"/>
                </a:lnTo>
                <a:lnTo>
                  <a:pt x="2202688" y="1163574"/>
                </a:lnTo>
                <a:close/>
              </a:path>
              <a:path w="5412105" h="1954529">
                <a:moveTo>
                  <a:pt x="2286381" y="1133729"/>
                </a:moveTo>
                <a:lnTo>
                  <a:pt x="2282063" y="1121791"/>
                </a:lnTo>
                <a:lnTo>
                  <a:pt x="2234311" y="1138809"/>
                </a:lnTo>
                <a:lnTo>
                  <a:pt x="2238502" y="1150747"/>
                </a:lnTo>
                <a:lnTo>
                  <a:pt x="2286381" y="1133729"/>
                </a:lnTo>
                <a:close/>
              </a:path>
              <a:path w="5412105" h="1954529">
                <a:moveTo>
                  <a:pt x="2370074" y="1103757"/>
                </a:moveTo>
                <a:lnTo>
                  <a:pt x="2365883" y="1091819"/>
                </a:lnTo>
                <a:lnTo>
                  <a:pt x="2318004" y="1108964"/>
                </a:lnTo>
                <a:lnTo>
                  <a:pt x="2322322" y="1120902"/>
                </a:lnTo>
                <a:lnTo>
                  <a:pt x="2370074" y="1103757"/>
                </a:lnTo>
                <a:close/>
              </a:path>
              <a:path w="5412105" h="1954529">
                <a:moveTo>
                  <a:pt x="2453767" y="1073912"/>
                </a:moveTo>
                <a:lnTo>
                  <a:pt x="2449576" y="1061974"/>
                </a:lnTo>
                <a:lnTo>
                  <a:pt x="2401697" y="1078992"/>
                </a:lnTo>
                <a:lnTo>
                  <a:pt x="2406015" y="1090930"/>
                </a:lnTo>
                <a:lnTo>
                  <a:pt x="2453767" y="1073912"/>
                </a:lnTo>
                <a:close/>
              </a:path>
              <a:path w="5412105" h="1954529">
                <a:moveTo>
                  <a:pt x="2537587" y="1043940"/>
                </a:moveTo>
                <a:lnTo>
                  <a:pt x="2533269" y="1032002"/>
                </a:lnTo>
                <a:lnTo>
                  <a:pt x="2485390" y="1049147"/>
                </a:lnTo>
                <a:lnTo>
                  <a:pt x="2489708" y="1061085"/>
                </a:lnTo>
                <a:lnTo>
                  <a:pt x="2537587" y="1043940"/>
                </a:lnTo>
                <a:close/>
              </a:path>
              <a:path w="5412105" h="1954529">
                <a:moveTo>
                  <a:pt x="2621280" y="1014095"/>
                </a:moveTo>
                <a:lnTo>
                  <a:pt x="2616962" y="1002030"/>
                </a:lnTo>
                <a:lnTo>
                  <a:pt x="2569210" y="1019175"/>
                </a:lnTo>
                <a:lnTo>
                  <a:pt x="2573401" y="1031113"/>
                </a:lnTo>
                <a:lnTo>
                  <a:pt x="2621280" y="1014095"/>
                </a:lnTo>
                <a:close/>
              </a:path>
              <a:path w="5412105" h="1954529">
                <a:moveTo>
                  <a:pt x="2704973" y="984123"/>
                </a:moveTo>
                <a:lnTo>
                  <a:pt x="2700655" y="972185"/>
                </a:lnTo>
                <a:lnTo>
                  <a:pt x="2652903" y="989330"/>
                </a:lnTo>
                <a:lnTo>
                  <a:pt x="2657094" y="1001268"/>
                </a:lnTo>
                <a:lnTo>
                  <a:pt x="2704973" y="984123"/>
                </a:lnTo>
                <a:close/>
              </a:path>
              <a:path w="5412105" h="1954529">
                <a:moveTo>
                  <a:pt x="2788653" y="954278"/>
                </a:moveTo>
                <a:lnTo>
                  <a:pt x="2784475" y="942213"/>
                </a:lnTo>
                <a:lnTo>
                  <a:pt x="2736596" y="959358"/>
                </a:lnTo>
                <a:lnTo>
                  <a:pt x="2740901" y="971296"/>
                </a:lnTo>
                <a:lnTo>
                  <a:pt x="2788653" y="954278"/>
                </a:lnTo>
                <a:close/>
              </a:path>
              <a:path w="5412105" h="1954529">
                <a:moveTo>
                  <a:pt x="2872359" y="924306"/>
                </a:moveTo>
                <a:lnTo>
                  <a:pt x="2868168" y="912368"/>
                </a:lnTo>
                <a:lnTo>
                  <a:pt x="2820276" y="929386"/>
                </a:lnTo>
                <a:lnTo>
                  <a:pt x="2824607" y="941451"/>
                </a:lnTo>
                <a:lnTo>
                  <a:pt x="2872359" y="924306"/>
                </a:lnTo>
                <a:close/>
              </a:path>
              <a:path w="5412105" h="1954529">
                <a:moveTo>
                  <a:pt x="2956179" y="894461"/>
                </a:moveTo>
                <a:lnTo>
                  <a:pt x="2951861" y="882396"/>
                </a:lnTo>
                <a:lnTo>
                  <a:pt x="2903982" y="899541"/>
                </a:lnTo>
                <a:lnTo>
                  <a:pt x="2908300" y="911479"/>
                </a:lnTo>
                <a:lnTo>
                  <a:pt x="2956179" y="894461"/>
                </a:lnTo>
                <a:close/>
              </a:path>
              <a:path w="5412105" h="1954529">
                <a:moveTo>
                  <a:pt x="3039872" y="864489"/>
                </a:moveTo>
                <a:lnTo>
                  <a:pt x="3035554" y="852551"/>
                </a:lnTo>
                <a:lnTo>
                  <a:pt x="2987675" y="869569"/>
                </a:lnTo>
                <a:lnTo>
                  <a:pt x="2991993" y="881634"/>
                </a:lnTo>
                <a:lnTo>
                  <a:pt x="3039872" y="864489"/>
                </a:lnTo>
                <a:close/>
              </a:path>
              <a:path w="5412105" h="1954529">
                <a:moveTo>
                  <a:pt x="3123565" y="834644"/>
                </a:moveTo>
                <a:lnTo>
                  <a:pt x="3119247" y="822579"/>
                </a:lnTo>
                <a:lnTo>
                  <a:pt x="3071495" y="839724"/>
                </a:lnTo>
                <a:lnTo>
                  <a:pt x="3075686" y="851662"/>
                </a:lnTo>
                <a:lnTo>
                  <a:pt x="3123565" y="834644"/>
                </a:lnTo>
                <a:close/>
              </a:path>
              <a:path w="5412105" h="1954529">
                <a:moveTo>
                  <a:pt x="3207258" y="804672"/>
                </a:moveTo>
                <a:lnTo>
                  <a:pt x="3203067" y="792734"/>
                </a:lnTo>
                <a:lnTo>
                  <a:pt x="3155188" y="809752"/>
                </a:lnTo>
                <a:lnTo>
                  <a:pt x="3159379" y="821817"/>
                </a:lnTo>
                <a:lnTo>
                  <a:pt x="3207258" y="804672"/>
                </a:lnTo>
                <a:close/>
              </a:path>
              <a:path w="5412105" h="1954529">
                <a:moveTo>
                  <a:pt x="3290951" y="774700"/>
                </a:moveTo>
                <a:lnTo>
                  <a:pt x="3286760" y="762762"/>
                </a:lnTo>
                <a:lnTo>
                  <a:pt x="3238881" y="779907"/>
                </a:lnTo>
                <a:lnTo>
                  <a:pt x="3243199" y="791845"/>
                </a:lnTo>
                <a:lnTo>
                  <a:pt x="3290951" y="774700"/>
                </a:lnTo>
                <a:close/>
              </a:path>
              <a:path w="5412105" h="1954529">
                <a:moveTo>
                  <a:pt x="3374771" y="744855"/>
                </a:moveTo>
                <a:lnTo>
                  <a:pt x="3370453" y="732917"/>
                </a:lnTo>
                <a:lnTo>
                  <a:pt x="3322574" y="749935"/>
                </a:lnTo>
                <a:lnTo>
                  <a:pt x="3326892" y="762000"/>
                </a:lnTo>
                <a:lnTo>
                  <a:pt x="3374771" y="744855"/>
                </a:lnTo>
                <a:close/>
              </a:path>
              <a:path w="5412105" h="1954529">
                <a:moveTo>
                  <a:pt x="3458464" y="714883"/>
                </a:moveTo>
                <a:lnTo>
                  <a:pt x="3454146" y="702945"/>
                </a:lnTo>
                <a:lnTo>
                  <a:pt x="3406267" y="720090"/>
                </a:lnTo>
                <a:lnTo>
                  <a:pt x="3410585" y="732028"/>
                </a:lnTo>
                <a:lnTo>
                  <a:pt x="3458464" y="714883"/>
                </a:lnTo>
                <a:close/>
              </a:path>
              <a:path w="5412105" h="1954529">
                <a:moveTo>
                  <a:pt x="3542157" y="685038"/>
                </a:moveTo>
                <a:lnTo>
                  <a:pt x="3537839" y="673100"/>
                </a:lnTo>
                <a:lnTo>
                  <a:pt x="3490087" y="690118"/>
                </a:lnTo>
                <a:lnTo>
                  <a:pt x="3494278" y="702056"/>
                </a:lnTo>
                <a:lnTo>
                  <a:pt x="3542157" y="685038"/>
                </a:lnTo>
                <a:close/>
              </a:path>
              <a:path w="5412105" h="1954529">
                <a:moveTo>
                  <a:pt x="3625850" y="655066"/>
                </a:moveTo>
                <a:lnTo>
                  <a:pt x="3621532" y="643128"/>
                </a:lnTo>
                <a:lnTo>
                  <a:pt x="3573780" y="660273"/>
                </a:lnTo>
                <a:lnTo>
                  <a:pt x="3577971" y="672211"/>
                </a:lnTo>
                <a:lnTo>
                  <a:pt x="3625850" y="655066"/>
                </a:lnTo>
                <a:close/>
              </a:path>
              <a:path w="5412105" h="1954529">
                <a:moveTo>
                  <a:pt x="3709543" y="625221"/>
                </a:moveTo>
                <a:lnTo>
                  <a:pt x="3705352" y="613283"/>
                </a:lnTo>
                <a:lnTo>
                  <a:pt x="3657473" y="630301"/>
                </a:lnTo>
                <a:lnTo>
                  <a:pt x="3661791" y="642239"/>
                </a:lnTo>
                <a:lnTo>
                  <a:pt x="3709543" y="625221"/>
                </a:lnTo>
                <a:close/>
              </a:path>
              <a:path w="5412105" h="1954529">
                <a:moveTo>
                  <a:pt x="3793236" y="595249"/>
                </a:moveTo>
                <a:lnTo>
                  <a:pt x="3789045" y="583311"/>
                </a:lnTo>
                <a:lnTo>
                  <a:pt x="3741166" y="600456"/>
                </a:lnTo>
                <a:lnTo>
                  <a:pt x="3745484" y="612394"/>
                </a:lnTo>
                <a:lnTo>
                  <a:pt x="3793236" y="595249"/>
                </a:lnTo>
                <a:close/>
              </a:path>
              <a:path w="5412105" h="1954529">
                <a:moveTo>
                  <a:pt x="3877056" y="565416"/>
                </a:moveTo>
                <a:lnTo>
                  <a:pt x="3872738" y="553478"/>
                </a:lnTo>
                <a:lnTo>
                  <a:pt x="3824859" y="570484"/>
                </a:lnTo>
                <a:lnTo>
                  <a:pt x="3829177" y="582422"/>
                </a:lnTo>
                <a:lnTo>
                  <a:pt x="3877056" y="565416"/>
                </a:lnTo>
                <a:close/>
              </a:path>
              <a:path w="5412105" h="1954529">
                <a:moveTo>
                  <a:pt x="3960749" y="535432"/>
                </a:moveTo>
                <a:lnTo>
                  <a:pt x="3956431" y="523494"/>
                </a:lnTo>
                <a:lnTo>
                  <a:pt x="3908679" y="540651"/>
                </a:lnTo>
                <a:lnTo>
                  <a:pt x="3912870" y="552589"/>
                </a:lnTo>
                <a:lnTo>
                  <a:pt x="3960749" y="535432"/>
                </a:lnTo>
                <a:close/>
              </a:path>
              <a:path w="5412105" h="1954529">
                <a:moveTo>
                  <a:pt x="4044442" y="505587"/>
                </a:moveTo>
                <a:lnTo>
                  <a:pt x="4040124" y="493649"/>
                </a:lnTo>
                <a:lnTo>
                  <a:pt x="3992372" y="510667"/>
                </a:lnTo>
                <a:lnTo>
                  <a:pt x="3996563" y="522605"/>
                </a:lnTo>
                <a:lnTo>
                  <a:pt x="4044442" y="505587"/>
                </a:lnTo>
                <a:close/>
              </a:path>
              <a:path w="5412105" h="1954529">
                <a:moveTo>
                  <a:pt x="4128135" y="475615"/>
                </a:moveTo>
                <a:lnTo>
                  <a:pt x="4123944" y="463677"/>
                </a:lnTo>
                <a:lnTo>
                  <a:pt x="4076065" y="480822"/>
                </a:lnTo>
                <a:lnTo>
                  <a:pt x="4080383" y="492760"/>
                </a:lnTo>
                <a:lnTo>
                  <a:pt x="4128135" y="475615"/>
                </a:lnTo>
                <a:close/>
              </a:path>
              <a:path w="5412105" h="1954529">
                <a:moveTo>
                  <a:pt x="4211828" y="445770"/>
                </a:moveTo>
                <a:lnTo>
                  <a:pt x="4207637" y="433832"/>
                </a:lnTo>
                <a:lnTo>
                  <a:pt x="4159758" y="450850"/>
                </a:lnTo>
                <a:lnTo>
                  <a:pt x="4164076" y="462788"/>
                </a:lnTo>
                <a:lnTo>
                  <a:pt x="4211828" y="445770"/>
                </a:lnTo>
                <a:close/>
              </a:path>
              <a:path w="5412105" h="1954529">
                <a:moveTo>
                  <a:pt x="4295648" y="415798"/>
                </a:moveTo>
                <a:lnTo>
                  <a:pt x="4291330" y="403860"/>
                </a:lnTo>
                <a:lnTo>
                  <a:pt x="4243451" y="421005"/>
                </a:lnTo>
                <a:lnTo>
                  <a:pt x="4247769" y="432943"/>
                </a:lnTo>
                <a:lnTo>
                  <a:pt x="4295648" y="415798"/>
                </a:lnTo>
                <a:close/>
              </a:path>
              <a:path w="5412105" h="1954529">
                <a:moveTo>
                  <a:pt x="4379341" y="385953"/>
                </a:moveTo>
                <a:lnTo>
                  <a:pt x="4375023" y="374015"/>
                </a:lnTo>
                <a:lnTo>
                  <a:pt x="4327144" y="391033"/>
                </a:lnTo>
                <a:lnTo>
                  <a:pt x="4331462" y="402971"/>
                </a:lnTo>
                <a:lnTo>
                  <a:pt x="4379341" y="385953"/>
                </a:lnTo>
                <a:close/>
              </a:path>
              <a:path w="5412105" h="1954529">
                <a:moveTo>
                  <a:pt x="4463034" y="355981"/>
                </a:moveTo>
                <a:lnTo>
                  <a:pt x="4458716" y="344043"/>
                </a:lnTo>
                <a:lnTo>
                  <a:pt x="4410964" y="361188"/>
                </a:lnTo>
                <a:lnTo>
                  <a:pt x="4415155" y="373126"/>
                </a:lnTo>
                <a:lnTo>
                  <a:pt x="4463034" y="355981"/>
                </a:lnTo>
                <a:close/>
              </a:path>
              <a:path w="5412105" h="1954529">
                <a:moveTo>
                  <a:pt x="4546727" y="326136"/>
                </a:moveTo>
                <a:lnTo>
                  <a:pt x="4542536" y="314071"/>
                </a:lnTo>
                <a:lnTo>
                  <a:pt x="4494657" y="331216"/>
                </a:lnTo>
                <a:lnTo>
                  <a:pt x="4498848" y="343154"/>
                </a:lnTo>
                <a:lnTo>
                  <a:pt x="4546727" y="326136"/>
                </a:lnTo>
                <a:close/>
              </a:path>
              <a:path w="5412105" h="1954529">
                <a:moveTo>
                  <a:pt x="4630420" y="296164"/>
                </a:moveTo>
                <a:lnTo>
                  <a:pt x="4626229" y="284226"/>
                </a:lnTo>
                <a:lnTo>
                  <a:pt x="4578350" y="301371"/>
                </a:lnTo>
                <a:lnTo>
                  <a:pt x="4582668" y="313309"/>
                </a:lnTo>
                <a:lnTo>
                  <a:pt x="4630420" y="296164"/>
                </a:lnTo>
                <a:close/>
              </a:path>
              <a:path w="5412105" h="1954529">
                <a:moveTo>
                  <a:pt x="4714240" y="266319"/>
                </a:moveTo>
                <a:lnTo>
                  <a:pt x="4709922" y="254254"/>
                </a:lnTo>
                <a:lnTo>
                  <a:pt x="4662043" y="271399"/>
                </a:lnTo>
                <a:lnTo>
                  <a:pt x="4666361" y="283337"/>
                </a:lnTo>
                <a:lnTo>
                  <a:pt x="4714240" y="266319"/>
                </a:lnTo>
                <a:close/>
              </a:path>
              <a:path w="5412105" h="1954529">
                <a:moveTo>
                  <a:pt x="4797933" y="236347"/>
                </a:moveTo>
                <a:lnTo>
                  <a:pt x="4793615" y="224409"/>
                </a:lnTo>
                <a:lnTo>
                  <a:pt x="4745736" y="241554"/>
                </a:lnTo>
                <a:lnTo>
                  <a:pt x="4750054" y="253492"/>
                </a:lnTo>
                <a:lnTo>
                  <a:pt x="4797933" y="236347"/>
                </a:lnTo>
                <a:close/>
              </a:path>
              <a:path w="5412105" h="1954529">
                <a:moveTo>
                  <a:pt x="4881626" y="206502"/>
                </a:moveTo>
                <a:lnTo>
                  <a:pt x="4877308" y="194437"/>
                </a:lnTo>
                <a:lnTo>
                  <a:pt x="4829556" y="211582"/>
                </a:lnTo>
                <a:lnTo>
                  <a:pt x="4833747" y="223520"/>
                </a:lnTo>
                <a:lnTo>
                  <a:pt x="4881626" y="206502"/>
                </a:lnTo>
                <a:close/>
              </a:path>
              <a:path w="5412105" h="1954529">
                <a:moveTo>
                  <a:pt x="4965319" y="176530"/>
                </a:moveTo>
                <a:lnTo>
                  <a:pt x="4961001" y="164592"/>
                </a:lnTo>
                <a:lnTo>
                  <a:pt x="4913249" y="181610"/>
                </a:lnTo>
                <a:lnTo>
                  <a:pt x="4917440" y="193675"/>
                </a:lnTo>
                <a:lnTo>
                  <a:pt x="4965319" y="176530"/>
                </a:lnTo>
                <a:close/>
              </a:path>
              <a:path w="5412105" h="1954529">
                <a:moveTo>
                  <a:pt x="5049012" y="146685"/>
                </a:moveTo>
                <a:lnTo>
                  <a:pt x="5044821" y="134620"/>
                </a:lnTo>
                <a:lnTo>
                  <a:pt x="4996942" y="151765"/>
                </a:lnTo>
                <a:lnTo>
                  <a:pt x="5001260" y="163703"/>
                </a:lnTo>
                <a:lnTo>
                  <a:pt x="5049012" y="146685"/>
                </a:lnTo>
                <a:close/>
              </a:path>
              <a:path w="5412105" h="1954529">
                <a:moveTo>
                  <a:pt x="5132832" y="116713"/>
                </a:moveTo>
                <a:lnTo>
                  <a:pt x="5128514" y="104775"/>
                </a:lnTo>
                <a:lnTo>
                  <a:pt x="5080635" y="121793"/>
                </a:lnTo>
                <a:lnTo>
                  <a:pt x="5084953" y="133858"/>
                </a:lnTo>
                <a:lnTo>
                  <a:pt x="5132832" y="116713"/>
                </a:lnTo>
                <a:close/>
              </a:path>
              <a:path w="5412105" h="1954529">
                <a:moveTo>
                  <a:pt x="5216525" y="86741"/>
                </a:moveTo>
                <a:lnTo>
                  <a:pt x="5212207" y="74803"/>
                </a:lnTo>
                <a:lnTo>
                  <a:pt x="5164328" y="91948"/>
                </a:lnTo>
                <a:lnTo>
                  <a:pt x="5168646" y="103886"/>
                </a:lnTo>
                <a:lnTo>
                  <a:pt x="5216525" y="86741"/>
                </a:lnTo>
                <a:close/>
              </a:path>
              <a:path w="5412105" h="1954529">
                <a:moveTo>
                  <a:pt x="5300218" y="56896"/>
                </a:moveTo>
                <a:lnTo>
                  <a:pt x="5295900" y="44958"/>
                </a:lnTo>
                <a:lnTo>
                  <a:pt x="5248148" y="61976"/>
                </a:lnTo>
                <a:lnTo>
                  <a:pt x="5252339" y="74041"/>
                </a:lnTo>
                <a:lnTo>
                  <a:pt x="5300218" y="56896"/>
                </a:lnTo>
                <a:close/>
              </a:path>
              <a:path w="5412105" h="1954529">
                <a:moveTo>
                  <a:pt x="5411724" y="10287"/>
                </a:moveTo>
                <a:lnTo>
                  <a:pt x="5327142" y="0"/>
                </a:lnTo>
                <a:lnTo>
                  <a:pt x="5337848" y="29972"/>
                </a:lnTo>
                <a:lnTo>
                  <a:pt x="5331841" y="32131"/>
                </a:lnTo>
                <a:lnTo>
                  <a:pt x="5336032" y="44069"/>
                </a:lnTo>
                <a:lnTo>
                  <a:pt x="5342115" y="41910"/>
                </a:lnTo>
                <a:lnTo>
                  <a:pt x="5352796" y="71755"/>
                </a:lnTo>
                <a:lnTo>
                  <a:pt x="5396992" y="25654"/>
                </a:lnTo>
                <a:lnTo>
                  <a:pt x="5411724" y="10287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4400</Words>
  <Application>WPS Presentation</Application>
  <PresentationFormat>On-screen Show (4:3)</PresentationFormat>
  <Paragraphs>383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Lato</vt:lpstr>
      <vt:lpstr>Gubbi</vt:lpstr>
      <vt:lpstr>Calibri</vt:lpstr>
      <vt:lpstr>DejaVu Sans</vt:lpstr>
      <vt:lpstr>Microsoft YaHei</vt:lpstr>
      <vt:lpstr>Droid Sans Fallback</vt:lpstr>
      <vt:lpstr>Nimbus Roman No9 L</vt:lpstr>
      <vt:lpstr>Arial Unicode MS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Michelli Brito</dc:creator>
  <cp:lastModifiedBy>weder</cp:lastModifiedBy>
  <cp:revision>86</cp:revision>
  <dcterms:created xsi:type="dcterms:W3CDTF">2022-05-04T18:10:57Z</dcterms:created>
  <dcterms:modified xsi:type="dcterms:W3CDTF">2022-05-04T18:10:57Z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2021-10-18T15:00:00Z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2022-05-02T15:00:00Z</vt:filetime>
  </property>
  <property fmtid="{D5CDD505-2E9C-101B-9397-08002B2CF9AE}" pid="5" name="KSOProductBuildVer">
    <vt:lpwstr>1033-11.1.0.10920</vt:lpwstr>
  </property>
</Properties>
</file>