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0.xml" ContentType="application/vnd.openxmlformats-officedocument.presentationml.notesSlide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61F19141-41B1-4181-B181-A1F1E1A1E1C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6141A1-A131-41E1-8171-B18101A1C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D1C161-D1A1-41D1-B101-A121E171D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D1E191-5101-4141-8151-91B111D16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F1B101-3171-41D1-81E1-21B131516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C1F1D1-8111-4131-81D1-F1A171C1B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dd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234440"/>
            <a:ext cx="9143280" cy="319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0" y="1280160"/>
            <a:ext cx="532800" cy="227880"/>
          </a:xfrm>
          <a:prstGeom prst="rect">
            <a:avLst/>
          </a:prstGeom>
          <a:solidFill>
            <a:srgbClr val="dd8047"/>
          </a:solidFill>
        </p:spPr>
      </p:sp>
      <p:sp>
        <p:nvSpPr>
          <p:cNvPr id="2" name="CustomShape 3"/>
          <p:cNvSpPr/>
          <p:nvPr/>
        </p:nvSpPr>
        <p:spPr>
          <a:xfrm>
            <a:off x="590400" y="1280160"/>
            <a:ext cx="8552880" cy="227880"/>
          </a:xfrm>
          <a:prstGeom prst="rect">
            <a:avLst/>
          </a:prstGeom>
          <a:solidFill>
            <a:srgbClr val="94b6d2"/>
          </a:solidFill>
        </p:spPr>
      </p:sp>
      <p:sp>
        <p:nvSpPr>
          <p:cNvPr id="3" name="CustomShape 4"/>
          <p:cNvSpPr/>
          <p:nvPr/>
        </p:nvSpPr>
        <p:spPr>
          <a:xfrm>
            <a:off x="0" y="5970960"/>
            <a:ext cx="9143280" cy="886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-9000" y="6053400"/>
            <a:ext cx="2248560" cy="712440"/>
          </a:xfrm>
          <a:prstGeom prst="rect">
            <a:avLst/>
          </a:prstGeom>
          <a:solidFill>
            <a:srgbClr val="dd8047"/>
          </a:solidFill>
        </p:spPr>
      </p:sp>
      <p:sp>
        <p:nvSpPr>
          <p:cNvPr id="5" name="CustomShape 6"/>
          <p:cNvSpPr/>
          <p:nvPr/>
        </p:nvSpPr>
        <p:spPr>
          <a:xfrm>
            <a:off x="2359080" y="6044040"/>
            <a:ext cx="6784200" cy="712440"/>
          </a:xfrm>
          <a:prstGeom prst="rect">
            <a:avLst/>
          </a:prstGeom>
          <a:solidFill>
            <a:srgbClr val="94b6d2"/>
          </a:solidFill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560" cy="990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234440"/>
            <a:ext cx="9143280" cy="319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2"/>
          <p:cNvSpPr/>
          <p:nvPr/>
        </p:nvSpPr>
        <p:spPr>
          <a:xfrm>
            <a:off x="0" y="1280160"/>
            <a:ext cx="532800" cy="227880"/>
          </a:xfrm>
          <a:prstGeom prst="rect">
            <a:avLst/>
          </a:prstGeom>
          <a:solidFill>
            <a:srgbClr val="dd8047"/>
          </a:solidFill>
        </p:spPr>
      </p:sp>
      <p:sp>
        <p:nvSpPr>
          <p:cNvPr id="42" name="CustomShape 3"/>
          <p:cNvSpPr/>
          <p:nvPr/>
        </p:nvSpPr>
        <p:spPr>
          <a:xfrm>
            <a:off x="590400" y="1280160"/>
            <a:ext cx="8552880" cy="227880"/>
          </a:xfrm>
          <a:prstGeom prst="rect">
            <a:avLst/>
          </a:prstGeom>
          <a:solidFill>
            <a:srgbClr val="94b6d2"/>
          </a:solidFill>
        </p:spPr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1523880"/>
            <a:ext cx="6476400" cy="182808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lang="en-US" sz="4400">
                <a:solidFill>
                  <a:srgbClr val="775f55"/>
                </a:solidFill>
                <a:latin typeface="Tw Cen MT"/>
              </a:rPr>
              <a:t>SQL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71600" y="3809880"/>
            <a:ext cx="6705000" cy="6850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2600">
                <a:solidFill>
                  <a:srgbClr val="ffffff"/>
                </a:solidFill>
                <a:latin typeface="Tw Cen MT"/>
              </a:rPr>
              <a:t>Ramesh Amadoru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66680" y="0"/>
            <a:ext cx="670500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Data Input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316171-B131-4151-91D1-5101A1811151}" type="slidenum">
              <a:rPr lang="en-US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838080" y="1600200"/>
            <a:ext cx="7543080" cy="13708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Putting data into a table is accomplished using the keyword  INSERT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914400" y="5943600"/>
            <a:ext cx="5942880" cy="38016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Table is updated with new information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838080" y="2209680"/>
            <a:ext cx="8533800" cy="638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Times New Roman"/>
              </a:rPr>
              <a:t>INSERT INTO publishers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VALUES (‘0010’, ‘pragmatics’, ‘4 4th Ln’, ‘IL’)</a:t>
            </a:r>
            <a:endParaRPr/>
          </a:p>
        </p:txBody>
      </p:sp>
      <p:sp>
        <p:nvSpPr>
          <p:cNvPr id="111" name="CustomShape 6"/>
          <p:cNvSpPr/>
          <p:nvPr/>
        </p:nvSpPr>
        <p:spPr>
          <a:xfrm>
            <a:off x="380880" y="2743200"/>
            <a:ext cx="1142280" cy="380160"/>
          </a:xfrm>
          <a:prstGeom prst="wedgeRectCallout">
            <a:avLst>
              <a:gd fmla="val 1455" name="adj1"/>
              <a:gd fmla="val -5966" name="adj2"/>
            </a:avLst>
          </a:prstGeom>
          <a:solidFill>
            <a:srgbClr val="92d050"/>
          </a:solidFill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/>
            <a:r>
              <a:rPr lang="en-US">
                <a:solidFill>
                  <a:srgbClr val="dd8047"/>
                </a:solidFill>
                <a:latin typeface="Times New Roman"/>
              </a:rPr>
              <a:t>Keyword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5410080" y="2057400"/>
            <a:ext cx="1218600" cy="380160"/>
          </a:xfrm>
          <a:prstGeom prst="wedgeRectCallout">
            <a:avLst>
              <a:gd fmla="val -6385" name="adj1"/>
              <a:gd fmla="val 1900" name="adj2"/>
            </a:avLst>
          </a:prstGeom>
          <a:solidFill>
            <a:srgbClr val="92d050"/>
          </a:solidFill>
          <a:ln w="9360">
            <a:solidFill>
              <a:srgbClr val="92d050"/>
            </a:solidFill>
            <a:miter/>
          </a:ln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dd8047"/>
                </a:solidFill>
                <a:latin typeface="Times New Roman"/>
              </a:rPr>
              <a:t>Variable</a:t>
            </a:r>
            <a:endParaRPr/>
          </a:p>
        </p:txBody>
      </p:sp>
    </p:spTree>
  </p:cSld>
  <p:timing>
    <p:tnLst>
      <p:par>
        <p:cTn dur="indefinite" id="24" nodeType="tmRoot" restart="never">
          <p:childTnLst>
            <p:seq>
              <p:cTn dur="indefinite" id="25" nodeType="mainSeq">
                <p:childTnLst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after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32"/>
                                        <p:tgtEl>
                                          <p:spTgt spid="10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33"/>
                                        <p:tgtEl>
                                          <p:spTgt spid="10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500"/>
                            </p:stCondLst>
                            <p:childTnLst>
                              <p:par>
                                <p:cTn fill="hold" id="35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37"/>
                                        <p:tgtEl>
                                          <p:spTgt spid="108">
                                            <p:txEl>
                                              <p:pRg end="68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8">
                            <p:stCondLst>
                              <p:cond delay="1000"/>
                            </p:stCondLst>
                            <p:childTnLst>
                              <p:par>
                                <p:cTn fill="hold" id="39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5575"/>
                            </p:stCondLst>
                            <p:childTnLst>
                              <p:par>
                                <p:cTn fill="hold" id="42" nodeType="afterEffect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dur="500" fill="freeze" id="44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5">
                            <p:stCondLst>
                              <p:cond delay="6075"/>
                            </p:stCondLst>
                            <p:childTnLst>
                              <p:par>
                                <p:cTn fill="hold" id="46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48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dur="500" fill="freeze" id="53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4">
                            <p:stCondLst>
                              <p:cond delay="500"/>
                            </p:stCondLst>
                            <p:childTnLst>
                              <p:par>
                                <p:cTn fill="hold" id="55" nodeType="after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dur="500" fill="freeze" id="57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447920" y="380880"/>
            <a:ext cx="54093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600" u="sng">
                <a:solidFill>
                  <a:srgbClr val="775f55"/>
                </a:solidFill>
                <a:latin typeface="Times New Roman"/>
              </a:rPr>
              <a:t>Types of Tables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F15181-C131-4151-8151-B1F1F1A1617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762120" y="2590920"/>
            <a:ext cx="7543080" cy="2894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i="1" lang="en-US" sz="2000">
                <a:solidFill>
                  <a:srgbClr val="000000"/>
                </a:solidFill>
                <a:latin typeface="Times New Roman"/>
              </a:rPr>
              <a:t>User Tables: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contain information that is the database management system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i="1" lang="en-US" sz="2000">
                <a:solidFill>
                  <a:srgbClr val="000000"/>
                </a:solidFill>
                <a:latin typeface="Times New Roman"/>
              </a:rPr>
              <a:t>System Tables: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contain the database description, kept up to date by DBMS itself</a:t>
            </a:r>
            <a:endParaRPr/>
          </a:p>
          <a:p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914400" y="1828800"/>
            <a:ext cx="8533800" cy="39492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There are two types of tables which make up a relational database in SQL</a:t>
            </a:r>
            <a:endParaRPr/>
          </a:p>
        </p:txBody>
      </p:sp>
    </p:spTree>
  </p:cSld>
  <p:timing>
    <p:tnLst>
      <p:par>
        <p:cTn dur="indefinite" id="58" nodeType="tmRoot" restart="never">
          <p:childTnLst>
            <p:seq>
              <p:cTn dur="indefinite" id="59" nodeType="mainSeq">
                <p:childTnLst>
                  <p:par>
                    <p:cTn fill="hold" id="60">
                      <p:stCondLst>
                        <p:cond delay="indefinite"/>
                      </p:stCondLst>
                      <p:childTnLst>
                        <p:par>
                          <p:cTn fill="hold" id="61">
                            <p:stCondLst>
                              <p:cond delay="0"/>
                            </p:stCondLst>
                            <p:childTnLst>
                              <p:par>
                                <p:cTn fill="hold" id="62" nodeType="after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64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5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66"/>
                                        <p:tgtEl>
                                          <p:spTgt spid="11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67"/>
                                        <p:tgtEl>
                                          <p:spTgt spid="11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8">
                            <p:stCondLst>
                              <p:cond delay="500"/>
                            </p:stCondLst>
                            <p:childTnLst>
                              <p:par>
                                <p:cTn fill="hold" id="69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7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2">
                            <p:stCondLst>
                              <p:cond delay="1000"/>
                            </p:stCondLst>
                            <p:childTnLst>
                              <p:par>
                                <p:cTn fill="hold" id="73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75"/>
                                        <p:tgtEl>
                                          <p:spTgt spid="115">
                                            <p:txEl>
                                              <p:pRg end="7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6">
                            <p:stCondLst>
                              <p:cond delay="1500"/>
                            </p:stCondLst>
                            <p:childTnLst>
                              <p:par>
                                <p:cTn fill="hold" id="77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53" st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79"/>
                                        <p:tgtEl>
                                          <p:spTgt spid="115">
                                            <p:txEl>
                                              <p:pRg end="153" st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0">
                            <p:stCondLst>
                              <p:cond delay="2000"/>
                            </p:stCondLst>
                            <p:childTnLst>
                              <p:par>
                                <p:cTn fill="hold" id="81" nodeType="after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dur="500" fill="freeze" id="83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4">
                            <p:stCondLst>
                              <p:cond delay="2500"/>
                            </p:stCondLst>
                            <p:childTnLst>
                              <p:par>
                                <p:cTn fill="hold" id="85" nodeType="afterEffect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0" fill="hold" id="87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0" fill="hold" id="88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143000" y="380880"/>
            <a:ext cx="67809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Using SQL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A1C1B1-71C1-4121-A1A1-B1711141315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914400" y="1905120"/>
            <a:ext cx="7848000" cy="11192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SQL statements can be embedded into a program (cgi or perl script, Visual Basic, MS Access)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OR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990720" y="3581280"/>
            <a:ext cx="7217280" cy="6998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SQL statements can be entered directly at the command prompt of the SQL software being used (such as mySQL)</a:t>
            </a:r>
            <a:endParaRPr/>
          </a:p>
        </p:txBody>
      </p:sp>
    </p:spTree>
  </p:cSld>
  <p:timing>
    <p:tnLst>
      <p:par>
        <p:cTn dur="indefinite" id="89" nodeType="tmRoot" restart="never">
          <p:childTnLst>
            <p:seq>
              <p:cTn dur="indefinite" id="90" nodeType="mainSeq">
                <p:childTnLst>
                  <p:par>
                    <p:cTn fill="hold" id="91">
                      <p:stCondLst>
                        <p:cond delay="indefinite"/>
                      </p:stCondLst>
                      <p:childTnLst>
                        <p:par>
                          <p:cTn fill="hold" id="92">
                            <p:stCondLst>
                              <p:cond delay="0"/>
                            </p:stCondLst>
                            <p:childTnLst>
                              <p:par>
                                <p:cTn fill="hold" id="93" nodeType="after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95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6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97"/>
                                        <p:tgtEl>
                                          <p:spTgt spid="11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98"/>
                                        <p:tgtEl>
                                          <p:spTgt spid="11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9">
                            <p:stCondLst>
                              <p:cond delay="500"/>
                            </p:stCondLst>
                            <p:childTnLst>
                              <p:par>
                                <p:cTn fill="hold" id="100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02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3">
                            <p:stCondLst>
                              <p:cond delay="1000"/>
                            </p:stCondLst>
                            <p:childTnLst>
                              <p:par>
                                <p:cTn fill="hold" id="104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06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295280" y="380880"/>
            <a:ext cx="67809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Using SQL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81B1A1-11E1-4121-9151-A101F1B1E1A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914400" y="1676520"/>
            <a:ext cx="8228880" cy="6998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To begin, you must first CREATE a database using the following SQL statement: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990720" y="2743200"/>
            <a:ext cx="7695360" cy="4532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CREATE DATABASE database_name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990720" y="3351240"/>
            <a:ext cx="7619400" cy="6998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Depending on the version of SQL being used the following statement is needed to begin using the database:</a:t>
            </a:r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1066680" y="4952880"/>
            <a:ext cx="7695360" cy="4532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USE database_name</a:t>
            </a:r>
            <a:endParaRPr/>
          </a:p>
        </p:txBody>
      </p:sp>
    </p:spTree>
  </p:cSld>
  <p:timing>
    <p:tnLst>
      <p:par>
        <p:cTn dur="indefinite" id="107" nodeType="tmRoot" restart="never">
          <p:childTnLst>
            <p:seq>
              <p:cTn dur="indefinite" id="108" nodeType="mainSeq">
                <p:childTnLst>
                  <p:par>
                    <p:cTn fill="hold" id="109">
                      <p:stCondLst>
                        <p:cond delay="indefinite"/>
                      </p:stCondLst>
                      <p:childTnLst>
                        <p:par>
                          <p:cTn fill="hold" id="110">
                            <p:stCondLst>
                              <p:cond delay="0"/>
                            </p:stCondLst>
                            <p:childTnLst>
                              <p:par>
                                <p:cTn fill="hold" id="111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13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4">
                            <p:stCondLst>
                              <p:cond delay="500"/>
                            </p:stCondLst>
                            <p:childTnLst>
                              <p:par>
                                <p:cTn fill="hold" id="115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7">
                            <p:stCondLst>
                              <p:cond delay="2524"/>
                            </p:stCondLst>
                            <p:childTnLst>
                              <p:par>
                                <p:cTn fill="hold" id="118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2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1">
                            <p:stCondLst>
                              <p:cond delay="3024"/>
                            </p:stCondLst>
                            <p:childTnLst>
                              <p:par>
                                <p:cTn fill="hold" id="122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33720" y="380880"/>
            <a:ext cx="51807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Using SQL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11C1F1-E1F1-4191-B131-B161C141E1E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066680" y="1676520"/>
            <a:ext cx="7543080" cy="11422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To create a table in the current database, use the CREATE TABLE keyword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1143000" y="2819520"/>
            <a:ext cx="7085880" cy="91296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CREATE TABLE authors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(auth_id int(9) not null,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auth_name char(40) not null)</a:t>
            </a:r>
            <a:endParaRPr/>
          </a:p>
        </p:txBody>
      </p:sp>
    </p:spTree>
  </p:cSld>
  <p:timing>
    <p:tnLst>
      <p:par>
        <p:cTn dur="indefinite" id="124" nodeType="tmRoot" restart="never">
          <p:childTnLst>
            <p:seq>
              <p:cTn dur="indefinite" id="125" nodeType="mainSeq">
                <p:childTnLst>
                  <p:par>
                    <p:cTn fill="hold" id="126">
                      <p:stCondLst>
                        <p:cond delay="indefinite"/>
                      </p:stCondLst>
                      <p:childTnLst>
                        <p:par>
                          <p:cTn fill="hold" id="127">
                            <p:stCondLst>
                              <p:cond delay="0"/>
                            </p:stCondLst>
                            <p:childTnLst>
                              <p:par>
                                <p:cTn fill="hold" id="128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30"/>
                                        <p:tgtEl>
                                          <p:spTgt spid="129">
                                            <p:txEl>
                                              <p:pRg end="7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1">
                            <p:stCondLst>
                              <p:cond delay="500"/>
                            </p:stCondLst>
                            <p:childTnLst>
                              <p:par>
                                <p:cTn fill="hold" id="132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3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4">
                            <p:stCondLst>
                              <p:cond delay="5375"/>
                            </p:stCondLst>
                            <p:childTnLst>
                              <p:par>
                                <p:cTn fill="hold" id="135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37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133720" y="380880"/>
            <a:ext cx="51807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Using SQL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81C1E1-E1B1-41E1-A1A1-61B161E1B13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1066680" y="1676520"/>
            <a:ext cx="7543080" cy="11422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To insert data in the current table, use the keyword INSERT INTO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1301400" y="3352680"/>
            <a:ext cx="2818440" cy="39492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 wrap="none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Then issue the statement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1459080" y="4267080"/>
            <a:ext cx="2900880" cy="39492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 wrap="none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SELECT * FROM authors</a:t>
            </a:r>
            <a:endParaRPr/>
          </a:p>
        </p:txBody>
      </p:sp>
      <p:sp>
        <p:nvSpPr>
          <p:cNvPr id="136" name="CustomShape 6"/>
          <p:cNvSpPr/>
          <p:nvPr/>
        </p:nvSpPr>
        <p:spPr>
          <a:xfrm>
            <a:off x="1371600" y="2438280"/>
            <a:ext cx="7390800" cy="6386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INSERT INTO authors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values(‘000000001’, ‘John Smith’)</a:t>
            </a:r>
            <a:endParaRPr/>
          </a:p>
        </p:txBody>
      </p:sp>
      <p:sp>
        <p:nvSpPr>
          <p:cNvPr id="137" name="CustomShape 7"/>
          <p:cNvSpPr/>
          <p:nvPr/>
        </p:nvSpPr>
        <p:spPr>
          <a:xfrm>
            <a:off x="2209680" y="5486400"/>
            <a:ext cx="1523160" cy="394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>
                <a:solidFill>
                  <a:srgbClr val="dd8047"/>
                </a:solidFill>
                <a:latin typeface="Times New Roman"/>
              </a:rPr>
              <a:t>000000001</a:t>
            </a:r>
            <a:endParaRPr/>
          </a:p>
        </p:txBody>
      </p:sp>
      <p:sp>
        <p:nvSpPr>
          <p:cNvPr id="138" name="CustomShape 8"/>
          <p:cNvSpPr/>
          <p:nvPr/>
        </p:nvSpPr>
        <p:spPr>
          <a:xfrm>
            <a:off x="3809880" y="5486400"/>
            <a:ext cx="2361600" cy="394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>
                <a:solidFill>
                  <a:srgbClr val="dd8047"/>
                </a:solidFill>
                <a:latin typeface="Tw Cen MT"/>
              </a:rPr>
              <a:t>John Smith</a:t>
            </a:r>
            <a:endParaRPr/>
          </a:p>
        </p:txBody>
      </p:sp>
    </p:spTree>
  </p:cSld>
  <p:timing>
    <p:tnLst>
      <p:par>
        <p:cTn dur="indefinite" id="138" nodeType="tmRoot" restart="never">
          <p:childTnLst>
            <p:seq>
              <p:cTn dur="indefinite" id="139" nodeType="mainSeq">
                <p:childTnLst>
                  <p:par>
                    <p:cTn fill="hold" id="140">
                      <p:stCondLst>
                        <p:cond delay="indefinite"/>
                      </p:stCondLst>
                      <p:childTnLst>
                        <p:par>
                          <p:cTn fill="hold" id="141">
                            <p:stCondLst>
                              <p:cond delay="0"/>
                            </p:stCondLst>
                            <p:childTnLst>
                              <p:par>
                                <p:cTn fill="hold" id="142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44"/>
                                        <p:tgtEl>
                                          <p:spTgt spid="133">
                                            <p:txEl>
                                              <p:pRg end="65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5">
                            <p:stCondLst>
                              <p:cond delay="500"/>
                            </p:stCondLst>
                            <p:childTnLst>
                              <p:par>
                                <p:cTn fill="hold" id="146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8">
                      <p:stCondLst>
                        <p:cond delay="indefinite"/>
                      </p:stCondLst>
                      <p:childTnLst>
                        <p:par>
                          <p:cTn fill="hold" id="149">
                            <p:stCondLst>
                              <p:cond delay="0"/>
                            </p:stCondLst>
                            <p:childTnLst>
                              <p:par>
                                <p:cTn fill="hold" id="150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52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3">
                            <p:stCondLst>
                              <p:cond delay="500"/>
                            </p:stCondLst>
                            <p:childTnLst>
                              <p:par>
                                <p:cTn fill="hold" id="154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5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6">
                            <p:stCondLst>
                              <p:cond delay="1850"/>
                            </p:stCondLst>
                            <p:childTnLst>
                              <p:par>
                                <p:cTn fill="hold" id="157" nodeType="afterEffect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dur="500" fill="freeze" id="159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0">
                            <p:stCondLst>
                              <p:cond delay="2350"/>
                            </p:stCondLst>
                            <p:childTnLst>
                              <p:par>
                                <p:cTn fill="hold" id="161" nodeType="afterEffect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dur="500" fill="freeze" id="163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133720" y="380880"/>
            <a:ext cx="51807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Using SQL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71D171-D131-4161-9101-B1310101811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1295280" y="4038480"/>
            <a:ext cx="7085880" cy="6386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SELECT auth_name, auth_city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FROM publishers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1295280" y="1584360"/>
            <a:ext cx="7466760" cy="6998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If you only want to display the author’s name and city from the following table:</a:t>
            </a:r>
            <a:endParaRPr/>
          </a:p>
        </p:txBody>
      </p:sp>
    </p:spTree>
  </p:cSld>
  <p:timing>
    <p:tnLst>
      <p:par>
        <p:cTn dur="indefinite" id="164" nodeType="tmRoot" restart="never">
          <p:childTnLst>
            <p:seq>
              <p:cTn dur="indefinite" id="165" nodeType="mainSeq">
                <p:childTnLst>
                  <p:par>
                    <p:cTn fill="hold" id="166">
                      <p:stCondLst>
                        <p:cond delay="indefinite"/>
                      </p:stCondLst>
                      <p:childTnLst>
                        <p:par>
                          <p:cTn fill="hold" id="167">
                            <p:stCondLst>
                              <p:cond delay="0"/>
                            </p:stCondLst>
                            <p:childTnLst>
                              <p:par>
                                <p:cTn fill="hold" id="168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7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1">
                            <p:stCondLst>
                              <p:cond delay="500"/>
                            </p:stCondLst>
                            <p:childTnLst>
                              <p:par>
                                <p:cTn fill="hold" id="172" nodeType="afterEffect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3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dur="500" fill="freeze" id="174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5">
                            <p:stCondLst>
                              <p:cond delay="1000"/>
                            </p:stCondLst>
                            <p:childTnLst>
                              <p:par>
                                <p:cTn fill="hold" id="176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7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8">
                            <p:stCondLst>
                              <p:cond delay="3923"/>
                            </p:stCondLst>
                            <p:childTnLst>
                              <p:par>
                                <p:cTn fill="hold" id="179" nodeType="afterEffect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dur="500" fill="freeze" id="181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133720" y="380880"/>
            <a:ext cx="51807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Using SQL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711171-B161-4101-A141-9171E1C191D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1066680" y="2819520"/>
            <a:ext cx="7085880" cy="6386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DELETE from authors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WHERE auth_name=‘John Smith’</a:t>
            </a: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1143000" y="1600200"/>
            <a:ext cx="5942880" cy="39492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To delete data from a table, use the DELETE statement:</a:t>
            </a:r>
            <a:endParaRPr/>
          </a:p>
        </p:txBody>
      </p:sp>
    </p:spTree>
  </p:cSld>
  <p:timing>
    <p:tnLst>
      <p:par>
        <p:cTn dur="indefinite" id="182" nodeType="tmRoot" restart="never">
          <p:childTnLst>
            <p:seq>
              <p:cTn id="183" nodeType="mainSeq">
                <p:childTnLst>
                  <p:par>
                    <p:cTn fill="freeze" id="184">
                      <p:stCondLst>
                        <p:cond delay="0"/>
                      </p:stCondLst>
                      <p:childTnLst>
                        <p:par>
                          <p:cTn fill="freeze" id="185">
                            <p:stCondLst>
                              <p:cond delay="0"/>
                            </p:stCondLst>
                            <p:childTnLst>
                              <p:par>
                                <p:cTn fill="hold" id="186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88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89">
                      <p:stCondLst>
                        <p:cond delay="indefinite"/>
                      </p:stCondLst>
                      <p:childTnLst>
                        <p:par>
                          <p:cTn fill="freeze" id="190">
                            <p:stCondLst>
                              <p:cond delay="0"/>
                            </p:stCondLst>
                            <p:childTnLst>
                              <p:par>
                                <p:cTn fill="hold" id="1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752480" y="380880"/>
            <a:ext cx="51807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2800" u="sng">
                <a:solidFill>
                  <a:srgbClr val="775f55"/>
                </a:solidFill>
                <a:latin typeface="Times New Roman"/>
              </a:rPr>
              <a:t>Using SQL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915111-7151-4171-A1E1-21414121A16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066680" y="2819520"/>
            <a:ext cx="7085880" cy="6386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UPDATE authors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SET auth_name=‘Mark’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143000" y="1600200"/>
            <a:ext cx="7162200" cy="39492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To Update information in a database use the UPDATE keyword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2855880" y="4583160"/>
            <a:ext cx="1856520" cy="394920"/>
          </a:xfrm>
          <a:prstGeom prst="rect">
            <a:avLst/>
          </a:prstGeom>
          <a:solidFill>
            <a:srgbClr val="775f55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Mark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2841480" y="4984920"/>
            <a:ext cx="1856520" cy="364320"/>
          </a:xfrm>
          <a:prstGeom prst="rect">
            <a:avLst/>
          </a:prstGeom>
          <a:solidFill>
            <a:srgbClr val="775f55"/>
          </a:solidFill>
        </p:spPr>
        <p:txBody>
          <a:bodyPr bIns="45000" lIns="90000" rIns="90000" tIns="45000"/>
          <a:p>
            <a:r>
              <a:rPr lang="en-US">
                <a:solidFill>
                  <a:srgbClr val="dd8047"/>
                </a:solidFill>
                <a:latin typeface="Tw Cen MT"/>
              </a:rPr>
              <a:t>Mark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1219320" y="5562720"/>
            <a:ext cx="7162200" cy="394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Sets all auth_name fields to Mark</a:t>
            </a:r>
            <a:endParaRPr/>
          </a:p>
        </p:txBody>
      </p:sp>
    </p:spTree>
  </p:cSld>
  <p:timing>
    <p:tnLst>
      <p:par>
        <p:cTn dur="indefinite" id="193" nodeType="tmRoot" restart="never">
          <p:childTnLst>
            <p:seq>
              <p:cTn dur="indefinite" id="194" nodeType="mainSeq">
                <p:childTnLst>
                  <p:par>
                    <p:cTn fill="hold" id="195">
                      <p:stCondLst>
                        <p:cond delay="indefinite"/>
                      </p:stCondLst>
                      <p:childTnLst>
                        <p:par>
                          <p:cTn fill="hold" id="196">
                            <p:stCondLst>
                              <p:cond delay="0"/>
                            </p:stCondLst>
                            <p:childTnLst>
                              <p:par>
                                <p:cTn fill="hold" id="197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99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0">
                      <p:stCondLst>
                        <p:cond delay="indefinite"/>
                      </p:stCondLst>
                      <p:childTnLst>
                        <p:par>
                          <p:cTn fill="hold" id="201">
                            <p:stCondLst>
                              <p:cond delay="0"/>
                            </p:stCondLst>
                            <p:childTnLst>
                              <p:par>
                                <p:cTn fill="hold" id="20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3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4">
                            <p:stCondLst>
                              <p:cond delay="2399"/>
                            </p:stCondLst>
                            <p:childTnLst>
                              <p:par>
                                <p:cTn fill="hold" id="205" nodeType="afterEffect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dur="500" fill="freeze" id="207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8">
                            <p:stCondLst>
                              <p:cond delay="2899"/>
                            </p:stCondLst>
                            <p:childTnLst>
                              <p:par>
                                <p:cTn fill="hold" id="209" nodeType="afterEffect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dur="500" fill="freeze" id="21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2">
                            <p:stCondLst>
                              <p:cond delay="3399"/>
                            </p:stCondLst>
                            <p:childTnLst>
                              <p:par>
                                <p:cTn fill="hold" id="213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133720" y="380880"/>
            <a:ext cx="51807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Using SQL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012181-31F1-4101-A181-C1C141F1411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1066680" y="2819520"/>
            <a:ext cx="7085880" cy="6386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ALTER TABLE authors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ADD birth_date datetime null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1143000" y="1600200"/>
            <a:ext cx="7619400" cy="6998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To change a table in a database use ALTER TABLE.  ADD adds a characteristic.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1219320" y="5410080"/>
            <a:ext cx="7162200" cy="83700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ADD puts a new column in the table called birth_date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5943600" y="2819520"/>
            <a:ext cx="761400" cy="380160"/>
          </a:xfrm>
          <a:prstGeom prst="wedgeRectCallout">
            <a:avLst>
              <a:gd fmla="val -5241" name="adj1"/>
              <a:gd fmla="val 3466" name="adj2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/>
            <a:r>
              <a:rPr lang="en-US">
                <a:solidFill>
                  <a:srgbClr val="dd8047"/>
                </a:solidFill>
                <a:latin typeface="Tw Cen MT"/>
              </a:rPr>
              <a:t>Type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7391520" y="2819520"/>
            <a:ext cx="1142280" cy="380160"/>
          </a:xfrm>
          <a:prstGeom prst="wedgeRectCallout">
            <a:avLst>
              <a:gd fmla="val -1577" name="adj1"/>
              <a:gd fmla="val 4816" name="adj2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/>
            <a:r>
              <a:rPr lang="en-US">
                <a:solidFill>
                  <a:srgbClr val="dd8047"/>
                </a:solidFill>
                <a:latin typeface="Tw Cen MT"/>
              </a:rPr>
              <a:t>Initializer</a:t>
            </a:r>
            <a:endParaRPr/>
          </a:p>
        </p:txBody>
      </p:sp>
    </p:spTree>
  </p:cSld>
  <p:timing>
    <p:tnLst>
      <p:par>
        <p:cTn dur="indefinite" id="216" nodeType="tmRoot" restart="never">
          <p:childTnLst>
            <p:seq>
              <p:cTn dur="indefinite" id="217" nodeType="mainSeq">
                <p:childTnLst>
                  <p:par>
                    <p:cTn fill="hold" id="218">
                      <p:stCondLst>
                        <p:cond delay="indefinite"/>
                      </p:stCondLst>
                      <p:childTnLst>
                        <p:par>
                          <p:cTn fill="hold" id="219">
                            <p:stCondLst>
                              <p:cond delay="0"/>
                            </p:stCondLst>
                            <p:childTnLst>
                              <p:par>
                                <p:cTn fill="hold" id="220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22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3">
                      <p:stCondLst>
                        <p:cond delay="indefinite"/>
                      </p:stCondLst>
                      <p:childTnLst>
                        <p:par>
                          <p:cTn fill="hold" id="224">
                            <p:stCondLst>
                              <p:cond delay="0"/>
                            </p:stCondLst>
                            <p:childTnLst>
                              <p:par>
                                <p:cTn fill="hold" id="2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7">
                            <p:stCondLst>
                              <p:cond delay="3149"/>
                            </p:stCondLst>
                            <p:childTnLst>
                              <p:par>
                                <p:cTn fill="hold" id="228" nodeType="afterEffect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9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dur="500" fill="freeze" id="23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1">
                            <p:stCondLst>
                              <p:cond delay="3649"/>
                            </p:stCondLst>
                            <p:childTnLst>
                              <p:par>
                                <p:cTn fill="hold" id="232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34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5">
                      <p:stCondLst>
                        <p:cond delay="indefinite"/>
                      </p:stCondLst>
                      <p:childTnLst>
                        <p:par>
                          <p:cTn fill="hold" id="236">
                            <p:stCondLst>
                              <p:cond delay="0"/>
                            </p:stCondLst>
                            <p:childTnLst>
                              <p:par>
                                <p:cTn fill="hold" id="237" nodeType="click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dur="500" fill="freeze" id="239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0">
                            <p:stCondLst>
                              <p:cond delay="500"/>
                            </p:stCondLst>
                            <p:childTnLst>
                              <p:par>
                                <p:cTn fill="hold" id="241" nodeType="after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dur="500" fill="freeze" id="243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An Overview of SQL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SQL stands for </a:t>
            </a:r>
            <a:r>
              <a:rPr lang="en-US" sz="2000" u="sng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tructured </a:t>
            </a:r>
            <a:r>
              <a:rPr lang="en-US" sz="2000" u="sng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uery </a:t>
            </a:r>
            <a:r>
              <a:rPr lang="en-US" sz="2000" u="sng">
                <a:solidFill>
                  <a:srgbClr val="000000"/>
                </a:solidFill>
                <a:latin typeface="Times New Roman"/>
              </a:rPr>
              <a:t>L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anguage</a:t>
            </a:r>
            <a:endParaRPr/>
          </a:p>
          <a:p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It is the most commonly used relational database language today</a:t>
            </a:r>
            <a:endParaRPr/>
          </a:p>
          <a:p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SQL works with a variety of different fourth-generation (4GL) programming languages, such as Visual Basic.</a:t>
            </a:r>
            <a:endParaRPr/>
          </a:p>
          <a:p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133720" y="380880"/>
            <a:ext cx="51807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2800" u="sng">
                <a:solidFill>
                  <a:srgbClr val="775f55"/>
                </a:solidFill>
                <a:latin typeface="Times New Roman"/>
              </a:rPr>
              <a:t>Using SQL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110141-61A1-4151-91C1-E1B11181915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1066680" y="2819520"/>
            <a:ext cx="7085880" cy="63864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ALTER TABLE authors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DROP birth_date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1143000" y="1600200"/>
            <a:ext cx="7162200" cy="39492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To delete a column or row, use the keyword DROP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1219320" y="5410080"/>
            <a:ext cx="7162200" cy="39492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DROP removed the birth_date characteristic from the table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7621560" y="4116240"/>
            <a:ext cx="1442160" cy="1237680"/>
          </a:xfrm>
          <a:prstGeom prst="rect">
            <a:avLst/>
          </a:prstGeom>
          <a:solidFill>
            <a:srgbClr val="775f55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dur="indefinite" id="244" nodeType="tmRoot" restart="never">
          <p:childTnLst>
            <p:seq>
              <p:cTn dur="indefinite" id="245" nodeType="mainSeq">
                <p:childTnLst>
                  <p:par>
                    <p:cTn fill="hold" id="246">
                      <p:stCondLst>
                        <p:cond delay="indefinite"/>
                      </p:stCondLst>
                      <p:childTnLst>
                        <p:par>
                          <p:cTn fill="hold" id="247">
                            <p:stCondLst>
                              <p:cond delay="0"/>
                            </p:stCondLst>
                            <p:childTnLst>
                              <p:par>
                                <p:cTn fill="hold" id="248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1">
                      <p:stCondLst>
                        <p:cond delay="indefinite"/>
                      </p:stCondLst>
                      <p:childTnLst>
                        <p:par>
                          <p:cTn fill="hold" id="252">
                            <p:stCondLst>
                              <p:cond delay="0"/>
                            </p:stCondLst>
                            <p:childTnLst>
                              <p:par>
                                <p:cTn fill="hold" id="2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4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5">
                            <p:stCondLst>
                              <p:cond delay="2325"/>
                            </p:stCondLst>
                            <p:childTnLst>
                              <p:par>
                                <p:cTn fill="hold" id="256" nodeType="afterEffect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dur="500" fill="freeze" id="258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9">
                            <p:stCondLst>
                              <p:cond delay="2825"/>
                            </p:stCondLst>
                            <p:childTnLst>
                              <p:par>
                                <p:cTn fill="hold" id="260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62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133720" y="380880"/>
            <a:ext cx="51807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2800" u="sng">
                <a:solidFill>
                  <a:srgbClr val="775f55"/>
                </a:solidFill>
                <a:latin typeface="Times New Roman"/>
              </a:rPr>
              <a:t>Using SQL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71C1F1-0121-41C1-8171-91D121C191F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1143000" y="2819520"/>
            <a:ext cx="7085880" cy="36432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DROP DATABASE authors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1143000" y="1600200"/>
            <a:ext cx="7162200" cy="39492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The DROP statement is also used to delete an entire database.</a:t>
            </a: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1219320" y="5181480"/>
            <a:ext cx="7162200" cy="39492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DROP removed the database and returned the memory to system</a:t>
            </a: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1295280" y="3733920"/>
            <a:ext cx="6323760" cy="1237680"/>
          </a:xfrm>
          <a:prstGeom prst="rect">
            <a:avLst/>
          </a:prstGeom>
          <a:solidFill>
            <a:srgbClr val="775f55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dur="indefinite" id="263" nodeType="tmRoot" restart="never">
          <p:childTnLst>
            <p:seq>
              <p:cTn dur="indefinite" id="264" nodeType="mainSeq">
                <p:childTnLst>
                  <p:par>
                    <p:cTn fill="hold" id="265">
                      <p:stCondLst>
                        <p:cond delay="indefinite"/>
                      </p:stCondLst>
                      <p:childTnLst>
                        <p:par>
                          <p:cTn fill="hold" id="266">
                            <p:stCondLst>
                              <p:cond delay="0"/>
                            </p:stCondLst>
                            <p:childTnLst>
                              <p:par>
                                <p:cTn fill="hold" id="267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69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0">
                      <p:stCondLst>
                        <p:cond delay="indefinite"/>
                      </p:stCondLst>
                      <p:childTnLst>
                        <p:par>
                          <p:cTn fill="hold" id="271">
                            <p:stCondLst>
                              <p:cond delay="0"/>
                            </p:stCondLst>
                            <p:childTnLst>
                              <p:par>
                                <p:cTn fill="hold" id="27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3">
                                          <p:stCondLst>
                                            <p:cond delay="7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4">
                            <p:stCondLst>
                              <p:cond delay="1425"/>
                            </p:stCondLst>
                            <p:childTnLst>
                              <p:par>
                                <p:cTn fill="hold" id="275" nodeType="afterEffect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dur="500" fill="freeze" id="277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8">
                            <p:stCondLst>
                              <p:cond delay="1925"/>
                            </p:stCondLst>
                            <p:childTnLst>
                              <p:par>
                                <p:cTn fill="hold" id="279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8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752480" y="380880"/>
            <a:ext cx="5942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Conclusion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F1E151-8161-41C1-B181-71E1E15111F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838080" y="1905120"/>
            <a:ext cx="7543080" cy="41904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SQL is a versatile language that can integrate with numerous 4GL languages and applications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SQL simplifies data manipulation by reducing the amount of code required.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More reliable than creating a database using files with linked-list implementation</a:t>
            </a:r>
            <a:endParaRPr/>
          </a:p>
        </p:txBody>
      </p:sp>
    </p:spTree>
  </p:cSld>
  <p:timing>
    <p:tnLst>
      <p:par>
        <p:cTn dur="indefinite" id="282" nodeType="tmRoot" restart="never">
          <p:childTnLst>
            <p:seq>
              <p:cTn dur="indefinite" id="283" nodeType="mainSeq">
                <p:childTnLst>
                  <p:par>
                    <p:cTn fill="hold" id="284">
                      <p:stCondLst>
                        <p:cond delay="indefinite"/>
                      </p:stCondLst>
                      <p:childTnLst>
                        <p:par>
                          <p:cTn fill="hold" id="285">
                            <p:stCondLst>
                              <p:cond delay="0"/>
                            </p:stCondLst>
                            <p:childTnLst>
                              <p:par>
                                <p:cTn fill="hold" id="286" nodeType="after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88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89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290"/>
                                        <p:tgtEl>
                                          <p:spTgt spid="17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291"/>
                                        <p:tgtEl>
                                          <p:spTgt spid="17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2">
                            <p:stCondLst>
                              <p:cond delay="500"/>
                            </p:stCondLst>
                            <p:childTnLst>
                              <p:par>
                                <p:cTn fill="hold" id="293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9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95"/>
                                        <p:tgtEl>
                                          <p:spTgt spid="175">
                                            <p:txEl>
                                              <p:pRg end="9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6">
                            <p:stCondLst>
                              <p:cond delay="1000"/>
                            </p:stCondLst>
                            <p:childTnLst>
                              <p:par>
                                <p:cTn fill="hold" id="297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49" st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99"/>
                                        <p:tgtEl>
                                          <p:spTgt spid="175">
                                            <p:txEl>
                                              <p:pRg end="249" st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0">
                            <p:stCondLst>
                              <p:cond delay="1500"/>
                            </p:stCondLst>
                            <p:childTnLst>
                              <p:par>
                                <p:cTn fill="hold" id="301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49" st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303"/>
                                        <p:tgtEl>
                                          <p:spTgt spid="175">
                                            <p:txEl>
                                              <p:pRg end="249" st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SQL is used for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Data Manipulation</a:t>
            </a:r>
            <a:endParaRPr/>
          </a:p>
          <a:p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Data Definition</a:t>
            </a:r>
            <a:endParaRPr/>
          </a:p>
          <a:p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Data Administration</a:t>
            </a:r>
            <a:endParaRPr/>
          </a:p>
          <a:p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All are expressed as an SQL statement or command</a:t>
            </a:r>
            <a:endParaRPr/>
          </a:p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SQL Requirements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SQL Must be embedded in a programming language, or used with a 4GL like VB</a:t>
            </a:r>
            <a:endParaRPr/>
          </a:p>
          <a:p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SQL is a free form language so there is no limit to the number of words per line or fixed line break</a:t>
            </a:r>
            <a:endParaRPr/>
          </a:p>
          <a:p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Syntax statements, words or phrases are always in lower case; keywords are in uppercase.</a:t>
            </a:r>
            <a:endParaRPr/>
          </a:p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SQL is a Relational Database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Represent all info in database as tables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Keep logical representation of data independent from its physical storage characteristics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Use one high-level language for structuring, querying, and changing info in the database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Support the main relational operations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Support alternate ways of looking at data in tables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Provide a method for differentiating between unknown values and nulls (zero or blank)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Support Mechanisms for integrity, authorization, transactions, and recovery</a:t>
            </a:r>
            <a:endParaRPr/>
          </a:p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Design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SQL represents all information in the form of 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tables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Supports three relational operations: 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selection, projection,</a:t>
            </a:r>
            <a:r>
              <a:rPr i="1" lang="en-US" sz="2000">
                <a:solidFill>
                  <a:srgbClr val="000000"/>
                </a:solidFill>
                <a:latin typeface="Times New Roman"/>
              </a:rPr>
              <a:t> and</a:t>
            </a:r>
            <a:r>
              <a:rPr b="1" i="1" lang="en-US" sz="2000">
                <a:solidFill>
                  <a:srgbClr val="000000"/>
                </a:solidFill>
                <a:latin typeface="Times New Roman"/>
              </a:rPr>
              <a:t> join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.  These are for specifying exactly what data you want to display or use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SQL is used for data manipulation, definition and administration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Table Design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612720" y="1600200"/>
            <a:ext cx="8152560" cy="4494960"/>
          </a:xfrm>
          <a:prstGeom prst="rect">
            <a:avLst/>
          </a:prstGeom>
        </p:spPr>
      </p:sp>
      <p:sp>
        <p:nvSpPr>
          <p:cNvPr id="96" name="CustomShape 3"/>
          <p:cNvSpPr/>
          <p:nvPr/>
        </p:nvSpPr>
        <p:spPr>
          <a:xfrm>
            <a:off x="6705720" y="1981080"/>
            <a:ext cx="2133000" cy="1523160"/>
          </a:xfrm>
          <a:prstGeom prst="wedgeRectCallout">
            <a:avLst>
              <a:gd fmla="val -2702" name="adj1"/>
              <a:gd fmla="val 5725" name="adj2"/>
            </a:avLst>
          </a:prstGeom>
          <a:solidFill>
            <a:srgbClr val="92d050"/>
          </a:solidFill>
          <a:ln w="9360">
            <a:solidFill>
              <a:srgbClr val="94b6d2"/>
            </a:solidFill>
            <a:miter/>
          </a:ln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000000"/>
                </a:solidFill>
                <a:latin typeface="Times New Roman"/>
              </a:rPr>
              <a:t>Rows describe the Occurrence of an Entity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2514600" y="1828800"/>
            <a:ext cx="3885480" cy="837360"/>
          </a:xfrm>
          <a:prstGeom prst="wedgeRectCallout">
            <a:avLst>
              <a:gd fmla="val -267" name="adj1"/>
              <a:gd fmla="val 4469" name="adj2"/>
            </a:avLst>
          </a:prstGeom>
          <a:solidFill>
            <a:srgbClr val="92d050"/>
          </a:solidFill>
          <a:ln w="9360">
            <a:solidFill>
              <a:srgbClr val="92d050"/>
            </a:solidFill>
            <a:miter/>
          </a:ln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000000"/>
                </a:solidFill>
                <a:latin typeface="Times New Roman"/>
              </a:rPr>
              <a:t>Columns describe one characteristic of the entity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afterEffect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dur="500" fill="freeze" id="9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500"/>
                            </p:stCondLst>
                            <p:childTnLst>
                              <p:par>
                                <p:cTn fill="hold" id="11" nodeType="after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3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4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15"/>
                                        <p:tgtEl>
                                          <p:spTgt spid="9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16"/>
                                        <p:tgtEl>
                                          <p:spTgt spid="9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>
                            <p:stCondLst>
                              <p:cond delay="1000"/>
                            </p:stCondLst>
                            <p:childTnLst>
                              <p:par>
                                <p:cTn fill="hold" id="18" nodeType="after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1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22"/>
                                        <p:tgtEl>
                                          <p:spTgt spid="9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500" fill="hold" id="23"/>
                                        <p:tgtEl>
                                          <p:spTgt spid="9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Data Retrieval (Queries)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880" cy="2056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Queries search the database, fetch info, and display it.  This is done using the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keyword SELECT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Select * from Publishers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10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3124080"/>
            <a:ext cx="7612920" cy="1894680"/>
          </a:xfrm>
          <a:prstGeom prst="rect">
            <a:avLst/>
          </a:prstGeom>
        </p:spPr>
      </p:pic>
      <p:sp>
        <p:nvSpPr>
          <p:cNvPr id="101" name="CustomShape 3"/>
          <p:cNvSpPr/>
          <p:nvPr/>
        </p:nvSpPr>
        <p:spPr>
          <a:xfrm>
            <a:off x="609480" y="5257800"/>
            <a:ext cx="7238160" cy="100440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6000">
                <a:solidFill>
                  <a:srgbClr val="000000"/>
                </a:solidFill>
                <a:latin typeface="Times New Roman"/>
              </a:rPr>
              <a:t>* Operator asks for every column in the table.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12720" y="228600"/>
            <a:ext cx="8152560" cy="99000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b="1" lang="en-US" sz="3200" u="sng">
                <a:solidFill>
                  <a:srgbClr val="775f55"/>
                </a:solidFill>
                <a:latin typeface="Times New Roman"/>
              </a:rPr>
              <a:t>Data Retrieval (Queries)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880" cy="20566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Queries can be more specific with a few more lines</a:t>
            </a:r>
            <a:endParaRPr/>
          </a:p>
          <a:p>
            <a:pPr>
              <a:buSzPct val="6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Select * from Publishers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Where state = ‘CA’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10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819520"/>
            <a:ext cx="7438320" cy="1723320"/>
          </a:xfrm>
          <a:prstGeom prst="rect">
            <a:avLst/>
          </a:prstGeom>
        </p:spPr>
      </p:pic>
      <p:sp>
        <p:nvSpPr>
          <p:cNvPr id="105" name="CustomShape 3"/>
          <p:cNvSpPr/>
          <p:nvPr/>
        </p:nvSpPr>
        <p:spPr>
          <a:xfrm>
            <a:off x="762120" y="4876920"/>
            <a:ext cx="6019200" cy="394920"/>
          </a:xfrm>
          <a:prstGeom prst="rect">
            <a:avLst/>
          </a:prstGeom>
          <a:solidFill>
            <a:srgbClr val="92d050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Only publishers in CA are displayed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