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7" r:id="rId4"/>
  </p:sldMasterIdLst>
  <p:notesMasterIdLst>
    <p:notesMasterId r:id="rId53"/>
  </p:notesMasterIdLst>
  <p:sldIdLst>
    <p:sldId id="271" r:id="rId5"/>
    <p:sldId id="263" r:id="rId6"/>
    <p:sldId id="265" r:id="rId7"/>
    <p:sldId id="273" r:id="rId8"/>
    <p:sldId id="284" r:id="rId9"/>
    <p:sldId id="285" r:id="rId10"/>
    <p:sldId id="345" r:id="rId11"/>
    <p:sldId id="344" r:id="rId12"/>
    <p:sldId id="346" r:id="rId13"/>
    <p:sldId id="347" r:id="rId14"/>
    <p:sldId id="295" r:id="rId15"/>
    <p:sldId id="348" r:id="rId16"/>
    <p:sldId id="349" r:id="rId17"/>
    <p:sldId id="350" r:id="rId18"/>
    <p:sldId id="299" r:id="rId19"/>
    <p:sldId id="351" r:id="rId20"/>
    <p:sldId id="352" r:id="rId21"/>
    <p:sldId id="304" r:id="rId22"/>
    <p:sldId id="363" r:id="rId23"/>
    <p:sldId id="378" r:id="rId24"/>
    <p:sldId id="316" r:id="rId25"/>
    <p:sldId id="317" r:id="rId26"/>
    <p:sldId id="318" r:id="rId27"/>
    <p:sldId id="319" r:id="rId28"/>
    <p:sldId id="320" r:id="rId29"/>
    <p:sldId id="321" r:id="rId30"/>
    <p:sldId id="382" r:id="rId31"/>
    <p:sldId id="384" r:id="rId32"/>
    <p:sldId id="385" r:id="rId33"/>
    <p:sldId id="386" r:id="rId34"/>
    <p:sldId id="387" r:id="rId35"/>
    <p:sldId id="388" r:id="rId36"/>
    <p:sldId id="389" r:id="rId37"/>
    <p:sldId id="390" r:id="rId38"/>
    <p:sldId id="391" r:id="rId39"/>
    <p:sldId id="392" r:id="rId40"/>
    <p:sldId id="393" r:id="rId41"/>
    <p:sldId id="394" r:id="rId42"/>
    <p:sldId id="338" r:id="rId43"/>
    <p:sldId id="337" r:id="rId44"/>
    <p:sldId id="381" r:id="rId45"/>
    <p:sldId id="339" r:id="rId46"/>
    <p:sldId id="340" r:id="rId47"/>
    <p:sldId id="379" r:id="rId48"/>
    <p:sldId id="341" r:id="rId49"/>
    <p:sldId id="380" r:id="rId50"/>
    <p:sldId id="342" r:id="rId51"/>
    <p:sldId id="343"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33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43" autoAdjust="0"/>
  </p:normalViewPr>
  <p:slideViewPr>
    <p:cSldViewPr>
      <p:cViewPr>
        <p:scale>
          <a:sx n="90" d="100"/>
          <a:sy n="90" d="100"/>
        </p:scale>
        <p:origin x="-2160" y="-4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C8ABA-CA43-4231-B94A-AF9D416562B8}" type="datetimeFigureOut">
              <a:rPr lang="en-US" smtClean="0"/>
              <a:pPr/>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119CE1-33C4-4746-8D08-69C8A99737F6}" type="slidenum">
              <a:rPr lang="en-US" smtClean="0"/>
              <a:pPr/>
              <a:t>‹#›</a:t>
            </a:fld>
            <a:endParaRPr lang="en-US"/>
          </a:p>
        </p:txBody>
      </p:sp>
    </p:spTree>
    <p:extLst>
      <p:ext uri="{BB962C8B-B14F-4D97-AF65-F5344CB8AC3E}">
        <p14:creationId xmlns:p14="http://schemas.microsoft.com/office/powerpoint/2010/main" val="8038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Mô hình phát triển phần mềm Agile là một phương pháp phát triển linh hoạt và tương tác, nhằm đáp ứng nhanh chóng các thay đổi trong yêu cầu và cung cấp phần mềm có giá trị đến người dùng trong thời gian ngắn. Agile được đặc trưng bởi các chu kỳ phát triển ngắn gọi là "sprint" (thường kéo dài từ 1 đến 4 tuần), trong đó một phần chức năng hoàn thiện của phần mềm được xây dựng, kiểm thử, và có thể triển khai ngay lập tức</a:t>
            </a:r>
            <a:r>
              <a:rPr lang="vi-VN" smtClean="0"/>
              <a:t>.</a:t>
            </a:r>
            <a:endParaRPr lang="en-US" smtClean="0"/>
          </a:p>
          <a:p>
            <a:endParaRPr lang="en-US" smtClean="0"/>
          </a:p>
          <a:p>
            <a:r>
              <a:rPr lang="vi-VN" smtClean="0"/>
              <a:t>Việt Nam chính thức kết nối và sử dụng Internet vào ngày </a:t>
            </a:r>
            <a:r>
              <a:rPr lang="vi-VN" b="1" smtClean="0"/>
              <a:t>19 tháng 11 năm 1997</a:t>
            </a:r>
            <a:endParaRPr lang="en-US"/>
          </a:p>
        </p:txBody>
      </p:sp>
      <p:sp>
        <p:nvSpPr>
          <p:cNvPr id="4" name="Slide Number Placeholder 3"/>
          <p:cNvSpPr>
            <a:spLocks noGrp="1"/>
          </p:cNvSpPr>
          <p:nvPr>
            <p:ph type="sldNum" sz="quarter" idx="10"/>
          </p:nvPr>
        </p:nvSpPr>
        <p:spPr/>
        <p:txBody>
          <a:bodyPr/>
          <a:lstStyle/>
          <a:p>
            <a:fld id="{3D119CE1-33C4-4746-8D08-69C8A99737F6}" type="slidenum">
              <a:rPr lang="en-US" smtClean="0"/>
              <a:pPr/>
              <a:t>13</a:t>
            </a:fld>
            <a:endParaRPr lang="en-US"/>
          </a:p>
        </p:txBody>
      </p:sp>
    </p:spTree>
    <p:extLst>
      <p:ext uri="{BB962C8B-B14F-4D97-AF65-F5344CB8AC3E}">
        <p14:creationId xmlns:p14="http://schemas.microsoft.com/office/powerpoint/2010/main" val="395481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Mô hình phát triển phần mềm Agile là một phương pháp phát triển linh hoạt và tương tác, nhằm đáp ứng nhanh chóng các thay đổi trong yêu cầu và cung cấp phần mềm có giá trị đến người dùng trong thời gian ngắn. Agile được đặc trưng bởi các chu kỳ phát triển ngắn gọi là "sprint" (thường kéo dài từ 1 đến 4 tuần), trong đó một phần chức năng hoàn thiện của phần mềm được xây dựng, kiểm thử, và có thể triển khai ngay lập tức.</a:t>
            </a:r>
            <a:endParaRPr lang="en-US"/>
          </a:p>
        </p:txBody>
      </p:sp>
      <p:sp>
        <p:nvSpPr>
          <p:cNvPr id="4" name="Slide Number Placeholder 3"/>
          <p:cNvSpPr>
            <a:spLocks noGrp="1"/>
          </p:cNvSpPr>
          <p:nvPr>
            <p:ph type="sldNum" sz="quarter" idx="10"/>
          </p:nvPr>
        </p:nvSpPr>
        <p:spPr/>
        <p:txBody>
          <a:bodyPr/>
          <a:lstStyle/>
          <a:p>
            <a:fld id="{3D119CE1-33C4-4746-8D08-69C8A99737F6}" type="slidenum">
              <a:rPr lang="en-US" smtClean="0"/>
              <a:pPr/>
              <a:t>14</a:t>
            </a:fld>
            <a:endParaRPr lang="en-US"/>
          </a:p>
        </p:txBody>
      </p:sp>
    </p:spTree>
    <p:extLst>
      <p:ext uri="{BB962C8B-B14F-4D97-AF65-F5344CB8AC3E}">
        <p14:creationId xmlns:p14="http://schemas.microsoft.com/office/powerpoint/2010/main" val="395481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772114-9C40-4D8D-B8F0-4C9EB6C733A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95F6D6-5BEF-414C-8E88-FA9464F6F03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F3B1411-CC26-4057-A71D-5858D63A919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1981200" y="304800"/>
            <a:ext cx="5475288" cy="6553200"/>
            <a:chOff x="2072" y="1632"/>
            <a:chExt cx="1658" cy="1984"/>
          </a:xfrm>
        </p:grpSpPr>
        <p:grpSp>
          <p:nvGrpSpPr>
            <p:cNvPr id="3" name="Group 3"/>
            <p:cNvGrpSpPr>
              <a:grpSpLocks/>
            </p:cNvGrpSpPr>
            <p:nvPr userDrawn="1"/>
          </p:nvGrpSpPr>
          <p:grpSpPr bwMode="auto">
            <a:xfrm>
              <a:off x="2290" y="1632"/>
              <a:ext cx="1440" cy="1984"/>
              <a:chOff x="2289" y="72"/>
              <a:chExt cx="1440" cy="1984"/>
            </a:xfrm>
          </p:grpSpPr>
          <p:sp>
            <p:nvSpPr>
              <p:cNvPr id="2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sp>
            <p:nvSpPr>
              <p:cNvPr id="2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sp>
            <p:nvSpPr>
              <p:cNvPr id="2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sp>
            <p:nvSpPr>
              <p:cNvPr id="3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sz="2400" dirty="0">
                  <a:solidFill>
                    <a:srgbClr val="000000"/>
                  </a:solidFill>
                  <a:latin typeface="VNI-Times" pitchFamily="2" charset="0"/>
                </a:endParaRPr>
              </a:p>
            </p:txBody>
          </p:sp>
        </p:grpSp>
        <p:sp>
          <p:nvSpPr>
            <p:cNvPr id="6" name="Oval 9"/>
            <p:cNvSpPr>
              <a:spLocks noChangeArrowheads="1"/>
            </p:cNvSpPr>
            <p:nvPr userDrawn="1"/>
          </p:nvSpPr>
          <p:spPr bwMode="blackWhite">
            <a:xfrm>
              <a:off x="2072" y="181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sz="2400" dirty="0">
                <a:solidFill>
                  <a:srgbClr val="000000"/>
                </a:solidFill>
                <a:latin typeface="VNI-Times" pitchFamily="2" charset="0"/>
              </a:endParaRPr>
            </a:p>
          </p:txBody>
        </p:sp>
        <p:grpSp>
          <p:nvGrpSpPr>
            <p:cNvPr id="4" name="Group 10"/>
            <p:cNvGrpSpPr>
              <a:grpSpLocks/>
            </p:cNvGrpSpPr>
            <p:nvPr userDrawn="1"/>
          </p:nvGrpSpPr>
          <p:grpSpPr bwMode="auto">
            <a:xfrm>
              <a:off x="2072" y="1966"/>
              <a:ext cx="1392" cy="1109"/>
              <a:chOff x="2071" y="406"/>
              <a:chExt cx="1392" cy="1109"/>
            </a:xfrm>
          </p:grpSpPr>
          <p:sp>
            <p:nvSpPr>
              <p:cNvPr id="8"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9"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0"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1"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2"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3"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4"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5"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6"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7"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8"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19"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0"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1"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2"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3"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4"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grpSp>
      </p:grpSp>
      <p:sp>
        <p:nvSpPr>
          <p:cNvPr id="31" name="Rectangle 34"/>
          <p:cNvSpPr>
            <a:spLocks noChangeArrowheads="1"/>
          </p:cNvSpPr>
          <p:nvPr userDrawn="1"/>
        </p:nvSpPr>
        <p:spPr bwMode="auto">
          <a:xfrm rot="5400000">
            <a:off x="-286543" y="2229643"/>
            <a:ext cx="14478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
        <p:nvSpPr>
          <p:cNvPr id="32" name="Rectangle 35"/>
          <p:cNvSpPr>
            <a:spLocks noChangeArrowheads="1"/>
          </p:cNvSpPr>
          <p:nvPr userDrawn="1"/>
        </p:nvSpPr>
        <p:spPr bwMode="auto">
          <a:xfrm rot="16200000">
            <a:off x="8057357" y="3220243"/>
            <a:ext cx="14478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
        <p:nvSpPr>
          <p:cNvPr id="33" name="Rectangle 36"/>
          <p:cNvSpPr>
            <a:spLocks noChangeArrowheads="1"/>
          </p:cNvSpPr>
          <p:nvPr userDrawn="1"/>
        </p:nvSpPr>
        <p:spPr bwMode="auto">
          <a:xfrm>
            <a:off x="228600" y="1981200"/>
            <a:ext cx="43434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
        <p:nvSpPr>
          <p:cNvPr id="34" name="Rectangle 37"/>
          <p:cNvSpPr>
            <a:spLocks noChangeArrowheads="1"/>
          </p:cNvSpPr>
          <p:nvPr userDrawn="1"/>
        </p:nvSpPr>
        <p:spPr bwMode="auto">
          <a:xfrm rot="10800000">
            <a:off x="4800600" y="3581400"/>
            <a:ext cx="43434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
        <p:nvSpPr>
          <p:cNvPr id="255005" name="Rectangle 29"/>
          <p:cNvSpPr>
            <a:spLocks noGrp="1" noChangeArrowheads="1"/>
          </p:cNvSpPr>
          <p:nvPr>
            <p:ph type="ctrTitle"/>
          </p:nvPr>
        </p:nvSpPr>
        <p:spPr>
          <a:xfrm>
            <a:off x="533400" y="2130425"/>
            <a:ext cx="8305800" cy="1374775"/>
          </a:xfrm>
        </p:spPr>
        <p:txBody>
          <a:bodyPr/>
          <a:lstStyle>
            <a:lvl1pPr algn="l">
              <a:defRPr sz="4800">
                <a:solidFill>
                  <a:schemeClr val="tx1"/>
                </a:solidFill>
              </a:defRPr>
            </a:lvl1pPr>
          </a:lstStyle>
          <a:p>
            <a:r>
              <a:rPr lang="en-US"/>
              <a:t>Click to edit Master title style</a:t>
            </a:r>
          </a:p>
        </p:txBody>
      </p:sp>
      <p:sp>
        <p:nvSpPr>
          <p:cNvPr id="255006" name="Rectangle 30"/>
          <p:cNvSpPr>
            <a:spLocks noGrp="1" noChangeArrowheads="1"/>
          </p:cNvSpPr>
          <p:nvPr>
            <p:ph type="subTitle" idx="1"/>
          </p:nvPr>
        </p:nvSpPr>
        <p:spPr>
          <a:xfrm>
            <a:off x="3429000" y="3886200"/>
            <a:ext cx="5334000" cy="1828800"/>
          </a:xfrm>
        </p:spPr>
        <p:txBody>
          <a:bodyPr/>
          <a:lstStyle>
            <a:lvl1pPr marL="0" indent="0" algn="r">
              <a:buFont typeface="Wingdings" pitchFamily="2" charset="2"/>
              <a:buNone/>
              <a:defRPr sz="1600" b="1">
                <a:solidFill>
                  <a:srgbClr val="0066FF"/>
                </a:solidFill>
                <a:effectLst>
                  <a:outerShdw blurRad="38100" dist="38100" dir="2700000" algn="tl">
                    <a:srgbClr val="C0C0C0"/>
                  </a:outerShdw>
                </a:effectLst>
                <a:latin typeface="Tahoma" pitchFamily="34" charset="0"/>
              </a:defRPr>
            </a:lvl1pPr>
          </a:lstStyle>
          <a:p>
            <a:r>
              <a:rPr lang="en-US"/>
              <a:t>Click to edit Master subtitle style</a:t>
            </a:r>
          </a:p>
        </p:txBody>
      </p:sp>
      <p:sp>
        <p:nvSpPr>
          <p:cNvPr id="35" name="Rectangle 31"/>
          <p:cNvSpPr>
            <a:spLocks noGrp="1" noChangeArrowheads="1"/>
          </p:cNvSpPr>
          <p:nvPr>
            <p:ph type="ftr" sz="quarter" idx="10"/>
          </p:nvPr>
        </p:nvSpPr>
        <p:spPr>
          <a:xfrm>
            <a:off x="2438400" y="6477000"/>
            <a:ext cx="4191000" cy="381000"/>
          </a:xfrm>
        </p:spPr>
        <p:txBody>
          <a:bodyPr/>
          <a:lstStyle>
            <a:lvl1pPr>
              <a:defRPr sz="1200" b="1">
                <a:latin typeface="+mn-lt"/>
              </a:defRPr>
            </a:lvl1pPr>
          </a:lstStyle>
          <a:p>
            <a:pPr>
              <a:defRPr/>
            </a:pPr>
            <a:endParaRPr lang="en-US" dirty="0">
              <a:solidFill>
                <a:srgbClr val="000000"/>
              </a:solidFill>
            </a:endParaRPr>
          </a:p>
        </p:txBody>
      </p:sp>
      <p:sp>
        <p:nvSpPr>
          <p:cNvPr id="36" name="Rectangle 32"/>
          <p:cNvSpPr>
            <a:spLocks noGrp="1" noChangeArrowheads="1"/>
          </p:cNvSpPr>
          <p:nvPr>
            <p:ph type="sldNum" sz="quarter" idx="11"/>
          </p:nvPr>
        </p:nvSpPr>
        <p:spPr bwMode="auto">
          <a:xfrm>
            <a:off x="6781800" y="6477000"/>
            <a:ext cx="2133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latin typeface="+mn-lt"/>
              </a:defRPr>
            </a:lvl1pPr>
          </a:lstStyle>
          <a:p>
            <a:pPr>
              <a:defRPr/>
            </a:pPr>
            <a:fld id="{4B337FFE-C371-4C57-8142-12528702A76E}" type="slidenum">
              <a:rPr lang="en-US">
                <a:solidFill>
                  <a:srgbClr val="000000"/>
                </a:solidFill>
              </a:rPr>
              <a:pPr>
                <a:defRPr/>
              </a:pPr>
              <a:t>‹#›</a:t>
            </a:fld>
            <a:endParaRPr lang="en-US" dirty="0">
              <a:solidFill>
                <a:srgbClr val="000000"/>
              </a:solidFill>
            </a:endParaRPr>
          </a:p>
        </p:txBody>
      </p:sp>
      <p:sp>
        <p:nvSpPr>
          <p:cNvPr id="37" name="Rectangle 33"/>
          <p:cNvSpPr>
            <a:spLocks noGrp="1" noChangeArrowheads="1"/>
          </p:cNvSpPr>
          <p:nvPr>
            <p:ph type="dt" sz="half" idx="12"/>
          </p:nvPr>
        </p:nvSpPr>
        <p:spPr bwMode="auto">
          <a:xfrm>
            <a:off x="152400" y="6477000"/>
            <a:ext cx="2133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1">
                <a:latin typeface="+mn-lt"/>
              </a:defRPr>
            </a:lvl1pPr>
          </a:lstStyle>
          <a:p>
            <a:pPr>
              <a:defRPr/>
            </a:pPr>
            <a:endParaRPr lang="en-US" dirty="0">
              <a:solidFill>
                <a:srgbClr val="000000"/>
              </a:solidFill>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DAE1A4-0EEF-46BD-8442-EAA67114F43F}"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dirty="0">
              <a:solidFill>
                <a:srgbClr val="000000"/>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53816B-66D3-4E56-A6D6-D68E3A26DB3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09013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3ADB5B-AA66-46DF-96A9-7EF4E1743FD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6538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FEDABE-C023-4367-ADC4-1CF15D18CC8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63085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CEC6F50-55E7-4AF8-811E-18CB8EA9FA3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89016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27C204D-00E4-49AD-9B80-53F0EC7132E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74037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309E3A0-1179-44AF-A089-9A38AB49049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4941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80981DCE-110E-45CA-BE04-4AE3096BAB0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7710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DFB2E5-43E0-48E5-8CF4-EFF8AB1666D3}"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4246091-47BE-408C-BEDF-80E4A5DEE2C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9141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2937E1D-24B6-4F57-8D2D-F090CB7DFC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60867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1BD073F-C3B3-40A7-B791-76F323DC74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03151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73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973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2E5B7A3-716C-469A-8E6A-635423F43C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1691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1981200" y="304800"/>
            <a:ext cx="5475288" cy="6553200"/>
            <a:chOff x="2072" y="1632"/>
            <a:chExt cx="1658" cy="1984"/>
          </a:xfrm>
        </p:grpSpPr>
        <p:grpSp>
          <p:nvGrpSpPr>
            <p:cNvPr id="3" name="Group 3"/>
            <p:cNvGrpSpPr>
              <a:grpSpLocks/>
            </p:cNvGrpSpPr>
            <p:nvPr userDrawn="1"/>
          </p:nvGrpSpPr>
          <p:grpSpPr bwMode="auto">
            <a:xfrm>
              <a:off x="2290" y="1632"/>
              <a:ext cx="1440" cy="1984"/>
              <a:chOff x="2289" y="72"/>
              <a:chExt cx="1440" cy="1984"/>
            </a:xfrm>
          </p:grpSpPr>
          <p:sp>
            <p:nvSpPr>
              <p:cNvPr id="2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sp>
            <p:nvSpPr>
              <p:cNvPr id="2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sp>
            <p:nvSpPr>
              <p:cNvPr id="2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sp>
            <p:nvSpPr>
              <p:cNvPr id="3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sz="2400">
                  <a:solidFill>
                    <a:srgbClr val="000000"/>
                  </a:solidFill>
                  <a:latin typeface="VNI-Times" pitchFamily="2" charset="0"/>
                </a:endParaRPr>
              </a:p>
            </p:txBody>
          </p:sp>
        </p:grpSp>
        <p:sp>
          <p:nvSpPr>
            <p:cNvPr id="6" name="Oval 9"/>
            <p:cNvSpPr>
              <a:spLocks noChangeArrowheads="1"/>
            </p:cNvSpPr>
            <p:nvPr userDrawn="1"/>
          </p:nvSpPr>
          <p:spPr bwMode="blackWhite">
            <a:xfrm>
              <a:off x="2072" y="181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sz="2400">
                <a:solidFill>
                  <a:srgbClr val="000000"/>
                </a:solidFill>
                <a:latin typeface="VNI-Times" pitchFamily="2" charset="0"/>
              </a:endParaRPr>
            </a:p>
          </p:txBody>
        </p:sp>
        <p:grpSp>
          <p:nvGrpSpPr>
            <p:cNvPr id="4" name="Group 10"/>
            <p:cNvGrpSpPr>
              <a:grpSpLocks/>
            </p:cNvGrpSpPr>
            <p:nvPr userDrawn="1"/>
          </p:nvGrpSpPr>
          <p:grpSpPr bwMode="auto">
            <a:xfrm>
              <a:off x="2072" y="1966"/>
              <a:ext cx="1392" cy="1109"/>
              <a:chOff x="2071" y="406"/>
              <a:chExt cx="1392" cy="1109"/>
            </a:xfrm>
          </p:grpSpPr>
          <p:sp>
            <p:nvSpPr>
              <p:cNvPr id="8"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9"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0"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1"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2"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3"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4"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5"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6"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7"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8"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19"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0"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1"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2"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3"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4"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grpSp>
      </p:grpSp>
      <p:sp>
        <p:nvSpPr>
          <p:cNvPr id="31" name="Rectangle 34"/>
          <p:cNvSpPr>
            <a:spLocks noChangeArrowheads="1"/>
          </p:cNvSpPr>
          <p:nvPr userDrawn="1"/>
        </p:nvSpPr>
        <p:spPr bwMode="auto">
          <a:xfrm rot="5400000">
            <a:off x="-286543" y="2229643"/>
            <a:ext cx="14478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
        <p:nvSpPr>
          <p:cNvPr id="32" name="Rectangle 35"/>
          <p:cNvSpPr>
            <a:spLocks noChangeArrowheads="1"/>
          </p:cNvSpPr>
          <p:nvPr userDrawn="1"/>
        </p:nvSpPr>
        <p:spPr bwMode="auto">
          <a:xfrm rot="16200000">
            <a:off x="8057357" y="3220243"/>
            <a:ext cx="14478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
        <p:nvSpPr>
          <p:cNvPr id="33" name="Rectangle 36"/>
          <p:cNvSpPr>
            <a:spLocks noChangeArrowheads="1"/>
          </p:cNvSpPr>
          <p:nvPr userDrawn="1"/>
        </p:nvSpPr>
        <p:spPr bwMode="auto">
          <a:xfrm>
            <a:off x="228600" y="1981200"/>
            <a:ext cx="43434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
        <p:nvSpPr>
          <p:cNvPr id="34" name="Rectangle 37"/>
          <p:cNvSpPr>
            <a:spLocks noChangeArrowheads="1"/>
          </p:cNvSpPr>
          <p:nvPr userDrawn="1"/>
        </p:nvSpPr>
        <p:spPr bwMode="auto">
          <a:xfrm rot="10800000">
            <a:off x="4800600" y="3581400"/>
            <a:ext cx="4343400" cy="36513"/>
          </a:xfrm>
          <a:prstGeom prst="rect">
            <a:avLst/>
          </a:prstGeom>
          <a:gradFill rotWithShape="1">
            <a:gsLst>
              <a:gs pos="0">
                <a:srgbClr val="E19805"/>
              </a:gs>
              <a:gs pos="100000">
                <a:schemeClr val="bg1"/>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
        <p:nvSpPr>
          <p:cNvPr id="255005" name="Rectangle 29"/>
          <p:cNvSpPr>
            <a:spLocks noGrp="1" noChangeArrowheads="1"/>
          </p:cNvSpPr>
          <p:nvPr>
            <p:ph type="ctrTitle"/>
          </p:nvPr>
        </p:nvSpPr>
        <p:spPr>
          <a:xfrm>
            <a:off x="533400" y="2130425"/>
            <a:ext cx="8305800" cy="1374775"/>
          </a:xfrm>
        </p:spPr>
        <p:txBody>
          <a:bodyPr/>
          <a:lstStyle>
            <a:lvl1pPr algn="l">
              <a:defRPr sz="4800">
                <a:solidFill>
                  <a:schemeClr val="tx1"/>
                </a:solidFill>
              </a:defRPr>
            </a:lvl1pPr>
          </a:lstStyle>
          <a:p>
            <a:r>
              <a:rPr lang="en-US"/>
              <a:t>Click to edit Master title style</a:t>
            </a:r>
          </a:p>
        </p:txBody>
      </p:sp>
      <p:sp>
        <p:nvSpPr>
          <p:cNvPr id="255006" name="Rectangle 30"/>
          <p:cNvSpPr>
            <a:spLocks noGrp="1" noChangeArrowheads="1"/>
          </p:cNvSpPr>
          <p:nvPr>
            <p:ph type="subTitle" idx="1"/>
          </p:nvPr>
        </p:nvSpPr>
        <p:spPr>
          <a:xfrm>
            <a:off x="3429000" y="3886200"/>
            <a:ext cx="5334000" cy="1828800"/>
          </a:xfrm>
        </p:spPr>
        <p:txBody>
          <a:bodyPr/>
          <a:lstStyle>
            <a:lvl1pPr marL="0" indent="0" algn="r">
              <a:buFont typeface="Wingdings" pitchFamily="2" charset="2"/>
              <a:buNone/>
              <a:defRPr sz="1600" b="1">
                <a:solidFill>
                  <a:srgbClr val="0066FF"/>
                </a:solidFill>
                <a:effectLst>
                  <a:outerShdw blurRad="38100" dist="38100" dir="2700000" algn="tl">
                    <a:srgbClr val="C0C0C0"/>
                  </a:outerShdw>
                </a:effectLst>
                <a:latin typeface="Tahoma" pitchFamily="34" charset="0"/>
              </a:defRPr>
            </a:lvl1pPr>
          </a:lstStyle>
          <a:p>
            <a:r>
              <a:rPr lang="en-US"/>
              <a:t>Click to edit Master subtitle style</a:t>
            </a:r>
          </a:p>
        </p:txBody>
      </p:sp>
      <p:sp>
        <p:nvSpPr>
          <p:cNvPr id="35" name="Rectangle 31"/>
          <p:cNvSpPr>
            <a:spLocks noGrp="1" noChangeArrowheads="1"/>
          </p:cNvSpPr>
          <p:nvPr>
            <p:ph type="ftr" sz="quarter" idx="10"/>
          </p:nvPr>
        </p:nvSpPr>
        <p:spPr>
          <a:xfrm>
            <a:off x="2438400" y="6477000"/>
            <a:ext cx="4191000" cy="381000"/>
          </a:xfrm>
        </p:spPr>
        <p:txBody>
          <a:bodyPr/>
          <a:lstStyle>
            <a:lvl1pPr>
              <a:defRPr sz="1200" b="1">
                <a:latin typeface="+mn-lt"/>
              </a:defRPr>
            </a:lvl1pPr>
          </a:lstStyle>
          <a:p>
            <a:pPr>
              <a:defRPr/>
            </a:pPr>
            <a:endParaRPr lang="en-US">
              <a:solidFill>
                <a:srgbClr val="000000"/>
              </a:solidFill>
            </a:endParaRPr>
          </a:p>
        </p:txBody>
      </p:sp>
      <p:sp>
        <p:nvSpPr>
          <p:cNvPr id="36" name="Rectangle 32"/>
          <p:cNvSpPr>
            <a:spLocks noGrp="1" noChangeArrowheads="1"/>
          </p:cNvSpPr>
          <p:nvPr>
            <p:ph type="sldNum" sz="quarter" idx="11"/>
          </p:nvPr>
        </p:nvSpPr>
        <p:spPr bwMode="auto">
          <a:xfrm>
            <a:off x="6781800" y="6477000"/>
            <a:ext cx="2133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latin typeface="+mn-lt"/>
              </a:defRPr>
            </a:lvl1pPr>
          </a:lstStyle>
          <a:p>
            <a:pPr>
              <a:defRPr/>
            </a:pPr>
            <a:fld id="{4B337FFE-C371-4C57-8142-12528702A76E}" type="slidenum">
              <a:rPr lang="en-US">
                <a:solidFill>
                  <a:srgbClr val="000000"/>
                </a:solidFill>
              </a:rPr>
              <a:pPr>
                <a:defRPr/>
              </a:pPr>
              <a:t>‹#›</a:t>
            </a:fld>
            <a:endParaRPr lang="en-US">
              <a:solidFill>
                <a:srgbClr val="000000"/>
              </a:solidFill>
            </a:endParaRPr>
          </a:p>
        </p:txBody>
      </p:sp>
      <p:sp>
        <p:nvSpPr>
          <p:cNvPr id="37" name="Rectangle 33"/>
          <p:cNvSpPr>
            <a:spLocks noGrp="1" noChangeArrowheads="1"/>
          </p:cNvSpPr>
          <p:nvPr>
            <p:ph type="dt" sz="half" idx="12"/>
          </p:nvPr>
        </p:nvSpPr>
        <p:spPr bwMode="auto">
          <a:xfrm>
            <a:off x="152400" y="6477000"/>
            <a:ext cx="2133600" cy="3810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1">
                <a:latin typeface="+mn-lt"/>
              </a:defRPr>
            </a:lvl1pPr>
          </a:lstStyle>
          <a:p>
            <a:pPr>
              <a:defRPr/>
            </a:pPr>
            <a:endParaRPr lang="en-US">
              <a:solidFill>
                <a:srgbClr val="000000"/>
              </a:solidFill>
            </a:endParaRPr>
          </a:p>
        </p:txBody>
      </p:sp>
    </p:spTree>
    <p:extLst>
      <p:ext uri="{BB962C8B-B14F-4D97-AF65-F5344CB8AC3E}">
        <p14:creationId xmlns:p14="http://schemas.microsoft.com/office/powerpoint/2010/main" val="8193730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1343780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4777468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2062111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57361418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589755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1A673-12FC-447E-BF5E-E39853F66E00}"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01439265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4724932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59592332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79013257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1"/>
          <p:cNvSpPr>
            <a:spLocks noGrp="1" noChangeArrowheads="1"/>
          </p:cNvSpPr>
          <p:nvPr>
            <p:ph type="ftr" sz="quarter" idx="10"/>
          </p:nvPr>
        </p:nvSpPr>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3480781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F52562A-EA0F-4534-BD6D-13C249ACA5B9}"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9E622EA-848C-4908-804A-6624E0D0611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1EFAF8A-DD1C-4D8A-81A0-E4EF1438865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1F05EA8-D51A-48EA-91A5-7A17E7C6428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D45FE6-3FD4-4314-B02D-8D57962EF3A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5E64CF0-3ACA-4D85-A3DF-2A6E5F3D175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rgbClr val="E1EAFB"/>
          </a:fgClr>
          <a:bgClr>
            <a:schemeClr val="bg1"/>
          </a:bgClr>
        </a:patt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6511925" y="3708400"/>
            <a:ext cx="2632075" cy="3149600"/>
            <a:chOff x="4102" y="2336"/>
            <a:chExt cx="1658" cy="1984"/>
          </a:xfrm>
        </p:grpSpPr>
        <p:sp>
          <p:nvSpPr>
            <p:cNvPr id="253955" name="Oval 3"/>
            <p:cNvSpPr>
              <a:spLocks noChangeArrowheads="1"/>
            </p:cNvSpPr>
            <p:nvPr userDrawn="1"/>
          </p:nvSpPr>
          <p:spPr bwMode="blackWhite">
            <a:xfrm>
              <a:off x="4102" y="2514"/>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sz="2400" dirty="0">
                <a:solidFill>
                  <a:srgbClr val="000000"/>
                </a:solidFill>
                <a:latin typeface="VNI-Times" pitchFamily="2" charset="0"/>
              </a:endParaRPr>
            </a:p>
          </p:txBody>
        </p:sp>
        <p:grpSp>
          <p:nvGrpSpPr>
            <p:cNvPr id="3" name="Group 4"/>
            <p:cNvGrpSpPr>
              <a:grpSpLocks/>
            </p:cNvGrpSpPr>
            <p:nvPr userDrawn="1"/>
          </p:nvGrpSpPr>
          <p:grpSpPr bwMode="auto">
            <a:xfrm>
              <a:off x="4102" y="2670"/>
              <a:ext cx="1392" cy="1109"/>
              <a:chOff x="4102" y="2670"/>
              <a:chExt cx="1392" cy="1109"/>
            </a:xfrm>
          </p:grpSpPr>
          <p:sp>
            <p:nvSpPr>
              <p:cNvPr id="253957" name="Freeform 5"/>
              <p:cNvSpPr>
                <a:spLocks/>
              </p:cNvSpPr>
              <p:nvPr userDrawn="1"/>
            </p:nvSpPr>
            <p:spPr bwMode="grayWhite">
              <a:xfrm>
                <a:off x="4299" y="3076"/>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58" name="Freeform 6"/>
              <p:cNvSpPr>
                <a:spLocks/>
              </p:cNvSpPr>
              <p:nvPr userDrawn="1"/>
            </p:nvSpPr>
            <p:spPr bwMode="grayWhite">
              <a:xfrm>
                <a:off x="4323" y="3107"/>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59" name="Freeform 7"/>
              <p:cNvSpPr>
                <a:spLocks/>
              </p:cNvSpPr>
              <p:nvPr userDrawn="1"/>
            </p:nvSpPr>
            <p:spPr bwMode="grayWhite">
              <a:xfrm>
                <a:off x="4403" y="3066"/>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0" name="Freeform 8"/>
              <p:cNvSpPr>
                <a:spLocks/>
              </p:cNvSpPr>
              <p:nvPr userDrawn="1"/>
            </p:nvSpPr>
            <p:spPr bwMode="grayWhite">
              <a:xfrm>
                <a:off x="4102" y="3104"/>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1" name="Freeform 9"/>
              <p:cNvSpPr>
                <a:spLocks/>
              </p:cNvSpPr>
              <p:nvPr userDrawn="1"/>
            </p:nvSpPr>
            <p:spPr bwMode="grayWhite">
              <a:xfrm>
                <a:off x="5143" y="3251"/>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2" name="Freeform 10"/>
              <p:cNvSpPr>
                <a:spLocks/>
              </p:cNvSpPr>
              <p:nvPr userDrawn="1"/>
            </p:nvSpPr>
            <p:spPr bwMode="grayWhite">
              <a:xfrm>
                <a:off x="5058" y="3373"/>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3" name="Freeform 11"/>
              <p:cNvSpPr>
                <a:spLocks/>
              </p:cNvSpPr>
              <p:nvPr userDrawn="1"/>
            </p:nvSpPr>
            <p:spPr bwMode="grayWhite">
              <a:xfrm>
                <a:off x="5193" y="3410"/>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4" name="Freeform 12"/>
              <p:cNvSpPr>
                <a:spLocks/>
              </p:cNvSpPr>
              <p:nvPr userDrawn="1"/>
            </p:nvSpPr>
            <p:spPr bwMode="grayWhite">
              <a:xfrm>
                <a:off x="5415" y="3601"/>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5" name="Freeform 13"/>
              <p:cNvSpPr>
                <a:spLocks/>
              </p:cNvSpPr>
              <p:nvPr userDrawn="1"/>
            </p:nvSpPr>
            <p:spPr bwMode="grayWhite">
              <a:xfrm>
                <a:off x="4242" y="2915"/>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6" name="Freeform 14"/>
              <p:cNvSpPr>
                <a:spLocks/>
              </p:cNvSpPr>
              <p:nvPr userDrawn="1"/>
            </p:nvSpPr>
            <p:spPr bwMode="grayWhite">
              <a:xfrm>
                <a:off x="4229" y="2937"/>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7" name="Freeform 15"/>
              <p:cNvSpPr>
                <a:spLocks/>
              </p:cNvSpPr>
              <p:nvPr userDrawn="1"/>
            </p:nvSpPr>
            <p:spPr bwMode="grayWhite">
              <a:xfrm>
                <a:off x="4198" y="2898"/>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8" name="Freeform 16"/>
              <p:cNvSpPr>
                <a:spLocks/>
              </p:cNvSpPr>
              <p:nvPr userDrawn="1"/>
            </p:nvSpPr>
            <p:spPr bwMode="grayWhite">
              <a:xfrm>
                <a:off x="4307" y="2670"/>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69" name="Freeform 17"/>
              <p:cNvSpPr>
                <a:spLocks/>
              </p:cNvSpPr>
              <p:nvPr userDrawn="1"/>
            </p:nvSpPr>
            <p:spPr bwMode="grayWhite">
              <a:xfrm>
                <a:off x="5166" y="2984"/>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0" name="Freeform 18"/>
              <p:cNvSpPr>
                <a:spLocks/>
              </p:cNvSpPr>
              <p:nvPr userDrawn="1"/>
            </p:nvSpPr>
            <p:spPr bwMode="grayWhite">
              <a:xfrm>
                <a:off x="4811" y="3403"/>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1" name="Freeform 19"/>
              <p:cNvSpPr>
                <a:spLocks/>
              </p:cNvSpPr>
              <p:nvPr userDrawn="1"/>
            </p:nvSpPr>
            <p:spPr bwMode="grayWhite">
              <a:xfrm>
                <a:off x="4954" y="3441"/>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2" name="Freeform 20"/>
              <p:cNvSpPr>
                <a:spLocks/>
              </p:cNvSpPr>
              <p:nvPr userDrawn="1"/>
            </p:nvSpPr>
            <p:spPr bwMode="grayWhite">
              <a:xfrm>
                <a:off x="5129" y="3519"/>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3" name="Freeform 21"/>
              <p:cNvSpPr>
                <a:spLocks/>
              </p:cNvSpPr>
              <p:nvPr userDrawn="1"/>
            </p:nvSpPr>
            <p:spPr bwMode="grayWhite">
              <a:xfrm>
                <a:off x="5317" y="3752"/>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4" name="Freeform 22"/>
              <p:cNvSpPr>
                <a:spLocks/>
              </p:cNvSpPr>
              <p:nvPr userDrawn="1"/>
            </p:nvSpPr>
            <p:spPr bwMode="grayWhite">
              <a:xfrm>
                <a:off x="4494" y="3499"/>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sz="2400" dirty="0">
                  <a:solidFill>
                    <a:srgbClr val="000000"/>
                  </a:solidFill>
                  <a:latin typeface="VNI-Times" pitchFamily="2" charset="0"/>
                </a:endParaRPr>
              </a:p>
            </p:txBody>
          </p:sp>
        </p:grpSp>
        <p:grpSp>
          <p:nvGrpSpPr>
            <p:cNvPr id="4" name="Group 23"/>
            <p:cNvGrpSpPr>
              <a:grpSpLocks/>
            </p:cNvGrpSpPr>
            <p:nvPr userDrawn="1"/>
          </p:nvGrpSpPr>
          <p:grpSpPr bwMode="auto">
            <a:xfrm>
              <a:off x="4320" y="2336"/>
              <a:ext cx="1440" cy="1984"/>
              <a:chOff x="4320" y="2336"/>
              <a:chExt cx="1440" cy="1984"/>
            </a:xfrm>
          </p:grpSpPr>
          <p:sp>
            <p:nvSpPr>
              <p:cNvPr id="253976" name="Freeform 24"/>
              <p:cNvSpPr>
                <a:spLocks/>
              </p:cNvSpPr>
              <p:nvPr userDrawn="1"/>
            </p:nvSpPr>
            <p:spPr bwMode="ltGray">
              <a:xfrm>
                <a:off x="4320" y="2391"/>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77" name="Line 25"/>
              <p:cNvSpPr>
                <a:spLocks noChangeShapeType="1"/>
              </p:cNvSpPr>
              <p:nvPr userDrawn="1"/>
            </p:nvSpPr>
            <p:spPr bwMode="ltGray">
              <a:xfrm flipV="1">
                <a:off x="4355" y="3884"/>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sp>
            <p:nvSpPr>
              <p:cNvPr id="253978" name="Line 26"/>
              <p:cNvSpPr>
                <a:spLocks noChangeShapeType="1"/>
              </p:cNvSpPr>
              <p:nvPr userDrawn="1"/>
            </p:nvSpPr>
            <p:spPr bwMode="ltGray">
              <a:xfrm flipV="1">
                <a:off x="5150" y="2507"/>
                <a:ext cx="50" cy="99"/>
              </a:xfrm>
              <a:prstGeom prst="line">
                <a:avLst/>
              </a:prstGeom>
              <a:noFill/>
              <a:ln w="25400">
                <a:solidFill>
                  <a:schemeClr val="bg2"/>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sp>
            <p:nvSpPr>
              <p:cNvPr id="253979" name="Freeform 27"/>
              <p:cNvSpPr>
                <a:spLocks/>
              </p:cNvSpPr>
              <p:nvPr userDrawn="1"/>
            </p:nvSpPr>
            <p:spPr bwMode="ltGray">
              <a:xfrm>
                <a:off x="4514" y="4167"/>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sz="2400" dirty="0">
                  <a:solidFill>
                    <a:srgbClr val="000000"/>
                  </a:solidFill>
                  <a:latin typeface="VNI-Times" pitchFamily="2" charset="0"/>
                </a:endParaRPr>
              </a:p>
            </p:txBody>
          </p:sp>
          <p:sp>
            <p:nvSpPr>
              <p:cNvPr id="253980" name="Line 28"/>
              <p:cNvSpPr>
                <a:spLocks noChangeShapeType="1"/>
              </p:cNvSpPr>
              <p:nvPr userDrawn="1"/>
            </p:nvSpPr>
            <p:spPr bwMode="ltGray">
              <a:xfrm flipV="1">
                <a:off x="5234" y="2336"/>
                <a:ext cx="50" cy="99"/>
              </a:xfrm>
              <a:prstGeom prst="line">
                <a:avLst/>
              </a:prstGeom>
              <a:noFill/>
              <a:ln w="25400">
                <a:solidFill>
                  <a:schemeClr val="bg2"/>
                </a:solidFill>
                <a:round/>
                <a:headEnd type="none" w="sm" len="sm"/>
                <a:tailEnd type="none" w="sm" len="sm"/>
              </a:ln>
              <a:effectLst/>
            </p:spPr>
            <p:txBody>
              <a:bodyPr wrap="none" anchor="ctr"/>
              <a:lstStyle/>
              <a:p>
                <a:pPr>
                  <a:defRPr/>
                </a:pPr>
                <a:endParaRPr lang="en-US" sz="2400" dirty="0">
                  <a:solidFill>
                    <a:srgbClr val="000000"/>
                  </a:solidFill>
                  <a:latin typeface="VNI-Times" pitchFamily="2" charset="0"/>
                </a:endParaRPr>
              </a:p>
            </p:txBody>
          </p:sp>
        </p:grpSp>
      </p:grpSp>
      <p:sp>
        <p:nvSpPr>
          <p:cNvPr id="253981" name="Rectangle 29"/>
          <p:cNvSpPr>
            <a:spLocks noGrp="1" noChangeArrowheads="1"/>
          </p:cNvSpPr>
          <p:nvPr>
            <p:ph type="title"/>
          </p:nvPr>
        </p:nvSpPr>
        <p:spPr bwMode="auto">
          <a:xfrm>
            <a:off x="457200" y="381000"/>
            <a:ext cx="8229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0"/>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3983" name="Rectangle 3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pPr>
              <a:defRPr/>
            </a:pPr>
            <a:endParaRPr lang="en-US" dirty="0">
              <a:solidFill>
                <a:srgbClr val="000000"/>
              </a:solidFill>
            </a:endParaRPr>
          </a:p>
        </p:txBody>
      </p:sp>
      <p:sp>
        <p:nvSpPr>
          <p:cNvPr id="253984" name="Rectangle 32"/>
          <p:cNvSpPr>
            <a:spLocks noChangeArrowheads="1"/>
          </p:cNvSpPr>
          <p:nvPr/>
        </p:nvSpPr>
        <p:spPr bwMode="auto">
          <a:xfrm flipV="1">
            <a:off x="4648200" y="1030288"/>
            <a:ext cx="4495800" cy="36512"/>
          </a:xfrm>
          <a:prstGeom prst="rect">
            <a:avLst/>
          </a:prstGeom>
          <a:gradFill rotWithShape="1">
            <a:gsLst>
              <a:gs pos="0">
                <a:schemeClr val="bg1"/>
              </a:gs>
              <a:gs pos="100000">
                <a:srgbClr val="0066FF"/>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
        <p:nvSpPr>
          <p:cNvPr id="253985" name="Rectangle 33"/>
          <p:cNvSpPr>
            <a:spLocks noChangeArrowheads="1"/>
          </p:cNvSpPr>
          <p:nvPr/>
        </p:nvSpPr>
        <p:spPr bwMode="auto">
          <a:xfrm>
            <a:off x="3124200" y="1093788"/>
            <a:ext cx="5791200" cy="36512"/>
          </a:xfrm>
          <a:prstGeom prst="rect">
            <a:avLst/>
          </a:prstGeom>
          <a:gradFill rotWithShape="1">
            <a:gsLst>
              <a:gs pos="0">
                <a:schemeClr val="bg1"/>
              </a:gs>
              <a:gs pos="100000">
                <a:srgbClr val="003399"/>
              </a:gs>
            </a:gsLst>
            <a:lin ang="0" scaled="1"/>
          </a:gradFill>
          <a:ln w="9525">
            <a:noFill/>
            <a:miter lim="800000"/>
            <a:headEnd/>
            <a:tailEnd/>
          </a:ln>
          <a:effectLst/>
        </p:spPr>
        <p:txBody>
          <a:bodyPr wrap="none" anchor="ctr"/>
          <a:lstStyle/>
          <a:p>
            <a:pPr>
              <a:defRPr/>
            </a:pPr>
            <a:endParaRPr lang="en-US" sz="2400" dirty="0">
              <a:solidFill>
                <a:srgbClr val="000000"/>
              </a:solidFill>
              <a:latin typeface="VNI-Times"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2pPr>
      <a:lvl3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3pPr>
      <a:lvl4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4pPr>
      <a:lvl5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5pPr>
      <a:lvl6pPr marL="4572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6pPr>
      <a:lvl7pPr marL="9144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7pPr>
      <a:lvl8pPr marL="13716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8pPr>
      <a:lvl9pPr marL="18288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120000"/>
        </a:lnSpc>
        <a:spcBef>
          <a:spcPct val="20000"/>
        </a:spcBef>
        <a:spcAft>
          <a:spcPct val="0"/>
        </a:spcAft>
        <a:buClr>
          <a:srgbClr val="2060E0"/>
        </a:buClr>
        <a:buFont typeface="Wingdings" pitchFamily="2" charset="2"/>
        <a:buChar char="ü"/>
        <a:defRPr sz="2800">
          <a:solidFill>
            <a:srgbClr val="003399"/>
          </a:solidFill>
          <a:latin typeface="+mn-lt"/>
          <a:ea typeface="+mn-ea"/>
          <a:cs typeface="+mn-cs"/>
        </a:defRPr>
      </a:lvl1pPr>
      <a:lvl2pPr marL="742950" indent="-285750" algn="l" rtl="0" eaLnBrk="0" fontAlgn="base" hangingPunct="0">
        <a:lnSpc>
          <a:spcPct val="120000"/>
        </a:lnSpc>
        <a:spcBef>
          <a:spcPct val="20000"/>
        </a:spcBef>
        <a:spcAft>
          <a:spcPct val="0"/>
        </a:spcAft>
        <a:buChar char="–"/>
        <a:defRPr sz="2400">
          <a:solidFill>
            <a:srgbClr val="003399"/>
          </a:solidFill>
          <a:latin typeface="+mn-lt"/>
        </a:defRPr>
      </a:lvl2pPr>
      <a:lvl3pPr marL="1143000" indent="-228600" algn="l" rtl="0" eaLnBrk="0" fontAlgn="base" hangingPunct="0">
        <a:lnSpc>
          <a:spcPct val="120000"/>
        </a:lnSpc>
        <a:spcBef>
          <a:spcPct val="20000"/>
        </a:spcBef>
        <a:spcAft>
          <a:spcPct val="0"/>
        </a:spcAft>
        <a:buChar char="•"/>
        <a:defRPr sz="2000">
          <a:solidFill>
            <a:srgbClr val="003399"/>
          </a:solidFill>
          <a:latin typeface="+mn-lt"/>
        </a:defRPr>
      </a:lvl3pPr>
      <a:lvl4pPr marL="1600200" indent="-228600" algn="l" rtl="0" eaLnBrk="0" fontAlgn="base" hangingPunct="0">
        <a:lnSpc>
          <a:spcPct val="120000"/>
        </a:lnSpc>
        <a:spcBef>
          <a:spcPct val="20000"/>
        </a:spcBef>
        <a:spcAft>
          <a:spcPct val="0"/>
        </a:spcAft>
        <a:buChar char="–"/>
        <a:defRPr>
          <a:solidFill>
            <a:srgbClr val="003399"/>
          </a:solidFill>
          <a:latin typeface="+mn-lt"/>
        </a:defRPr>
      </a:lvl4pPr>
      <a:lvl5pPr marL="2057400" indent="-228600" algn="l" rtl="0" eaLnBrk="0" fontAlgn="base" hangingPunct="0">
        <a:lnSpc>
          <a:spcPct val="120000"/>
        </a:lnSpc>
        <a:spcBef>
          <a:spcPct val="20000"/>
        </a:spcBef>
        <a:spcAft>
          <a:spcPct val="0"/>
        </a:spcAft>
        <a:buChar char="»"/>
        <a:defRPr>
          <a:solidFill>
            <a:srgbClr val="003399"/>
          </a:solidFill>
          <a:latin typeface="+mn-lt"/>
        </a:defRPr>
      </a:lvl5pPr>
      <a:lvl6pPr marL="2514600" indent="-228600" algn="l" rtl="0" fontAlgn="base">
        <a:lnSpc>
          <a:spcPct val="120000"/>
        </a:lnSpc>
        <a:spcBef>
          <a:spcPct val="20000"/>
        </a:spcBef>
        <a:spcAft>
          <a:spcPct val="0"/>
        </a:spcAft>
        <a:buChar char="»"/>
        <a:defRPr>
          <a:solidFill>
            <a:srgbClr val="003399"/>
          </a:solidFill>
          <a:latin typeface="+mn-lt"/>
        </a:defRPr>
      </a:lvl6pPr>
      <a:lvl7pPr marL="2971800" indent="-228600" algn="l" rtl="0" fontAlgn="base">
        <a:lnSpc>
          <a:spcPct val="120000"/>
        </a:lnSpc>
        <a:spcBef>
          <a:spcPct val="20000"/>
        </a:spcBef>
        <a:spcAft>
          <a:spcPct val="0"/>
        </a:spcAft>
        <a:buChar char="»"/>
        <a:defRPr>
          <a:solidFill>
            <a:srgbClr val="003399"/>
          </a:solidFill>
          <a:latin typeface="+mn-lt"/>
        </a:defRPr>
      </a:lvl7pPr>
      <a:lvl8pPr marL="3429000" indent="-228600" algn="l" rtl="0" fontAlgn="base">
        <a:lnSpc>
          <a:spcPct val="120000"/>
        </a:lnSpc>
        <a:spcBef>
          <a:spcPct val="20000"/>
        </a:spcBef>
        <a:spcAft>
          <a:spcPct val="0"/>
        </a:spcAft>
        <a:buChar char="»"/>
        <a:defRPr>
          <a:solidFill>
            <a:srgbClr val="003399"/>
          </a:solidFill>
          <a:latin typeface="+mn-lt"/>
        </a:defRPr>
      </a:lvl8pPr>
      <a:lvl9pPr marL="3886200" indent="-228600" algn="l" rtl="0" fontAlgn="base">
        <a:lnSpc>
          <a:spcPct val="120000"/>
        </a:lnSpc>
        <a:spcBef>
          <a:spcPct val="20000"/>
        </a:spcBef>
        <a:spcAft>
          <a:spcPct val="0"/>
        </a:spcAft>
        <a:buChar char="»"/>
        <a:defRPr>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487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990600"/>
            <a:ext cx="82296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7848600" y="6305550"/>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D583BAA-2F2C-4AEF-9BF4-1D2FB6446CFA}" type="slidenum">
              <a:rPr lang="en-US">
                <a:solidFill>
                  <a:srgbClr val="000000"/>
                </a:solidFill>
              </a:rPr>
              <a:pPr>
                <a:defRPr/>
              </a:pPr>
              <a:t>‹#›</a:t>
            </a:fld>
            <a:endParaRPr lang="en-US">
              <a:solidFill>
                <a:srgbClr val="000000"/>
              </a:solidFill>
            </a:endParaRPr>
          </a:p>
        </p:txBody>
      </p:sp>
      <p:sp>
        <p:nvSpPr>
          <p:cNvPr id="1031" name="Line 7"/>
          <p:cNvSpPr>
            <a:spLocks noChangeShapeType="1"/>
          </p:cNvSpPr>
          <p:nvPr/>
        </p:nvSpPr>
        <p:spPr bwMode="auto">
          <a:xfrm>
            <a:off x="0" y="762000"/>
            <a:ext cx="9144000" cy="0"/>
          </a:xfrm>
          <a:prstGeom prst="line">
            <a:avLst/>
          </a:prstGeom>
          <a:noFill/>
          <a:ln w="57150" cmpd="thinThick">
            <a:solidFill>
              <a:srgbClr val="CC0000"/>
            </a:solidFill>
            <a:round/>
            <a:headEnd/>
            <a:tailEnd/>
          </a:ln>
          <a:effectLst/>
        </p:spPr>
        <p:txBody>
          <a:bodyPr/>
          <a:lstStyle/>
          <a:p>
            <a:pPr>
              <a:defRPr/>
            </a:pPr>
            <a:endParaRPr lang="en-US" sz="2400">
              <a:solidFill>
                <a:srgbClr val="000000"/>
              </a:solidFill>
              <a:latin typeface="VNI-Times" pitchFamily="2" charset="0"/>
            </a:endParaRPr>
          </a:p>
        </p:txBody>
      </p:sp>
    </p:spTree>
    <p:extLst>
      <p:ext uri="{BB962C8B-B14F-4D97-AF65-F5344CB8AC3E}">
        <p14:creationId xmlns:p14="http://schemas.microsoft.com/office/powerpoint/2010/main" val="2889832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2400" b="1">
          <a:solidFill>
            <a:srgbClr val="0000FF"/>
          </a:solidFill>
          <a:latin typeface="+mj-lt"/>
          <a:ea typeface="+mj-ea"/>
          <a:cs typeface="+mj-cs"/>
        </a:defRPr>
      </a:lvl1pPr>
      <a:lvl2pPr algn="ctr" rtl="0" eaLnBrk="0" fontAlgn="base" hangingPunct="0">
        <a:spcBef>
          <a:spcPct val="0"/>
        </a:spcBef>
        <a:spcAft>
          <a:spcPct val="0"/>
        </a:spcAft>
        <a:defRPr sz="2400" b="1">
          <a:solidFill>
            <a:srgbClr val="0000FF"/>
          </a:solidFill>
          <a:latin typeface="Arial" charset="0"/>
        </a:defRPr>
      </a:lvl2pPr>
      <a:lvl3pPr algn="ctr" rtl="0" eaLnBrk="0" fontAlgn="base" hangingPunct="0">
        <a:spcBef>
          <a:spcPct val="0"/>
        </a:spcBef>
        <a:spcAft>
          <a:spcPct val="0"/>
        </a:spcAft>
        <a:defRPr sz="2400" b="1">
          <a:solidFill>
            <a:srgbClr val="0000FF"/>
          </a:solidFill>
          <a:latin typeface="Arial" charset="0"/>
        </a:defRPr>
      </a:lvl3pPr>
      <a:lvl4pPr algn="ctr" rtl="0" eaLnBrk="0" fontAlgn="base" hangingPunct="0">
        <a:spcBef>
          <a:spcPct val="0"/>
        </a:spcBef>
        <a:spcAft>
          <a:spcPct val="0"/>
        </a:spcAft>
        <a:defRPr sz="2400" b="1">
          <a:solidFill>
            <a:srgbClr val="0000FF"/>
          </a:solidFill>
          <a:latin typeface="Arial" charset="0"/>
        </a:defRPr>
      </a:lvl4pPr>
      <a:lvl5pPr algn="ctr" rtl="0" eaLnBrk="0" fontAlgn="base" hangingPunct="0">
        <a:spcBef>
          <a:spcPct val="0"/>
        </a:spcBef>
        <a:spcAft>
          <a:spcPct val="0"/>
        </a:spcAft>
        <a:defRPr sz="2400" b="1">
          <a:solidFill>
            <a:srgbClr val="0000FF"/>
          </a:solidFill>
          <a:latin typeface="Arial" charset="0"/>
        </a:defRPr>
      </a:lvl5pPr>
      <a:lvl6pPr marL="457200" algn="ctr" rtl="0" fontAlgn="base">
        <a:spcBef>
          <a:spcPct val="0"/>
        </a:spcBef>
        <a:spcAft>
          <a:spcPct val="0"/>
        </a:spcAft>
        <a:defRPr sz="2400" b="1">
          <a:solidFill>
            <a:srgbClr val="0000FF"/>
          </a:solidFill>
          <a:latin typeface="Arial" charset="0"/>
        </a:defRPr>
      </a:lvl6pPr>
      <a:lvl7pPr marL="914400" algn="ctr" rtl="0" fontAlgn="base">
        <a:spcBef>
          <a:spcPct val="0"/>
        </a:spcBef>
        <a:spcAft>
          <a:spcPct val="0"/>
        </a:spcAft>
        <a:defRPr sz="2400" b="1">
          <a:solidFill>
            <a:srgbClr val="0000FF"/>
          </a:solidFill>
          <a:latin typeface="Arial" charset="0"/>
        </a:defRPr>
      </a:lvl7pPr>
      <a:lvl8pPr marL="1371600" algn="ctr" rtl="0" fontAlgn="base">
        <a:spcBef>
          <a:spcPct val="0"/>
        </a:spcBef>
        <a:spcAft>
          <a:spcPct val="0"/>
        </a:spcAft>
        <a:defRPr sz="2400" b="1">
          <a:solidFill>
            <a:srgbClr val="0000FF"/>
          </a:solidFill>
          <a:latin typeface="Arial" charset="0"/>
        </a:defRPr>
      </a:lvl8pPr>
      <a:lvl9pPr marL="1828800" algn="ctr" rtl="0" fontAlgn="base">
        <a:spcBef>
          <a:spcPct val="0"/>
        </a:spcBef>
        <a:spcAft>
          <a:spcPct val="0"/>
        </a:spcAft>
        <a:defRPr sz="2400" b="1">
          <a:solidFill>
            <a:srgbClr val="0000FF"/>
          </a:solidFill>
          <a:latin typeface="Arial" charset="0"/>
        </a:defRPr>
      </a:lvl9pPr>
    </p:titleStyle>
    <p:bodyStyle>
      <a:lvl1pPr marL="342900" indent="-342900" algn="l" rtl="0" eaLnBrk="0" fontAlgn="base" hangingPunct="0">
        <a:spcBef>
          <a:spcPct val="20000"/>
        </a:spcBef>
        <a:spcAft>
          <a:spcPct val="0"/>
        </a:spcAft>
        <a:defRPr sz="2400">
          <a:solidFill>
            <a:schemeClr val="tx1"/>
          </a:solidFill>
          <a:latin typeface="+mn-lt"/>
          <a:ea typeface="+mn-ea"/>
          <a:cs typeface="+mn-cs"/>
        </a:defRPr>
      </a:lvl1pPr>
      <a:lvl2pPr marL="742950" indent="-285750" algn="l" rtl="0" eaLnBrk="0" fontAlgn="base" hangingPunct="0">
        <a:spcBef>
          <a:spcPct val="20000"/>
        </a:spcBef>
        <a:spcAft>
          <a:spcPct val="0"/>
        </a:spcAft>
        <a:defRPr sz="2400">
          <a:solidFill>
            <a:schemeClr val="tx1"/>
          </a:solidFill>
          <a:latin typeface="+mn-lt"/>
        </a:defRPr>
      </a:lvl2pPr>
      <a:lvl3pPr marL="1143000" indent="-228600" algn="l" rtl="0" eaLnBrk="0" fontAlgn="base" hangingPunct="0">
        <a:spcBef>
          <a:spcPct val="20000"/>
        </a:spcBef>
        <a:spcAft>
          <a:spcPct val="0"/>
        </a:spcAft>
        <a:defRPr sz="2400">
          <a:solidFill>
            <a:schemeClr val="tx1"/>
          </a:solidFill>
          <a:latin typeface="+mn-lt"/>
        </a:defRPr>
      </a:lvl3pPr>
      <a:lvl4pPr marL="1600200" indent="-228600" algn="l" rtl="0" eaLnBrk="0" fontAlgn="base" hangingPunct="0">
        <a:spcBef>
          <a:spcPct val="20000"/>
        </a:spcBef>
        <a:spcAft>
          <a:spcPct val="0"/>
        </a:spcAft>
        <a:defRPr sz="2400">
          <a:solidFill>
            <a:schemeClr val="tx1"/>
          </a:solidFill>
          <a:latin typeface="+mn-lt"/>
        </a:defRPr>
      </a:lvl4pPr>
      <a:lvl5pPr marL="2057400" indent="-228600" algn="l" rtl="0" eaLnBrk="0" fontAlgn="base" hangingPunct="0">
        <a:spcBef>
          <a:spcPct val="20000"/>
        </a:spcBef>
        <a:spcAft>
          <a:spcPct val="0"/>
        </a:spcAft>
        <a:defRPr sz="2400">
          <a:solidFill>
            <a:schemeClr val="tx1"/>
          </a:solidFill>
          <a:latin typeface="+mn-lt"/>
        </a:defRPr>
      </a:lvl5pPr>
      <a:lvl6pPr marL="2514600" indent="-228600" algn="l" rtl="0" fontAlgn="base">
        <a:spcBef>
          <a:spcPct val="20000"/>
        </a:spcBef>
        <a:spcAft>
          <a:spcPct val="0"/>
        </a:spcAft>
        <a:defRPr sz="2400">
          <a:solidFill>
            <a:schemeClr val="tx1"/>
          </a:solidFill>
          <a:latin typeface="+mn-lt"/>
        </a:defRPr>
      </a:lvl6pPr>
      <a:lvl7pPr marL="2971800" indent="-228600" algn="l" rtl="0" fontAlgn="base">
        <a:spcBef>
          <a:spcPct val="20000"/>
        </a:spcBef>
        <a:spcAft>
          <a:spcPct val="0"/>
        </a:spcAft>
        <a:defRPr sz="2400">
          <a:solidFill>
            <a:schemeClr val="tx1"/>
          </a:solidFill>
          <a:latin typeface="+mn-lt"/>
        </a:defRPr>
      </a:lvl7pPr>
      <a:lvl8pPr marL="3429000" indent="-228600" algn="l" rtl="0" fontAlgn="base">
        <a:spcBef>
          <a:spcPct val="20000"/>
        </a:spcBef>
        <a:spcAft>
          <a:spcPct val="0"/>
        </a:spcAft>
        <a:defRPr sz="2400">
          <a:solidFill>
            <a:schemeClr val="tx1"/>
          </a:solidFill>
          <a:latin typeface="+mn-lt"/>
        </a:defRPr>
      </a:lvl8pPr>
      <a:lvl9pPr marL="3886200" indent="-228600" algn="l" rtl="0" fontAlgn="base">
        <a:spcBef>
          <a:spcPct val="20000"/>
        </a:spcBef>
        <a:spcAft>
          <a:spcPct val="0"/>
        </a:spcAft>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pattFill prst="ltHorz">
          <a:fgClr>
            <a:srgbClr val="E1EAFB"/>
          </a:fgClr>
          <a:bgClr>
            <a:schemeClr val="bg1"/>
          </a:bgClr>
        </a:patt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6511925" y="3708400"/>
            <a:ext cx="2632075" cy="3149600"/>
            <a:chOff x="4102" y="2336"/>
            <a:chExt cx="1658" cy="1984"/>
          </a:xfrm>
        </p:grpSpPr>
        <p:sp>
          <p:nvSpPr>
            <p:cNvPr id="253955" name="Oval 3"/>
            <p:cNvSpPr>
              <a:spLocks noChangeArrowheads="1"/>
            </p:cNvSpPr>
            <p:nvPr userDrawn="1"/>
          </p:nvSpPr>
          <p:spPr bwMode="blackWhite">
            <a:xfrm>
              <a:off x="4102" y="2514"/>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pPr>
                <a:defRPr/>
              </a:pPr>
              <a:endParaRPr lang="en-US" sz="2400">
                <a:solidFill>
                  <a:srgbClr val="000000"/>
                </a:solidFill>
                <a:latin typeface="VNI-Times" pitchFamily="2" charset="0"/>
              </a:endParaRPr>
            </a:p>
          </p:txBody>
        </p:sp>
        <p:grpSp>
          <p:nvGrpSpPr>
            <p:cNvPr id="3" name="Group 4"/>
            <p:cNvGrpSpPr>
              <a:grpSpLocks/>
            </p:cNvGrpSpPr>
            <p:nvPr userDrawn="1"/>
          </p:nvGrpSpPr>
          <p:grpSpPr bwMode="auto">
            <a:xfrm>
              <a:off x="4102" y="2670"/>
              <a:ext cx="1392" cy="1109"/>
              <a:chOff x="4102" y="2670"/>
              <a:chExt cx="1392" cy="1109"/>
            </a:xfrm>
          </p:grpSpPr>
          <p:sp>
            <p:nvSpPr>
              <p:cNvPr id="253957" name="Freeform 5"/>
              <p:cNvSpPr>
                <a:spLocks/>
              </p:cNvSpPr>
              <p:nvPr userDrawn="1"/>
            </p:nvSpPr>
            <p:spPr bwMode="grayWhite">
              <a:xfrm>
                <a:off x="4299" y="3076"/>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58" name="Freeform 6"/>
              <p:cNvSpPr>
                <a:spLocks/>
              </p:cNvSpPr>
              <p:nvPr userDrawn="1"/>
            </p:nvSpPr>
            <p:spPr bwMode="grayWhite">
              <a:xfrm>
                <a:off x="4323" y="3107"/>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59" name="Freeform 7"/>
              <p:cNvSpPr>
                <a:spLocks/>
              </p:cNvSpPr>
              <p:nvPr userDrawn="1"/>
            </p:nvSpPr>
            <p:spPr bwMode="grayWhite">
              <a:xfrm>
                <a:off x="4403" y="3066"/>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0" name="Freeform 8"/>
              <p:cNvSpPr>
                <a:spLocks/>
              </p:cNvSpPr>
              <p:nvPr userDrawn="1"/>
            </p:nvSpPr>
            <p:spPr bwMode="grayWhite">
              <a:xfrm>
                <a:off x="4102" y="3104"/>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1" name="Freeform 9"/>
              <p:cNvSpPr>
                <a:spLocks/>
              </p:cNvSpPr>
              <p:nvPr userDrawn="1"/>
            </p:nvSpPr>
            <p:spPr bwMode="grayWhite">
              <a:xfrm>
                <a:off x="5143" y="3251"/>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2" name="Freeform 10"/>
              <p:cNvSpPr>
                <a:spLocks/>
              </p:cNvSpPr>
              <p:nvPr userDrawn="1"/>
            </p:nvSpPr>
            <p:spPr bwMode="grayWhite">
              <a:xfrm>
                <a:off x="5058" y="3373"/>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3" name="Freeform 11"/>
              <p:cNvSpPr>
                <a:spLocks/>
              </p:cNvSpPr>
              <p:nvPr userDrawn="1"/>
            </p:nvSpPr>
            <p:spPr bwMode="grayWhite">
              <a:xfrm>
                <a:off x="5193" y="3410"/>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4" name="Freeform 12"/>
              <p:cNvSpPr>
                <a:spLocks/>
              </p:cNvSpPr>
              <p:nvPr userDrawn="1"/>
            </p:nvSpPr>
            <p:spPr bwMode="grayWhite">
              <a:xfrm>
                <a:off x="5415" y="3601"/>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5" name="Freeform 13"/>
              <p:cNvSpPr>
                <a:spLocks/>
              </p:cNvSpPr>
              <p:nvPr userDrawn="1"/>
            </p:nvSpPr>
            <p:spPr bwMode="grayWhite">
              <a:xfrm>
                <a:off x="4242" y="2915"/>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6" name="Freeform 14"/>
              <p:cNvSpPr>
                <a:spLocks/>
              </p:cNvSpPr>
              <p:nvPr userDrawn="1"/>
            </p:nvSpPr>
            <p:spPr bwMode="grayWhite">
              <a:xfrm>
                <a:off x="4229" y="2937"/>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7" name="Freeform 15"/>
              <p:cNvSpPr>
                <a:spLocks/>
              </p:cNvSpPr>
              <p:nvPr userDrawn="1"/>
            </p:nvSpPr>
            <p:spPr bwMode="grayWhite">
              <a:xfrm>
                <a:off x="4198" y="2898"/>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8" name="Freeform 16"/>
              <p:cNvSpPr>
                <a:spLocks/>
              </p:cNvSpPr>
              <p:nvPr userDrawn="1"/>
            </p:nvSpPr>
            <p:spPr bwMode="grayWhite">
              <a:xfrm>
                <a:off x="4307" y="2670"/>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69" name="Freeform 17"/>
              <p:cNvSpPr>
                <a:spLocks/>
              </p:cNvSpPr>
              <p:nvPr userDrawn="1"/>
            </p:nvSpPr>
            <p:spPr bwMode="grayWhite">
              <a:xfrm>
                <a:off x="5166" y="2984"/>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0" name="Freeform 18"/>
              <p:cNvSpPr>
                <a:spLocks/>
              </p:cNvSpPr>
              <p:nvPr userDrawn="1"/>
            </p:nvSpPr>
            <p:spPr bwMode="grayWhite">
              <a:xfrm>
                <a:off x="4811" y="3403"/>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1" name="Freeform 19"/>
              <p:cNvSpPr>
                <a:spLocks/>
              </p:cNvSpPr>
              <p:nvPr userDrawn="1"/>
            </p:nvSpPr>
            <p:spPr bwMode="grayWhite">
              <a:xfrm>
                <a:off x="4954" y="3441"/>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2" name="Freeform 20"/>
              <p:cNvSpPr>
                <a:spLocks/>
              </p:cNvSpPr>
              <p:nvPr userDrawn="1"/>
            </p:nvSpPr>
            <p:spPr bwMode="grayWhite">
              <a:xfrm>
                <a:off x="5129" y="3519"/>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3" name="Freeform 21"/>
              <p:cNvSpPr>
                <a:spLocks/>
              </p:cNvSpPr>
              <p:nvPr userDrawn="1"/>
            </p:nvSpPr>
            <p:spPr bwMode="grayWhite">
              <a:xfrm>
                <a:off x="5317" y="3752"/>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4" name="Freeform 22"/>
              <p:cNvSpPr>
                <a:spLocks/>
              </p:cNvSpPr>
              <p:nvPr userDrawn="1"/>
            </p:nvSpPr>
            <p:spPr bwMode="grayWhite">
              <a:xfrm>
                <a:off x="4494" y="3499"/>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pPr>
                  <a:defRPr/>
                </a:pPr>
                <a:endParaRPr lang="en-US" sz="2400">
                  <a:solidFill>
                    <a:srgbClr val="000000"/>
                  </a:solidFill>
                  <a:latin typeface="VNI-Times" pitchFamily="2" charset="0"/>
                </a:endParaRPr>
              </a:p>
            </p:txBody>
          </p:sp>
        </p:grpSp>
        <p:grpSp>
          <p:nvGrpSpPr>
            <p:cNvPr id="4" name="Group 23"/>
            <p:cNvGrpSpPr>
              <a:grpSpLocks/>
            </p:cNvGrpSpPr>
            <p:nvPr userDrawn="1"/>
          </p:nvGrpSpPr>
          <p:grpSpPr bwMode="auto">
            <a:xfrm>
              <a:off x="4320" y="2336"/>
              <a:ext cx="1440" cy="1984"/>
              <a:chOff x="4320" y="2336"/>
              <a:chExt cx="1440" cy="1984"/>
            </a:xfrm>
          </p:grpSpPr>
          <p:sp>
            <p:nvSpPr>
              <p:cNvPr id="253976" name="Freeform 24"/>
              <p:cNvSpPr>
                <a:spLocks/>
              </p:cNvSpPr>
              <p:nvPr userDrawn="1"/>
            </p:nvSpPr>
            <p:spPr bwMode="ltGray">
              <a:xfrm>
                <a:off x="4320" y="2391"/>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77" name="Line 25"/>
              <p:cNvSpPr>
                <a:spLocks noChangeShapeType="1"/>
              </p:cNvSpPr>
              <p:nvPr userDrawn="1"/>
            </p:nvSpPr>
            <p:spPr bwMode="ltGray">
              <a:xfrm flipV="1">
                <a:off x="4355" y="3884"/>
                <a:ext cx="143" cy="258"/>
              </a:xfrm>
              <a:prstGeom prst="line">
                <a:avLst/>
              </a:prstGeom>
              <a:noFill/>
              <a:ln w="25400">
                <a:solidFill>
                  <a:schemeClr val="bg1"/>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sp>
            <p:nvSpPr>
              <p:cNvPr id="253978" name="Line 26"/>
              <p:cNvSpPr>
                <a:spLocks noChangeShapeType="1"/>
              </p:cNvSpPr>
              <p:nvPr userDrawn="1"/>
            </p:nvSpPr>
            <p:spPr bwMode="ltGray">
              <a:xfrm flipV="1">
                <a:off x="5150" y="2507"/>
                <a:ext cx="50" cy="99"/>
              </a:xfrm>
              <a:prstGeom prst="line">
                <a:avLst/>
              </a:prstGeom>
              <a:noFill/>
              <a:ln w="25400">
                <a:solidFill>
                  <a:schemeClr val="bg2"/>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sp>
            <p:nvSpPr>
              <p:cNvPr id="253979" name="Freeform 27"/>
              <p:cNvSpPr>
                <a:spLocks/>
              </p:cNvSpPr>
              <p:nvPr userDrawn="1"/>
            </p:nvSpPr>
            <p:spPr bwMode="ltGray">
              <a:xfrm>
                <a:off x="4514" y="4167"/>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pPr>
                  <a:defRPr/>
                </a:pPr>
                <a:endParaRPr lang="en-US" sz="2400">
                  <a:solidFill>
                    <a:srgbClr val="000000"/>
                  </a:solidFill>
                  <a:latin typeface="VNI-Times" pitchFamily="2" charset="0"/>
                </a:endParaRPr>
              </a:p>
            </p:txBody>
          </p:sp>
          <p:sp>
            <p:nvSpPr>
              <p:cNvPr id="253980" name="Line 28"/>
              <p:cNvSpPr>
                <a:spLocks noChangeShapeType="1"/>
              </p:cNvSpPr>
              <p:nvPr userDrawn="1"/>
            </p:nvSpPr>
            <p:spPr bwMode="ltGray">
              <a:xfrm flipV="1">
                <a:off x="5234" y="2336"/>
                <a:ext cx="50" cy="99"/>
              </a:xfrm>
              <a:prstGeom prst="line">
                <a:avLst/>
              </a:prstGeom>
              <a:noFill/>
              <a:ln w="25400">
                <a:solidFill>
                  <a:schemeClr val="bg2"/>
                </a:solidFill>
                <a:round/>
                <a:headEnd type="none" w="sm" len="sm"/>
                <a:tailEnd type="none" w="sm" len="sm"/>
              </a:ln>
              <a:effectLst/>
            </p:spPr>
            <p:txBody>
              <a:bodyPr wrap="none" anchor="ctr"/>
              <a:lstStyle/>
              <a:p>
                <a:pPr>
                  <a:defRPr/>
                </a:pPr>
                <a:endParaRPr lang="en-US" sz="2400">
                  <a:solidFill>
                    <a:srgbClr val="000000"/>
                  </a:solidFill>
                  <a:latin typeface="VNI-Times" pitchFamily="2" charset="0"/>
                </a:endParaRPr>
              </a:p>
            </p:txBody>
          </p:sp>
        </p:grpSp>
      </p:grpSp>
      <p:sp>
        <p:nvSpPr>
          <p:cNvPr id="253981" name="Rectangle 29"/>
          <p:cNvSpPr>
            <a:spLocks noGrp="1" noChangeArrowheads="1"/>
          </p:cNvSpPr>
          <p:nvPr>
            <p:ph type="title"/>
          </p:nvPr>
        </p:nvSpPr>
        <p:spPr bwMode="auto">
          <a:xfrm>
            <a:off x="457200" y="381000"/>
            <a:ext cx="82296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Rectangle 30"/>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3983" name="Rectangle 3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j-lt"/>
              </a:defRPr>
            </a:lvl1pPr>
          </a:lstStyle>
          <a:p>
            <a:pPr>
              <a:defRPr/>
            </a:pPr>
            <a:endParaRPr lang="en-US">
              <a:solidFill>
                <a:srgbClr val="000000"/>
              </a:solidFill>
            </a:endParaRPr>
          </a:p>
        </p:txBody>
      </p:sp>
      <p:sp>
        <p:nvSpPr>
          <p:cNvPr id="253984" name="Rectangle 32"/>
          <p:cNvSpPr>
            <a:spLocks noChangeArrowheads="1"/>
          </p:cNvSpPr>
          <p:nvPr/>
        </p:nvSpPr>
        <p:spPr bwMode="auto">
          <a:xfrm flipV="1">
            <a:off x="4648200" y="1030288"/>
            <a:ext cx="4495800" cy="36512"/>
          </a:xfrm>
          <a:prstGeom prst="rect">
            <a:avLst/>
          </a:prstGeom>
          <a:gradFill rotWithShape="1">
            <a:gsLst>
              <a:gs pos="0">
                <a:schemeClr val="bg1"/>
              </a:gs>
              <a:gs pos="100000">
                <a:srgbClr val="0066FF"/>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
        <p:nvSpPr>
          <p:cNvPr id="253985" name="Rectangle 33"/>
          <p:cNvSpPr>
            <a:spLocks noChangeArrowheads="1"/>
          </p:cNvSpPr>
          <p:nvPr/>
        </p:nvSpPr>
        <p:spPr bwMode="auto">
          <a:xfrm>
            <a:off x="3124200" y="1093788"/>
            <a:ext cx="5791200" cy="36512"/>
          </a:xfrm>
          <a:prstGeom prst="rect">
            <a:avLst/>
          </a:prstGeom>
          <a:gradFill rotWithShape="1">
            <a:gsLst>
              <a:gs pos="0">
                <a:schemeClr val="bg1"/>
              </a:gs>
              <a:gs pos="100000">
                <a:srgbClr val="003399"/>
              </a:gs>
            </a:gsLst>
            <a:lin ang="0" scaled="1"/>
          </a:gradFill>
          <a:ln w="9525">
            <a:noFill/>
            <a:miter lim="800000"/>
            <a:headEnd/>
            <a:tailEnd/>
          </a:ln>
          <a:effectLst/>
        </p:spPr>
        <p:txBody>
          <a:bodyPr wrap="none" anchor="ctr"/>
          <a:lstStyle/>
          <a:p>
            <a:pPr>
              <a:defRPr/>
            </a:pPr>
            <a:endParaRPr lang="en-US" sz="2400">
              <a:solidFill>
                <a:srgbClr val="000000"/>
              </a:solidFill>
              <a:latin typeface="VNI-Times" pitchFamily="2" charset="0"/>
            </a:endParaRPr>
          </a:p>
        </p:txBody>
      </p:sp>
    </p:spTree>
    <p:extLst>
      <p:ext uri="{BB962C8B-B14F-4D97-AF65-F5344CB8AC3E}">
        <p14:creationId xmlns:p14="http://schemas.microsoft.com/office/powerpoint/2010/main" val="392645112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nLst>
      <p:par>
        <p:cTn id="1" dur="indefinite" restart="never" nodeType="tmRoot"/>
      </p:par>
    </p:tnLst>
  </p:timing>
  <p:hf hdr="0" ftr="0" dt="0"/>
  <p:txStyles>
    <p:titleStyle>
      <a:lvl1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mj-lt"/>
          <a:ea typeface="+mj-ea"/>
          <a:cs typeface="+mj-cs"/>
        </a:defRPr>
      </a:lvl1pPr>
      <a:lvl2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2pPr>
      <a:lvl3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3pPr>
      <a:lvl4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4pPr>
      <a:lvl5pPr algn="r" rtl="0" eaLnBrk="0" fontAlgn="base" hangingPunct="0">
        <a:spcBef>
          <a:spcPct val="0"/>
        </a:spcBef>
        <a:spcAft>
          <a:spcPct val="0"/>
        </a:spcAft>
        <a:defRPr sz="3200" b="1">
          <a:solidFill>
            <a:srgbClr val="0066FF"/>
          </a:solidFill>
          <a:effectLst>
            <a:outerShdw blurRad="38100" dist="38100" dir="2700000" algn="tl">
              <a:srgbClr val="C0C0C0"/>
            </a:outerShdw>
          </a:effectLst>
          <a:latin typeface="Arial" charset="0"/>
        </a:defRPr>
      </a:lvl5pPr>
      <a:lvl6pPr marL="4572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6pPr>
      <a:lvl7pPr marL="9144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7pPr>
      <a:lvl8pPr marL="13716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8pPr>
      <a:lvl9pPr marL="1828800" algn="r" rtl="0" fontAlgn="base">
        <a:spcBef>
          <a:spcPct val="0"/>
        </a:spcBef>
        <a:spcAft>
          <a:spcPct val="0"/>
        </a:spcAft>
        <a:defRPr sz="3200" b="1">
          <a:solidFill>
            <a:srgbClr val="0066FF"/>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120000"/>
        </a:lnSpc>
        <a:spcBef>
          <a:spcPct val="20000"/>
        </a:spcBef>
        <a:spcAft>
          <a:spcPct val="0"/>
        </a:spcAft>
        <a:buClr>
          <a:srgbClr val="2060E0"/>
        </a:buClr>
        <a:buFont typeface="Wingdings" pitchFamily="2" charset="2"/>
        <a:buChar char="ü"/>
        <a:defRPr sz="2800">
          <a:solidFill>
            <a:srgbClr val="003399"/>
          </a:solidFill>
          <a:latin typeface="+mn-lt"/>
          <a:ea typeface="+mn-ea"/>
          <a:cs typeface="+mn-cs"/>
        </a:defRPr>
      </a:lvl1pPr>
      <a:lvl2pPr marL="742950" indent="-285750" algn="l" rtl="0" eaLnBrk="0" fontAlgn="base" hangingPunct="0">
        <a:lnSpc>
          <a:spcPct val="120000"/>
        </a:lnSpc>
        <a:spcBef>
          <a:spcPct val="20000"/>
        </a:spcBef>
        <a:spcAft>
          <a:spcPct val="0"/>
        </a:spcAft>
        <a:buChar char="–"/>
        <a:defRPr sz="2400">
          <a:solidFill>
            <a:srgbClr val="003399"/>
          </a:solidFill>
          <a:latin typeface="+mn-lt"/>
        </a:defRPr>
      </a:lvl2pPr>
      <a:lvl3pPr marL="1143000" indent="-228600" algn="l" rtl="0" eaLnBrk="0" fontAlgn="base" hangingPunct="0">
        <a:lnSpc>
          <a:spcPct val="120000"/>
        </a:lnSpc>
        <a:spcBef>
          <a:spcPct val="20000"/>
        </a:spcBef>
        <a:spcAft>
          <a:spcPct val="0"/>
        </a:spcAft>
        <a:buChar char="•"/>
        <a:defRPr sz="2000">
          <a:solidFill>
            <a:srgbClr val="003399"/>
          </a:solidFill>
          <a:latin typeface="+mn-lt"/>
        </a:defRPr>
      </a:lvl3pPr>
      <a:lvl4pPr marL="1600200" indent="-228600" algn="l" rtl="0" eaLnBrk="0" fontAlgn="base" hangingPunct="0">
        <a:lnSpc>
          <a:spcPct val="120000"/>
        </a:lnSpc>
        <a:spcBef>
          <a:spcPct val="20000"/>
        </a:spcBef>
        <a:spcAft>
          <a:spcPct val="0"/>
        </a:spcAft>
        <a:buChar char="–"/>
        <a:defRPr>
          <a:solidFill>
            <a:srgbClr val="003399"/>
          </a:solidFill>
          <a:latin typeface="+mn-lt"/>
        </a:defRPr>
      </a:lvl4pPr>
      <a:lvl5pPr marL="2057400" indent="-228600" algn="l" rtl="0" eaLnBrk="0" fontAlgn="base" hangingPunct="0">
        <a:lnSpc>
          <a:spcPct val="120000"/>
        </a:lnSpc>
        <a:spcBef>
          <a:spcPct val="20000"/>
        </a:spcBef>
        <a:spcAft>
          <a:spcPct val="0"/>
        </a:spcAft>
        <a:buChar char="»"/>
        <a:defRPr>
          <a:solidFill>
            <a:srgbClr val="003399"/>
          </a:solidFill>
          <a:latin typeface="+mn-lt"/>
        </a:defRPr>
      </a:lvl5pPr>
      <a:lvl6pPr marL="2514600" indent="-228600" algn="l" rtl="0" fontAlgn="base">
        <a:lnSpc>
          <a:spcPct val="120000"/>
        </a:lnSpc>
        <a:spcBef>
          <a:spcPct val="20000"/>
        </a:spcBef>
        <a:spcAft>
          <a:spcPct val="0"/>
        </a:spcAft>
        <a:buChar char="»"/>
        <a:defRPr>
          <a:solidFill>
            <a:srgbClr val="003399"/>
          </a:solidFill>
          <a:latin typeface="+mn-lt"/>
        </a:defRPr>
      </a:lvl6pPr>
      <a:lvl7pPr marL="2971800" indent="-228600" algn="l" rtl="0" fontAlgn="base">
        <a:lnSpc>
          <a:spcPct val="120000"/>
        </a:lnSpc>
        <a:spcBef>
          <a:spcPct val="20000"/>
        </a:spcBef>
        <a:spcAft>
          <a:spcPct val="0"/>
        </a:spcAft>
        <a:buChar char="»"/>
        <a:defRPr>
          <a:solidFill>
            <a:srgbClr val="003399"/>
          </a:solidFill>
          <a:latin typeface="+mn-lt"/>
        </a:defRPr>
      </a:lvl7pPr>
      <a:lvl8pPr marL="3429000" indent="-228600" algn="l" rtl="0" fontAlgn="base">
        <a:lnSpc>
          <a:spcPct val="120000"/>
        </a:lnSpc>
        <a:spcBef>
          <a:spcPct val="20000"/>
        </a:spcBef>
        <a:spcAft>
          <a:spcPct val="0"/>
        </a:spcAft>
        <a:buChar char="»"/>
        <a:defRPr>
          <a:solidFill>
            <a:srgbClr val="003399"/>
          </a:solidFill>
          <a:latin typeface="+mn-lt"/>
        </a:defRPr>
      </a:lvl8pPr>
      <a:lvl9pPr marL="3886200" indent="-228600" algn="l" rtl="0" fontAlgn="base">
        <a:lnSpc>
          <a:spcPct val="120000"/>
        </a:lnSpc>
        <a:spcBef>
          <a:spcPct val="20000"/>
        </a:spcBef>
        <a:spcAft>
          <a:spcPct val="0"/>
        </a:spcAft>
        <a:buChar char="»"/>
        <a:defRPr>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hyperlink" Target="mailto:hannm@bvu.edu.v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wmf"/><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2"/>
          <p:cNvSpPr>
            <a:spLocks noGrp="1" noChangeArrowheads="1"/>
          </p:cNvSpPr>
          <p:nvPr>
            <p:ph type="sldNum" sz="quarter" idx="11"/>
          </p:nvPr>
        </p:nvSpPr>
        <p:spPr/>
        <p:txBody>
          <a:bodyPr/>
          <a:lstStyle/>
          <a:p>
            <a:pPr>
              <a:defRPr/>
            </a:pPr>
            <a:fld id="{2805CE6A-35B4-4FB9-BDAE-17C19B4C6A26}" type="slidenum">
              <a:rPr lang="en-US">
                <a:solidFill>
                  <a:srgbClr val="000000"/>
                </a:solidFill>
              </a:rPr>
              <a:pPr>
                <a:defRPr/>
              </a:pPr>
              <a:t>1</a:t>
            </a:fld>
            <a:endParaRPr lang="en-US" dirty="0">
              <a:solidFill>
                <a:srgbClr val="000000"/>
              </a:solidFill>
            </a:endParaRPr>
          </a:p>
        </p:txBody>
      </p:sp>
      <p:sp>
        <p:nvSpPr>
          <p:cNvPr id="256002" name="Rectangle 2"/>
          <p:cNvSpPr>
            <a:spLocks noGrp="1" noChangeArrowheads="1"/>
          </p:cNvSpPr>
          <p:nvPr>
            <p:ph type="ctrTitle"/>
          </p:nvPr>
        </p:nvSpPr>
        <p:spPr>
          <a:xfrm>
            <a:off x="428596" y="2054225"/>
            <a:ext cx="8610600" cy="1374775"/>
          </a:xfrm>
          <a:effectLst>
            <a:outerShdw dist="35921" dir="2700000" algn="ctr" rotWithShape="0">
              <a:schemeClr val="bg2"/>
            </a:outerShdw>
          </a:effectLst>
        </p:spPr>
        <p:txBody>
          <a:bodyPr anchor="t" anchorCtr="0"/>
          <a:lstStyle/>
          <a:p>
            <a:pPr eaLnBrk="1" hangingPunct="1">
              <a:defRPr/>
            </a:pPr>
            <a:r>
              <a:rPr lang="en-US" sz="4400">
                <a:solidFill>
                  <a:srgbClr val="660033"/>
                </a:solidFill>
              </a:rPr>
              <a:t>TỔNG QUAN VỀ PHẦN MỀM</a:t>
            </a:r>
            <a:r>
              <a:rPr lang="en-US" sz="4000" smtClean="0">
                <a:solidFill>
                  <a:srgbClr val="660033"/>
                </a:solidFill>
              </a:rPr>
              <a:t/>
            </a:r>
            <a:br>
              <a:rPr lang="en-US" sz="4000" smtClean="0">
                <a:solidFill>
                  <a:srgbClr val="660033"/>
                </a:solidFill>
              </a:rPr>
            </a:br>
            <a:r>
              <a:rPr lang="en-US" sz="2400">
                <a:solidFill>
                  <a:srgbClr val="002060"/>
                </a:solidFill>
                <a:effectLst>
                  <a:outerShdw blurRad="38100" dist="38100" dir="2700000" algn="tl">
                    <a:srgbClr val="000000">
                      <a:alpha val="43137"/>
                    </a:srgbClr>
                  </a:outerShdw>
                </a:effectLst>
              </a:rPr>
              <a:t>AN </a:t>
            </a:r>
            <a:r>
              <a:rPr lang="en-US" sz="2400" smtClean="0">
                <a:solidFill>
                  <a:srgbClr val="002060"/>
                </a:solidFill>
                <a:effectLst>
                  <a:outerShdw blurRad="38100" dist="38100" dir="2700000" algn="tl">
                    <a:srgbClr val="000000">
                      <a:alpha val="43137"/>
                    </a:srgbClr>
                  </a:outerShdw>
                </a:effectLst>
              </a:rPr>
              <a:t>OVERVIEW </a:t>
            </a:r>
            <a:r>
              <a:rPr lang="en-US" sz="2400">
                <a:solidFill>
                  <a:srgbClr val="002060"/>
                </a:solidFill>
                <a:effectLst>
                  <a:outerShdw blurRad="38100" dist="38100" dir="2700000" algn="tl">
                    <a:srgbClr val="000000">
                      <a:alpha val="43137"/>
                    </a:srgbClr>
                  </a:outerShdw>
                </a:effectLst>
              </a:rPr>
              <a:t>OF SOFTWARE</a:t>
            </a:r>
            <a:br>
              <a:rPr lang="en-US" sz="2400">
                <a:solidFill>
                  <a:srgbClr val="002060"/>
                </a:solidFill>
                <a:effectLst>
                  <a:outerShdw blurRad="38100" dist="38100" dir="2700000" algn="tl">
                    <a:srgbClr val="000000">
                      <a:alpha val="43137"/>
                    </a:srgbClr>
                  </a:outerShdw>
                </a:effectLst>
              </a:rPr>
            </a:br>
            <a:endParaRPr lang="en-US" sz="2400" dirty="0" smtClean="0">
              <a:solidFill>
                <a:srgbClr val="002060"/>
              </a:solidFill>
              <a:effectLst>
                <a:outerShdw blurRad="38100" dist="38100" dir="2700000" algn="tl">
                  <a:srgbClr val="000000">
                    <a:alpha val="43137"/>
                  </a:srgbClr>
                </a:outerShdw>
              </a:effectLst>
            </a:endParaRPr>
          </a:p>
        </p:txBody>
      </p:sp>
      <p:pic>
        <p:nvPicPr>
          <p:cNvPr id="5" name="Picture 1"/>
          <p:cNvPicPr>
            <a:picLocks noChangeAspect="1" noChangeArrowheads="1"/>
          </p:cNvPicPr>
          <p:nvPr/>
        </p:nvPicPr>
        <p:blipFill>
          <a:blip r:embed="rId2" cstate="print"/>
          <a:srcRect/>
          <a:stretch>
            <a:fillRect/>
          </a:stretch>
        </p:blipFill>
        <p:spPr bwMode="auto">
          <a:xfrm>
            <a:off x="-5179" y="5557261"/>
            <a:ext cx="1584176" cy="1294327"/>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807752" y="0"/>
            <a:ext cx="2327370" cy="1008112"/>
          </a:xfrm>
          <a:prstGeom prst="rect">
            <a:avLst/>
          </a:prstGeom>
          <a:noFill/>
          <a:ln w="9525">
            <a:noFill/>
            <a:miter lim="800000"/>
            <a:headEnd/>
            <a:tailEnd/>
          </a:ln>
        </p:spPr>
      </p:pic>
      <p:sp>
        <p:nvSpPr>
          <p:cNvPr id="2" name="TextBox 1"/>
          <p:cNvSpPr txBox="1"/>
          <p:nvPr/>
        </p:nvSpPr>
        <p:spPr>
          <a:xfrm>
            <a:off x="533400" y="1457980"/>
            <a:ext cx="3505200" cy="523220"/>
          </a:xfrm>
          <a:prstGeom prst="rect">
            <a:avLst/>
          </a:prstGeom>
          <a:noFill/>
        </p:spPr>
        <p:txBody>
          <a:bodyPr wrap="square" rtlCol="0">
            <a:spAutoFit/>
          </a:bodyPr>
          <a:lstStyle/>
          <a:p>
            <a:r>
              <a:rPr lang="en-US" sz="2800" b="1" smtClean="0">
                <a:solidFill>
                  <a:srgbClr val="C00000"/>
                </a:solidFill>
                <a:effectLst>
                  <a:outerShdw blurRad="38100" dist="38100" dir="2700000" algn="tl">
                    <a:srgbClr val="000000">
                      <a:alpha val="43137"/>
                    </a:srgbClr>
                  </a:outerShdw>
                </a:effectLst>
              </a:rPr>
              <a:t>Chương 1</a:t>
            </a:r>
            <a:endParaRPr lang="en-US" sz="2800" b="1">
              <a:solidFill>
                <a:srgbClr val="C00000"/>
              </a:solidFill>
              <a:effectLst>
                <a:outerShdw blurRad="38100" dist="38100" dir="2700000" algn="tl">
                  <a:srgbClr val="000000">
                    <a:alpha val="43137"/>
                  </a:srgbClr>
                </a:outerShdw>
              </a:effectLst>
            </a:endParaRPr>
          </a:p>
        </p:txBody>
      </p:sp>
      <p:sp>
        <p:nvSpPr>
          <p:cNvPr id="9" name="Rectangle 3"/>
          <p:cNvSpPr>
            <a:spLocks noGrp="1" noChangeArrowheads="1"/>
          </p:cNvSpPr>
          <p:nvPr>
            <p:ph type="subTitle" idx="1"/>
          </p:nvPr>
        </p:nvSpPr>
        <p:spPr>
          <a:xfrm>
            <a:off x="1447800" y="5257800"/>
            <a:ext cx="7315200" cy="907504"/>
          </a:xfrm>
        </p:spPr>
        <p:txBody>
          <a:bodyPr/>
          <a:lstStyle/>
          <a:p>
            <a:pPr eaLnBrk="1" hangingPunct="1">
              <a:defRPr/>
            </a:pPr>
            <a:r>
              <a:rPr lang="en-US" sz="1800" smtClean="0">
                <a:solidFill>
                  <a:srgbClr val="0033CC"/>
                </a:solidFill>
              </a:rPr>
              <a:t>PGS. TS. Nguyễn Mậu Hân </a:t>
            </a:r>
          </a:p>
          <a:p>
            <a:pPr eaLnBrk="1" hangingPunct="1">
              <a:defRPr/>
            </a:pPr>
            <a:r>
              <a:rPr lang="en-US" sz="1800" u="sng" smtClean="0">
                <a:hlinkClick r:id="rId4"/>
              </a:rPr>
              <a:t>hannm@bvu.edu.vn</a:t>
            </a:r>
            <a:endParaRPr lang="en-US" sz="1800" u="sng"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4630" y="152400"/>
            <a:ext cx="8382000" cy="6858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1.1.3 Phân loại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7" name="Title 1"/>
          <p:cNvSpPr txBox="1">
            <a:spLocks/>
          </p:cNvSpPr>
          <p:nvPr/>
        </p:nvSpPr>
        <p:spPr bwMode="auto">
          <a:xfrm>
            <a:off x="164805" y="914400"/>
            <a:ext cx="8991600" cy="236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14350" indent="-514350" algn="l">
              <a:spcBef>
                <a:spcPts val="600"/>
              </a:spcBef>
              <a:spcAft>
                <a:spcPts val="600"/>
              </a:spcAft>
              <a:buFont typeface="+mj-lt"/>
              <a:buAutoNum type="alphaLcPeriod" startAt="4"/>
            </a:pPr>
            <a:r>
              <a:rPr lang="en-US" sz="2400" smtClean="0">
                <a:solidFill>
                  <a:schemeClr val="accent6">
                    <a:lumMod val="75000"/>
                  </a:schemeClr>
                </a:solidFill>
                <a:effectLst>
                  <a:outerShdw blurRad="38100" dist="38100" dir="2700000" algn="tl">
                    <a:srgbClr val="000000">
                      <a:alpha val="43137"/>
                    </a:srgbClr>
                  </a:outerShdw>
                </a:effectLst>
              </a:rPr>
              <a:t>Phân loại theo m</a:t>
            </a:r>
            <a:r>
              <a:rPr lang="vi-VN" sz="2400" smtClean="0">
                <a:solidFill>
                  <a:schemeClr val="accent6">
                    <a:lumMod val="75000"/>
                  </a:schemeClr>
                </a:solidFill>
                <a:effectLst>
                  <a:outerShdw blurRad="38100" dist="38100" dir="2700000" algn="tl">
                    <a:srgbClr val="000000">
                      <a:alpha val="43137"/>
                    </a:srgbClr>
                  </a:outerShdw>
                </a:effectLst>
              </a:rPr>
              <a:t>ôi trường</a:t>
            </a:r>
            <a:r>
              <a:rPr lang="en-US" sz="2400" smtClean="0">
                <a:solidFill>
                  <a:schemeClr val="accent6">
                    <a:lumMod val="75000"/>
                  </a:schemeClr>
                </a:solidFill>
                <a:effectLst>
                  <a:outerShdw blurRad="38100" dist="38100" dir="2700000" algn="tl">
                    <a:srgbClr val="000000">
                      <a:alpha val="43137"/>
                    </a:srgbClr>
                  </a:outerShdw>
                </a:effectLst>
              </a:rPr>
              <a:t> cài đặt</a:t>
            </a:r>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Giáo Dục: </a:t>
            </a:r>
            <a:r>
              <a:rPr lang="vi-VN" sz="2400"/>
              <a:t>Dành cho mục đích học tập và giảng dạy. Ví dụ: Moodle, Duolingo</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Giải Trí: </a:t>
            </a:r>
            <a:r>
              <a:rPr lang="vi-VN" sz="2400"/>
              <a:t>Dành cho giải trí như trò chơi, xem phim. Ví dụ: Steam, Netflix</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Quản Lý: </a:t>
            </a:r>
            <a:r>
              <a:rPr lang="vi-VN" sz="2400"/>
              <a:t>Dành cho quản lý kinh doanh, tài chính, nhân sự. Ví dụ: SAP, QuickBooks. </a:t>
            </a:r>
            <a:endParaRPr lang="vi-VN" sz="2400"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664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1.2. Sự phát triển của phần mềm và thách thức</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11</a:t>
            </a:fld>
            <a:endParaRPr lang="en-US">
              <a:solidFill>
                <a:srgbClr val="000000"/>
              </a:solidFill>
            </a:endParaRPr>
          </a:p>
        </p:txBody>
      </p:sp>
      <p:sp>
        <p:nvSpPr>
          <p:cNvPr id="3" name="TextBox 2"/>
          <p:cNvSpPr txBox="1"/>
          <p:nvPr/>
        </p:nvSpPr>
        <p:spPr>
          <a:xfrm>
            <a:off x="304800" y="766204"/>
            <a:ext cx="8763000" cy="6740307"/>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1.2.1 Các g</a:t>
            </a:r>
            <a:r>
              <a:rPr lang="vi-VN" sz="2400" smtClean="0">
                <a:effectLst>
                  <a:outerShdw blurRad="38100" dist="38100" dir="2700000" algn="tl">
                    <a:srgbClr val="000000">
                      <a:alpha val="43137"/>
                    </a:srgbClr>
                  </a:outerShdw>
                </a:effectLst>
              </a:rPr>
              <a:t>iai đoạn</a:t>
            </a:r>
            <a:r>
              <a:rPr lang="en-US" sz="2400" smtClean="0">
                <a:effectLst>
                  <a:outerShdw blurRad="38100" dist="38100" dir="2700000" algn="tl">
                    <a:srgbClr val="000000">
                      <a:alpha val="43137"/>
                    </a:srgbClr>
                  </a:outerShdw>
                </a:effectLst>
              </a:rPr>
              <a:t> phát triển phần mềm</a:t>
            </a:r>
          </a:p>
          <a:p>
            <a:pPr marL="457200" indent="-457200">
              <a:buFont typeface="+mj-lt"/>
              <a:buAutoNum type="alphaLcPeriod"/>
            </a:pPr>
            <a:r>
              <a:rPr lang="vi-VN" sz="2400">
                <a:solidFill>
                  <a:srgbClr val="C00000"/>
                </a:solidFill>
                <a:effectLst>
                  <a:outerShdw blurRad="38100" dist="38100" dir="2700000" algn="tl">
                    <a:srgbClr val="000000">
                      <a:alpha val="43137"/>
                    </a:srgbClr>
                  </a:outerShdw>
                </a:effectLst>
              </a:rPr>
              <a:t>Giai Đoạn Khởi Đầu (1950s - 1960s)</a:t>
            </a:r>
          </a:p>
          <a:p>
            <a:pPr marL="342900" indent="-3175">
              <a:buFont typeface="Wingdings" pitchFamily="2" charset="2"/>
              <a:buChar char="v"/>
            </a:pPr>
            <a:r>
              <a:rPr lang="vi-VN" sz="2400">
                <a:effectLst>
                  <a:outerShdw blurRad="38100" dist="38100" dir="2700000" algn="tl">
                    <a:srgbClr val="000000">
                      <a:alpha val="43137"/>
                    </a:srgbClr>
                  </a:outerShdw>
                </a:effectLst>
              </a:rPr>
              <a:t>Phát Triển Ban Đầu: </a:t>
            </a:r>
            <a:r>
              <a:rPr lang="vi-VN" sz="2400"/>
              <a:t>Phần mềm ban đầu chủ yếu là mã nguồn viết bằng ngôn ngữ máy hoặc Assembly. Các chương trình thường rất đơn giản và chỉ thực hiện các tác vụ cụ thể.</a:t>
            </a:r>
          </a:p>
          <a:p>
            <a:pPr marL="342900" indent="-3175">
              <a:buFont typeface="Wingdings" pitchFamily="2" charset="2"/>
              <a:buChar char="v"/>
            </a:pPr>
            <a:r>
              <a:rPr lang="vi-VN" sz="2400">
                <a:effectLst>
                  <a:outerShdw blurRad="38100" dist="38100" dir="2700000" algn="tl">
                    <a:srgbClr val="000000">
                      <a:alpha val="43137"/>
                    </a:srgbClr>
                  </a:outerShdw>
                </a:effectLst>
              </a:rPr>
              <a:t>Thách Thức: </a:t>
            </a:r>
            <a:r>
              <a:rPr lang="vi-VN" sz="2400"/>
              <a:t>Khó khăn trong việc lập trình, lỗi dễ xảy ra và khó bảo trì</a:t>
            </a:r>
            <a:r>
              <a:rPr lang="vi-VN" sz="2400" smtClean="0"/>
              <a:t>.</a:t>
            </a:r>
            <a:endParaRPr lang="en-US" sz="2400" smtClean="0"/>
          </a:p>
          <a:p>
            <a:pPr marL="457200" indent="-457200">
              <a:buFont typeface="+mj-lt"/>
              <a:buAutoNum type="alphaLcPeriod" startAt="2"/>
            </a:pPr>
            <a:r>
              <a:rPr lang="vi-VN" sz="2400">
                <a:solidFill>
                  <a:srgbClr val="C00000"/>
                </a:solidFill>
                <a:effectLst>
                  <a:outerShdw blurRad="38100" dist="38100" dir="2700000" algn="tl">
                    <a:srgbClr val="000000">
                      <a:alpha val="43137"/>
                    </a:srgbClr>
                  </a:outerShdw>
                </a:effectLst>
              </a:rPr>
              <a:t>Giai Đoạn Mở Rộng (1970s - 1980s)</a:t>
            </a:r>
          </a:p>
          <a:p>
            <a:pPr marL="342900" indent="-3175">
              <a:buFont typeface="Wingdings" pitchFamily="2" charset="2"/>
              <a:buChar char="v"/>
            </a:pPr>
            <a:r>
              <a:rPr lang="vi-VN" sz="2400">
                <a:effectLst>
                  <a:outerShdw blurRad="38100" dist="38100" dir="2700000" algn="tl">
                    <a:srgbClr val="000000">
                      <a:alpha val="43137"/>
                    </a:srgbClr>
                  </a:outerShdw>
                </a:effectLst>
              </a:rPr>
              <a:t>Ngôn Ngữ Lập Trình Cấp Cao: </a:t>
            </a:r>
            <a:r>
              <a:rPr lang="vi-VN" sz="2400"/>
              <a:t>Xuất hiện các ngôn ngữ lập trình cấp cao hơn như C, Fortran, Pascal, giúp giảm độ phức tạp của mã </a:t>
            </a:r>
            <a:r>
              <a:rPr lang="vi-VN" sz="2400" smtClean="0"/>
              <a:t>nguồn.</a:t>
            </a:r>
            <a:endParaRPr lang="en-US" sz="2400" smtClean="0"/>
          </a:p>
          <a:p>
            <a:pPr marL="342900" indent="-3175">
              <a:buFont typeface="Wingdings" pitchFamily="2" charset="2"/>
              <a:buChar char="v"/>
            </a:pPr>
            <a:r>
              <a:rPr lang="vi-VN" sz="2400">
                <a:effectLst>
                  <a:outerShdw blurRad="38100" dist="38100" dir="2700000" algn="tl">
                    <a:srgbClr val="000000">
                      <a:alpha val="43137"/>
                    </a:srgbClr>
                  </a:outerShdw>
                </a:effectLst>
              </a:rPr>
              <a:t>Mô Hình Phát Triển: </a:t>
            </a:r>
            <a:r>
              <a:rPr lang="vi-VN" sz="2400"/>
              <a:t>Mô hình Waterfall trở thành chuẩn mực, tập trung vào quy trình tuần tự từ thu thập yêu cầu đến triển </a:t>
            </a:r>
            <a:r>
              <a:rPr lang="vi-VN" sz="2400" smtClean="0"/>
              <a:t>khai.</a:t>
            </a:r>
            <a:endParaRPr lang="en-US" sz="2400" smtClean="0"/>
          </a:p>
          <a:p>
            <a:pPr marL="342900" indent="-3175">
              <a:buFont typeface="Wingdings" pitchFamily="2" charset="2"/>
              <a:buChar char="v"/>
            </a:pPr>
            <a:r>
              <a:rPr lang="vi-VN" sz="2400" b="1" smtClean="0"/>
              <a:t>Thách </a:t>
            </a:r>
            <a:r>
              <a:rPr lang="vi-VN" sz="2400" b="1"/>
              <a:t>Thức:</a:t>
            </a:r>
            <a:r>
              <a:rPr lang="vi-VN" sz="2400"/>
              <a:t> Thiếu linh hoạt, khó khăn trong việc xử lý các thay đổi yêu cầu trong quá trình phát triển.</a:t>
            </a:r>
          </a:p>
          <a:p>
            <a:pPr marL="342900" indent="-3175">
              <a:buFont typeface="Wingdings" pitchFamily="2" charset="2"/>
              <a:buChar char="v"/>
            </a:pPr>
            <a:endParaRPr lang="vi-VN" sz="2400"/>
          </a:p>
          <a:p>
            <a:r>
              <a:rPr lang="en-US" sz="2400" smtClean="0">
                <a:effectLst>
                  <a:outerShdw blurRad="38100" dist="38100" dir="2700000" algn="tl">
                    <a:srgbClr val="000000">
                      <a:alpha val="43137"/>
                    </a:srgbClr>
                  </a:outerShdw>
                </a:effectLst>
              </a:rPr>
              <a:t> </a:t>
            </a:r>
            <a:endParaRPr lang="en-US" sz="2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6622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1.2. Sự phát triển của phần mềm và thách thức</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12</a:t>
            </a:fld>
            <a:endParaRPr lang="en-US">
              <a:solidFill>
                <a:srgbClr val="000000"/>
              </a:solidFill>
            </a:endParaRPr>
          </a:p>
        </p:txBody>
      </p:sp>
      <p:sp>
        <p:nvSpPr>
          <p:cNvPr id="3" name="TextBox 2"/>
          <p:cNvSpPr txBox="1"/>
          <p:nvPr/>
        </p:nvSpPr>
        <p:spPr>
          <a:xfrm>
            <a:off x="304800" y="766204"/>
            <a:ext cx="8763000" cy="6740307"/>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1.2.1 Các g</a:t>
            </a:r>
            <a:r>
              <a:rPr lang="vi-VN" sz="2400" smtClean="0">
                <a:effectLst>
                  <a:outerShdw blurRad="38100" dist="38100" dir="2700000" algn="tl">
                    <a:srgbClr val="000000">
                      <a:alpha val="43137"/>
                    </a:srgbClr>
                  </a:outerShdw>
                </a:effectLst>
              </a:rPr>
              <a:t>iai đoạn</a:t>
            </a:r>
            <a:r>
              <a:rPr lang="en-US" sz="2400" smtClean="0">
                <a:effectLst>
                  <a:outerShdw blurRad="38100" dist="38100" dir="2700000" algn="tl">
                    <a:srgbClr val="000000">
                      <a:alpha val="43137"/>
                    </a:srgbClr>
                  </a:outerShdw>
                </a:effectLst>
              </a:rPr>
              <a:t> phát triển phần mềm</a:t>
            </a:r>
          </a:p>
          <a:p>
            <a:pPr marL="457200" indent="-457200">
              <a:buFont typeface="+mj-lt"/>
              <a:buAutoNum type="alphaLcPeriod"/>
            </a:pPr>
            <a:r>
              <a:rPr lang="vi-VN" sz="2400">
                <a:solidFill>
                  <a:srgbClr val="C00000"/>
                </a:solidFill>
                <a:effectLst>
                  <a:outerShdw blurRad="38100" dist="38100" dir="2700000" algn="tl">
                    <a:srgbClr val="000000">
                      <a:alpha val="43137"/>
                    </a:srgbClr>
                  </a:outerShdw>
                </a:effectLst>
              </a:rPr>
              <a:t>Giai Đoạn Khởi Đầu (1950s - 1960s)</a:t>
            </a:r>
          </a:p>
          <a:p>
            <a:pPr marL="342900" indent="-3175">
              <a:buFont typeface="Wingdings" pitchFamily="2" charset="2"/>
              <a:buChar char="v"/>
            </a:pPr>
            <a:r>
              <a:rPr lang="vi-VN" sz="2400">
                <a:effectLst>
                  <a:outerShdw blurRad="38100" dist="38100" dir="2700000" algn="tl">
                    <a:srgbClr val="000000">
                      <a:alpha val="43137"/>
                    </a:srgbClr>
                  </a:outerShdw>
                </a:effectLst>
              </a:rPr>
              <a:t>Phát Triển Ban Đầu: </a:t>
            </a:r>
            <a:r>
              <a:rPr lang="vi-VN" sz="2400"/>
              <a:t>Phần mềm ban đầu chủ yếu là mã nguồn viết bằng ngôn ngữ máy hoặc Assembly. Các chương trình thường rất đơn giản và chỉ thực hiện các tác vụ cụ thể.</a:t>
            </a:r>
          </a:p>
          <a:p>
            <a:pPr marL="342900" indent="-3175">
              <a:buFont typeface="Wingdings" pitchFamily="2" charset="2"/>
              <a:buChar char="v"/>
            </a:pPr>
            <a:r>
              <a:rPr lang="vi-VN" sz="2400">
                <a:effectLst>
                  <a:outerShdw blurRad="38100" dist="38100" dir="2700000" algn="tl">
                    <a:srgbClr val="000000">
                      <a:alpha val="43137"/>
                    </a:srgbClr>
                  </a:outerShdw>
                </a:effectLst>
              </a:rPr>
              <a:t>Thách Thức: </a:t>
            </a:r>
            <a:r>
              <a:rPr lang="vi-VN" sz="2400"/>
              <a:t>Khó khăn trong việc lập trình, lỗi dễ xảy ra và khó bảo trì</a:t>
            </a:r>
            <a:r>
              <a:rPr lang="vi-VN" sz="2400" smtClean="0"/>
              <a:t>.</a:t>
            </a:r>
            <a:endParaRPr lang="en-US" sz="2400" smtClean="0"/>
          </a:p>
          <a:p>
            <a:pPr marL="457200" indent="-457200">
              <a:buFont typeface="+mj-lt"/>
              <a:buAutoNum type="alphaLcPeriod" startAt="2"/>
            </a:pPr>
            <a:r>
              <a:rPr lang="vi-VN" sz="2400">
                <a:solidFill>
                  <a:srgbClr val="C00000"/>
                </a:solidFill>
                <a:effectLst>
                  <a:outerShdw blurRad="38100" dist="38100" dir="2700000" algn="tl">
                    <a:srgbClr val="000000">
                      <a:alpha val="43137"/>
                    </a:srgbClr>
                  </a:outerShdw>
                </a:effectLst>
              </a:rPr>
              <a:t>Giai Đoạn Mở Rộng (1970s - 1980s)</a:t>
            </a:r>
          </a:p>
          <a:p>
            <a:pPr marL="342900" indent="-3175">
              <a:buFont typeface="Wingdings" pitchFamily="2" charset="2"/>
              <a:buChar char="v"/>
            </a:pPr>
            <a:r>
              <a:rPr lang="vi-VN" sz="2400">
                <a:effectLst>
                  <a:outerShdw blurRad="38100" dist="38100" dir="2700000" algn="tl">
                    <a:srgbClr val="000000">
                      <a:alpha val="43137"/>
                    </a:srgbClr>
                  </a:outerShdw>
                </a:effectLst>
              </a:rPr>
              <a:t>Ngôn Ngữ Lập Trình Cấp Cao: </a:t>
            </a:r>
            <a:r>
              <a:rPr lang="vi-VN" sz="2400"/>
              <a:t>Xuất hiện các ngôn ngữ lập trình cấp cao hơn như C, Fortran, Pascal, giúp giảm độ phức tạp của mã </a:t>
            </a:r>
            <a:r>
              <a:rPr lang="vi-VN" sz="2400" smtClean="0"/>
              <a:t>nguồn.</a:t>
            </a:r>
            <a:endParaRPr lang="en-US" sz="2400" smtClean="0"/>
          </a:p>
          <a:p>
            <a:pPr marL="342900" indent="-3175">
              <a:buFont typeface="Wingdings" pitchFamily="2" charset="2"/>
              <a:buChar char="v"/>
            </a:pPr>
            <a:r>
              <a:rPr lang="vi-VN" sz="2400">
                <a:effectLst>
                  <a:outerShdw blurRad="38100" dist="38100" dir="2700000" algn="tl">
                    <a:srgbClr val="000000">
                      <a:alpha val="43137"/>
                    </a:srgbClr>
                  </a:outerShdw>
                </a:effectLst>
              </a:rPr>
              <a:t>Mô Hình Phát Triển: </a:t>
            </a:r>
            <a:r>
              <a:rPr lang="vi-VN" sz="2400"/>
              <a:t>Mô hình Waterfall trở thành chuẩn mực, tập trung vào quy trình tuần tự từ thu thập yêu cầu đến triển </a:t>
            </a:r>
            <a:r>
              <a:rPr lang="vi-VN" sz="2400" smtClean="0"/>
              <a:t>khai.</a:t>
            </a:r>
            <a:endParaRPr lang="en-US" sz="2400" smtClean="0"/>
          </a:p>
          <a:p>
            <a:pPr marL="342900" indent="-3175">
              <a:buFont typeface="Wingdings" pitchFamily="2" charset="2"/>
              <a:buChar char="v"/>
            </a:pPr>
            <a:r>
              <a:rPr lang="vi-VN" sz="2400" b="1" smtClean="0"/>
              <a:t>Thách </a:t>
            </a:r>
            <a:r>
              <a:rPr lang="vi-VN" sz="2400" b="1"/>
              <a:t>Thức:</a:t>
            </a:r>
            <a:r>
              <a:rPr lang="vi-VN" sz="2400"/>
              <a:t> Thiếu linh hoạt, khó khăn trong việc xử lý các thay đổi yêu cầu trong quá trình phát triển.</a:t>
            </a:r>
          </a:p>
          <a:p>
            <a:pPr marL="342900" indent="-3175">
              <a:buFont typeface="Wingdings" pitchFamily="2" charset="2"/>
              <a:buChar char="v"/>
            </a:pPr>
            <a:endParaRPr lang="vi-VN" sz="2400"/>
          </a:p>
          <a:p>
            <a:r>
              <a:rPr lang="en-US" sz="2400" smtClean="0">
                <a:effectLst>
                  <a:outerShdw blurRad="38100" dist="38100" dir="2700000" algn="tl">
                    <a:srgbClr val="000000">
                      <a:alpha val="43137"/>
                    </a:srgbClr>
                  </a:outerShdw>
                </a:effectLst>
              </a:rPr>
              <a:t> </a:t>
            </a:r>
            <a:endParaRPr lang="en-US" sz="2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1352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487362"/>
          </a:xfrm>
        </p:spPr>
        <p:txBody>
          <a:bodyPr>
            <a:noAutofit/>
          </a:bodyPr>
          <a:lstStyle/>
          <a:p>
            <a:pPr algn="l"/>
            <a:r>
              <a:rPr lang="en-US" sz="2800" b="0" kern="1200">
                <a:solidFill>
                  <a:schemeClr val="tx1"/>
                </a:solidFill>
                <a:effectLst>
                  <a:outerShdw blurRad="38100" dist="38100" dir="2700000" algn="tl">
                    <a:srgbClr val="000000">
                      <a:alpha val="43137"/>
                    </a:srgbClr>
                  </a:outerShdw>
                </a:effectLst>
                <a:latin typeface="Arial" charset="0"/>
                <a:ea typeface="+mn-ea"/>
                <a:cs typeface="+mn-cs"/>
              </a:rPr>
              <a:t>1.2.1 Các g</a:t>
            </a:r>
            <a:r>
              <a:rPr lang="vi-VN" sz="2800" b="0" kern="1200">
                <a:solidFill>
                  <a:schemeClr val="tx1"/>
                </a:solidFill>
                <a:effectLst>
                  <a:outerShdw blurRad="38100" dist="38100" dir="2700000" algn="tl">
                    <a:srgbClr val="000000">
                      <a:alpha val="43137"/>
                    </a:srgbClr>
                  </a:outerShdw>
                </a:effectLst>
                <a:latin typeface="Arial" charset="0"/>
                <a:ea typeface="+mn-ea"/>
                <a:cs typeface="+mn-cs"/>
              </a:rPr>
              <a:t>iai đoạn</a:t>
            </a:r>
            <a:r>
              <a:rPr lang="en-US" sz="2800" b="0" kern="1200">
                <a:solidFill>
                  <a:schemeClr val="tx1"/>
                </a:solidFill>
                <a:effectLst>
                  <a:outerShdw blurRad="38100" dist="38100" dir="2700000" algn="tl">
                    <a:srgbClr val="000000">
                      <a:alpha val="43137"/>
                    </a:srgbClr>
                  </a:outerShdw>
                </a:effectLst>
                <a:latin typeface="Arial" charset="0"/>
                <a:ea typeface="+mn-ea"/>
                <a:cs typeface="+mn-cs"/>
              </a:rPr>
              <a:t> phát triển phần mềm</a:t>
            </a:r>
            <a:endParaRPr lang="vi-VN" sz="2800" b="0" kern="1200" dirty="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13</a:t>
            </a:fld>
            <a:endParaRPr lang="en-US">
              <a:solidFill>
                <a:srgbClr val="000000"/>
              </a:solidFill>
            </a:endParaRPr>
          </a:p>
        </p:txBody>
      </p:sp>
      <p:sp>
        <p:nvSpPr>
          <p:cNvPr id="3" name="TextBox 2"/>
          <p:cNvSpPr txBox="1"/>
          <p:nvPr/>
        </p:nvSpPr>
        <p:spPr>
          <a:xfrm>
            <a:off x="152400" y="766204"/>
            <a:ext cx="8991600" cy="6001643"/>
          </a:xfrm>
          <a:prstGeom prst="rect">
            <a:avLst/>
          </a:prstGeom>
          <a:noFill/>
        </p:spPr>
        <p:txBody>
          <a:bodyPr wrap="square" rtlCol="0">
            <a:spAutoFit/>
          </a:bodyPr>
          <a:lstStyle/>
          <a:p>
            <a:pPr marL="457200" indent="-457200">
              <a:buFont typeface="+mj-lt"/>
              <a:buAutoNum type="alphaLcPeriod" startAt="3"/>
            </a:pPr>
            <a:r>
              <a:rPr lang="vi-VN" sz="2400" smtClean="0">
                <a:solidFill>
                  <a:srgbClr val="C00000"/>
                </a:solidFill>
                <a:effectLst>
                  <a:outerShdw blurRad="38100" dist="38100" dir="2700000" algn="tl">
                    <a:srgbClr val="000000">
                      <a:alpha val="43137"/>
                    </a:srgbClr>
                  </a:outerShdw>
                </a:effectLst>
              </a:rPr>
              <a:t>Giai </a:t>
            </a:r>
            <a:r>
              <a:rPr lang="vi-VN" sz="2400">
                <a:solidFill>
                  <a:srgbClr val="C00000"/>
                </a:solidFill>
                <a:effectLst>
                  <a:outerShdw blurRad="38100" dist="38100" dir="2700000" algn="tl">
                    <a:srgbClr val="000000">
                      <a:alpha val="43137"/>
                    </a:srgbClr>
                  </a:outerShdw>
                </a:effectLst>
              </a:rPr>
              <a:t>Đoạn Phần Mềm Thương Mại (1990s)</a:t>
            </a:r>
          </a:p>
          <a:p>
            <a:pPr marL="342900" indent="-3175">
              <a:buFont typeface="Wingdings" pitchFamily="2" charset="2"/>
              <a:buChar char="v"/>
            </a:pPr>
            <a:r>
              <a:rPr lang="vi-VN" sz="2400">
                <a:effectLst>
                  <a:outerShdw blurRad="38100" dist="38100" dir="2700000" algn="tl">
                    <a:srgbClr val="000000">
                      <a:alpha val="43137"/>
                    </a:srgbClr>
                  </a:outerShdw>
                </a:effectLst>
              </a:rPr>
              <a:t>Phần Mềm Ứng Dụng và </a:t>
            </a:r>
            <a:r>
              <a:rPr lang="en-US" sz="2400" smtClean="0">
                <a:effectLst>
                  <a:outerShdw blurRad="38100" dist="38100" dir="2700000" algn="tl">
                    <a:srgbClr val="000000">
                      <a:alpha val="43137"/>
                    </a:srgbClr>
                  </a:outerShdw>
                </a:effectLst>
              </a:rPr>
              <a:t>HĐH</a:t>
            </a:r>
            <a:r>
              <a:rPr lang="vi-VN" sz="2400" smtClean="0">
                <a:effectLst>
                  <a:outerShdw blurRad="38100" dist="38100" dir="2700000" algn="tl">
                    <a:srgbClr val="000000">
                      <a:alpha val="43137"/>
                    </a:srgbClr>
                  </a:outerShdw>
                </a:effectLst>
              </a:rPr>
              <a:t>: </a:t>
            </a:r>
            <a:r>
              <a:rPr lang="vi-VN" sz="2400"/>
              <a:t>Windows, Linux, và các phần mềm ứng dụng thương mại bắt đầu phát triển mạnh mẽ.</a:t>
            </a:r>
          </a:p>
          <a:p>
            <a:pPr marL="342900" indent="-3175">
              <a:buFont typeface="Wingdings" pitchFamily="2" charset="2"/>
              <a:buChar char="v"/>
            </a:pPr>
            <a:r>
              <a:rPr lang="en-US" sz="2400" smtClean="0">
                <a:effectLst>
                  <a:outerShdw blurRad="38100" dist="38100" dir="2700000" algn="tl">
                    <a:srgbClr val="000000">
                      <a:alpha val="43137"/>
                    </a:srgbClr>
                  </a:outerShdw>
                </a:effectLst>
              </a:rPr>
              <a:t>Ngôn ngữ lập trình HĐT </a:t>
            </a:r>
            <a:r>
              <a:rPr lang="vi-VN" sz="2400" smtClean="0">
                <a:effectLst>
                  <a:outerShdw blurRad="38100" dist="38100" dir="2700000" algn="tl">
                    <a:srgbClr val="000000">
                      <a:alpha val="43137"/>
                    </a:srgbClr>
                  </a:outerShdw>
                </a:effectLst>
              </a:rPr>
              <a:t>(OOP</a:t>
            </a:r>
            <a:r>
              <a:rPr lang="vi-VN" sz="2400">
                <a:effectLst>
                  <a:outerShdw blurRad="38100" dist="38100" dir="2700000" algn="tl">
                    <a:srgbClr val="000000">
                      <a:alpha val="43137"/>
                    </a:srgbClr>
                  </a:outerShdw>
                </a:effectLst>
              </a:rPr>
              <a:t>): </a:t>
            </a:r>
            <a:r>
              <a:rPr lang="vi-VN" sz="2400" smtClean="0"/>
              <a:t>như </a:t>
            </a:r>
            <a:r>
              <a:rPr lang="vi-VN" sz="2400"/>
              <a:t>C++, Java thúc đẩy lập trình hướng đối tượng, giúp tổ chức mã nguồn tốt hơn và tái sử dụng dễ </a:t>
            </a:r>
            <a:r>
              <a:rPr lang="vi-VN" sz="2400" smtClean="0"/>
              <a:t>dàng</a:t>
            </a:r>
            <a:r>
              <a:rPr lang="en-US" sz="2400" smtClean="0"/>
              <a:t> hơn</a:t>
            </a:r>
            <a:r>
              <a:rPr lang="vi-VN" sz="2400" smtClean="0"/>
              <a:t>.</a:t>
            </a:r>
            <a:endParaRPr lang="en-US" sz="2400" smtClean="0"/>
          </a:p>
          <a:p>
            <a:pPr marL="342900" indent="-3175">
              <a:buFont typeface="Wingdings" pitchFamily="2" charset="2"/>
              <a:buChar char="v"/>
            </a:pPr>
            <a:r>
              <a:rPr lang="vi-VN" sz="2400">
                <a:effectLst>
                  <a:outerShdw blurRad="38100" dist="38100" dir="2700000" algn="tl">
                    <a:srgbClr val="000000">
                      <a:alpha val="43137"/>
                    </a:srgbClr>
                  </a:outerShdw>
                </a:effectLst>
              </a:rPr>
              <a:t>Thách Thức: </a:t>
            </a:r>
            <a:r>
              <a:rPr lang="vi-VN" sz="2400"/>
              <a:t>Sự phức tạp của phần mềm tăng lên, khó khăn trong việc quản lý dự án lớn, lỗi phần mềm và </a:t>
            </a:r>
            <a:r>
              <a:rPr lang="en-US" sz="2400" smtClean="0"/>
              <a:t>v</a:t>
            </a:r>
            <a:r>
              <a:rPr lang="vi-VN" sz="2400" smtClean="0"/>
              <a:t>ấn đề</a:t>
            </a:r>
            <a:r>
              <a:rPr lang="en-US" sz="2400" smtClean="0"/>
              <a:t> </a:t>
            </a:r>
            <a:r>
              <a:rPr lang="vi-VN" sz="2400" smtClean="0"/>
              <a:t>bảo </a:t>
            </a:r>
            <a:r>
              <a:rPr lang="vi-VN" sz="2400"/>
              <a:t>trì.</a:t>
            </a:r>
          </a:p>
          <a:p>
            <a:pPr marL="457200" indent="-457200">
              <a:buFont typeface="+mj-lt"/>
              <a:buAutoNum type="alphaLcPeriod" startAt="4"/>
            </a:pPr>
            <a:r>
              <a:rPr lang="vi-VN" sz="2400">
                <a:solidFill>
                  <a:srgbClr val="C00000"/>
                </a:solidFill>
                <a:effectLst>
                  <a:outerShdw blurRad="38100" dist="38100" dir="2700000" algn="tl">
                    <a:srgbClr val="000000">
                      <a:alpha val="43137"/>
                    </a:srgbClr>
                  </a:outerShdw>
                </a:effectLst>
              </a:rPr>
              <a:t>Giai Đoạn Toàn Cầu Hóa và Internet (2000s)</a:t>
            </a:r>
          </a:p>
          <a:p>
            <a:pPr marL="342900" indent="-3175">
              <a:buFont typeface="Wingdings" pitchFamily="2" charset="2"/>
              <a:buChar char="v"/>
            </a:pPr>
            <a:r>
              <a:rPr lang="vi-VN" sz="2400">
                <a:effectLst>
                  <a:outerShdw blurRad="38100" dist="38100" dir="2700000" algn="tl">
                    <a:srgbClr val="000000">
                      <a:alpha val="43137"/>
                    </a:srgbClr>
                  </a:outerShdw>
                </a:effectLst>
              </a:rPr>
              <a:t>Internet và Phần Mềm Web: </a:t>
            </a:r>
            <a:r>
              <a:rPr lang="vi-VN" sz="2400"/>
              <a:t>Sự bùng nổ của Internet </a:t>
            </a:r>
            <a:r>
              <a:rPr lang="en-US" sz="2400" smtClean="0"/>
              <a:t>và </a:t>
            </a:r>
            <a:r>
              <a:rPr lang="vi-VN" sz="2400" smtClean="0"/>
              <a:t>phần </a:t>
            </a:r>
            <a:r>
              <a:rPr lang="vi-VN" sz="2400"/>
              <a:t>mềm </a:t>
            </a:r>
            <a:r>
              <a:rPr lang="vi-VN" sz="2400" smtClean="0"/>
              <a:t>web</a:t>
            </a:r>
            <a:r>
              <a:rPr lang="en-US" sz="2400" smtClean="0"/>
              <a:t> </a:t>
            </a:r>
            <a:r>
              <a:rPr lang="vi-VN" sz="2400" smtClean="0"/>
              <a:t>như </a:t>
            </a:r>
            <a:r>
              <a:rPr lang="en-US" sz="2400" smtClean="0"/>
              <a:t>Yahoo, </a:t>
            </a:r>
            <a:r>
              <a:rPr lang="vi-VN" sz="2400" smtClean="0"/>
              <a:t>Google</a:t>
            </a:r>
            <a:r>
              <a:rPr lang="vi-VN" sz="2400"/>
              <a:t>, </a:t>
            </a:r>
            <a:r>
              <a:rPr lang="vi-VN" sz="2400" smtClean="0"/>
              <a:t>Facebook.</a:t>
            </a:r>
            <a:endParaRPr lang="en-US" sz="2400" smtClean="0"/>
          </a:p>
          <a:p>
            <a:pPr marL="342900" indent="-3175">
              <a:buFont typeface="Wingdings" pitchFamily="2" charset="2"/>
              <a:buChar char="v"/>
            </a:pPr>
            <a:r>
              <a:rPr lang="vi-VN" sz="2400">
                <a:effectLst>
                  <a:outerShdw blurRad="38100" dist="38100" dir="2700000" algn="tl">
                    <a:srgbClr val="000000">
                      <a:alpha val="43137"/>
                    </a:srgbClr>
                  </a:outerShdw>
                </a:effectLst>
              </a:rPr>
              <a:t>Mô Hình Agile: </a:t>
            </a:r>
            <a:r>
              <a:rPr lang="vi-VN" sz="2400"/>
              <a:t>Mô hình phát triển phần mềm Agile xuất hiện, cho phép phát triển nhanh hơn và linh hoạt hơn để đáp ứng các yêu cầu thay </a:t>
            </a:r>
            <a:r>
              <a:rPr lang="vi-VN" sz="2400" smtClean="0"/>
              <a:t>đổi.</a:t>
            </a:r>
            <a:endParaRPr lang="en-US" sz="2400" smtClean="0"/>
          </a:p>
          <a:p>
            <a:pPr marL="342900" indent="-3175">
              <a:buFont typeface="Wingdings" pitchFamily="2" charset="2"/>
              <a:buChar char="v"/>
            </a:pPr>
            <a:r>
              <a:rPr lang="vi-VN" sz="2400">
                <a:effectLst>
                  <a:outerShdw blurRad="38100" dist="38100" dir="2700000" algn="tl">
                    <a:srgbClr val="000000">
                      <a:alpha val="43137"/>
                    </a:srgbClr>
                  </a:outerShdw>
                </a:effectLst>
              </a:rPr>
              <a:t>Thách Thức</a:t>
            </a:r>
            <a:r>
              <a:rPr lang="vi-VN" sz="2400" b="1"/>
              <a:t>:</a:t>
            </a:r>
            <a:r>
              <a:rPr lang="vi-VN" sz="2400"/>
              <a:t> Bảo mật trở thành vấn đề lớn, cùng với sự phức tạp trong quản lý </a:t>
            </a:r>
            <a:r>
              <a:rPr lang="en-US" sz="2400" smtClean="0"/>
              <a:t>CSDL </a:t>
            </a:r>
            <a:r>
              <a:rPr lang="vi-VN" sz="2400" smtClean="0"/>
              <a:t>lớn </a:t>
            </a:r>
            <a:r>
              <a:rPr lang="vi-VN" sz="2400"/>
              <a:t>và dịch vụ trực tuyến.</a:t>
            </a:r>
          </a:p>
        </p:txBody>
      </p:sp>
    </p:spTree>
    <p:extLst>
      <p:ext uri="{BB962C8B-B14F-4D97-AF65-F5344CB8AC3E}">
        <p14:creationId xmlns:p14="http://schemas.microsoft.com/office/powerpoint/2010/main" val="4243986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487362"/>
          </a:xfrm>
        </p:spPr>
        <p:txBody>
          <a:bodyPr>
            <a:noAutofit/>
          </a:bodyPr>
          <a:lstStyle/>
          <a:p>
            <a:pPr algn="l">
              <a:spcBef>
                <a:spcPts val="600"/>
              </a:spcBef>
              <a:spcAft>
                <a:spcPts val="600"/>
              </a:spcAft>
            </a:pPr>
            <a:r>
              <a:rPr lang="en-US" sz="2800" b="0" kern="1200">
                <a:solidFill>
                  <a:schemeClr val="tx1"/>
                </a:solidFill>
                <a:effectLst>
                  <a:outerShdw blurRad="38100" dist="38100" dir="2700000" algn="tl">
                    <a:srgbClr val="000000">
                      <a:alpha val="43137"/>
                    </a:srgbClr>
                  </a:outerShdw>
                </a:effectLst>
                <a:latin typeface="Arial" charset="0"/>
                <a:ea typeface="+mn-ea"/>
                <a:cs typeface="+mn-cs"/>
              </a:rPr>
              <a:t>1.2.1 Các g</a:t>
            </a:r>
            <a:r>
              <a:rPr lang="vi-VN" sz="2800" b="0" kern="1200">
                <a:solidFill>
                  <a:schemeClr val="tx1"/>
                </a:solidFill>
                <a:effectLst>
                  <a:outerShdw blurRad="38100" dist="38100" dir="2700000" algn="tl">
                    <a:srgbClr val="000000">
                      <a:alpha val="43137"/>
                    </a:srgbClr>
                  </a:outerShdw>
                </a:effectLst>
                <a:latin typeface="Arial" charset="0"/>
                <a:ea typeface="+mn-ea"/>
                <a:cs typeface="+mn-cs"/>
              </a:rPr>
              <a:t>iai đoạn</a:t>
            </a:r>
            <a:r>
              <a:rPr lang="en-US" sz="2800" b="0" kern="1200">
                <a:solidFill>
                  <a:schemeClr val="tx1"/>
                </a:solidFill>
                <a:effectLst>
                  <a:outerShdw blurRad="38100" dist="38100" dir="2700000" algn="tl">
                    <a:srgbClr val="000000">
                      <a:alpha val="43137"/>
                    </a:srgbClr>
                  </a:outerShdw>
                </a:effectLst>
                <a:latin typeface="Arial" charset="0"/>
                <a:ea typeface="+mn-ea"/>
                <a:cs typeface="+mn-cs"/>
              </a:rPr>
              <a:t> phát triển phần mềm</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14</a:t>
            </a:fld>
            <a:endParaRPr lang="en-US">
              <a:solidFill>
                <a:srgbClr val="000000"/>
              </a:solidFill>
            </a:endParaRPr>
          </a:p>
        </p:txBody>
      </p:sp>
      <p:sp>
        <p:nvSpPr>
          <p:cNvPr id="3" name="TextBox 2"/>
          <p:cNvSpPr txBox="1"/>
          <p:nvPr/>
        </p:nvSpPr>
        <p:spPr>
          <a:xfrm>
            <a:off x="152400" y="766204"/>
            <a:ext cx="8991600" cy="4862870"/>
          </a:xfrm>
          <a:prstGeom prst="rect">
            <a:avLst/>
          </a:prstGeom>
          <a:noFill/>
        </p:spPr>
        <p:txBody>
          <a:bodyPr wrap="square" rtlCol="0">
            <a:spAutoFit/>
          </a:bodyPr>
          <a:lstStyle/>
          <a:p>
            <a:pPr marL="457200" indent="-457200">
              <a:spcBef>
                <a:spcPts val="600"/>
              </a:spcBef>
              <a:spcAft>
                <a:spcPts val="600"/>
              </a:spcAft>
              <a:buFont typeface="+mj-lt"/>
              <a:buAutoNum type="alphaLcPeriod" startAt="5"/>
            </a:pPr>
            <a:r>
              <a:rPr lang="vi-VN" sz="2800" smtClean="0">
                <a:solidFill>
                  <a:srgbClr val="C00000"/>
                </a:solidFill>
                <a:effectLst>
                  <a:outerShdw blurRad="38100" dist="38100" dir="2700000" algn="tl">
                    <a:srgbClr val="000000">
                      <a:alpha val="43137"/>
                    </a:srgbClr>
                  </a:outerShdw>
                </a:effectLst>
              </a:rPr>
              <a:t>Giai </a:t>
            </a:r>
            <a:r>
              <a:rPr lang="vi-VN" sz="2800">
                <a:solidFill>
                  <a:srgbClr val="C00000"/>
                </a:solidFill>
                <a:effectLst>
                  <a:outerShdw blurRad="38100" dist="38100" dir="2700000" algn="tl">
                    <a:srgbClr val="000000">
                      <a:alpha val="43137"/>
                    </a:srgbClr>
                  </a:outerShdw>
                </a:effectLst>
              </a:rPr>
              <a:t>Đoạn Hiện Đại (2010s - Nay)</a:t>
            </a:r>
          </a:p>
          <a:p>
            <a:pPr marL="342900" indent="-3175">
              <a:spcBef>
                <a:spcPts val="600"/>
              </a:spcBef>
              <a:spcAft>
                <a:spcPts val="600"/>
              </a:spcAft>
              <a:buFont typeface="Wingdings" pitchFamily="2" charset="2"/>
              <a:buChar char="v"/>
            </a:pPr>
            <a:r>
              <a:rPr lang="vi-VN" sz="2800">
                <a:effectLst>
                  <a:outerShdw blurRad="38100" dist="38100" dir="2700000" algn="tl">
                    <a:srgbClr val="000000">
                      <a:alpha val="43137"/>
                    </a:srgbClr>
                  </a:outerShdw>
                </a:effectLst>
              </a:rPr>
              <a:t>Phần Mềm Đám Mây và Mobile: </a:t>
            </a:r>
            <a:r>
              <a:rPr lang="vi-VN" sz="2800"/>
              <a:t>Các ứng dụng di động và phần mềm dựa trên đám mây ngày càng phổ biến. AI, Machine Learning</a:t>
            </a:r>
            <a:r>
              <a:rPr lang="vi-VN" sz="2800" smtClean="0"/>
              <a:t>,</a:t>
            </a:r>
            <a:r>
              <a:rPr lang="en-US" sz="2800" smtClean="0"/>
              <a:t>... </a:t>
            </a:r>
            <a:r>
              <a:rPr lang="vi-VN" sz="2800" smtClean="0"/>
              <a:t>trở </a:t>
            </a:r>
            <a:r>
              <a:rPr lang="vi-VN" sz="2800"/>
              <a:t>thành trung tâm của phát triển phần </a:t>
            </a:r>
            <a:r>
              <a:rPr lang="vi-VN" sz="2800" smtClean="0"/>
              <a:t>mềm.</a:t>
            </a:r>
            <a:endParaRPr lang="en-US" sz="2800" smtClean="0"/>
          </a:p>
          <a:p>
            <a:pPr marL="342900" indent="-3175">
              <a:spcBef>
                <a:spcPts val="600"/>
              </a:spcBef>
              <a:spcAft>
                <a:spcPts val="600"/>
              </a:spcAft>
              <a:buFont typeface="Wingdings" pitchFamily="2" charset="2"/>
              <a:buChar char="v"/>
            </a:pPr>
            <a:r>
              <a:rPr lang="en-US" sz="2800">
                <a:effectLst>
                  <a:outerShdw blurRad="38100" dist="38100" dir="2700000" algn="tl">
                    <a:srgbClr val="000000">
                      <a:alpha val="43137"/>
                    </a:srgbClr>
                  </a:outerShdw>
                </a:effectLst>
              </a:rPr>
              <a:t>BigData, AI</a:t>
            </a:r>
            <a:r>
              <a:rPr lang="vi-VN" sz="2800">
                <a:effectLst>
                  <a:outerShdw blurRad="38100" dist="38100" dir="2700000" algn="tl">
                    <a:srgbClr val="000000">
                      <a:alpha val="43137"/>
                    </a:srgbClr>
                  </a:outerShdw>
                </a:effectLst>
              </a:rPr>
              <a:t>: </a:t>
            </a:r>
            <a:r>
              <a:rPr lang="en-US" sz="2800" smtClean="0"/>
              <a:t>Hadoop MapReduce, Apache, NoSQL, ...</a:t>
            </a:r>
            <a:endParaRPr lang="en-US" sz="2800"/>
          </a:p>
          <a:p>
            <a:pPr marL="342900" indent="-3175">
              <a:spcBef>
                <a:spcPts val="600"/>
              </a:spcBef>
              <a:spcAft>
                <a:spcPts val="600"/>
              </a:spcAft>
              <a:buFont typeface="Wingdings" pitchFamily="2" charset="2"/>
              <a:buChar char="v"/>
            </a:pPr>
            <a:r>
              <a:rPr lang="vi-VN" sz="2800">
                <a:effectLst>
                  <a:outerShdw blurRad="38100" dist="38100" dir="2700000" algn="tl">
                    <a:srgbClr val="000000">
                      <a:alpha val="43137"/>
                    </a:srgbClr>
                  </a:outerShdw>
                </a:effectLst>
              </a:rPr>
              <a:t>Thách Thức: </a:t>
            </a:r>
            <a:r>
              <a:rPr lang="vi-VN" sz="2800"/>
              <a:t>Đảm bảo hiệu suất và bảo mật trong các hệ thống phức tạp, quản lý tài nguyên đám mây, và tối ưu hóa trải nghiệm người dùng</a:t>
            </a:r>
            <a:r>
              <a:rPr lang="vi-VN" sz="2800" smtClean="0"/>
              <a:t>.</a:t>
            </a:r>
            <a:endParaRPr lang="vi-VN" sz="2800"/>
          </a:p>
        </p:txBody>
      </p:sp>
    </p:spTree>
    <p:extLst>
      <p:ext uri="{BB962C8B-B14F-4D97-AF65-F5344CB8AC3E}">
        <p14:creationId xmlns:p14="http://schemas.microsoft.com/office/powerpoint/2010/main" val="4228519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21726" cy="487362"/>
          </a:xfrm>
        </p:spPr>
        <p:txBody>
          <a:bodyPr>
            <a:noAutofit/>
          </a:bodyPr>
          <a:lstStyle/>
          <a:p>
            <a:r>
              <a:rPr lang="en-US" b="0" smtClean="0">
                <a:solidFill>
                  <a:srgbClr val="002060"/>
                </a:solidFill>
                <a:effectLst>
                  <a:outerShdw blurRad="38100" dist="38100" dir="2700000" algn="tl">
                    <a:srgbClr val="000000">
                      <a:alpha val="43137"/>
                    </a:srgbClr>
                  </a:outerShdw>
                </a:effectLst>
              </a:rPr>
              <a:t>1.2.2 </a:t>
            </a:r>
            <a:r>
              <a:rPr lang="vi-VN" b="0">
                <a:solidFill>
                  <a:srgbClr val="002060"/>
                </a:solidFill>
                <a:effectLst>
                  <a:outerShdw blurRad="38100" dist="38100" dir="2700000" algn="tl">
                    <a:srgbClr val="000000">
                      <a:alpha val="43137"/>
                    </a:srgbClr>
                  </a:outerShdw>
                </a:effectLst>
              </a:rPr>
              <a:t>Các Thách Thức Trong Phát Triển Phần Mềm Hiện Đại</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15</a:t>
            </a:fld>
            <a:endParaRPr lang="en-US">
              <a:solidFill>
                <a:srgbClr val="000000"/>
              </a:solidFill>
            </a:endParaRPr>
          </a:p>
        </p:txBody>
      </p:sp>
      <p:sp>
        <p:nvSpPr>
          <p:cNvPr id="3" name="Rectangle 2"/>
          <p:cNvSpPr/>
          <p:nvPr/>
        </p:nvSpPr>
        <p:spPr>
          <a:xfrm>
            <a:off x="334926" y="838200"/>
            <a:ext cx="8763000" cy="5816977"/>
          </a:xfrm>
          <a:prstGeom prst="rect">
            <a:avLst/>
          </a:prstGeom>
        </p:spPr>
        <p:txBody>
          <a:bodyPr wrap="square">
            <a:spAutoFit/>
          </a:bodyPr>
          <a:lstStyle/>
          <a:p>
            <a:pPr marL="457200" indent="-457200">
              <a:buFont typeface="+mj-lt"/>
              <a:buAutoNum type="alphaLcPeriod"/>
            </a:pPr>
            <a:r>
              <a:rPr lang="vi-VN" sz="2800" smtClean="0">
                <a:solidFill>
                  <a:srgbClr val="002060"/>
                </a:solidFill>
                <a:effectLst>
                  <a:outerShdw blurRad="38100" dist="38100" dir="2700000" algn="tl">
                    <a:srgbClr val="000000">
                      <a:alpha val="43137"/>
                    </a:srgbClr>
                  </a:outerShdw>
                </a:effectLst>
                <a:latin typeface="+mj-lt"/>
                <a:ea typeface="+mj-ea"/>
                <a:cs typeface="+mj-cs"/>
              </a:rPr>
              <a:t>Bảo </a:t>
            </a:r>
            <a:r>
              <a:rPr lang="vi-VN" sz="2800">
                <a:solidFill>
                  <a:srgbClr val="002060"/>
                </a:solidFill>
                <a:effectLst>
                  <a:outerShdw blurRad="38100" dist="38100" dir="2700000" algn="tl">
                    <a:srgbClr val="000000">
                      <a:alpha val="43137"/>
                    </a:srgbClr>
                  </a:outerShdw>
                </a:effectLst>
                <a:latin typeface="+mj-lt"/>
                <a:ea typeface="+mj-ea"/>
                <a:cs typeface="+mj-cs"/>
              </a:rPr>
              <a:t>Mật </a:t>
            </a:r>
            <a:r>
              <a:rPr lang="vi-VN" sz="2400"/>
              <a:t>(Security)</a:t>
            </a:r>
          </a:p>
          <a:p>
            <a:r>
              <a:rPr lang="en-US" sz="2400" smtClean="0"/>
              <a:t>C</a:t>
            </a:r>
            <a:r>
              <a:rPr lang="vi-VN" sz="2400" smtClean="0"/>
              <a:t>ác </a:t>
            </a:r>
            <a:r>
              <a:rPr lang="vi-VN" sz="2400"/>
              <a:t>cuộc tấn công </a:t>
            </a:r>
            <a:r>
              <a:rPr lang="vi-VN" sz="2400" smtClean="0"/>
              <a:t>mạng</a:t>
            </a:r>
            <a:r>
              <a:rPr lang="en-US" sz="2400" smtClean="0"/>
              <a:t> ngày càng tăng</a:t>
            </a:r>
            <a:r>
              <a:rPr lang="vi-VN" sz="2400" smtClean="0"/>
              <a:t>, </a:t>
            </a:r>
            <a:r>
              <a:rPr lang="vi-VN" sz="2400"/>
              <a:t>bảo mật phần mềm là một trong những thách thức lớn nhất. Việc bảo vệ dữ liệu người dùng và đảm bảo tính toàn vẹn của phần mềm đòi hỏi các phương pháp bảo mật tiên tiến và liên tục cập nhật.</a:t>
            </a:r>
          </a:p>
          <a:p>
            <a:pPr marL="514350" indent="-514350">
              <a:buFont typeface="+mj-lt"/>
              <a:buAutoNum type="alphaLcPeriod" startAt="2"/>
            </a:pPr>
            <a:r>
              <a:rPr lang="vi-VN" sz="2800" smtClean="0">
                <a:solidFill>
                  <a:srgbClr val="002060"/>
                </a:solidFill>
                <a:effectLst>
                  <a:outerShdw blurRad="38100" dist="38100" dir="2700000" algn="tl">
                    <a:srgbClr val="000000">
                      <a:alpha val="43137"/>
                    </a:srgbClr>
                  </a:outerShdw>
                </a:effectLst>
                <a:latin typeface="+mj-lt"/>
                <a:ea typeface="+mj-ea"/>
                <a:cs typeface="+mj-cs"/>
              </a:rPr>
              <a:t>Quản </a:t>
            </a:r>
            <a:r>
              <a:rPr lang="vi-VN" sz="2800">
                <a:solidFill>
                  <a:srgbClr val="002060"/>
                </a:solidFill>
                <a:effectLst>
                  <a:outerShdw blurRad="38100" dist="38100" dir="2700000" algn="tl">
                    <a:srgbClr val="000000">
                      <a:alpha val="43137"/>
                    </a:srgbClr>
                  </a:outerShdw>
                </a:effectLst>
                <a:latin typeface="+mj-lt"/>
                <a:ea typeface="+mj-ea"/>
                <a:cs typeface="+mj-cs"/>
              </a:rPr>
              <a:t>Lý Sự Phức Tạp</a:t>
            </a:r>
            <a:r>
              <a:rPr lang="vi-VN" sz="2400"/>
              <a:t> (Managing Complexity)</a:t>
            </a:r>
          </a:p>
          <a:p>
            <a:r>
              <a:rPr lang="vi-VN" sz="2400"/>
              <a:t>Khi phần mềm ngày càng trở nên phức tạp, việc quản lý các dự án lớn và duy trì tính nhất quán trong mã nguồn trở nên khó khăn hơn. Điều này yêu cầu các công cụ quản lý dự án, quản lý mã nguồn và kỹ thuật kiểm thử tiên tiến.</a:t>
            </a:r>
          </a:p>
          <a:p>
            <a:pPr marL="514350" indent="-514350">
              <a:buFont typeface="+mj-lt"/>
              <a:buAutoNum type="alphaLcPeriod" startAt="3"/>
            </a:pPr>
            <a:r>
              <a:rPr lang="vi-VN" sz="2800" smtClean="0">
                <a:solidFill>
                  <a:srgbClr val="002060"/>
                </a:solidFill>
                <a:effectLst>
                  <a:outerShdw blurRad="38100" dist="38100" dir="2700000" algn="tl">
                    <a:srgbClr val="000000">
                      <a:alpha val="43137"/>
                    </a:srgbClr>
                  </a:outerShdw>
                </a:effectLst>
                <a:latin typeface="+mj-lt"/>
                <a:ea typeface="+mj-ea"/>
                <a:cs typeface="+mj-cs"/>
              </a:rPr>
              <a:t>Đáp </a:t>
            </a:r>
            <a:r>
              <a:rPr lang="vi-VN" sz="2800">
                <a:solidFill>
                  <a:srgbClr val="002060"/>
                </a:solidFill>
                <a:effectLst>
                  <a:outerShdw blurRad="38100" dist="38100" dir="2700000" algn="tl">
                    <a:srgbClr val="000000">
                      <a:alpha val="43137"/>
                    </a:srgbClr>
                  </a:outerShdw>
                </a:effectLst>
                <a:latin typeface="+mj-lt"/>
                <a:ea typeface="+mj-ea"/>
                <a:cs typeface="+mj-cs"/>
              </a:rPr>
              <a:t>Ứng Nhanh Chóng Các Yêu Cầu Thay Đổi </a:t>
            </a:r>
            <a:endParaRPr lang="en-US" sz="2800" smtClean="0">
              <a:solidFill>
                <a:srgbClr val="002060"/>
              </a:solidFill>
              <a:effectLst>
                <a:outerShdw blurRad="38100" dist="38100" dir="2700000" algn="tl">
                  <a:srgbClr val="000000">
                    <a:alpha val="43137"/>
                  </a:srgbClr>
                </a:outerShdw>
              </a:effectLst>
              <a:latin typeface="+mj-lt"/>
              <a:ea typeface="+mj-ea"/>
              <a:cs typeface="+mj-cs"/>
            </a:endParaRPr>
          </a:p>
          <a:p>
            <a:r>
              <a:rPr lang="vi-VN" sz="2400" smtClean="0"/>
              <a:t>Thị </a:t>
            </a:r>
            <a:r>
              <a:rPr lang="vi-VN" sz="2400"/>
              <a:t>trường công nghệ thay đổi nhanh chóng, yêu cầu các đội ngũ phát triển phải linh hoạt và có khả năng điều chỉnh phần mềm một cách nhanh chóng để đáp ứng yêu cầu mới của người dùng.</a:t>
            </a:r>
          </a:p>
        </p:txBody>
      </p:sp>
    </p:spTree>
    <p:extLst>
      <p:ext uri="{BB962C8B-B14F-4D97-AF65-F5344CB8AC3E}">
        <p14:creationId xmlns:p14="http://schemas.microsoft.com/office/powerpoint/2010/main" val="2181154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21726" cy="487362"/>
          </a:xfrm>
        </p:spPr>
        <p:txBody>
          <a:bodyPr>
            <a:noAutofit/>
          </a:bodyPr>
          <a:lstStyle/>
          <a:p>
            <a:r>
              <a:rPr lang="en-US" b="0" smtClean="0">
                <a:solidFill>
                  <a:srgbClr val="002060"/>
                </a:solidFill>
                <a:effectLst>
                  <a:outerShdw blurRad="38100" dist="38100" dir="2700000" algn="tl">
                    <a:srgbClr val="000000">
                      <a:alpha val="43137"/>
                    </a:srgbClr>
                  </a:outerShdw>
                </a:effectLst>
              </a:rPr>
              <a:t>1.2.2 </a:t>
            </a:r>
            <a:r>
              <a:rPr lang="vi-VN" b="0">
                <a:solidFill>
                  <a:srgbClr val="002060"/>
                </a:solidFill>
                <a:effectLst>
                  <a:outerShdw blurRad="38100" dist="38100" dir="2700000" algn="tl">
                    <a:srgbClr val="000000">
                      <a:alpha val="43137"/>
                    </a:srgbClr>
                  </a:outerShdw>
                </a:effectLst>
              </a:rPr>
              <a:t>Các Thách Thức Trong Phát Triển Phần Mềm Hiện Đại</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16</a:t>
            </a:fld>
            <a:endParaRPr lang="en-US">
              <a:solidFill>
                <a:srgbClr val="000000"/>
              </a:solidFill>
            </a:endParaRPr>
          </a:p>
        </p:txBody>
      </p:sp>
      <p:sp>
        <p:nvSpPr>
          <p:cNvPr id="3" name="Rectangle 2"/>
          <p:cNvSpPr/>
          <p:nvPr/>
        </p:nvSpPr>
        <p:spPr>
          <a:xfrm>
            <a:off x="334926" y="838200"/>
            <a:ext cx="8763000" cy="5447645"/>
          </a:xfrm>
          <a:prstGeom prst="rect">
            <a:avLst/>
          </a:prstGeom>
        </p:spPr>
        <p:txBody>
          <a:bodyPr wrap="square">
            <a:spAutoFit/>
          </a:bodyPr>
          <a:lstStyle/>
          <a:p>
            <a:pPr marL="514350" indent="-514350">
              <a:buFont typeface="+mj-lt"/>
              <a:buAutoNum type="alphaLcPeriod" startAt="4"/>
            </a:pPr>
            <a:r>
              <a:rPr lang="vi-VN" sz="2800" smtClean="0">
                <a:solidFill>
                  <a:srgbClr val="002060"/>
                </a:solidFill>
                <a:effectLst>
                  <a:outerShdw blurRad="38100" dist="38100" dir="2700000" algn="tl">
                    <a:srgbClr val="000000">
                      <a:alpha val="43137"/>
                    </a:srgbClr>
                  </a:outerShdw>
                </a:effectLst>
                <a:latin typeface="+mj-lt"/>
                <a:ea typeface="+mj-ea"/>
                <a:cs typeface="+mj-cs"/>
              </a:rPr>
              <a:t>Bảo </a:t>
            </a:r>
            <a:r>
              <a:rPr lang="vi-VN" sz="2800">
                <a:solidFill>
                  <a:srgbClr val="002060"/>
                </a:solidFill>
                <a:effectLst>
                  <a:outerShdw blurRad="38100" dist="38100" dir="2700000" algn="tl">
                    <a:srgbClr val="000000">
                      <a:alpha val="43137"/>
                    </a:srgbClr>
                  </a:outerShdw>
                </a:effectLst>
                <a:latin typeface="+mj-lt"/>
                <a:ea typeface="+mj-ea"/>
                <a:cs typeface="+mj-cs"/>
              </a:rPr>
              <a:t>Trì và Cập Nhật </a:t>
            </a:r>
            <a:r>
              <a:rPr lang="vi-VN" sz="2400"/>
              <a:t>(Maintenance and Updates)</a:t>
            </a:r>
          </a:p>
          <a:p>
            <a:r>
              <a:rPr lang="vi-VN" sz="2400"/>
              <a:t>Bảo trì phần mềm sau khi triển khai là một nhiệm vụ dài hạn và phức tạp. Việc cập nhật thường xuyên để sửa lỗi và cải tiến tính năng trong khi đảm bảo phần mềm luôn hoạt động ổn định là một thách thức lớn.</a:t>
            </a:r>
          </a:p>
          <a:p>
            <a:pPr marL="514350" indent="-514350">
              <a:buFont typeface="+mj-lt"/>
              <a:buAutoNum type="alphaLcPeriod" startAt="5"/>
            </a:pPr>
            <a:r>
              <a:rPr lang="vi-VN" sz="2800" smtClean="0">
                <a:solidFill>
                  <a:srgbClr val="002060"/>
                </a:solidFill>
                <a:effectLst>
                  <a:outerShdw blurRad="38100" dist="38100" dir="2700000" algn="tl">
                    <a:srgbClr val="000000">
                      <a:alpha val="43137"/>
                    </a:srgbClr>
                  </a:outerShdw>
                </a:effectLst>
                <a:latin typeface="+mj-lt"/>
                <a:ea typeface="+mj-ea"/>
                <a:cs typeface="+mj-cs"/>
              </a:rPr>
              <a:t>Quản </a:t>
            </a:r>
            <a:r>
              <a:rPr lang="vi-VN" sz="2800">
                <a:solidFill>
                  <a:srgbClr val="002060"/>
                </a:solidFill>
                <a:effectLst>
                  <a:outerShdw blurRad="38100" dist="38100" dir="2700000" algn="tl">
                    <a:srgbClr val="000000">
                      <a:alpha val="43137"/>
                    </a:srgbClr>
                  </a:outerShdw>
                </a:effectLst>
                <a:latin typeface="+mj-lt"/>
                <a:ea typeface="+mj-ea"/>
                <a:cs typeface="+mj-cs"/>
              </a:rPr>
              <a:t>Lý Nhân Lực và Kỹ Năng </a:t>
            </a:r>
            <a:r>
              <a:rPr lang="vi-VN" sz="2400">
                <a:solidFill>
                  <a:srgbClr val="002060"/>
                </a:solidFill>
                <a:latin typeface="+mj-lt"/>
                <a:ea typeface="+mj-ea"/>
                <a:cs typeface="+mj-cs"/>
              </a:rPr>
              <a:t>(Talent Management and Skill Gaps)</a:t>
            </a:r>
            <a:endParaRPr lang="vi-VN" sz="2800">
              <a:solidFill>
                <a:srgbClr val="002060"/>
              </a:solidFill>
              <a:latin typeface="+mj-lt"/>
              <a:ea typeface="+mj-ea"/>
              <a:cs typeface="+mj-cs"/>
            </a:endParaRPr>
          </a:p>
          <a:p>
            <a:r>
              <a:rPr lang="vi-VN" sz="2400"/>
              <a:t>Việc tuyển dụng và giữ chân các kỹ sư phần mềm tài năng, có kỹ năng cần thiết là một thách thức lớn, đặc biệt trong bối cảnh công nghệ liên tục thay đổi.</a:t>
            </a:r>
          </a:p>
          <a:p>
            <a:pPr marL="514350" indent="-514350">
              <a:buFont typeface="+mj-lt"/>
              <a:buAutoNum type="alphaLcPeriod" startAt="6"/>
            </a:pPr>
            <a:r>
              <a:rPr lang="vi-VN" sz="2800" smtClean="0">
                <a:solidFill>
                  <a:srgbClr val="002060"/>
                </a:solidFill>
                <a:effectLst>
                  <a:outerShdw blurRad="38100" dist="38100" dir="2700000" algn="tl">
                    <a:srgbClr val="000000">
                      <a:alpha val="43137"/>
                    </a:srgbClr>
                  </a:outerShdw>
                </a:effectLst>
                <a:latin typeface="+mj-lt"/>
                <a:ea typeface="+mj-ea"/>
                <a:cs typeface="+mj-cs"/>
              </a:rPr>
              <a:t>Bảo </a:t>
            </a:r>
            <a:r>
              <a:rPr lang="vi-VN" sz="2800">
                <a:solidFill>
                  <a:srgbClr val="002060"/>
                </a:solidFill>
                <a:effectLst>
                  <a:outerShdw blurRad="38100" dist="38100" dir="2700000" algn="tl">
                    <a:srgbClr val="000000">
                      <a:alpha val="43137"/>
                    </a:srgbClr>
                  </a:outerShdw>
                </a:effectLst>
                <a:latin typeface="+mj-lt"/>
                <a:ea typeface="+mj-ea"/>
                <a:cs typeface="+mj-cs"/>
              </a:rPr>
              <a:t>Đảm Chất Lượng (Quality Assurance)</a:t>
            </a:r>
          </a:p>
          <a:p>
            <a:r>
              <a:rPr lang="vi-VN" sz="2400"/>
              <a:t>Đảm bảo phần mềm không có lỗi, hoạt động ổn định, và đáp ứng yêu cầu người dùng đòi hỏi các quy trình kiểm thử chặt chẽ, tự động hóa kiểm thử và đánh giá chất lượng liên tục.</a:t>
            </a:r>
          </a:p>
        </p:txBody>
      </p:sp>
    </p:spTree>
    <p:extLst>
      <p:ext uri="{BB962C8B-B14F-4D97-AF65-F5344CB8AC3E}">
        <p14:creationId xmlns:p14="http://schemas.microsoft.com/office/powerpoint/2010/main" val="3901777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26" y="152400"/>
            <a:ext cx="8275674" cy="487362"/>
          </a:xfrm>
        </p:spPr>
        <p:txBody>
          <a:bodyPr>
            <a:noAutofit/>
          </a:bodyPr>
          <a:lstStyle/>
          <a:p>
            <a:pPr algn="l"/>
            <a:r>
              <a:rPr lang="en-US" b="0" smtClean="0">
                <a:solidFill>
                  <a:srgbClr val="002060"/>
                </a:solidFill>
                <a:effectLst>
                  <a:outerShdw blurRad="38100" dist="38100" dir="2700000" algn="tl">
                    <a:srgbClr val="000000">
                      <a:alpha val="43137"/>
                    </a:srgbClr>
                  </a:outerShdw>
                </a:effectLst>
              </a:rPr>
              <a:t>1.2.3 Xu hướng </a:t>
            </a:r>
            <a:r>
              <a:rPr lang="vi-VN" b="0" smtClean="0">
                <a:solidFill>
                  <a:srgbClr val="002060"/>
                </a:solidFill>
                <a:effectLst>
                  <a:outerShdw blurRad="38100" dist="38100" dir="2700000" algn="tl">
                    <a:srgbClr val="000000">
                      <a:alpha val="43137"/>
                    </a:srgbClr>
                  </a:outerShdw>
                </a:effectLst>
              </a:rPr>
              <a:t>Phát </a:t>
            </a:r>
            <a:r>
              <a:rPr lang="vi-VN" b="0">
                <a:solidFill>
                  <a:srgbClr val="002060"/>
                </a:solidFill>
                <a:effectLst>
                  <a:outerShdw blurRad="38100" dist="38100" dir="2700000" algn="tl">
                    <a:srgbClr val="000000">
                      <a:alpha val="43137"/>
                    </a:srgbClr>
                  </a:outerShdw>
                </a:effectLst>
              </a:rPr>
              <a:t>Triển Phần Mềm </a:t>
            </a:r>
            <a:r>
              <a:rPr lang="en-US" b="0" smtClean="0">
                <a:solidFill>
                  <a:srgbClr val="002060"/>
                </a:solidFill>
                <a:effectLst>
                  <a:outerShdw blurRad="38100" dist="38100" dir="2700000" algn="tl">
                    <a:srgbClr val="000000">
                      <a:alpha val="43137"/>
                    </a:srgbClr>
                  </a:outerShdw>
                </a:effectLst>
              </a:rPr>
              <a:t>Trong T</a:t>
            </a:r>
            <a:r>
              <a:rPr lang="vi-VN" b="0" smtClean="0">
                <a:solidFill>
                  <a:srgbClr val="002060"/>
                </a:solidFill>
                <a:effectLst>
                  <a:outerShdw blurRad="38100" dist="38100" dir="2700000" algn="tl">
                    <a:srgbClr val="000000">
                      <a:alpha val="43137"/>
                    </a:srgbClr>
                  </a:outerShdw>
                </a:effectLst>
              </a:rPr>
              <a:t>ương </a:t>
            </a:r>
            <a:r>
              <a:rPr lang="en-US" b="0" smtClean="0">
                <a:solidFill>
                  <a:srgbClr val="002060"/>
                </a:solidFill>
                <a:effectLst>
                  <a:outerShdw blurRad="38100" dist="38100" dir="2700000" algn="tl">
                    <a:srgbClr val="000000">
                      <a:alpha val="43137"/>
                    </a:srgbClr>
                  </a:outerShdw>
                </a:effectLst>
              </a:rPr>
              <a:t>L</a:t>
            </a:r>
            <a:r>
              <a:rPr lang="vi-VN" b="0" smtClean="0">
                <a:solidFill>
                  <a:srgbClr val="002060"/>
                </a:solidFill>
                <a:effectLst>
                  <a:outerShdw blurRad="38100" dist="38100" dir="2700000" algn="tl">
                    <a:srgbClr val="000000">
                      <a:alpha val="43137"/>
                    </a:srgbClr>
                  </a:outerShdw>
                </a:effectLst>
              </a:rPr>
              <a:t>ai</a:t>
            </a:r>
            <a:r>
              <a:rPr lang="en-US" b="0" smtClean="0">
                <a:solidFill>
                  <a:srgbClr val="002060"/>
                </a:solidFill>
                <a:effectLst>
                  <a:outerShdw blurRad="38100" dist="38100" dir="2700000" algn="tl">
                    <a:srgbClr val="000000">
                      <a:alpha val="43137"/>
                    </a:srgbClr>
                  </a:outerShdw>
                </a:effectLst>
              </a:rPr>
              <a:t> </a:t>
            </a:r>
            <a:endParaRPr lang="vi-VN" b="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17</a:t>
            </a:fld>
            <a:endParaRPr lang="en-US">
              <a:solidFill>
                <a:srgbClr val="000000"/>
              </a:solidFill>
            </a:endParaRPr>
          </a:p>
        </p:txBody>
      </p:sp>
      <p:sp>
        <p:nvSpPr>
          <p:cNvPr id="3" name="Rectangle 2"/>
          <p:cNvSpPr/>
          <p:nvPr/>
        </p:nvSpPr>
        <p:spPr>
          <a:xfrm>
            <a:off x="334926" y="838200"/>
            <a:ext cx="8763000" cy="5355312"/>
          </a:xfrm>
          <a:prstGeom prst="rect">
            <a:avLst/>
          </a:prstGeom>
        </p:spPr>
        <p:txBody>
          <a:bodyPr wrap="square">
            <a:spAutoFit/>
          </a:bodyPr>
          <a:lstStyle/>
          <a:p>
            <a:pPr marL="514350" indent="-514350">
              <a:spcBef>
                <a:spcPts val="600"/>
              </a:spcBef>
              <a:spcAft>
                <a:spcPts val="600"/>
              </a:spcAft>
              <a:buFont typeface="+mj-lt"/>
              <a:buAutoNum type="alphaLcPeriod"/>
            </a:pPr>
            <a:r>
              <a:rPr lang="vi-VN" sz="2400">
                <a:solidFill>
                  <a:srgbClr val="002060"/>
                </a:solidFill>
                <a:effectLst>
                  <a:outerShdw blurRad="38100" dist="38100" dir="2700000" algn="tl">
                    <a:srgbClr val="000000">
                      <a:alpha val="43137"/>
                    </a:srgbClr>
                  </a:outerShdw>
                </a:effectLst>
                <a:latin typeface="+mj-lt"/>
                <a:ea typeface="+mj-ea"/>
                <a:cs typeface="+mj-cs"/>
              </a:rPr>
              <a:t>AI và Machine Learning:</a:t>
            </a:r>
          </a:p>
          <a:p>
            <a:pPr marL="457200">
              <a:spcBef>
                <a:spcPts val="600"/>
              </a:spcBef>
              <a:spcAft>
                <a:spcPts val="600"/>
              </a:spcAft>
            </a:pPr>
            <a:r>
              <a:rPr lang="vi-VN" sz="2400">
                <a:solidFill>
                  <a:srgbClr val="002060"/>
                </a:solidFill>
                <a:latin typeface="+mj-lt"/>
                <a:ea typeface="+mj-ea"/>
                <a:cs typeface="+mj-cs"/>
              </a:rPr>
              <a:t>Sử dụng trí tuệ nhân tạo để tự động hóa nhiều khía cạnh của phát triển phần </a:t>
            </a:r>
            <a:r>
              <a:rPr lang="vi-VN" sz="2400" smtClean="0">
                <a:solidFill>
                  <a:srgbClr val="002060"/>
                </a:solidFill>
                <a:latin typeface="+mj-lt"/>
                <a:ea typeface="+mj-ea"/>
                <a:cs typeface="+mj-cs"/>
              </a:rPr>
              <a:t>mềm</a:t>
            </a:r>
            <a:r>
              <a:rPr lang="en-US" sz="2400">
                <a:solidFill>
                  <a:srgbClr val="002060"/>
                </a:solidFill>
                <a:latin typeface="+mj-lt"/>
                <a:ea typeface="+mj-ea"/>
                <a:cs typeface="+mj-cs"/>
              </a:rPr>
              <a:t> </a:t>
            </a:r>
            <a:r>
              <a:rPr lang="en-US" sz="2400" smtClean="0">
                <a:solidFill>
                  <a:srgbClr val="002060"/>
                </a:solidFill>
                <a:latin typeface="+mj-lt"/>
                <a:ea typeface="+mj-ea"/>
                <a:cs typeface="+mj-cs"/>
              </a:rPr>
              <a:t>như AI tự sinh, Chat GPT,..</a:t>
            </a:r>
            <a:r>
              <a:rPr lang="vi-VN" sz="2400" smtClean="0">
                <a:solidFill>
                  <a:srgbClr val="002060"/>
                </a:solidFill>
                <a:latin typeface="+mj-lt"/>
                <a:ea typeface="+mj-ea"/>
                <a:cs typeface="+mj-cs"/>
              </a:rPr>
              <a:t>.</a:t>
            </a:r>
            <a:endParaRPr lang="en-US" sz="2400">
              <a:solidFill>
                <a:srgbClr val="002060"/>
              </a:solidFill>
              <a:latin typeface="+mj-lt"/>
              <a:ea typeface="+mj-ea"/>
              <a:cs typeface="+mj-cs"/>
            </a:endParaRPr>
          </a:p>
          <a:p>
            <a:pPr marL="514350" indent="-514350">
              <a:spcBef>
                <a:spcPts val="600"/>
              </a:spcBef>
              <a:spcAft>
                <a:spcPts val="600"/>
              </a:spcAft>
              <a:buFont typeface="+mj-lt"/>
              <a:buAutoNum type="alphaLcPeriod" startAt="2"/>
            </a:pPr>
            <a:r>
              <a:rPr lang="vi-VN" sz="2400" smtClean="0">
                <a:solidFill>
                  <a:srgbClr val="002060"/>
                </a:solidFill>
                <a:effectLst>
                  <a:outerShdw blurRad="38100" dist="38100" dir="2700000" algn="tl">
                    <a:srgbClr val="000000">
                      <a:alpha val="43137"/>
                    </a:srgbClr>
                  </a:outerShdw>
                </a:effectLst>
                <a:latin typeface="+mj-lt"/>
                <a:ea typeface="+mj-ea"/>
                <a:cs typeface="+mj-cs"/>
              </a:rPr>
              <a:t>Phát </a:t>
            </a:r>
            <a:r>
              <a:rPr lang="vi-VN" sz="2400">
                <a:solidFill>
                  <a:srgbClr val="002060"/>
                </a:solidFill>
                <a:effectLst>
                  <a:outerShdw blurRad="38100" dist="38100" dir="2700000" algn="tl">
                    <a:srgbClr val="000000">
                      <a:alpha val="43137"/>
                    </a:srgbClr>
                  </a:outerShdw>
                </a:effectLst>
                <a:latin typeface="+mj-lt"/>
                <a:ea typeface="+mj-ea"/>
                <a:cs typeface="+mj-cs"/>
              </a:rPr>
              <a:t>Triển Không Mã (No-Code/Low-Code): </a:t>
            </a:r>
            <a:r>
              <a:rPr lang="vi-VN" sz="2400"/>
              <a:t>Các công cụ phát triển không yêu cầu viết mã sẽ </a:t>
            </a:r>
            <a:r>
              <a:rPr lang="vi-VN" sz="2400" smtClean="0"/>
              <a:t>tăng </a:t>
            </a:r>
            <a:r>
              <a:rPr lang="vi-VN" sz="2400"/>
              <a:t>tốc quá trình phát triển và giảm chi </a:t>
            </a:r>
            <a:r>
              <a:rPr lang="vi-VN" sz="2400" smtClean="0"/>
              <a:t>phí</a:t>
            </a:r>
            <a:r>
              <a:rPr lang="en-US" sz="2400" smtClean="0"/>
              <a:t>. N</a:t>
            </a:r>
            <a:r>
              <a:rPr lang="vi-VN" sz="2400" smtClean="0"/>
              <a:t>gười </a:t>
            </a:r>
            <a:r>
              <a:rPr lang="vi-VN" sz="2400"/>
              <a:t>dùng có thể sử dụng các giao diện đồ họa và kéo-thả các thành phần để </a:t>
            </a:r>
            <a:r>
              <a:rPr lang="vi-VN" sz="2400"/>
              <a:t>tạo </a:t>
            </a:r>
            <a:r>
              <a:rPr lang="en-US" sz="2400" smtClean="0"/>
              <a:t>ra các </a:t>
            </a:r>
            <a:r>
              <a:rPr lang="vi-VN" sz="2400" smtClean="0"/>
              <a:t>ứng dụng. </a:t>
            </a:r>
            <a:r>
              <a:rPr lang="vi-VN" sz="2400"/>
              <a:t>Điều này giúp cho việc phát triển phần mềm trở nên dễ dàng hơn, nhanh chóng hơn và không yêu cầu nhiều kỹ năng lập trình chuyên sâu.</a:t>
            </a:r>
            <a:endParaRPr lang="en-US" sz="2400" smtClean="0"/>
          </a:p>
          <a:p>
            <a:pPr marL="514350" indent="-514350">
              <a:spcBef>
                <a:spcPts val="600"/>
              </a:spcBef>
              <a:spcAft>
                <a:spcPts val="600"/>
              </a:spcAft>
              <a:buFont typeface="+mj-lt"/>
              <a:buAutoNum type="alphaLcPeriod" startAt="3"/>
            </a:pPr>
            <a:r>
              <a:rPr lang="vi-VN" sz="2400" smtClean="0">
                <a:solidFill>
                  <a:srgbClr val="002060"/>
                </a:solidFill>
                <a:effectLst>
                  <a:outerShdw blurRad="38100" dist="38100" dir="2700000" algn="tl">
                    <a:srgbClr val="000000">
                      <a:alpha val="43137"/>
                    </a:srgbClr>
                  </a:outerShdw>
                </a:effectLst>
                <a:latin typeface="+mj-lt"/>
                <a:ea typeface="+mj-ea"/>
                <a:cs typeface="+mj-cs"/>
              </a:rPr>
              <a:t>Phần </a:t>
            </a:r>
            <a:r>
              <a:rPr lang="vi-VN" sz="2400">
                <a:solidFill>
                  <a:srgbClr val="002060"/>
                </a:solidFill>
                <a:effectLst>
                  <a:outerShdw blurRad="38100" dist="38100" dir="2700000" algn="tl">
                    <a:srgbClr val="000000">
                      <a:alpha val="43137"/>
                    </a:srgbClr>
                  </a:outerShdw>
                </a:effectLst>
                <a:latin typeface="+mj-lt"/>
                <a:ea typeface="+mj-ea"/>
                <a:cs typeface="+mj-cs"/>
              </a:rPr>
              <a:t>Mềm Tự Điều Chỉnh: </a:t>
            </a:r>
            <a:r>
              <a:rPr lang="vi-VN" sz="2400"/>
              <a:t>Sự phát triển của các hệ thống phần mềm có khả năng tự điều chỉnh, tối ưu hóa và cải thiện hiệu suất theo thời gian.</a:t>
            </a:r>
          </a:p>
        </p:txBody>
      </p:sp>
    </p:spTree>
    <p:extLst>
      <p:ext uri="{BB962C8B-B14F-4D97-AF65-F5344CB8AC3E}">
        <p14:creationId xmlns:p14="http://schemas.microsoft.com/office/powerpoint/2010/main" val="1538511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1.3. K</a:t>
            </a:r>
            <a:r>
              <a:rPr lang="vi-VN" sz="2800" b="0" smtClean="0">
                <a:solidFill>
                  <a:srgbClr val="002060"/>
                </a:solidFill>
                <a:effectLst>
                  <a:outerShdw blurRad="38100" dist="38100" dir="2700000" algn="tl">
                    <a:srgbClr val="000000">
                      <a:alpha val="43137"/>
                    </a:srgbClr>
                  </a:outerShdw>
                </a:effectLst>
              </a:rPr>
              <a:t>ỹ n</a:t>
            </a:r>
            <a:r>
              <a:rPr lang="en-US" sz="2800" b="0" smtClean="0">
                <a:solidFill>
                  <a:srgbClr val="002060"/>
                </a:solidFill>
                <a:effectLst>
                  <a:outerShdw blurRad="38100" dist="38100" dir="2700000" algn="tl">
                    <a:srgbClr val="000000">
                      <a:alpha val="43137"/>
                    </a:srgbClr>
                  </a:outerShdw>
                </a:effectLst>
              </a:rPr>
              <a:t>ghệ phần mềm – Software Engineering (SE)</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18</a:t>
            </a:fld>
            <a:endParaRPr lang="en-US">
              <a:solidFill>
                <a:srgbClr val="000000"/>
              </a:solidFill>
            </a:endParaRPr>
          </a:p>
        </p:txBody>
      </p:sp>
      <p:sp>
        <p:nvSpPr>
          <p:cNvPr id="5" name="TextBox 4"/>
          <p:cNvSpPr txBox="1"/>
          <p:nvPr/>
        </p:nvSpPr>
        <p:spPr>
          <a:xfrm>
            <a:off x="304800" y="805190"/>
            <a:ext cx="8763000" cy="5816977"/>
          </a:xfrm>
          <a:prstGeom prst="rect">
            <a:avLst/>
          </a:prstGeom>
          <a:noFill/>
        </p:spPr>
        <p:txBody>
          <a:bodyPr wrap="square" rtlCol="0">
            <a:spAutoFit/>
          </a:bodyPr>
          <a:lstStyle/>
          <a:p>
            <a:pPr>
              <a:spcBef>
                <a:spcPts val="600"/>
              </a:spcBef>
              <a:spcAft>
                <a:spcPts val="600"/>
              </a:spcAft>
            </a:pPr>
            <a:r>
              <a:rPr lang="en-US" sz="2400" smtClean="0">
                <a:effectLst>
                  <a:outerShdw blurRad="38100" dist="38100" dir="2700000" algn="tl">
                    <a:srgbClr val="000000">
                      <a:alpha val="43137"/>
                    </a:srgbClr>
                  </a:outerShdw>
                </a:effectLst>
              </a:rPr>
              <a:t>1.3.1 Các khái niệm và </a:t>
            </a:r>
            <a:r>
              <a:rPr lang="vi-VN" sz="2400" smtClean="0">
                <a:effectLst>
                  <a:outerShdw blurRad="38100" dist="38100" dir="2700000" algn="tl">
                    <a:srgbClr val="000000">
                      <a:alpha val="43137"/>
                    </a:srgbClr>
                  </a:outerShdw>
                </a:effectLst>
              </a:rPr>
              <a:t>định nghĩa</a:t>
            </a:r>
            <a:endParaRPr lang="en-US" sz="2400" smtClean="0">
              <a:effectLst>
                <a:outerShdw blurRad="38100" dist="38100" dir="2700000" algn="tl">
                  <a:srgbClr val="000000">
                    <a:alpha val="43137"/>
                  </a:srgbClr>
                </a:outerShdw>
              </a:effectLst>
            </a:endParaRPr>
          </a:p>
          <a:p>
            <a:pPr marL="342900" indent="-342900">
              <a:spcBef>
                <a:spcPts val="600"/>
              </a:spcBef>
              <a:spcAft>
                <a:spcPts val="600"/>
              </a:spcAft>
              <a:buFont typeface="Wingdings" pitchFamily="2" charset="2"/>
              <a:buChar char="v"/>
            </a:pPr>
            <a:r>
              <a:rPr lang="en-US" sz="2400" smtClean="0">
                <a:effectLst>
                  <a:outerShdw blurRad="38100" dist="38100" dir="2700000" algn="tl">
                    <a:srgbClr val="000000">
                      <a:alpha val="43137"/>
                    </a:srgbClr>
                  </a:outerShdw>
                </a:effectLst>
              </a:rPr>
              <a:t>Khái niệm: </a:t>
            </a:r>
          </a:p>
          <a:p>
            <a:pPr marL="800100" lvl="1" indent="-342900">
              <a:spcBef>
                <a:spcPts val="600"/>
              </a:spcBef>
              <a:spcAft>
                <a:spcPts val="600"/>
              </a:spcAft>
              <a:buFont typeface="Wingdings" pitchFamily="2" charset="2"/>
              <a:buChar char="Ø"/>
            </a:pPr>
            <a:r>
              <a:rPr lang="en-US" sz="2400" smtClean="0">
                <a:solidFill>
                  <a:srgbClr val="C00000"/>
                </a:solidFill>
                <a:effectLst>
                  <a:outerShdw blurRad="38100" dist="38100" dir="2700000" algn="tl">
                    <a:srgbClr val="000000">
                      <a:alpha val="43137"/>
                    </a:srgbClr>
                  </a:outerShdw>
                </a:effectLst>
              </a:rPr>
              <a:t>KNPM</a:t>
            </a:r>
            <a:r>
              <a:rPr lang="en-US" sz="2400" smtClean="0">
                <a:effectLst>
                  <a:outerShdw blurRad="38100" dist="38100" dir="2700000" algn="tl">
                    <a:srgbClr val="000000">
                      <a:alpha val="43137"/>
                    </a:srgbClr>
                  </a:outerShdw>
                </a:effectLst>
              </a:rPr>
              <a:t> </a:t>
            </a:r>
            <a:r>
              <a:rPr lang="vi-VN" sz="2400" smtClean="0"/>
              <a:t>là </a:t>
            </a:r>
            <a:r>
              <a:rPr lang="vi-VN" sz="2400"/>
              <a:t>một ngành khoa học </a:t>
            </a:r>
            <a:r>
              <a:rPr lang="vi-VN" sz="2400" smtClean="0"/>
              <a:t>nhằm </a:t>
            </a:r>
            <a:r>
              <a:rPr lang="vi-VN" sz="2400"/>
              <a:t>phát triển và duy trì các hệ thống phần mềm chất lượng cao một cách có tổ chức và hiệu quả. </a:t>
            </a:r>
            <a:endParaRPr lang="en-US" sz="2400" smtClean="0"/>
          </a:p>
          <a:p>
            <a:pPr marL="342900" indent="-342900">
              <a:spcBef>
                <a:spcPts val="600"/>
              </a:spcBef>
              <a:spcAft>
                <a:spcPts val="600"/>
              </a:spcAft>
              <a:buFont typeface="Wingdings" pitchFamily="2" charset="2"/>
              <a:buChar char="v"/>
            </a:pPr>
            <a:r>
              <a:rPr lang="vi-VN" sz="2400" smtClean="0">
                <a:effectLst>
                  <a:outerShdw blurRad="38100" dist="38100" dir="2700000" algn="tl">
                    <a:srgbClr val="000000">
                      <a:alpha val="43137"/>
                    </a:srgbClr>
                  </a:outerShdw>
                </a:effectLst>
              </a:rPr>
              <a:t>Định </a:t>
            </a:r>
            <a:r>
              <a:rPr lang="en-US" sz="2400" smtClean="0">
                <a:effectLst>
                  <a:outerShdw blurRad="38100" dist="38100" dir="2700000" algn="tl">
                    <a:srgbClr val="000000">
                      <a:alpha val="43137"/>
                    </a:srgbClr>
                  </a:outerShdw>
                </a:effectLst>
              </a:rPr>
              <a:t>n</a:t>
            </a:r>
            <a:r>
              <a:rPr lang="vi-VN" sz="2400" smtClean="0">
                <a:effectLst>
                  <a:outerShdw blurRad="38100" dist="38100" dir="2700000" algn="tl">
                    <a:srgbClr val="000000">
                      <a:alpha val="43137"/>
                    </a:srgbClr>
                  </a:outerShdw>
                </a:effectLst>
              </a:rPr>
              <a:t>ghĩa</a:t>
            </a:r>
            <a:r>
              <a:rPr lang="en-US" sz="2400">
                <a:effectLst>
                  <a:outerShdw blurRad="38100" dist="38100" dir="2700000" algn="tl">
                    <a:srgbClr val="000000">
                      <a:alpha val="43137"/>
                    </a:srgbClr>
                  </a:outerShdw>
                </a:effectLst>
              </a:rPr>
              <a:t>: </a:t>
            </a:r>
            <a:endParaRPr lang="en-US" sz="2400" smtClean="0">
              <a:effectLst>
                <a:outerShdw blurRad="38100" dist="38100" dir="2700000" algn="tl">
                  <a:srgbClr val="000000">
                    <a:alpha val="43137"/>
                  </a:srgbClr>
                </a:outerShdw>
              </a:effectLst>
            </a:endParaRPr>
          </a:p>
          <a:p>
            <a:pPr marL="800100" lvl="1" indent="-342900">
              <a:spcBef>
                <a:spcPts val="600"/>
              </a:spcBef>
              <a:spcAft>
                <a:spcPts val="600"/>
              </a:spcAft>
              <a:buFont typeface="Wingdings" pitchFamily="2" charset="2"/>
              <a:buChar char="Ø"/>
            </a:pPr>
            <a:r>
              <a:rPr lang="en-US" sz="2400">
                <a:solidFill>
                  <a:srgbClr val="C00000"/>
                </a:solidFill>
                <a:effectLst>
                  <a:outerShdw blurRad="38100" dist="38100" dir="2700000" algn="tl">
                    <a:srgbClr val="000000">
                      <a:alpha val="43137"/>
                    </a:srgbClr>
                  </a:outerShdw>
                </a:effectLst>
              </a:rPr>
              <a:t>KNPM </a:t>
            </a:r>
            <a:r>
              <a:rPr lang="vi-VN" sz="2400"/>
              <a:t>là quá trình sử dụng các nguyên lý, phương pháp và công cụ kỹ thuật để phát triển, vận hành và bảo trì phần mềm. </a:t>
            </a:r>
            <a:endParaRPr lang="en-US" sz="2400" smtClean="0"/>
          </a:p>
          <a:p>
            <a:pPr marL="800100" lvl="1" indent="-342900">
              <a:spcBef>
                <a:spcPts val="600"/>
              </a:spcBef>
              <a:spcAft>
                <a:spcPts val="600"/>
              </a:spcAft>
              <a:buFont typeface="Wingdings" pitchFamily="2" charset="2"/>
              <a:buChar char="Ø"/>
            </a:pPr>
            <a:r>
              <a:rPr lang="vi-VN" sz="2400" smtClean="0"/>
              <a:t>Nó </a:t>
            </a:r>
            <a:r>
              <a:rPr lang="vi-VN" sz="2400"/>
              <a:t>bao gồm việc phân tích, thiết kế, phát triển, kiểm thử, triển khai và bảo trì phần mềm theo một quy trình có hệ thống và có kế hoạch.</a:t>
            </a:r>
          </a:p>
          <a:p>
            <a:pPr marL="342900" indent="-342900">
              <a:spcBef>
                <a:spcPts val="600"/>
              </a:spcBef>
              <a:spcAft>
                <a:spcPts val="600"/>
              </a:spcAft>
              <a:buFont typeface="Wingdings" pitchFamily="2" charset="2"/>
              <a:buChar char="v"/>
            </a:pPr>
            <a:endParaRPr lang="en-US" sz="2400"/>
          </a:p>
        </p:txBody>
      </p:sp>
    </p:spTree>
    <p:extLst>
      <p:ext uri="{BB962C8B-B14F-4D97-AF65-F5344CB8AC3E}">
        <p14:creationId xmlns:p14="http://schemas.microsoft.com/office/powerpoint/2010/main" val="2987926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487362"/>
          </a:xfrm>
        </p:spPr>
        <p:txBody>
          <a:bodyPr>
            <a:noAutofit/>
          </a:bodyPr>
          <a:lstStyle/>
          <a:p>
            <a:pPr algn="l"/>
            <a:r>
              <a:rPr lang="en-US" b="0" smtClean="0">
                <a:solidFill>
                  <a:srgbClr val="002060"/>
                </a:solidFill>
                <a:effectLst>
                  <a:outerShdw blurRad="38100" dist="38100" dir="2700000" algn="tl">
                    <a:srgbClr val="000000">
                      <a:alpha val="43137"/>
                    </a:srgbClr>
                  </a:outerShdw>
                </a:effectLst>
              </a:rPr>
              <a:t>1.3.2 Các Mục Tiêu Của K</a:t>
            </a:r>
            <a:r>
              <a:rPr lang="vi-VN" b="0" smtClean="0">
                <a:solidFill>
                  <a:srgbClr val="002060"/>
                </a:solidFill>
                <a:effectLst>
                  <a:outerShdw blurRad="38100" dist="38100" dir="2700000" algn="tl">
                    <a:srgbClr val="000000">
                      <a:alpha val="43137"/>
                    </a:srgbClr>
                  </a:outerShdw>
                </a:effectLst>
              </a:rPr>
              <a:t>ỹ n</a:t>
            </a:r>
            <a:r>
              <a:rPr lang="en-US" b="0" smtClean="0">
                <a:solidFill>
                  <a:srgbClr val="002060"/>
                </a:solidFill>
                <a:effectLst>
                  <a:outerShdw blurRad="38100" dist="38100" dir="2700000" algn="tl">
                    <a:srgbClr val="000000">
                      <a:alpha val="43137"/>
                    </a:srgbClr>
                  </a:outerShdw>
                </a:effectLst>
              </a:rPr>
              <a:t>ghệ phần mềm</a:t>
            </a:r>
            <a:endParaRPr lang="vi-VN"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19</a:t>
            </a:fld>
            <a:endParaRPr lang="en-US">
              <a:solidFill>
                <a:srgbClr val="000000"/>
              </a:solidFill>
            </a:endParaRPr>
          </a:p>
        </p:txBody>
      </p:sp>
      <p:sp>
        <p:nvSpPr>
          <p:cNvPr id="5" name="TextBox 4"/>
          <p:cNvSpPr txBox="1"/>
          <p:nvPr/>
        </p:nvSpPr>
        <p:spPr>
          <a:xfrm>
            <a:off x="304800" y="805190"/>
            <a:ext cx="8763000" cy="5293757"/>
          </a:xfrm>
          <a:prstGeom prst="rect">
            <a:avLst/>
          </a:prstGeom>
          <a:noFill/>
        </p:spPr>
        <p:txBody>
          <a:bodyPr wrap="square" rtlCol="0">
            <a:spAutoFit/>
          </a:bodyPr>
          <a:lstStyle/>
          <a:p>
            <a:pPr marL="342900" indent="-342900">
              <a:spcBef>
                <a:spcPts val="600"/>
              </a:spcBef>
              <a:spcAft>
                <a:spcPts val="600"/>
              </a:spcAft>
              <a:buFont typeface="Wingdings" pitchFamily="2" charset="2"/>
              <a:buChar char="v"/>
            </a:pPr>
            <a:r>
              <a:rPr lang="vi-VN" sz="2400" smtClean="0">
                <a:solidFill>
                  <a:srgbClr val="C00000"/>
                </a:solidFill>
                <a:effectLst>
                  <a:outerShdw blurRad="38100" dist="38100" dir="2700000" algn="tl">
                    <a:srgbClr val="000000">
                      <a:alpha val="43137"/>
                    </a:srgbClr>
                  </a:outerShdw>
                </a:effectLst>
              </a:rPr>
              <a:t>Tính </a:t>
            </a:r>
            <a:r>
              <a:rPr lang="vi-VN" sz="2400">
                <a:solidFill>
                  <a:srgbClr val="C00000"/>
                </a:solidFill>
                <a:effectLst>
                  <a:outerShdw blurRad="38100" dist="38100" dir="2700000" algn="tl">
                    <a:srgbClr val="000000">
                      <a:alpha val="43137"/>
                    </a:srgbClr>
                  </a:outerShdw>
                </a:effectLst>
              </a:rPr>
              <a:t>Đúng Đắn: </a:t>
            </a:r>
            <a:r>
              <a:rPr lang="vi-VN" sz="2400"/>
              <a:t>Đảm bảo phần mềm thực hiện đúng các chức năng yêu cầu</a:t>
            </a:r>
            <a:r>
              <a:rPr lang="vi-VN" sz="2400" smtClean="0"/>
              <a:t>.</a:t>
            </a:r>
            <a:endParaRPr lang="en-US" sz="2400" smtClean="0"/>
          </a:p>
          <a:p>
            <a:pPr marL="342900" indent="-342900">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Hiệu Quả: </a:t>
            </a:r>
            <a:r>
              <a:rPr lang="vi-VN" sz="2400"/>
              <a:t>Phần mềm phải hoạt động hiệu quả về thời gian và tài nguyên</a:t>
            </a:r>
            <a:r>
              <a:rPr lang="vi-VN" sz="2400" smtClean="0"/>
              <a:t>.</a:t>
            </a:r>
            <a:endParaRPr lang="en-US" sz="2400" smtClean="0"/>
          </a:p>
          <a:p>
            <a:pPr marL="342900" indent="-342900">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Bền Vững: </a:t>
            </a:r>
            <a:r>
              <a:rPr lang="vi-VN" sz="2400"/>
              <a:t>Phần mềm phải có khả năng bảo trì và cập nhật dễ dàng</a:t>
            </a:r>
            <a:r>
              <a:rPr lang="vi-VN" sz="2400" smtClean="0"/>
              <a:t>.</a:t>
            </a:r>
            <a:endParaRPr lang="en-US" sz="2400" smtClean="0"/>
          </a:p>
          <a:p>
            <a:pPr marL="342900" indent="-342900">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Tin Cậy:</a:t>
            </a:r>
            <a:r>
              <a:rPr lang="vi-VN" sz="2400"/>
              <a:t> Phần mềm phải đáng tin cậy, không xảy ra lỗi nghiêm trọng khi sử dụng</a:t>
            </a:r>
            <a:r>
              <a:rPr lang="vi-VN" sz="2400" smtClean="0"/>
              <a:t>.</a:t>
            </a:r>
            <a:endParaRPr lang="en-US" sz="2400" smtClean="0"/>
          </a:p>
          <a:p>
            <a:pPr marL="342900" indent="-342900">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Khả Mở Rộng:</a:t>
            </a:r>
            <a:r>
              <a:rPr lang="vi-VN" sz="2400"/>
              <a:t> Phần mềm cần dễ dàng mở rộng khi có yêu cầu mới</a:t>
            </a:r>
            <a:r>
              <a:rPr lang="vi-VN" sz="2400" smtClean="0"/>
              <a:t>.</a:t>
            </a:r>
            <a:endParaRPr lang="en-US" sz="2400" smtClean="0"/>
          </a:p>
          <a:p>
            <a:pPr marL="342900" indent="-342900">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Tái Sử Dụng: </a:t>
            </a:r>
            <a:r>
              <a:rPr lang="vi-VN" sz="2400"/>
              <a:t>Các thành phần của phần mềm nên có khả năng tái sử dụng trong các dự án khác.</a:t>
            </a:r>
            <a:endParaRPr lang="en-US" sz="24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794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62000" y="76200"/>
            <a:ext cx="7772400" cy="914400"/>
          </a:xfrm>
        </p:spPr>
        <p:txBody>
          <a:bodyPr/>
          <a:lstStyle/>
          <a:p>
            <a:r>
              <a:rPr lang="en-US" sz="3600" b="1" smtClean="0">
                <a:solidFill>
                  <a:srgbClr val="3333FF"/>
                </a:solidFill>
              </a:rPr>
              <a:t>NỘI DUNG </a:t>
            </a:r>
            <a:endParaRPr lang="en-US" sz="3600" b="1">
              <a:solidFill>
                <a:srgbClr val="3333FF"/>
              </a:solidFill>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4100" name="Rectangle 4"/>
          <p:cNvSpPr>
            <a:spLocks noChangeArrowheads="1"/>
          </p:cNvSpPr>
          <p:nvPr/>
        </p:nvSpPr>
        <p:spPr bwMode="auto">
          <a:xfrm>
            <a:off x="526312" y="914400"/>
            <a:ext cx="8610600" cy="5539978"/>
          </a:xfrm>
          <a:prstGeom prst="rect">
            <a:avLst/>
          </a:prstGeom>
          <a:noFill/>
          <a:ln w="9525">
            <a:solidFill>
              <a:schemeClr val="accent1"/>
            </a:solidFill>
            <a:miter lim="800000"/>
            <a:headEnd/>
            <a:tailEnd/>
          </a:ln>
          <a:effectLst/>
        </p:spPr>
        <p:txBody>
          <a:bodyPr wrap="square" anchor="ctr">
            <a:spAutoFit/>
          </a:bodyPr>
          <a:lstStyle/>
          <a:p>
            <a:pPr>
              <a:spcBef>
                <a:spcPts val="600"/>
              </a:spcBef>
              <a:spcAft>
                <a:spcPts val="600"/>
              </a:spcAft>
            </a:pPr>
            <a:r>
              <a:rPr lang="en-US" sz="2800" smtClean="0">
                <a:solidFill>
                  <a:srgbClr val="002060"/>
                </a:solidFill>
                <a:effectLst>
                  <a:outerShdw blurRad="38100" dist="38100" dir="2700000" algn="tl">
                    <a:srgbClr val="000000">
                      <a:alpha val="43137"/>
                    </a:srgbClr>
                  </a:outerShdw>
                </a:effectLst>
              </a:rPr>
              <a:t>1.1. </a:t>
            </a:r>
            <a:r>
              <a:rPr lang="en-US" sz="2800">
                <a:solidFill>
                  <a:srgbClr val="002060"/>
                </a:solidFill>
                <a:effectLst>
                  <a:outerShdw blurRad="38100" dist="38100" dir="2700000" algn="tl">
                    <a:srgbClr val="000000">
                      <a:alpha val="43137"/>
                    </a:srgbClr>
                  </a:outerShdw>
                </a:effectLst>
              </a:rPr>
              <a:t>Phần mềm và tầm quan trọng của phần mềm</a:t>
            </a:r>
            <a:endParaRPr lang="en-US" sz="2800" smtClean="0">
              <a:solidFill>
                <a:srgbClr val="002060"/>
              </a:solidFill>
              <a:effectLst>
                <a:outerShdw blurRad="38100" dist="38100" dir="2700000" algn="tl">
                  <a:srgbClr val="000000">
                    <a:alpha val="43137"/>
                  </a:srgbClr>
                </a:outerShdw>
              </a:effectLst>
            </a:endParaRPr>
          </a:p>
          <a:p>
            <a:pPr>
              <a:spcBef>
                <a:spcPts val="600"/>
              </a:spcBef>
              <a:spcAft>
                <a:spcPts val="600"/>
              </a:spcAft>
            </a:pPr>
            <a:r>
              <a:rPr lang="en-US" sz="2800" smtClean="0">
                <a:solidFill>
                  <a:srgbClr val="002060"/>
                </a:solidFill>
                <a:effectLst>
                  <a:outerShdw blurRad="38100" dist="38100" dir="2700000" algn="tl">
                    <a:srgbClr val="000000">
                      <a:alpha val="43137"/>
                    </a:srgbClr>
                  </a:outerShdw>
                </a:effectLst>
              </a:rPr>
              <a:t>1.2</a:t>
            </a:r>
            <a:r>
              <a:rPr lang="en-US" sz="2800">
                <a:solidFill>
                  <a:srgbClr val="002060"/>
                </a:solidFill>
                <a:effectLst>
                  <a:outerShdw blurRad="38100" dist="38100" dir="2700000" algn="tl">
                    <a:srgbClr val="000000">
                      <a:alpha val="43137"/>
                    </a:srgbClr>
                  </a:outerShdw>
                </a:effectLst>
              </a:rPr>
              <a:t>. Sự phát triển của phần mềm và thách </a:t>
            </a:r>
            <a:r>
              <a:rPr lang="en-US" sz="2800" smtClean="0">
                <a:solidFill>
                  <a:srgbClr val="002060"/>
                </a:solidFill>
                <a:effectLst>
                  <a:outerShdw blurRad="38100" dist="38100" dir="2700000" algn="tl">
                    <a:srgbClr val="000000">
                      <a:alpha val="43137"/>
                    </a:srgbClr>
                  </a:outerShdw>
                </a:effectLst>
              </a:rPr>
              <a:t>thức</a:t>
            </a:r>
          </a:p>
          <a:p>
            <a:pPr>
              <a:spcBef>
                <a:spcPts val="600"/>
              </a:spcBef>
              <a:spcAft>
                <a:spcPts val="600"/>
              </a:spcAft>
            </a:pPr>
            <a:r>
              <a:rPr lang="en-US" sz="2800" smtClean="0">
                <a:solidFill>
                  <a:srgbClr val="002060"/>
                </a:solidFill>
                <a:effectLst>
                  <a:outerShdw blurRad="38100" dist="38100" dir="2700000" algn="tl">
                    <a:srgbClr val="000000">
                      <a:alpha val="43137"/>
                    </a:srgbClr>
                  </a:outerShdw>
                </a:effectLst>
              </a:rPr>
              <a:t>1.3. Kỹ nghệ phần mềm</a:t>
            </a:r>
          </a:p>
          <a:p>
            <a:pPr>
              <a:spcBef>
                <a:spcPts val="600"/>
              </a:spcBef>
              <a:spcAft>
                <a:spcPts val="600"/>
              </a:spcAft>
            </a:pPr>
            <a:r>
              <a:rPr lang="en-US" sz="2800" smtClean="0">
                <a:effectLst>
                  <a:outerShdw blurRad="38100" dist="38100" dir="2700000" algn="tl">
                    <a:srgbClr val="000000">
                      <a:alpha val="43137"/>
                    </a:srgbClr>
                  </a:outerShdw>
                </a:effectLst>
              </a:rPr>
              <a:t>1.4. </a:t>
            </a:r>
            <a:r>
              <a:rPr lang="en-US" sz="2800" noProof="1">
                <a:solidFill>
                  <a:srgbClr val="002060"/>
                </a:solidFill>
                <a:effectLst>
                  <a:outerShdw blurRad="38100" dist="38100" dir="2700000" algn="tl">
                    <a:srgbClr val="000000">
                      <a:alpha val="43137"/>
                    </a:srgbClr>
                  </a:outerShdw>
                </a:effectLst>
              </a:rPr>
              <a:t>Tiến trình phần mềm </a:t>
            </a:r>
            <a:endParaRPr lang="en-US" sz="2800">
              <a:solidFill>
                <a:srgbClr val="002060"/>
              </a:solidFill>
              <a:effectLst>
                <a:outerShdw blurRad="38100" dist="38100" dir="2700000" algn="tl">
                  <a:srgbClr val="000000">
                    <a:alpha val="43137"/>
                  </a:srgbClr>
                </a:outerShdw>
              </a:effectLst>
            </a:endParaRPr>
          </a:p>
          <a:p>
            <a:pPr>
              <a:spcBef>
                <a:spcPts val="600"/>
              </a:spcBef>
              <a:spcAft>
                <a:spcPts val="600"/>
              </a:spcAft>
            </a:pPr>
            <a:r>
              <a:rPr lang="en-US" sz="2800" smtClean="0">
                <a:solidFill>
                  <a:srgbClr val="002060"/>
                </a:solidFill>
                <a:effectLst>
                  <a:outerShdw blurRad="38100" dist="38100" dir="2700000" algn="tl">
                    <a:srgbClr val="000000">
                      <a:alpha val="43137"/>
                    </a:srgbClr>
                  </a:outerShdw>
                </a:effectLst>
              </a:rPr>
              <a:t>1.5. </a:t>
            </a:r>
            <a:r>
              <a:rPr lang="en-US" sz="2800">
                <a:solidFill>
                  <a:srgbClr val="002060"/>
                </a:solidFill>
                <a:effectLst>
                  <a:outerShdw blurRad="38100" dist="38100" dir="2700000" algn="tl">
                    <a:srgbClr val="000000">
                      <a:alpha val="43137"/>
                    </a:srgbClr>
                  </a:outerShdw>
                </a:effectLst>
              </a:rPr>
              <a:t>Một số mô hình tiến trình phần mềm </a:t>
            </a:r>
            <a:r>
              <a:rPr lang="en-US" sz="2800" smtClean="0">
                <a:solidFill>
                  <a:srgbClr val="002060"/>
                </a:solidFill>
                <a:effectLst>
                  <a:outerShdw blurRad="38100" dist="38100" dir="2700000" algn="tl">
                    <a:srgbClr val="000000">
                      <a:alpha val="43137"/>
                    </a:srgbClr>
                  </a:outerShdw>
                </a:effectLst>
              </a:rPr>
              <a:t>phổ biến</a:t>
            </a:r>
          </a:p>
          <a:p>
            <a:pPr marL="690563">
              <a:spcBef>
                <a:spcPts val="600"/>
              </a:spcBef>
              <a:spcAft>
                <a:spcPts val="600"/>
              </a:spcAft>
            </a:pPr>
            <a:r>
              <a:rPr lang="en-US" sz="2400" smtClean="0">
                <a:solidFill>
                  <a:srgbClr val="002060"/>
                </a:solidFill>
                <a:effectLst>
                  <a:outerShdw blurRad="38100" dist="38100" dir="2700000" algn="tl">
                    <a:srgbClr val="000000">
                      <a:alpha val="43137"/>
                    </a:srgbClr>
                  </a:outerShdw>
                </a:effectLst>
              </a:rPr>
              <a:t>1.5.1 </a:t>
            </a:r>
            <a:r>
              <a:rPr lang="en-US" sz="2400" smtClean="0">
                <a:solidFill>
                  <a:srgbClr val="000000"/>
                </a:solidFill>
                <a:effectLst>
                  <a:outerShdw blurRad="38100" dist="38100" dir="2700000" algn="tl">
                    <a:srgbClr val="000000">
                      <a:alpha val="43137"/>
                    </a:srgbClr>
                  </a:outerShdw>
                </a:effectLst>
              </a:rPr>
              <a:t>Mô </a:t>
            </a:r>
            <a:r>
              <a:rPr lang="en-US" sz="2400">
                <a:solidFill>
                  <a:srgbClr val="000000"/>
                </a:solidFill>
                <a:effectLst>
                  <a:outerShdw blurRad="38100" dist="38100" dir="2700000" algn="tl">
                    <a:srgbClr val="000000">
                      <a:alpha val="43137"/>
                    </a:srgbClr>
                  </a:outerShdw>
                </a:effectLst>
              </a:rPr>
              <a:t>hình thác n</a:t>
            </a:r>
            <a:r>
              <a:rPr lang="vi-VN" sz="2400">
                <a:solidFill>
                  <a:srgbClr val="000000"/>
                </a:solidFill>
                <a:effectLst>
                  <a:outerShdw blurRad="38100" dist="38100" dir="2700000" algn="tl">
                    <a:srgbClr val="000000">
                      <a:alpha val="43137"/>
                    </a:srgbClr>
                  </a:outerShdw>
                </a:effectLst>
              </a:rPr>
              <a:t>ướ</a:t>
            </a:r>
            <a:r>
              <a:rPr lang="en-US" sz="2400">
                <a:solidFill>
                  <a:srgbClr val="000000"/>
                </a:solidFill>
                <a:effectLst>
                  <a:outerShdw blurRad="38100" dist="38100" dir="2700000" algn="tl">
                    <a:srgbClr val="000000">
                      <a:alpha val="43137"/>
                    </a:srgbClr>
                  </a:outerShdw>
                </a:effectLst>
              </a:rPr>
              <a:t>c (Water </a:t>
            </a:r>
            <a:r>
              <a:rPr lang="en-US" sz="2400" smtClean="0">
                <a:solidFill>
                  <a:srgbClr val="000000"/>
                </a:solidFill>
                <a:effectLst>
                  <a:outerShdw blurRad="38100" dist="38100" dir="2700000" algn="tl">
                    <a:srgbClr val="000000">
                      <a:alpha val="43137"/>
                    </a:srgbClr>
                  </a:outerShdw>
                </a:effectLst>
              </a:rPr>
              <a:t>Fall </a:t>
            </a:r>
            <a:r>
              <a:rPr lang="en-US" sz="2400">
                <a:solidFill>
                  <a:srgbClr val="000000"/>
                </a:solidFill>
                <a:effectLst>
                  <a:outerShdw blurRad="38100" dist="38100" dir="2700000" algn="tl">
                    <a:srgbClr val="000000">
                      <a:alpha val="43137"/>
                    </a:srgbClr>
                  </a:outerShdw>
                </a:effectLst>
              </a:rPr>
              <a:t>Model</a:t>
            </a:r>
            <a:r>
              <a:rPr lang="en-US" sz="2400" smtClean="0">
                <a:solidFill>
                  <a:srgbClr val="000000"/>
                </a:solidFill>
                <a:effectLst>
                  <a:outerShdw blurRad="38100" dist="38100" dir="2700000" algn="tl">
                    <a:srgbClr val="000000">
                      <a:alpha val="43137"/>
                    </a:srgbClr>
                  </a:outerShdw>
                </a:effectLst>
              </a:rPr>
              <a:t>)</a:t>
            </a:r>
          </a:p>
          <a:p>
            <a:pPr marL="690563">
              <a:spcBef>
                <a:spcPts val="600"/>
              </a:spcBef>
              <a:spcAft>
                <a:spcPts val="600"/>
              </a:spcAft>
            </a:pPr>
            <a:r>
              <a:rPr lang="en-US" sz="2400">
                <a:solidFill>
                  <a:srgbClr val="002060"/>
                </a:solidFill>
                <a:effectLst>
                  <a:outerShdw blurRad="38100" dist="38100" dir="2700000" algn="tl">
                    <a:srgbClr val="000000">
                      <a:alpha val="43137"/>
                    </a:srgbClr>
                  </a:outerShdw>
                </a:effectLst>
              </a:rPr>
              <a:t>1.5.2 Mô hình phát triển phần mềm </a:t>
            </a:r>
            <a:r>
              <a:rPr lang="en-US" sz="2400" smtClean="0">
                <a:solidFill>
                  <a:srgbClr val="002060"/>
                </a:solidFill>
                <a:effectLst>
                  <a:outerShdw blurRad="38100" dist="38100" dir="2700000" algn="tl">
                    <a:srgbClr val="000000">
                      <a:alpha val="43137"/>
                    </a:srgbClr>
                  </a:outerShdw>
                </a:effectLst>
              </a:rPr>
              <a:t>Agile</a:t>
            </a:r>
          </a:p>
          <a:p>
            <a:pPr marL="690563">
              <a:spcBef>
                <a:spcPts val="600"/>
              </a:spcBef>
              <a:spcAft>
                <a:spcPts val="600"/>
              </a:spcAft>
            </a:pPr>
            <a:r>
              <a:rPr lang="en-US" sz="2400">
                <a:solidFill>
                  <a:srgbClr val="002060"/>
                </a:solidFill>
                <a:effectLst>
                  <a:outerShdw blurRad="38100" dist="38100" dir="2700000" algn="tl">
                    <a:srgbClr val="000000">
                      <a:alpha val="43137"/>
                    </a:srgbClr>
                  </a:outerShdw>
                </a:effectLst>
              </a:rPr>
              <a:t>1.5.3 Mô hình làm bản mẫu </a:t>
            </a:r>
            <a:r>
              <a:rPr lang="vi-VN" sz="2400">
                <a:solidFill>
                  <a:srgbClr val="002060"/>
                </a:solidFill>
                <a:effectLst>
                  <a:outerShdw blurRad="38100" dist="38100" dir="2700000" algn="tl">
                    <a:srgbClr val="000000">
                      <a:alpha val="43137"/>
                    </a:srgbClr>
                  </a:outerShdw>
                </a:effectLst>
              </a:rPr>
              <a:t>(Prototype Model</a:t>
            </a:r>
            <a:r>
              <a:rPr lang="vi-VN" sz="2400" smtClean="0">
                <a:solidFill>
                  <a:srgbClr val="002060"/>
                </a:solidFill>
                <a:effectLst>
                  <a:outerShdw blurRad="38100" dist="38100" dir="2700000" algn="tl">
                    <a:srgbClr val="000000">
                      <a:alpha val="43137"/>
                    </a:srgbClr>
                  </a:outerShdw>
                </a:effectLst>
              </a:rPr>
              <a:t>)</a:t>
            </a:r>
            <a:endParaRPr lang="en-US" sz="2400" smtClean="0">
              <a:solidFill>
                <a:srgbClr val="002060"/>
              </a:solidFill>
              <a:effectLst>
                <a:outerShdw blurRad="38100" dist="38100" dir="2700000" algn="tl">
                  <a:srgbClr val="000000">
                    <a:alpha val="43137"/>
                  </a:srgbClr>
                </a:outerShdw>
              </a:effectLst>
            </a:endParaRPr>
          </a:p>
          <a:p>
            <a:pPr marL="690563">
              <a:spcBef>
                <a:spcPts val="600"/>
              </a:spcBef>
              <a:spcAft>
                <a:spcPts val="600"/>
              </a:spcAft>
            </a:pPr>
            <a:r>
              <a:rPr lang="en-US" sz="2400">
                <a:solidFill>
                  <a:srgbClr val="002060"/>
                </a:solidFill>
                <a:effectLst>
                  <a:outerShdw blurRad="38100" dist="38100" dir="2700000" algn="tl">
                    <a:srgbClr val="000000">
                      <a:alpha val="43137"/>
                    </a:srgbClr>
                  </a:outerShdw>
                </a:effectLst>
              </a:rPr>
              <a:t>1.5.4 Mô hình xoắn ốc (Spiral Model)</a:t>
            </a:r>
            <a:endParaRPr lang="en-US" sz="2400">
              <a:solidFill>
                <a:srgbClr val="000000"/>
              </a:solidFill>
            </a:endParaRPr>
          </a:p>
          <a:p>
            <a:pPr>
              <a:spcBef>
                <a:spcPts val="600"/>
              </a:spcBef>
              <a:spcAft>
                <a:spcPts val="600"/>
              </a:spcAft>
            </a:pPr>
            <a:r>
              <a:rPr lang="en-US" sz="2800" smtClean="0">
                <a:solidFill>
                  <a:srgbClr val="002060"/>
                </a:solidFill>
                <a:effectLst>
                  <a:outerShdw blurRad="38100" dist="38100" dir="2700000" algn="tl">
                    <a:srgbClr val="000000">
                      <a:alpha val="43137"/>
                    </a:srgbClr>
                  </a:outerShdw>
                </a:effectLst>
              </a:rPr>
              <a:t>1.6. Ch</a:t>
            </a:r>
            <a:r>
              <a:rPr lang="vi-VN" sz="2800" smtClean="0">
                <a:solidFill>
                  <a:srgbClr val="002060"/>
                </a:solidFill>
                <a:effectLst>
                  <a:outerShdw blurRad="38100" dist="38100" dir="2700000" algn="tl">
                    <a:srgbClr val="000000">
                      <a:alpha val="43137"/>
                    </a:srgbClr>
                  </a:outerShdw>
                </a:effectLst>
              </a:rPr>
              <a:t>ất lượng</a:t>
            </a:r>
            <a:r>
              <a:rPr lang="en-US" sz="2800" smtClean="0">
                <a:solidFill>
                  <a:srgbClr val="002060"/>
                </a:solidFill>
                <a:effectLst>
                  <a:outerShdw blurRad="38100" dist="38100" dir="2700000" algn="tl">
                    <a:srgbClr val="000000">
                      <a:alpha val="43137"/>
                    </a:srgbClr>
                  </a:outerShdw>
                </a:effectLst>
              </a:rPr>
              <a:t> phần mềm </a:t>
            </a:r>
            <a:endParaRPr lang="en-US" sz="280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487362"/>
          </a:xfrm>
        </p:spPr>
        <p:txBody>
          <a:bodyPr>
            <a:noAutofit/>
          </a:bodyPr>
          <a:lstStyle/>
          <a:p>
            <a:pPr algn="l"/>
            <a:r>
              <a:rPr lang="en-US" b="0" smtClean="0">
                <a:solidFill>
                  <a:srgbClr val="002060"/>
                </a:solidFill>
                <a:effectLst>
                  <a:outerShdw blurRad="38100" dist="38100" dir="2700000" algn="tl">
                    <a:srgbClr val="000000">
                      <a:alpha val="43137"/>
                    </a:srgbClr>
                  </a:outerShdw>
                </a:effectLst>
              </a:rPr>
              <a:t>1.3.3 </a:t>
            </a:r>
            <a:r>
              <a:rPr lang="vi-VN" b="0">
                <a:solidFill>
                  <a:srgbClr val="002060"/>
                </a:solidFill>
                <a:effectLst>
                  <a:outerShdw blurRad="38100" dist="38100" dir="2700000" algn="tl">
                    <a:srgbClr val="000000">
                      <a:alpha val="43137"/>
                    </a:srgbClr>
                  </a:outerShdw>
                </a:effectLst>
              </a:rPr>
              <a:t>Các Giai Đoạn Chính Trong </a:t>
            </a:r>
            <a:r>
              <a:rPr lang="en-US" b="0" smtClean="0">
                <a:solidFill>
                  <a:srgbClr val="002060"/>
                </a:solidFill>
                <a:effectLst>
                  <a:outerShdw blurRad="38100" dist="38100" dir="2700000" algn="tl">
                    <a:srgbClr val="000000">
                      <a:alpha val="43137"/>
                    </a:srgbClr>
                  </a:outerShdw>
                </a:effectLst>
              </a:rPr>
              <a:t>K</a:t>
            </a:r>
            <a:r>
              <a:rPr lang="vi-VN" b="0" smtClean="0">
                <a:solidFill>
                  <a:srgbClr val="002060"/>
                </a:solidFill>
                <a:effectLst>
                  <a:outerShdw blurRad="38100" dist="38100" dir="2700000" algn="tl">
                    <a:srgbClr val="000000">
                      <a:alpha val="43137"/>
                    </a:srgbClr>
                  </a:outerShdw>
                </a:effectLst>
              </a:rPr>
              <a:t>ỹ n</a:t>
            </a:r>
            <a:r>
              <a:rPr lang="en-US" b="0" smtClean="0">
                <a:solidFill>
                  <a:srgbClr val="002060"/>
                </a:solidFill>
                <a:effectLst>
                  <a:outerShdw blurRad="38100" dist="38100" dir="2700000" algn="tl">
                    <a:srgbClr val="000000">
                      <a:alpha val="43137"/>
                    </a:srgbClr>
                  </a:outerShdw>
                </a:effectLst>
              </a:rPr>
              <a:t>ghệ phần mềm</a:t>
            </a:r>
            <a:endParaRPr lang="vi-VN"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20</a:t>
            </a:fld>
            <a:endParaRPr lang="en-US">
              <a:solidFill>
                <a:srgbClr val="000000"/>
              </a:solidFill>
            </a:endParaRPr>
          </a:p>
        </p:txBody>
      </p:sp>
      <p:sp>
        <p:nvSpPr>
          <p:cNvPr id="5" name="TextBox 4"/>
          <p:cNvSpPr txBox="1"/>
          <p:nvPr/>
        </p:nvSpPr>
        <p:spPr>
          <a:xfrm>
            <a:off x="152400" y="798102"/>
            <a:ext cx="8991600" cy="6001643"/>
          </a:xfrm>
          <a:prstGeom prst="rect">
            <a:avLst/>
          </a:prstGeom>
          <a:noFill/>
        </p:spPr>
        <p:txBody>
          <a:bodyPr wrap="square" rtlCol="0">
            <a:spAutoFit/>
          </a:bodyPr>
          <a:lstStyle/>
          <a:p>
            <a:pPr marL="457200" indent="-457200">
              <a:buFont typeface="+mj-lt"/>
              <a:buAutoNum type="arabicPeriod"/>
            </a:pPr>
            <a:r>
              <a:rPr lang="vi-VN" sz="2400" smtClean="0">
                <a:solidFill>
                  <a:srgbClr val="C00000"/>
                </a:solidFill>
                <a:effectLst>
                  <a:outerShdw blurRad="38100" dist="38100" dir="2700000" algn="tl">
                    <a:srgbClr val="000000">
                      <a:alpha val="43137"/>
                    </a:srgbClr>
                  </a:outerShdw>
                </a:effectLst>
              </a:rPr>
              <a:t>Phân </a:t>
            </a:r>
            <a:r>
              <a:rPr lang="vi-VN" sz="2400">
                <a:solidFill>
                  <a:srgbClr val="C00000"/>
                </a:solidFill>
                <a:effectLst>
                  <a:outerShdw blurRad="38100" dist="38100" dir="2700000" algn="tl">
                    <a:srgbClr val="000000">
                      <a:alpha val="43137"/>
                    </a:srgbClr>
                  </a:outerShdw>
                </a:effectLst>
              </a:rPr>
              <a:t>Tích Yêu Cầu </a:t>
            </a:r>
            <a:r>
              <a:rPr lang="vi-VN" sz="2400">
                <a:effectLst>
                  <a:outerShdw blurRad="38100" dist="38100" dir="2700000" algn="tl">
                    <a:srgbClr val="000000">
                      <a:alpha val="43137"/>
                    </a:srgbClr>
                  </a:outerShdw>
                </a:effectLst>
              </a:rPr>
              <a:t>(Requirement Analysis):</a:t>
            </a:r>
          </a:p>
          <a:p>
            <a:pPr lvl="1"/>
            <a:r>
              <a:rPr lang="vi-VN" sz="2400"/>
              <a:t>Xác định các yêu cầu của phần mềm, bao gồm cả yêu cầu chức năng </a:t>
            </a:r>
            <a:r>
              <a:rPr lang="vi-VN" sz="2400" smtClean="0"/>
              <a:t>và </a:t>
            </a:r>
            <a:r>
              <a:rPr lang="vi-VN" sz="2400"/>
              <a:t>yêu cầu phi chức năng (hiệu suất, bảo mật...).</a:t>
            </a:r>
          </a:p>
          <a:p>
            <a:pPr marL="457200" indent="-457200">
              <a:buFont typeface="+mj-lt"/>
              <a:buAutoNum type="arabicPeriod"/>
            </a:pPr>
            <a:r>
              <a:rPr lang="vi-VN" sz="2400">
                <a:solidFill>
                  <a:srgbClr val="C00000"/>
                </a:solidFill>
                <a:effectLst>
                  <a:outerShdw blurRad="38100" dist="38100" dir="2700000" algn="tl">
                    <a:srgbClr val="000000">
                      <a:alpha val="43137"/>
                    </a:srgbClr>
                  </a:outerShdw>
                </a:effectLst>
              </a:rPr>
              <a:t>Thiết Kế Phần Mềm </a:t>
            </a:r>
            <a:r>
              <a:rPr lang="vi-VN" sz="2400">
                <a:effectLst>
                  <a:outerShdw blurRad="38100" dist="38100" dir="2700000" algn="tl">
                    <a:srgbClr val="000000">
                      <a:alpha val="43137"/>
                    </a:srgbClr>
                  </a:outerShdw>
                </a:effectLst>
              </a:rPr>
              <a:t>(Software Design):</a:t>
            </a:r>
          </a:p>
          <a:p>
            <a:pPr lvl="1"/>
            <a:r>
              <a:rPr lang="vi-VN" sz="2400"/>
              <a:t>Lập mô hình kiến trúc của hệ thống, thiết kế các thành phần và mối quan hệ giữa </a:t>
            </a:r>
            <a:r>
              <a:rPr lang="vi-VN" sz="2400" smtClean="0"/>
              <a:t>chúng.</a:t>
            </a:r>
            <a:endParaRPr lang="en-US" sz="2400" smtClean="0"/>
          </a:p>
          <a:p>
            <a:pPr lvl="1" indent="-457200">
              <a:buFont typeface="+mj-lt"/>
              <a:buAutoNum type="arabicPeriod" startAt="3"/>
            </a:pPr>
            <a:r>
              <a:rPr lang="en-US" sz="2400" smtClean="0">
                <a:solidFill>
                  <a:srgbClr val="C00000"/>
                </a:solidFill>
                <a:effectLst>
                  <a:outerShdw blurRad="38100" dist="38100" dir="2700000" algn="tl">
                    <a:srgbClr val="000000">
                      <a:alpha val="43137"/>
                    </a:srgbClr>
                  </a:outerShdw>
                </a:effectLst>
              </a:rPr>
              <a:t>Mã hóa </a:t>
            </a:r>
            <a:r>
              <a:rPr lang="vi-VN" sz="2400" smtClean="0">
                <a:effectLst>
                  <a:outerShdw blurRad="38100" dist="38100" dir="2700000" algn="tl">
                    <a:srgbClr val="000000">
                      <a:alpha val="43137"/>
                    </a:srgbClr>
                  </a:outerShdw>
                </a:effectLst>
              </a:rPr>
              <a:t>(</a:t>
            </a:r>
            <a:r>
              <a:rPr lang="en-US" sz="2400" smtClean="0">
                <a:effectLst>
                  <a:outerShdw blurRad="38100" dist="38100" dir="2700000" algn="tl">
                    <a:srgbClr val="000000">
                      <a:alpha val="43137"/>
                    </a:srgbClr>
                  </a:outerShdw>
                </a:effectLst>
              </a:rPr>
              <a:t>Coding</a:t>
            </a:r>
            <a:r>
              <a:rPr lang="vi-VN" sz="2400" smtClean="0">
                <a:effectLst>
                  <a:outerShdw blurRad="38100" dist="38100" dir="2700000" algn="tl">
                    <a:srgbClr val="000000">
                      <a:alpha val="43137"/>
                    </a:srgbClr>
                  </a:outerShdw>
                </a:effectLst>
              </a:rPr>
              <a:t>):</a:t>
            </a:r>
            <a:endParaRPr lang="vi-VN" sz="2400">
              <a:effectLst>
                <a:outerShdw blurRad="38100" dist="38100" dir="2700000" algn="tl">
                  <a:srgbClr val="000000">
                    <a:alpha val="43137"/>
                  </a:srgbClr>
                </a:outerShdw>
              </a:effectLst>
            </a:endParaRPr>
          </a:p>
          <a:p>
            <a:pPr lvl="1"/>
            <a:r>
              <a:rPr lang="en-US" sz="2400" smtClean="0"/>
              <a:t>L</a:t>
            </a:r>
            <a:r>
              <a:rPr lang="vi-VN" sz="2400" smtClean="0"/>
              <a:t>ập </a:t>
            </a:r>
            <a:r>
              <a:rPr lang="vi-VN" sz="2400"/>
              <a:t>trình các thành phần theo bản thiết kế đã có.</a:t>
            </a:r>
          </a:p>
          <a:p>
            <a:pPr lvl="1" indent="-457200">
              <a:buFont typeface="+mj-lt"/>
              <a:buAutoNum type="arabicPeriod" startAt="4"/>
            </a:pPr>
            <a:r>
              <a:rPr lang="vi-VN" sz="2400">
                <a:solidFill>
                  <a:srgbClr val="C00000"/>
                </a:solidFill>
                <a:effectLst>
                  <a:outerShdw blurRad="38100" dist="38100" dir="2700000" algn="tl">
                    <a:srgbClr val="000000">
                      <a:alpha val="43137"/>
                    </a:srgbClr>
                  </a:outerShdw>
                </a:effectLst>
              </a:rPr>
              <a:t>Kiểm Thử </a:t>
            </a:r>
            <a:r>
              <a:rPr lang="vi-VN" sz="2400">
                <a:effectLst>
                  <a:outerShdw blurRad="38100" dist="38100" dir="2700000" algn="tl">
                    <a:srgbClr val="000000">
                      <a:alpha val="43137"/>
                    </a:srgbClr>
                  </a:outerShdw>
                </a:effectLst>
              </a:rPr>
              <a:t>(Testing):</a:t>
            </a:r>
          </a:p>
          <a:p>
            <a:pPr lvl="1"/>
            <a:r>
              <a:rPr lang="vi-VN" sz="2400"/>
              <a:t>Đảm bảo rằng phần mềm hoạt động đúng yêu cầu và không có lỗi nghiêm trọng.</a:t>
            </a:r>
          </a:p>
          <a:p>
            <a:pPr marL="457200" indent="-457200">
              <a:buFont typeface="+mj-lt"/>
              <a:buAutoNum type="arabicPeriod" startAt="5"/>
            </a:pPr>
            <a:r>
              <a:rPr lang="vi-VN" sz="2400">
                <a:solidFill>
                  <a:srgbClr val="C00000"/>
                </a:solidFill>
                <a:effectLst>
                  <a:outerShdw blurRad="38100" dist="38100" dir="2700000" algn="tl">
                    <a:srgbClr val="000000">
                      <a:alpha val="43137"/>
                    </a:srgbClr>
                  </a:outerShdw>
                </a:effectLst>
              </a:rPr>
              <a:t>Triển Khai </a:t>
            </a:r>
            <a:r>
              <a:rPr lang="vi-VN" sz="2400">
                <a:effectLst>
                  <a:outerShdw blurRad="38100" dist="38100" dir="2700000" algn="tl">
                    <a:srgbClr val="000000">
                      <a:alpha val="43137"/>
                    </a:srgbClr>
                  </a:outerShdw>
                </a:effectLst>
              </a:rPr>
              <a:t>(Deployment):</a:t>
            </a:r>
          </a:p>
          <a:p>
            <a:pPr lvl="1"/>
            <a:r>
              <a:rPr lang="vi-VN" sz="2400"/>
              <a:t>Đưa phần mềm vào môi trường sử dụng thực tế.</a:t>
            </a:r>
          </a:p>
          <a:p>
            <a:pPr marL="457200" indent="-457200">
              <a:buFont typeface="+mj-lt"/>
              <a:buAutoNum type="arabicPeriod" startAt="5"/>
            </a:pPr>
            <a:r>
              <a:rPr lang="vi-VN" sz="2400">
                <a:solidFill>
                  <a:srgbClr val="C00000"/>
                </a:solidFill>
                <a:effectLst>
                  <a:outerShdw blurRad="38100" dist="38100" dir="2700000" algn="tl">
                    <a:srgbClr val="000000">
                      <a:alpha val="43137"/>
                    </a:srgbClr>
                  </a:outerShdw>
                </a:effectLst>
              </a:rPr>
              <a:t>Bảo Trì </a:t>
            </a:r>
            <a:r>
              <a:rPr lang="vi-VN" sz="2400">
                <a:effectLst>
                  <a:outerShdw blurRad="38100" dist="38100" dir="2700000" algn="tl">
                    <a:srgbClr val="000000">
                      <a:alpha val="43137"/>
                    </a:srgbClr>
                  </a:outerShdw>
                </a:effectLst>
              </a:rPr>
              <a:t>(Maintenance):</a:t>
            </a:r>
          </a:p>
          <a:p>
            <a:pPr lvl="1"/>
            <a:r>
              <a:rPr lang="vi-VN" sz="2400"/>
              <a:t>Sửa lỗi phát sinh, cải thiện và cập nhật phần mềm để đảm bảo nó luôn đáp ứng các nhu cầu hiện tại.</a:t>
            </a:r>
          </a:p>
        </p:txBody>
      </p:sp>
    </p:spTree>
    <p:extLst>
      <p:ext uri="{BB962C8B-B14F-4D97-AF65-F5344CB8AC3E}">
        <p14:creationId xmlns:p14="http://schemas.microsoft.com/office/powerpoint/2010/main" val="367040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 </a:t>
            </a:r>
            <a:r>
              <a:rPr lang="en-US" sz="2800" b="0" noProof="1" smtClean="0">
                <a:solidFill>
                  <a:srgbClr val="002060"/>
                </a:solidFill>
                <a:effectLst>
                  <a:outerShdw blurRad="38100" dist="38100" dir="2700000" algn="tl">
                    <a:srgbClr val="000000">
                      <a:alpha val="43137"/>
                    </a:srgbClr>
                  </a:outerShdw>
                </a:effectLst>
              </a:rPr>
              <a:t>Tiến trình phần mềm </a:t>
            </a:r>
            <a:endParaRPr lang="en-US" sz="2800"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21</a:t>
            </a:fld>
            <a:endParaRPr lang="en-US">
              <a:solidFill>
                <a:srgbClr val="000000"/>
              </a:solidFill>
            </a:endParaRPr>
          </a:p>
        </p:txBody>
      </p:sp>
      <p:sp>
        <p:nvSpPr>
          <p:cNvPr id="6" name="Rectangle 2"/>
          <p:cNvSpPr txBox="1">
            <a:spLocks noChangeArrowheads="1"/>
          </p:cNvSpPr>
          <p:nvPr/>
        </p:nvSpPr>
        <p:spPr bwMode="auto">
          <a:xfrm>
            <a:off x="258726" y="-609600"/>
            <a:ext cx="8763000" cy="471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533400" indent="-533400"/>
            <a:endParaRPr lang="en-US" b="1" noProof="1" smtClean="0">
              <a:solidFill>
                <a:srgbClr val="002060"/>
              </a:solidFill>
              <a:effectLst>
                <a:outerShdw blurRad="38100" dist="38100" dir="2700000" algn="tl">
                  <a:srgbClr val="000000">
                    <a:alpha val="43137"/>
                  </a:srgbClr>
                </a:outerShdw>
              </a:effectLst>
              <a:latin typeface="Arial"/>
            </a:endParaRPr>
          </a:p>
        </p:txBody>
      </p:sp>
      <p:pic>
        <p:nvPicPr>
          <p:cNvPr id="8" name="Picture 2"/>
          <p:cNvPicPr>
            <a:picLocks noChangeAspect="1" noChangeArrowheads="1"/>
          </p:cNvPicPr>
          <p:nvPr/>
        </p:nvPicPr>
        <p:blipFill>
          <a:blip r:embed="rId2" cstate="print"/>
          <a:srcRect/>
          <a:stretch>
            <a:fillRect/>
          </a:stretch>
        </p:blipFill>
        <p:spPr bwMode="auto">
          <a:xfrm>
            <a:off x="58205" y="1371600"/>
            <a:ext cx="8963521" cy="4919616"/>
          </a:xfrm>
          <a:prstGeom prst="rect">
            <a:avLst/>
          </a:prstGeom>
          <a:noFill/>
          <a:ln w="9525">
            <a:noFill/>
            <a:miter lim="800000"/>
            <a:headEnd/>
            <a:tailEnd/>
          </a:ln>
        </p:spPr>
      </p:pic>
      <p:sp>
        <p:nvSpPr>
          <p:cNvPr id="3" name="TextBox 2"/>
          <p:cNvSpPr txBox="1"/>
          <p:nvPr/>
        </p:nvSpPr>
        <p:spPr>
          <a:xfrm>
            <a:off x="304800" y="762000"/>
            <a:ext cx="6019800" cy="523220"/>
          </a:xfrm>
          <a:prstGeom prst="rect">
            <a:avLst/>
          </a:prstGeom>
          <a:noFill/>
        </p:spPr>
        <p:txBody>
          <a:bodyPr wrap="square" rtlCol="0">
            <a:spAutoFit/>
          </a:bodyPr>
          <a:lstStyle/>
          <a:p>
            <a:r>
              <a:rPr lang="en-US" sz="2800" smtClean="0">
                <a:effectLst>
                  <a:outerShdw blurRad="38100" dist="38100" dir="2700000" algn="tl">
                    <a:srgbClr val="000000">
                      <a:alpha val="43137"/>
                    </a:srgbClr>
                  </a:outerShdw>
                </a:effectLst>
              </a:rPr>
              <a:t>1.4.1 Khái niệm và </a:t>
            </a:r>
            <a:r>
              <a:rPr lang="vi-VN" sz="2800" smtClean="0">
                <a:effectLst>
                  <a:outerShdw blurRad="38100" dist="38100" dir="2700000" algn="tl">
                    <a:srgbClr val="000000">
                      <a:alpha val="43137"/>
                    </a:srgbClr>
                  </a:outerShdw>
                </a:effectLst>
              </a:rPr>
              <a:t>định nghĩa</a:t>
            </a:r>
            <a:r>
              <a:rPr lang="en-US" sz="2800" smtClean="0">
                <a:effectLst>
                  <a:outerShdw blurRad="38100" dist="38100" dir="2700000" algn="tl">
                    <a:srgbClr val="000000">
                      <a:alpha val="43137"/>
                    </a:srgbClr>
                  </a:outerShdw>
                </a:effectLst>
              </a:rPr>
              <a:t> </a:t>
            </a:r>
            <a:endParaRPr lang="en-US" sz="280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7401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152400"/>
            <a:ext cx="8839200"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1.4.2 Các h</a:t>
            </a:r>
            <a:r>
              <a:rPr lang="vi-VN" sz="2800" b="0" kern="1200" smtClean="0">
                <a:solidFill>
                  <a:schemeClr val="tx1"/>
                </a:solidFill>
                <a:effectLst>
                  <a:outerShdw blurRad="38100" dist="38100" dir="2700000" algn="tl">
                    <a:srgbClr val="000000">
                      <a:alpha val="43137"/>
                    </a:srgbClr>
                  </a:outerShdw>
                </a:effectLst>
                <a:latin typeface="Arial" charset="0"/>
              </a:rPr>
              <a:t>oạt động</a:t>
            </a:r>
            <a:r>
              <a:rPr lang="en-US" sz="2800" b="0" kern="1200" smtClean="0">
                <a:solidFill>
                  <a:schemeClr val="tx1"/>
                </a:solidFill>
                <a:effectLst>
                  <a:outerShdw blurRad="38100" dist="38100" dir="2700000" algn="tl">
                    <a:srgbClr val="000000">
                      <a:alpha val="43137"/>
                    </a:srgbClr>
                  </a:outerShdw>
                </a:effectLst>
                <a:latin typeface="Arial" charset="0"/>
              </a:rPr>
              <a:t> chính của t</a:t>
            </a:r>
            <a:r>
              <a:rPr lang="en-US" sz="2800" b="0" noProof="1" smtClean="0">
                <a:solidFill>
                  <a:srgbClr val="002060"/>
                </a:solidFill>
                <a:effectLst>
                  <a:outerShdw blurRad="38100" dist="38100" dir="2700000" algn="tl">
                    <a:srgbClr val="000000">
                      <a:alpha val="43137"/>
                    </a:srgbClr>
                  </a:outerShdw>
                </a:effectLst>
              </a:rPr>
              <a:t>iến trình PM</a:t>
            </a:r>
            <a:endParaRPr lang="en-US" sz="2800"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22</a:t>
            </a:fld>
            <a:endParaRPr lang="en-US">
              <a:solidFill>
                <a:srgbClr val="000000"/>
              </a:solidFill>
            </a:endParaRPr>
          </a:p>
        </p:txBody>
      </p:sp>
      <p:sp>
        <p:nvSpPr>
          <p:cNvPr id="6" name="Rectangle 2"/>
          <p:cNvSpPr txBox="1">
            <a:spLocks noChangeArrowheads="1"/>
          </p:cNvSpPr>
          <p:nvPr/>
        </p:nvSpPr>
        <p:spPr bwMode="auto">
          <a:xfrm>
            <a:off x="258726" y="-609600"/>
            <a:ext cx="8763000" cy="471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533400" indent="-533400"/>
            <a:endParaRPr lang="en-US" b="1" noProof="1" smtClean="0">
              <a:solidFill>
                <a:srgbClr val="002060"/>
              </a:solidFill>
              <a:effectLst>
                <a:outerShdw blurRad="38100" dist="38100" dir="2700000" algn="tl">
                  <a:srgbClr val="000000">
                    <a:alpha val="43137"/>
                  </a:srgbClr>
                </a:outerShdw>
              </a:effectLst>
              <a:latin typeface="Aria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44575"/>
            <a:ext cx="8991600"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947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152400"/>
            <a:ext cx="8839200"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1.4.3 X</a:t>
            </a:r>
            <a:r>
              <a:rPr lang="vi-VN" sz="2800" b="0" kern="1200" smtClean="0">
                <a:solidFill>
                  <a:schemeClr val="tx1"/>
                </a:solidFill>
                <a:effectLst>
                  <a:outerShdw blurRad="38100" dist="38100" dir="2700000" algn="tl">
                    <a:srgbClr val="000000">
                      <a:alpha val="43137"/>
                    </a:srgbClr>
                  </a:outerShdw>
                </a:effectLst>
                <a:latin typeface="Arial" charset="0"/>
              </a:rPr>
              <a:t>ác định</a:t>
            </a:r>
            <a:r>
              <a:rPr lang="en-US" sz="2800" b="0" kern="1200" smtClean="0">
                <a:solidFill>
                  <a:schemeClr val="tx1"/>
                </a:solidFill>
                <a:effectLst>
                  <a:outerShdw blurRad="38100" dist="38100" dir="2700000" algn="tl">
                    <a:srgbClr val="000000">
                      <a:alpha val="43137"/>
                    </a:srgbClr>
                  </a:outerShdw>
                </a:effectLst>
                <a:latin typeface="Arial" charset="0"/>
              </a:rPr>
              <a:t> yêu cầu phần mềm - Requirements </a:t>
            </a:r>
            <a:endParaRPr lang="en-US" sz="2800"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23</a:t>
            </a:fld>
            <a:endParaRPr lang="en-US">
              <a:solidFill>
                <a:srgbClr val="000000"/>
              </a:solidFill>
            </a:endParaRPr>
          </a:p>
        </p:txBody>
      </p:sp>
      <p:sp>
        <p:nvSpPr>
          <p:cNvPr id="6" name="Rectangle 2"/>
          <p:cNvSpPr txBox="1">
            <a:spLocks noChangeArrowheads="1"/>
          </p:cNvSpPr>
          <p:nvPr/>
        </p:nvSpPr>
        <p:spPr bwMode="auto">
          <a:xfrm>
            <a:off x="258726" y="-609600"/>
            <a:ext cx="8763000" cy="471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533400" indent="-533400"/>
            <a:endParaRPr lang="en-US" b="1" noProof="1" smtClean="0">
              <a:solidFill>
                <a:srgbClr val="002060"/>
              </a:solidFill>
              <a:effectLst>
                <a:outerShdw blurRad="38100" dist="38100" dir="2700000" algn="tl">
                  <a:srgbClr val="000000">
                    <a:alpha val="43137"/>
                  </a:srgbClr>
                </a:outerShdw>
              </a:effectLst>
              <a:latin typeface="Aria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90003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8726" y="4648200"/>
            <a:ext cx="8763000" cy="1200329"/>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X</a:t>
            </a:r>
            <a:r>
              <a:rPr lang="vi-VN" sz="2400" smtClean="0">
                <a:effectLst>
                  <a:outerShdw blurRad="38100" dist="38100" dir="2700000" algn="tl">
                    <a:srgbClr val="000000">
                      <a:alpha val="43137"/>
                    </a:srgbClr>
                  </a:outerShdw>
                </a:effectLst>
              </a:rPr>
              <a:t>ác định</a:t>
            </a:r>
            <a:r>
              <a:rPr lang="en-US" sz="2400" smtClean="0">
                <a:effectLst>
                  <a:outerShdw blurRad="38100" dist="38100" dir="2700000" algn="tl">
                    <a:srgbClr val="000000">
                      <a:alpha val="43137"/>
                    </a:srgbClr>
                  </a:outerShdw>
                </a:effectLst>
              </a:rPr>
              <a:t> yêu cầu phần mềm </a:t>
            </a:r>
            <a:r>
              <a:rPr lang="en-US" sz="2400" smtClean="0"/>
              <a:t>là x</a:t>
            </a:r>
            <a:r>
              <a:rPr lang="vi-VN" sz="2400" smtClean="0"/>
              <a:t>ác định</a:t>
            </a:r>
            <a:r>
              <a:rPr lang="en-US" sz="2400" smtClean="0"/>
              <a:t> các </a:t>
            </a:r>
            <a:r>
              <a:rPr lang="en-US" sz="2400" smtClean="0">
                <a:effectLst>
                  <a:outerShdw blurRad="38100" dist="38100" dir="2700000" algn="tl">
                    <a:srgbClr val="000000">
                      <a:alpha val="43137"/>
                    </a:srgbClr>
                  </a:outerShdw>
                </a:effectLst>
              </a:rPr>
              <a:t>ch</a:t>
            </a:r>
            <a:r>
              <a:rPr lang="vi-VN" sz="2400" smtClean="0">
                <a:effectLst>
                  <a:outerShdw blurRad="38100" dist="38100" dir="2700000" algn="tl">
                    <a:srgbClr val="000000">
                      <a:alpha val="43137"/>
                    </a:srgbClr>
                  </a:outerShdw>
                </a:effectLst>
              </a:rPr>
              <a:t>ức năng</a:t>
            </a:r>
            <a:r>
              <a:rPr lang="en-US" sz="2400" smtClean="0">
                <a:effectLst>
                  <a:outerShdw blurRad="38100" dist="38100" dir="2700000" algn="tl">
                    <a:srgbClr val="000000">
                      <a:alpha val="43137"/>
                    </a:srgbClr>
                  </a:outerShdw>
                </a:effectLst>
              </a:rPr>
              <a:t> </a:t>
            </a:r>
            <a:r>
              <a:rPr lang="en-US" sz="2400" smtClean="0"/>
              <a:t>của phần mềm và </a:t>
            </a:r>
            <a:r>
              <a:rPr lang="en-US" sz="2400">
                <a:effectLst>
                  <a:outerShdw blurRad="38100" dist="38100" dir="2700000" algn="tl">
                    <a:srgbClr val="000000">
                      <a:alpha val="43137"/>
                    </a:srgbClr>
                  </a:outerShdw>
                </a:effectLst>
              </a:rPr>
              <a:t>các ràng buộc </a:t>
            </a:r>
            <a:r>
              <a:rPr lang="en-US" sz="2400" smtClean="0"/>
              <a:t>mà nó cần phải tuân thủ khi phát triển, h</a:t>
            </a:r>
            <a:r>
              <a:rPr lang="vi-VN" sz="2400" smtClean="0"/>
              <a:t>oạt động</a:t>
            </a:r>
            <a:r>
              <a:rPr lang="en-US" sz="2400" smtClean="0"/>
              <a:t> và đặc tả nó.</a:t>
            </a:r>
            <a:endParaRPr lang="en-US" sz="2400"/>
          </a:p>
        </p:txBody>
      </p:sp>
    </p:spTree>
    <p:extLst>
      <p:ext uri="{BB962C8B-B14F-4D97-AF65-F5344CB8AC3E}">
        <p14:creationId xmlns:p14="http://schemas.microsoft.com/office/powerpoint/2010/main" val="141108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152400"/>
            <a:ext cx="8839200"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1.4.4 Phát triển phần mềm - Development</a:t>
            </a:r>
            <a:endParaRPr lang="en-US" sz="2800"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24</a:t>
            </a:fld>
            <a:endParaRPr lang="en-US">
              <a:solidFill>
                <a:srgbClr val="000000"/>
              </a:solidFill>
            </a:endParaRPr>
          </a:p>
        </p:txBody>
      </p:sp>
      <p:sp>
        <p:nvSpPr>
          <p:cNvPr id="6" name="Rectangle 2"/>
          <p:cNvSpPr txBox="1">
            <a:spLocks noChangeArrowheads="1"/>
          </p:cNvSpPr>
          <p:nvPr/>
        </p:nvSpPr>
        <p:spPr bwMode="auto">
          <a:xfrm>
            <a:off x="258726" y="-609600"/>
            <a:ext cx="8763000" cy="4714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533400" indent="-533400"/>
            <a:endParaRPr lang="en-US" b="1" noProof="1" smtClean="0">
              <a:solidFill>
                <a:srgbClr val="002060"/>
              </a:solidFill>
              <a:effectLst>
                <a:outerShdw blurRad="38100" dist="38100" dir="2700000" algn="tl">
                  <a:srgbClr val="000000">
                    <a:alpha val="43137"/>
                  </a:srgbClr>
                </a:outerShdw>
              </a:effectLst>
              <a:latin typeface="Arial"/>
            </a:endParaRPr>
          </a:p>
        </p:txBody>
      </p:sp>
      <p:sp>
        <p:nvSpPr>
          <p:cNvPr id="3" name="TextBox 2"/>
          <p:cNvSpPr txBox="1"/>
          <p:nvPr/>
        </p:nvSpPr>
        <p:spPr>
          <a:xfrm>
            <a:off x="221512" y="5257800"/>
            <a:ext cx="8763000" cy="461665"/>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Phát triển phần mềm </a:t>
            </a:r>
            <a:r>
              <a:rPr lang="en-US" sz="2400" smtClean="0"/>
              <a:t>là tạo ra phần mềm theo đúng đặc tả.</a:t>
            </a:r>
            <a:endParaRPr lang="en-US" sz="240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40" y="1066800"/>
            <a:ext cx="8009860" cy="3584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994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726" y="152400"/>
            <a:ext cx="8839200"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1.4.5 Tiến hóa phần mềm - Evolution</a:t>
            </a:r>
            <a:endParaRPr lang="en-US" sz="2800"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25</a:t>
            </a:fld>
            <a:endParaRPr lang="en-US">
              <a:solidFill>
                <a:srgbClr val="000000"/>
              </a:solidFill>
            </a:endParaRPr>
          </a:p>
        </p:txBody>
      </p:sp>
      <p:sp>
        <p:nvSpPr>
          <p:cNvPr id="3" name="TextBox 2"/>
          <p:cNvSpPr txBox="1"/>
          <p:nvPr/>
        </p:nvSpPr>
        <p:spPr>
          <a:xfrm>
            <a:off x="221512" y="5257800"/>
            <a:ext cx="8763000" cy="830997"/>
          </a:xfrm>
          <a:prstGeom prst="rect">
            <a:avLst/>
          </a:prstGeom>
          <a:noFill/>
        </p:spPr>
        <p:txBody>
          <a:bodyPr wrap="square" rtlCol="0">
            <a:spAutoFit/>
          </a:bodyPr>
          <a:lstStyle/>
          <a:p>
            <a:r>
              <a:rPr lang="en-US" sz="2400" smtClean="0">
                <a:effectLst>
                  <a:outerShdw blurRad="38100" dist="38100" dir="2700000" algn="tl">
                    <a:srgbClr val="000000">
                      <a:alpha val="43137"/>
                    </a:srgbClr>
                  </a:outerShdw>
                </a:effectLst>
              </a:rPr>
              <a:t>Tiến hóa phần mềm </a:t>
            </a:r>
            <a:r>
              <a:rPr lang="en-US" sz="2400" smtClean="0"/>
              <a:t>là kiểm tra xem phần mềm có đáp ứng yêu cầu th</a:t>
            </a:r>
            <a:r>
              <a:rPr lang="vi-VN" sz="2400" smtClean="0"/>
              <a:t>ay đổi</a:t>
            </a:r>
            <a:r>
              <a:rPr lang="en-US" sz="2400" smtClean="0"/>
              <a:t> của n</a:t>
            </a:r>
            <a:r>
              <a:rPr lang="vi-VN" sz="2400" smtClean="0"/>
              <a:t>gười</a:t>
            </a:r>
            <a:r>
              <a:rPr lang="en-US" sz="2400" smtClean="0"/>
              <a:t> sử dụng và m</a:t>
            </a:r>
            <a:r>
              <a:rPr lang="vi-VN" sz="2400" smtClean="0"/>
              <a:t>ôi trường</a:t>
            </a:r>
            <a:r>
              <a:rPr lang="en-US" sz="2400" smtClean="0"/>
              <a:t> không.</a:t>
            </a:r>
            <a:endParaRPr lang="en-US" sz="240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990600"/>
            <a:ext cx="857344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386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1.4.6 Mô hình tiến trình phần mềm</a:t>
            </a:r>
            <a:r>
              <a:rPr lang="en-US" b="0" kern="1200" smtClean="0">
                <a:solidFill>
                  <a:schemeClr val="tx1"/>
                </a:solidFill>
                <a:effectLst>
                  <a:outerShdw blurRad="38100" dist="38100" dir="2700000" algn="tl">
                    <a:srgbClr val="000000">
                      <a:alpha val="43137"/>
                    </a:srgbClr>
                  </a:outerShdw>
                </a:effectLst>
                <a:latin typeface="Arial" charset="0"/>
              </a:rPr>
              <a:t>–Software process model</a:t>
            </a:r>
            <a:endParaRPr lang="en-US"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26</a:t>
            </a:fld>
            <a:endParaRPr lang="en-US">
              <a:solidFill>
                <a:srgbClr val="000000"/>
              </a:solidFill>
            </a:endParaRPr>
          </a:p>
        </p:txBody>
      </p:sp>
      <p:sp>
        <p:nvSpPr>
          <p:cNvPr id="3" name="TextBox 2"/>
          <p:cNvSpPr txBox="1"/>
          <p:nvPr/>
        </p:nvSpPr>
        <p:spPr>
          <a:xfrm>
            <a:off x="191386" y="838200"/>
            <a:ext cx="8763000" cy="5262979"/>
          </a:xfrm>
          <a:prstGeom prst="rect">
            <a:avLst/>
          </a:prstGeom>
          <a:noFill/>
        </p:spPr>
        <p:txBody>
          <a:bodyPr wrap="square" rtlCol="0">
            <a:spAutoFit/>
          </a:bodyPr>
          <a:lstStyle/>
          <a:p>
            <a:r>
              <a:rPr lang="en-US" sz="2400" smtClean="0">
                <a:solidFill>
                  <a:srgbClr val="C00000"/>
                </a:solidFill>
                <a:effectLst>
                  <a:outerShdw blurRad="38100" dist="38100" dir="2700000" algn="tl">
                    <a:srgbClr val="000000">
                      <a:alpha val="43137"/>
                    </a:srgbClr>
                  </a:outerShdw>
                </a:effectLst>
              </a:rPr>
              <a:t>Định nghĩa: </a:t>
            </a:r>
          </a:p>
          <a:p>
            <a:pPr marL="342900" indent="-342900">
              <a:buFont typeface="Wingdings" pitchFamily="2" charset="2"/>
              <a:buChar char="v"/>
            </a:pPr>
            <a:r>
              <a:rPr lang="en-US" sz="2400" smtClean="0">
                <a:effectLst>
                  <a:outerShdw blurRad="38100" dist="38100" dir="2700000" algn="tl">
                    <a:srgbClr val="000000">
                      <a:alpha val="43137"/>
                    </a:srgbClr>
                  </a:outerShdw>
                </a:effectLst>
              </a:rPr>
              <a:t>Mô hình tiến trình phần mềm </a:t>
            </a:r>
            <a:r>
              <a:rPr lang="en-US" sz="2400" smtClean="0"/>
              <a:t>là </a:t>
            </a:r>
            <a:r>
              <a:rPr lang="vi-VN" sz="2400" smtClean="0"/>
              <a:t>các </a:t>
            </a:r>
            <a:r>
              <a:rPr lang="vi-VN" sz="2400"/>
              <a:t>phương pháp luận và quy trình mà </a:t>
            </a:r>
            <a:r>
              <a:rPr lang="en-US" sz="2400" smtClean="0"/>
              <a:t>những n</a:t>
            </a:r>
            <a:r>
              <a:rPr lang="vi-VN" sz="2400" smtClean="0"/>
              <a:t>gười</a:t>
            </a:r>
            <a:r>
              <a:rPr lang="en-US" sz="2400" smtClean="0"/>
              <a:t> phát triển </a:t>
            </a:r>
            <a:r>
              <a:rPr lang="vi-VN" sz="2400" smtClean="0"/>
              <a:t>phần </a:t>
            </a:r>
            <a:r>
              <a:rPr lang="vi-VN" sz="2400"/>
              <a:t>mềm sử dụng để tổ chức và quản lý việc </a:t>
            </a:r>
            <a:r>
              <a:rPr lang="en-US" sz="2400" smtClean="0"/>
              <a:t>xây dựng </a:t>
            </a:r>
            <a:r>
              <a:rPr lang="vi-VN" sz="2400" smtClean="0"/>
              <a:t>phần </a:t>
            </a:r>
            <a:r>
              <a:rPr lang="vi-VN" sz="2400"/>
              <a:t>mềm. </a:t>
            </a:r>
            <a:endParaRPr lang="en-US" sz="2400" smtClean="0"/>
          </a:p>
          <a:p>
            <a:pPr marL="342900" indent="-342900">
              <a:buFont typeface="Wingdings" pitchFamily="2" charset="2"/>
              <a:buChar char="v"/>
            </a:pPr>
            <a:r>
              <a:rPr lang="vi-VN" sz="2400" smtClean="0"/>
              <a:t>Mỗi </a:t>
            </a:r>
            <a:r>
              <a:rPr lang="vi-VN" sz="2400"/>
              <a:t>mô hình tiến trình xác định cách thức và thứ tự các bước trong việc phát triển phần mềm, từ khi bắt đầu đến khi hoàn thành. </a:t>
            </a:r>
            <a:endParaRPr lang="en-US" sz="2400" smtClean="0"/>
          </a:p>
          <a:p>
            <a:pPr marL="342900" indent="-342900">
              <a:buFont typeface="Wingdings" pitchFamily="2" charset="2"/>
              <a:buChar char="v"/>
            </a:pPr>
            <a:r>
              <a:rPr lang="en-US" sz="2400" smtClean="0"/>
              <a:t>C</a:t>
            </a:r>
            <a:r>
              <a:rPr lang="vi-VN" sz="2400" smtClean="0"/>
              <a:t>ác </a:t>
            </a:r>
            <a:r>
              <a:rPr lang="vi-VN" sz="2400"/>
              <a:t>mô hình tiến trình phần mềm phổ biến</a:t>
            </a:r>
            <a:r>
              <a:rPr lang="vi-VN" sz="2400" smtClean="0"/>
              <a:t>:</a:t>
            </a:r>
            <a:endParaRPr lang="en-US" sz="2400" smtClean="0"/>
          </a:p>
          <a:p>
            <a:pPr marL="800100" lvl="1" indent="-342900">
              <a:buFont typeface="Wingdings" pitchFamily="2" charset="2"/>
              <a:buChar char="Ø"/>
            </a:pPr>
            <a:r>
              <a:rPr lang="vi-VN" sz="2400"/>
              <a:t>Mô hình thác nước (Waterfall Model</a:t>
            </a:r>
            <a:r>
              <a:rPr lang="vi-VN" sz="2400" smtClean="0"/>
              <a:t>)</a:t>
            </a:r>
            <a:endParaRPr lang="en-US" sz="2400" smtClean="0"/>
          </a:p>
          <a:p>
            <a:pPr marL="800100" lvl="1" indent="-342900">
              <a:buFont typeface="Wingdings" pitchFamily="2" charset="2"/>
              <a:buChar char="Ø"/>
            </a:pPr>
            <a:r>
              <a:rPr lang="en-US" sz="2400" smtClean="0"/>
              <a:t>Mô hình phát triển bản mẫu (Prototype Model)</a:t>
            </a:r>
          </a:p>
          <a:p>
            <a:pPr marL="800100" lvl="1" indent="-342900">
              <a:buFont typeface="Wingdings" pitchFamily="2" charset="2"/>
              <a:buChar char="Ø"/>
            </a:pPr>
            <a:r>
              <a:rPr lang="en-US" sz="2400" smtClean="0"/>
              <a:t>Mô </a:t>
            </a:r>
            <a:r>
              <a:rPr lang="en-US" sz="2400"/>
              <a:t>hình xoắn ốc (Spiral Model</a:t>
            </a:r>
            <a:r>
              <a:rPr lang="en-US" sz="2400" smtClean="0"/>
              <a:t>)</a:t>
            </a:r>
          </a:p>
          <a:p>
            <a:pPr marL="800100" lvl="1" indent="-342900">
              <a:buFont typeface="Wingdings" pitchFamily="2" charset="2"/>
              <a:buChar char="Ø"/>
            </a:pPr>
            <a:r>
              <a:rPr lang="en-US" sz="2400"/>
              <a:t>Mô hình </a:t>
            </a:r>
            <a:r>
              <a:rPr lang="en-US" sz="2400" smtClean="0"/>
              <a:t>Agile</a:t>
            </a:r>
          </a:p>
          <a:p>
            <a:pPr marL="800100" lvl="1" indent="-342900">
              <a:buFont typeface="Wingdings" pitchFamily="2" charset="2"/>
              <a:buChar char="Ø"/>
            </a:pPr>
            <a:r>
              <a:rPr lang="en-US" sz="2400"/>
              <a:t>Mô hình lặp (Iterative Model</a:t>
            </a:r>
            <a:r>
              <a:rPr lang="en-US" sz="2400" smtClean="0"/>
              <a:t>)</a:t>
            </a:r>
          </a:p>
          <a:p>
            <a:pPr marL="800100" lvl="1" indent="-342900">
              <a:buFont typeface="Wingdings" pitchFamily="2" charset="2"/>
              <a:buChar char="Ø"/>
            </a:pPr>
            <a:r>
              <a:rPr lang="en-US" sz="2400" smtClean="0"/>
              <a:t>Mô </a:t>
            </a:r>
            <a:r>
              <a:rPr lang="en-US" sz="2400"/>
              <a:t>hình V (V-Model)</a:t>
            </a:r>
          </a:p>
        </p:txBody>
      </p:sp>
    </p:spTree>
    <p:extLst>
      <p:ext uri="{BB962C8B-B14F-4D97-AF65-F5344CB8AC3E}">
        <p14:creationId xmlns:p14="http://schemas.microsoft.com/office/powerpoint/2010/main" val="3015388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 Một số mô hình tiến trình phần mềm phổ biến</a:t>
            </a:r>
            <a:endParaRPr lang="en-US" b="0" kern="1200">
              <a:solidFill>
                <a:schemeClr val="tx1"/>
              </a:solidFill>
              <a:effectLst>
                <a:outerShdw blurRad="38100" dist="38100" dir="2700000" algn="tl">
                  <a:srgbClr val="000000">
                    <a:alpha val="43137"/>
                  </a:srgbClr>
                </a:outerShdw>
              </a:effectLst>
              <a:latin typeface="Arial" charset="0"/>
              <a:ea typeface="+mn-ea"/>
              <a:cs typeface="+mn-cs"/>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27</a:t>
            </a:fld>
            <a:endParaRPr lang="en-US">
              <a:solidFill>
                <a:srgbClr val="000000"/>
              </a:solidFill>
            </a:endParaRPr>
          </a:p>
        </p:txBody>
      </p:sp>
      <p:sp>
        <p:nvSpPr>
          <p:cNvPr id="3" name="TextBox 2"/>
          <p:cNvSpPr txBox="1"/>
          <p:nvPr/>
        </p:nvSpPr>
        <p:spPr>
          <a:xfrm>
            <a:off x="76200" y="838200"/>
            <a:ext cx="8763000" cy="461665"/>
          </a:xfrm>
          <a:prstGeom prst="rect">
            <a:avLst/>
          </a:prstGeom>
          <a:noFill/>
        </p:spPr>
        <p:txBody>
          <a:bodyPr wrap="square" rtlCol="0">
            <a:spAutoFit/>
          </a:bodyPr>
          <a:lstStyle/>
          <a:p>
            <a:r>
              <a:rPr lang="en-US" sz="2400" smtClean="0">
                <a:solidFill>
                  <a:srgbClr val="000000"/>
                </a:solidFill>
                <a:effectLst>
                  <a:outerShdw blurRad="38100" dist="38100" dir="2700000" algn="tl">
                    <a:srgbClr val="000000">
                      <a:alpha val="43137"/>
                    </a:srgbClr>
                  </a:outerShdw>
                </a:effectLst>
              </a:rPr>
              <a:t>1.5.1 Mô hình thác n</a:t>
            </a:r>
            <a:r>
              <a:rPr lang="vi-VN" sz="2400" smtClean="0">
                <a:solidFill>
                  <a:srgbClr val="000000"/>
                </a:solidFill>
                <a:effectLst>
                  <a:outerShdw blurRad="38100" dist="38100" dir="2700000" algn="tl">
                    <a:srgbClr val="000000">
                      <a:alpha val="43137"/>
                    </a:srgbClr>
                  </a:outerShdw>
                </a:effectLst>
              </a:rPr>
              <a:t>ướ</a:t>
            </a:r>
            <a:r>
              <a:rPr lang="en-US" sz="2400" smtClean="0">
                <a:solidFill>
                  <a:srgbClr val="000000"/>
                </a:solidFill>
                <a:effectLst>
                  <a:outerShdw blurRad="38100" dist="38100" dir="2700000" algn="tl">
                    <a:srgbClr val="000000">
                      <a:alpha val="43137"/>
                    </a:srgbClr>
                  </a:outerShdw>
                </a:effectLst>
              </a:rPr>
              <a:t>c (Water fall Model)</a:t>
            </a:r>
            <a:endParaRPr lang="en-US" sz="2400">
              <a:solidFill>
                <a:srgbClr val="000000"/>
              </a:solidFill>
            </a:endParaRPr>
          </a:p>
        </p:txBody>
      </p:sp>
      <p:pic>
        <p:nvPicPr>
          <p:cNvPr id="8" name="Picture 25"/>
          <p:cNvPicPr>
            <a:picLocks noChangeAspect="1" noChangeArrowheads="1"/>
          </p:cNvPicPr>
          <p:nvPr/>
        </p:nvPicPr>
        <p:blipFill>
          <a:blip r:embed="rId2" cstate="print"/>
          <a:srcRect l="8594" t="15256" r="16975" b="16103"/>
          <a:stretch>
            <a:fillRect/>
          </a:stretch>
        </p:blipFill>
        <p:spPr bwMode="auto">
          <a:xfrm>
            <a:off x="1066800" y="1608138"/>
            <a:ext cx="7259638" cy="5021262"/>
          </a:xfrm>
          <a:prstGeom prst="rect">
            <a:avLst/>
          </a:prstGeom>
          <a:noFill/>
          <a:ln w="9525">
            <a:noFill/>
            <a:miter lim="800000"/>
            <a:headEnd/>
            <a:tailEnd/>
          </a:ln>
        </p:spPr>
      </p:pic>
    </p:spTree>
    <p:extLst>
      <p:ext uri="{BB962C8B-B14F-4D97-AF65-F5344CB8AC3E}">
        <p14:creationId xmlns:p14="http://schemas.microsoft.com/office/powerpoint/2010/main" val="362401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(Water </a:t>
            </a:r>
            <a:r>
              <a:rPr lang="en-US" sz="2800" b="0" kern="1200" smtClean="0">
                <a:solidFill>
                  <a:schemeClr val="tx1"/>
                </a:solidFill>
                <a:effectLst>
                  <a:outerShdw blurRad="38100" dist="38100" dir="2700000" algn="tl">
                    <a:srgbClr val="000000">
                      <a:alpha val="43137"/>
                    </a:srgbClr>
                  </a:outerShdw>
                </a:effectLst>
                <a:latin typeface="Arial" charset="0"/>
              </a:rPr>
              <a:t>Fall </a:t>
            </a:r>
            <a:r>
              <a:rPr lang="en-US" sz="2800" b="0" kern="1200">
                <a:solidFill>
                  <a:schemeClr val="tx1"/>
                </a:solidFill>
                <a:effectLst>
                  <a:outerShdw blurRad="38100" dist="38100" dir="2700000" algn="tl">
                    <a:srgbClr val="000000">
                      <a:alpha val="43137"/>
                    </a:srgbClr>
                  </a:outerShdw>
                </a:effectLst>
                <a:latin typeface="Arial" charset="0"/>
              </a:rPr>
              <a:t>Model)</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28</a:t>
            </a:fld>
            <a:endParaRPr lang="en-US">
              <a:solidFill>
                <a:srgbClr val="000000"/>
              </a:solidFill>
            </a:endParaRPr>
          </a:p>
        </p:txBody>
      </p:sp>
      <p:pic>
        <p:nvPicPr>
          <p:cNvPr id="7" name="Picture 6"/>
          <p:cNvPicPr>
            <a:picLocks noChangeAspect="1" noChangeArrowheads="1"/>
          </p:cNvPicPr>
          <p:nvPr/>
        </p:nvPicPr>
        <p:blipFill>
          <a:blip r:embed="rId2" cstate="print"/>
          <a:srcRect l="17610" t="14865" r="8318" b="16103"/>
          <a:stretch>
            <a:fillRect/>
          </a:stretch>
        </p:blipFill>
        <p:spPr bwMode="auto">
          <a:xfrm>
            <a:off x="746051" y="990600"/>
            <a:ext cx="7224713" cy="5049838"/>
          </a:xfrm>
          <a:prstGeom prst="rect">
            <a:avLst/>
          </a:prstGeom>
          <a:noFill/>
          <a:ln w="9525">
            <a:noFill/>
            <a:miter lim="800000"/>
            <a:headEnd/>
            <a:tailEnd/>
          </a:ln>
        </p:spPr>
      </p:pic>
    </p:spTree>
    <p:extLst>
      <p:ext uri="{BB962C8B-B14F-4D97-AF65-F5344CB8AC3E}">
        <p14:creationId xmlns:p14="http://schemas.microsoft.com/office/powerpoint/2010/main" val="2751082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a:t>
            </a:r>
            <a:r>
              <a:rPr lang="en-US" sz="2800" b="0" kern="1200" smtClean="0">
                <a:solidFill>
                  <a:schemeClr val="tx1"/>
                </a:solidFill>
                <a:effectLst>
                  <a:outerShdw blurRad="38100" dist="38100" dir="2700000" algn="tl">
                    <a:srgbClr val="000000">
                      <a:alpha val="43137"/>
                    </a:srgbClr>
                  </a:outerShdw>
                </a:effectLst>
                <a:latin typeface="Arial" charset="0"/>
              </a:rPr>
              <a:t>– Phân tích </a:t>
            </a:r>
            <a:endParaRPr lang="en-US" sz="2800" b="0" kern="1200">
              <a:solidFill>
                <a:schemeClr val="tx1"/>
              </a:solidFill>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29</a:t>
            </a:fld>
            <a:endParaRPr lang="en-US">
              <a:solidFill>
                <a:srgbClr val="00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538" y="1133475"/>
            <a:ext cx="66389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977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76200"/>
            <a:ext cx="8382000" cy="9144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 Phần </a:t>
            </a:r>
            <a:r>
              <a:rPr lang="en-US" sz="2800">
                <a:solidFill>
                  <a:srgbClr val="002060"/>
                </a:solidFill>
                <a:effectLst>
                  <a:outerShdw blurRad="38100" dist="38100" dir="2700000" algn="tl">
                    <a:srgbClr val="000000">
                      <a:alpha val="43137"/>
                    </a:srgbClr>
                  </a:outerShdw>
                </a:effectLst>
              </a:rPr>
              <a:t>mềm và tầm quan </a:t>
            </a:r>
            <a:r>
              <a:rPr lang="en-US" sz="2800" smtClean="0">
                <a:solidFill>
                  <a:srgbClr val="002060"/>
                </a:solidFill>
                <a:effectLst>
                  <a:outerShdw blurRad="38100" dist="38100" dir="2700000" algn="tl">
                    <a:srgbClr val="000000">
                      <a:alpha val="43137"/>
                    </a:srgbClr>
                  </a:outerShdw>
                </a:effectLst>
              </a:rPr>
              <a:t>trọng của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79" y="1066799"/>
            <a:ext cx="89916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233386"/>
            <a:ext cx="4800600" cy="461665"/>
          </a:xfrm>
          <a:prstGeom prst="rect">
            <a:avLst/>
          </a:prstGeom>
          <a:noFill/>
        </p:spPr>
        <p:txBody>
          <a:bodyPr wrap="square" rtlCol="0">
            <a:spAutoFit/>
          </a:bodyPr>
          <a:lstStyle/>
          <a:p>
            <a:r>
              <a:rPr lang="en-US" sz="2400" b="1" smtClean="0">
                <a:solidFill>
                  <a:srgbClr val="3333FF"/>
                </a:solidFill>
              </a:rPr>
              <a:t>3.   Các tài liệu liên quan  </a:t>
            </a:r>
            <a:endParaRPr lang="en-US" sz="2400" b="1">
              <a:solidFill>
                <a:srgbClr val="3333FF"/>
              </a:solidFill>
            </a:endParaRPr>
          </a:p>
        </p:txBody>
      </p:sp>
      <p:sp>
        <p:nvSpPr>
          <p:cNvPr id="3" name="Rectangle 2"/>
          <p:cNvSpPr/>
          <p:nvPr/>
        </p:nvSpPr>
        <p:spPr>
          <a:xfrm>
            <a:off x="157579" y="1066799"/>
            <a:ext cx="4682692" cy="523220"/>
          </a:xfrm>
          <a:prstGeom prst="rect">
            <a:avLst/>
          </a:prstGeom>
          <a:solidFill>
            <a:schemeClr val="bg1"/>
          </a:solidFill>
        </p:spPr>
        <p:txBody>
          <a:bodyPr wrap="none">
            <a:spAutoFit/>
          </a:bodyPr>
          <a:lstStyle/>
          <a:p>
            <a:r>
              <a:rPr lang="en-US" sz="2800" smtClean="0">
                <a:solidFill>
                  <a:srgbClr val="002060"/>
                </a:solidFill>
                <a:effectLst>
                  <a:outerShdw blurRad="38100" dist="38100" dir="2700000" algn="tl">
                    <a:srgbClr val="000000">
                      <a:alpha val="43137"/>
                    </a:srgbClr>
                  </a:outerShdw>
                </a:effectLst>
              </a:rPr>
              <a:t>1.1.1 </a:t>
            </a:r>
            <a:r>
              <a:rPr lang="en-US" sz="2800">
                <a:solidFill>
                  <a:srgbClr val="002060"/>
                </a:solidFill>
                <a:effectLst>
                  <a:outerShdw blurRad="38100" dist="38100" dir="2700000" algn="tl">
                    <a:srgbClr val="000000">
                      <a:alpha val="43137"/>
                    </a:srgbClr>
                  </a:outerShdw>
                </a:effectLst>
              </a:rPr>
              <a:t>Khái niệm phần mềm </a:t>
            </a:r>
            <a:endParaRPr lang="en-US" sz="2800"/>
          </a:p>
        </p:txBody>
      </p:sp>
      <p:sp>
        <p:nvSpPr>
          <p:cNvPr id="5" name="TextBox 4"/>
          <p:cNvSpPr txBox="1"/>
          <p:nvPr/>
        </p:nvSpPr>
        <p:spPr>
          <a:xfrm>
            <a:off x="3429001" y="5856309"/>
            <a:ext cx="2514600" cy="923330"/>
          </a:xfrm>
          <a:prstGeom prst="rect">
            <a:avLst/>
          </a:prstGeom>
          <a:solidFill>
            <a:schemeClr val="accent5">
              <a:lumMod val="90000"/>
            </a:schemeClr>
          </a:solidFill>
        </p:spPr>
        <p:txBody>
          <a:bodyPr wrap="square" rtlCol="0">
            <a:spAutoFit/>
          </a:bodyPr>
          <a:lstStyle/>
          <a:p>
            <a:pPr indent="117475">
              <a:buFont typeface="Arial" pitchFamily="34" charset="0"/>
              <a:buChar char="•"/>
            </a:pPr>
            <a:r>
              <a:rPr lang="en-US" smtClean="0"/>
              <a:t>H</a:t>
            </a:r>
            <a:r>
              <a:rPr lang="vi-VN" smtClean="0"/>
              <a:t>ướng dẫn</a:t>
            </a:r>
            <a:r>
              <a:rPr lang="en-US" smtClean="0"/>
              <a:t> sử dụng</a:t>
            </a:r>
          </a:p>
          <a:p>
            <a:pPr indent="117475">
              <a:buFont typeface="Arial" pitchFamily="34" charset="0"/>
              <a:buChar char="•"/>
            </a:pPr>
            <a:r>
              <a:rPr lang="en-US" smtClean="0"/>
              <a:t>Tài liệu kỹ thuật </a:t>
            </a:r>
          </a:p>
          <a:p>
            <a:pPr indent="117475">
              <a:buFont typeface="Arial" pitchFamily="34" charset="0"/>
              <a:buChar char="•"/>
            </a:pPr>
            <a:r>
              <a:rPr lang="en-US" smtClean="0"/>
              <a:t>Tài liệu phát triển </a:t>
            </a:r>
            <a:endParaRPr lang="en-US"/>
          </a:p>
        </p:txBody>
      </p:sp>
      <p:sp>
        <p:nvSpPr>
          <p:cNvPr id="6" name="Arc 5"/>
          <p:cNvSpPr/>
          <p:nvPr/>
        </p:nvSpPr>
        <p:spPr>
          <a:xfrm rot="2519151">
            <a:off x="4131939" y="5464218"/>
            <a:ext cx="762000" cy="571456"/>
          </a:xfrm>
          <a:prstGeom prst="arc">
            <a:avLst>
              <a:gd name="adj1" fmla="val 12998716"/>
              <a:gd name="adj2" fmla="val 20139898"/>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a:t>
            </a:r>
            <a:r>
              <a:rPr lang="en-US" sz="2800" b="0" kern="1200" smtClean="0">
                <a:solidFill>
                  <a:schemeClr val="tx1"/>
                </a:solidFill>
                <a:effectLst>
                  <a:outerShdw blurRad="38100" dist="38100" dir="2700000" algn="tl">
                    <a:srgbClr val="000000">
                      <a:alpha val="43137"/>
                    </a:srgbClr>
                  </a:outerShdw>
                </a:effectLst>
                <a:latin typeface="Arial" charset="0"/>
              </a:rPr>
              <a:t>– Thiết kế </a:t>
            </a:r>
            <a:endParaRPr lang="en-US" sz="2800" b="0" kern="1200">
              <a:solidFill>
                <a:schemeClr val="tx1"/>
              </a:solidFill>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30</a:t>
            </a:fld>
            <a:endParaRPr lang="en-US">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185863"/>
            <a:ext cx="650557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533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a:t>
            </a:r>
            <a:r>
              <a:rPr lang="en-US" sz="2800" b="0" kern="1200" smtClean="0">
                <a:solidFill>
                  <a:schemeClr val="tx1"/>
                </a:solidFill>
                <a:effectLst>
                  <a:outerShdw blurRad="38100" dist="38100" dir="2700000" algn="tl">
                    <a:srgbClr val="000000">
                      <a:alpha val="43137"/>
                    </a:srgbClr>
                  </a:outerShdw>
                </a:effectLst>
                <a:latin typeface="Arial" charset="0"/>
              </a:rPr>
              <a:t>– Mã hóa</a:t>
            </a:r>
            <a:endParaRPr lang="en-US" sz="2800" b="0" kern="1200">
              <a:solidFill>
                <a:schemeClr val="tx1"/>
              </a:solidFill>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31</a:t>
            </a:fld>
            <a:endParaRPr lang="en-US">
              <a:solidFill>
                <a:srgbClr val="0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128713"/>
            <a:ext cx="65151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408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a:t>
            </a:r>
            <a:r>
              <a:rPr lang="en-US" sz="2800" b="0" kern="1200" smtClean="0">
                <a:solidFill>
                  <a:schemeClr val="tx1"/>
                </a:solidFill>
                <a:effectLst>
                  <a:outerShdw blurRad="38100" dist="38100" dir="2700000" algn="tl">
                    <a:srgbClr val="000000">
                      <a:alpha val="43137"/>
                    </a:srgbClr>
                  </a:outerShdw>
                </a:effectLst>
                <a:latin typeface="Arial" charset="0"/>
              </a:rPr>
              <a:t>– Kiểm thử </a:t>
            </a:r>
            <a:endParaRPr lang="en-US" sz="2800" b="0" kern="1200">
              <a:solidFill>
                <a:schemeClr val="tx1"/>
              </a:solidFill>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32</a:t>
            </a:fld>
            <a:endParaRPr lang="en-US">
              <a:solidFill>
                <a:srgbClr val="0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362075"/>
            <a:ext cx="600075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3477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55" y="152400"/>
            <a:ext cx="9097926" cy="487362"/>
          </a:xfrm>
        </p:spPr>
        <p:txBody>
          <a:bodyPr>
            <a:noAutofit/>
          </a:bodyPr>
          <a:lstStyle/>
          <a:p>
            <a:pPr algn="l"/>
            <a:r>
              <a:rPr lang="en-US" sz="2800" b="0" kern="1200" smtClean="0">
                <a:solidFill>
                  <a:schemeClr val="tx1"/>
                </a:solidFill>
                <a:effectLst>
                  <a:outerShdw blurRad="38100" dist="38100" dir="2700000" algn="tl">
                    <a:srgbClr val="000000">
                      <a:alpha val="43137"/>
                    </a:srgbClr>
                  </a:outerShdw>
                </a:effectLst>
                <a:latin typeface="Arial" charset="0"/>
              </a:rPr>
              <a:t>1.5.1 </a:t>
            </a:r>
            <a:r>
              <a:rPr lang="en-US" sz="2800" b="0" kern="1200">
                <a:solidFill>
                  <a:schemeClr val="tx1"/>
                </a:solidFill>
                <a:effectLst>
                  <a:outerShdw blurRad="38100" dist="38100" dir="2700000" algn="tl">
                    <a:srgbClr val="000000">
                      <a:alpha val="43137"/>
                    </a:srgbClr>
                  </a:outerShdw>
                </a:effectLst>
                <a:latin typeface="Arial" charset="0"/>
              </a:rPr>
              <a:t>Mô hình thác n</a:t>
            </a:r>
            <a:r>
              <a:rPr lang="vi-VN" sz="2800" b="0" kern="1200">
                <a:solidFill>
                  <a:schemeClr val="tx1"/>
                </a:solidFill>
                <a:effectLst>
                  <a:outerShdw blurRad="38100" dist="38100" dir="2700000" algn="tl">
                    <a:srgbClr val="000000">
                      <a:alpha val="43137"/>
                    </a:srgbClr>
                  </a:outerShdw>
                </a:effectLst>
                <a:latin typeface="Arial" charset="0"/>
              </a:rPr>
              <a:t>ướ</a:t>
            </a:r>
            <a:r>
              <a:rPr lang="en-US" sz="2800" b="0" kern="1200">
                <a:solidFill>
                  <a:schemeClr val="tx1"/>
                </a:solidFill>
                <a:effectLst>
                  <a:outerShdw blurRad="38100" dist="38100" dir="2700000" algn="tl">
                    <a:srgbClr val="000000">
                      <a:alpha val="43137"/>
                    </a:srgbClr>
                  </a:outerShdw>
                </a:effectLst>
                <a:latin typeface="Arial" charset="0"/>
              </a:rPr>
              <a:t>c </a:t>
            </a:r>
            <a:r>
              <a:rPr lang="en-US" sz="2800" b="0" kern="1200" smtClean="0">
                <a:solidFill>
                  <a:schemeClr val="tx1"/>
                </a:solidFill>
                <a:effectLst>
                  <a:outerShdw blurRad="38100" dist="38100" dir="2700000" algn="tl">
                    <a:srgbClr val="000000">
                      <a:alpha val="43137"/>
                    </a:srgbClr>
                  </a:outerShdw>
                </a:effectLst>
                <a:latin typeface="Arial" charset="0"/>
              </a:rPr>
              <a:t>– Bảo trì</a:t>
            </a:r>
            <a:endParaRPr lang="en-US" sz="2800" b="0" kern="1200">
              <a:solidFill>
                <a:schemeClr val="tx1"/>
              </a:solidFill>
              <a:effectLst>
                <a:outerShdw blurRad="38100" dist="38100" dir="2700000" algn="tl">
                  <a:srgbClr val="000000">
                    <a:alpha val="43137"/>
                  </a:srgbClr>
                </a:outerShdw>
              </a:effectLst>
              <a:latin typeface="Arial" charset="0"/>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33</a:t>
            </a:fld>
            <a:endParaRPr lang="en-US">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76338"/>
            <a:ext cx="65627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501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1.5.2 </a:t>
            </a:r>
            <a:r>
              <a:rPr lang="en-US" sz="2800" b="0">
                <a:solidFill>
                  <a:srgbClr val="002060"/>
                </a:solidFill>
                <a:effectLst>
                  <a:outerShdw blurRad="38100" dist="38100" dir="2700000" algn="tl">
                    <a:srgbClr val="000000">
                      <a:alpha val="43137"/>
                    </a:srgbClr>
                  </a:outerShdw>
                </a:effectLst>
              </a:rPr>
              <a:t>Mô hình phát triển phần mềm Agile</a:t>
            </a:r>
            <a:endParaRPr lang="vi-VN" sz="2800" b="0" dirty="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34</a:t>
            </a:fld>
            <a:endParaRPr lang="en-US">
              <a:solidFill>
                <a:srgbClr val="000000"/>
              </a:solidFill>
            </a:endParaRPr>
          </a:p>
        </p:txBody>
      </p:sp>
      <p:sp>
        <p:nvSpPr>
          <p:cNvPr id="3" name="Rectangle 2"/>
          <p:cNvSpPr/>
          <p:nvPr/>
        </p:nvSpPr>
        <p:spPr>
          <a:xfrm>
            <a:off x="381000" y="838200"/>
            <a:ext cx="8610600" cy="4832092"/>
          </a:xfrm>
          <a:prstGeom prst="rect">
            <a:avLst/>
          </a:prstGeom>
        </p:spPr>
        <p:txBody>
          <a:bodyPr wrap="square">
            <a:spAutoFit/>
          </a:bodyPr>
          <a:lstStyle/>
          <a:p>
            <a:pPr marL="514350" indent="-514350">
              <a:buFont typeface="+mj-lt"/>
              <a:buAutoNum type="arabicPeriod"/>
            </a:pPr>
            <a:r>
              <a:rPr lang="en-US" sz="2800" smtClean="0">
                <a:solidFill>
                  <a:srgbClr val="000000"/>
                </a:solidFill>
                <a:effectLst>
                  <a:outerShdw blurRad="38100" dist="38100" dir="2700000" algn="tl">
                    <a:srgbClr val="000000">
                      <a:alpha val="43137"/>
                    </a:srgbClr>
                  </a:outerShdw>
                </a:effectLst>
              </a:rPr>
              <a:t>Định nghĩa: </a:t>
            </a:r>
          </a:p>
          <a:p>
            <a:pPr marL="342900" indent="-342900">
              <a:buFont typeface="Wingdings" pitchFamily="2" charset="2"/>
              <a:buChar char="v"/>
            </a:pPr>
            <a:r>
              <a:rPr lang="vi-VN" sz="2800" smtClean="0">
                <a:solidFill>
                  <a:srgbClr val="C00000"/>
                </a:solidFill>
                <a:effectLst>
                  <a:outerShdw blurRad="38100" dist="38100" dir="2700000" algn="tl">
                    <a:srgbClr val="000000">
                      <a:alpha val="43137"/>
                    </a:srgbClr>
                  </a:outerShdw>
                </a:effectLst>
              </a:rPr>
              <a:t>Agile</a:t>
            </a:r>
            <a:r>
              <a:rPr lang="vi-VN" sz="2800" smtClean="0">
                <a:solidFill>
                  <a:srgbClr val="000000"/>
                </a:solidFill>
                <a:effectLst>
                  <a:outerShdw blurRad="38100" dist="38100" dir="2700000" algn="tl">
                    <a:srgbClr val="000000">
                      <a:alpha val="43137"/>
                    </a:srgbClr>
                  </a:outerShdw>
                </a:effectLst>
              </a:rPr>
              <a:t> </a:t>
            </a:r>
            <a:r>
              <a:rPr lang="vi-VN" sz="2800">
                <a:solidFill>
                  <a:srgbClr val="000000"/>
                </a:solidFill>
              </a:rPr>
              <a:t>là một phương pháp phát triển </a:t>
            </a:r>
            <a:r>
              <a:rPr lang="en-US" sz="2800" smtClean="0">
                <a:solidFill>
                  <a:srgbClr val="000000"/>
                </a:solidFill>
              </a:rPr>
              <a:t>phần mềm </a:t>
            </a:r>
            <a:r>
              <a:rPr lang="vi-VN" sz="2800" smtClean="0">
                <a:solidFill>
                  <a:srgbClr val="000000"/>
                </a:solidFill>
              </a:rPr>
              <a:t>linh </a:t>
            </a:r>
            <a:r>
              <a:rPr lang="vi-VN" sz="2800">
                <a:solidFill>
                  <a:srgbClr val="000000"/>
                </a:solidFill>
              </a:rPr>
              <a:t>hoạt và tương tác, nhằm đáp ứng nhanh chóng các thay đổi trong yêu cầu và cung cấp phần mềm có giá trị đến người dùng trong thời gian ngắn. </a:t>
            </a:r>
            <a:endParaRPr lang="en-US" sz="2800" smtClean="0">
              <a:solidFill>
                <a:srgbClr val="000000"/>
              </a:solidFill>
            </a:endParaRPr>
          </a:p>
          <a:p>
            <a:pPr marL="342900" indent="-342900">
              <a:buFont typeface="Wingdings" pitchFamily="2" charset="2"/>
              <a:buChar char="v"/>
            </a:pPr>
            <a:r>
              <a:rPr lang="vi-VN" sz="2800">
                <a:solidFill>
                  <a:srgbClr val="C00000"/>
                </a:solidFill>
                <a:effectLst>
                  <a:outerShdw blurRad="38100" dist="38100" dir="2700000" algn="tl">
                    <a:srgbClr val="000000">
                      <a:alpha val="43137"/>
                    </a:srgbClr>
                  </a:outerShdw>
                </a:effectLst>
              </a:rPr>
              <a:t>Agile</a:t>
            </a:r>
            <a:r>
              <a:rPr lang="vi-VN" sz="2800" smtClean="0">
                <a:solidFill>
                  <a:srgbClr val="000000"/>
                </a:solidFill>
              </a:rPr>
              <a:t> </a:t>
            </a:r>
            <a:r>
              <a:rPr lang="vi-VN" sz="2800">
                <a:solidFill>
                  <a:srgbClr val="000000"/>
                </a:solidFill>
              </a:rPr>
              <a:t>được đặc trưng bởi các chu kỳ phát triển ngắn gọi là "</a:t>
            </a:r>
            <a:r>
              <a:rPr lang="vi-VN" sz="2800">
                <a:solidFill>
                  <a:srgbClr val="C00000"/>
                </a:solidFill>
              </a:rPr>
              <a:t>sprint</a:t>
            </a:r>
            <a:r>
              <a:rPr lang="vi-VN" sz="2800">
                <a:solidFill>
                  <a:srgbClr val="000000"/>
                </a:solidFill>
              </a:rPr>
              <a:t>" (thường kéo dài từ 1 đến 4 tuần), trong đó một phần chức năng hoàn thiện của phần mềm được xây dựng, kiểm thử, và có thể triển khai ngay lập tức.</a:t>
            </a:r>
            <a:endParaRPr lang="en-US" sz="2800">
              <a:solidFill>
                <a:srgbClr val="000000"/>
              </a:solidFill>
            </a:endParaRPr>
          </a:p>
        </p:txBody>
      </p:sp>
    </p:spTree>
    <p:extLst>
      <p:ext uri="{BB962C8B-B14F-4D97-AF65-F5344CB8AC3E}">
        <p14:creationId xmlns:p14="http://schemas.microsoft.com/office/powerpoint/2010/main" val="1547963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marL="514350" indent="-514350" algn="l">
              <a:buFont typeface="+mj-lt"/>
              <a:buAutoNum type="arabicPeriod" startAt="2"/>
            </a:pPr>
            <a:r>
              <a:rPr lang="vi-VN" sz="2800" b="0">
                <a:solidFill>
                  <a:srgbClr val="002060"/>
                </a:solidFill>
                <a:effectLst>
                  <a:outerShdw blurRad="38100" dist="38100" dir="2700000" algn="tl">
                    <a:srgbClr val="000000">
                      <a:alpha val="43137"/>
                    </a:srgbClr>
                  </a:outerShdw>
                </a:effectLst>
              </a:rPr>
              <a:t>Các Đặc Điểm Chính của </a:t>
            </a:r>
            <a:r>
              <a:rPr lang="vi-VN" sz="2800" b="0" smtClean="0">
                <a:solidFill>
                  <a:srgbClr val="002060"/>
                </a:solidFill>
                <a:effectLst>
                  <a:outerShdw blurRad="38100" dist="38100" dir="2700000" algn="tl">
                    <a:srgbClr val="000000">
                      <a:alpha val="43137"/>
                    </a:srgbClr>
                  </a:outerShdw>
                </a:effectLst>
              </a:rPr>
              <a:t>Agile</a:t>
            </a:r>
            <a:r>
              <a:rPr lang="en-US" sz="2800" b="0" smtClean="0">
                <a:solidFill>
                  <a:srgbClr val="002060"/>
                </a:solidFill>
                <a:effectLst>
                  <a:outerShdw blurRad="38100" dist="38100" dir="2700000" algn="tl">
                    <a:srgbClr val="000000">
                      <a:alpha val="43137"/>
                    </a:srgbClr>
                  </a:outerShdw>
                </a:effectLst>
              </a:rPr>
              <a:t> ...</a:t>
            </a:r>
            <a:endParaRPr lang="vi-VN" sz="2800" b="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35</a:t>
            </a:fld>
            <a:endParaRPr lang="en-US">
              <a:solidFill>
                <a:srgbClr val="000000"/>
              </a:solidFill>
            </a:endParaRPr>
          </a:p>
        </p:txBody>
      </p:sp>
      <p:sp>
        <p:nvSpPr>
          <p:cNvPr id="3" name="Rectangle 2"/>
          <p:cNvSpPr/>
          <p:nvPr/>
        </p:nvSpPr>
        <p:spPr>
          <a:xfrm>
            <a:off x="381000" y="838200"/>
            <a:ext cx="8610600" cy="5293757"/>
          </a:xfrm>
          <a:prstGeom prst="rect">
            <a:avLst/>
          </a:prstGeom>
        </p:spPr>
        <p:txBody>
          <a:bodyPr wrap="square">
            <a:spAutoFit/>
          </a:bodyPr>
          <a:lstStyle/>
          <a:p>
            <a:pPr marL="574675" indent="-457200">
              <a:spcBef>
                <a:spcPts val="600"/>
              </a:spcBef>
              <a:spcAft>
                <a:spcPts val="600"/>
              </a:spcAft>
              <a:buFont typeface="+mj-lt"/>
              <a:buAutoNum type="alphaLcPeriod"/>
            </a:pPr>
            <a:r>
              <a:rPr lang="vi-VN" sz="2400" smtClean="0">
                <a:solidFill>
                  <a:srgbClr val="C00000"/>
                </a:solidFill>
                <a:effectLst>
                  <a:outerShdw blurRad="38100" dist="38100" dir="2700000" algn="tl">
                    <a:srgbClr val="000000">
                      <a:alpha val="43137"/>
                    </a:srgbClr>
                  </a:outerShdw>
                </a:effectLst>
              </a:rPr>
              <a:t>Tính </a:t>
            </a:r>
            <a:r>
              <a:rPr lang="vi-VN" sz="2400">
                <a:solidFill>
                  <a:srgbClr val="C00000"/>
                </a:solidFill>
                <a:effectLst>
                  <a:outerShdw blurRad="38100" dist="38100" dir="2700000" algn="tl">
                    <a:srgbClr val="000000">
                      <a:alpha val="43137"/>
                    </a:srgbClr>
                  </a:outerShdw>
                </a:effectLst>
              </a:rPr>
              <a:t>Lặp Lại và Gia Tăng</a:t>
            </a:r>
            <a:r>
              <a:rPr lang="vi-VN" sz="2400" b="1">
                <a:solidFill>
                  <a:srgbClr val="000000"/>
                </a:solidFill>
              </a:rPr>
              <a:t> </a:t>
            </a:r>
            <a:r>
              <a:rPr lang="vi-VN" sz="2400">
                <a:solidFill>
                  <a:srgbClr val="000000"/>
                </a:solidFill>
              </a:rPr>
              <a:t>(Iterative and Incremental):</a:t>
            </a:r>
          </a:p>
          <a:p>
            <a:pPr lvl="1">
              <a:spcBef>
                <a:spcPts val="600"/>
              </a:spcBef>
              <a:spcAft>
                <a:spcPts val="600"/>
              </a:spcAft>
            </a:pPr>
            <a:r>
              <a:rPr lang="vi-VN" sz="2400">
                <a:solidFill>
                  <a:srgbClr val="000000"/>
                </a:solidFill>
              </a:rPr>
              <a:t>Thay vì phát triển toàn bộ phần mềm trong một lần, Agile chia nhỏ dự án thành các phần nhỏ (iterations). Mỗi iteration sẽ hoàn thành một phần của sản phẩm cuối cùng.</a:t>
            </a:r>
          </a:p>
          <a:p>
            <a:pPr marL="574675" indent="-457200">
              <a:spcBef>
                <a:spcPts val="600"/>
              </a:spcBef>
              <a:spcAft>
                <a:spcPts val="600"/>
              </a:spcAft>
              <a:buFont typeface="+mj-lt"/>
              <a:buAutoNum type="alphaLcPeriod"/>
            </a:pPr>
            <a:r>
              <a:rPr lang="vi-VN" sz="2400">
                <a:solidFill>
                  <a:srgbClr val="C00000"/>
                </a:solidFill>
                <a:effectLst>
                  <a:outerShdw blurRad="38100" dist="38100" dir="2700000" algn="tl">
                    <a:srgbClr val="000000">
                      <a:alpha val="43137"/>
                    </a:srgbClr>
                  </a:outerShdw>
                </a:effectLst>
              </a:rPr>
              <a:t>Hợp Tác Chặt Chẽ với Khách Hàng:</a:t>
            </a:r>
          </a:p>
          <a:p>
            <a:pPr marL="454025" lvl="1">
              <a:spcBef>
                <a:spcPts val="600"/>
              </a:spcBef>
              <a:spcAft>
                <a:spcPts val="600"/>
              </a:spcAft>
            </a:pPr>
            <a:r>
              <a:rPr lang="vi-VN" sz="2400">
                <a:solidFill>
                  <a:srgbClr val="000000"/>
                </a:solidFill>
              </a:rPr>
              <a:t>Khách hàng hoặc người dùng cuối được tham gia vào quá trình phát triển liên tục, cung cấp phản hồi và đảm bảo rằng phần mềm đáp ứng đúng nhu cầu</a:t>
            </a:r>
            <a:r>
              <a:rPr lang="vi-VN" sz="2400" smtClean="0">
                <a:solidFill>
                  <a:srgbClr val="000000"/>
                </a:solidFill>
              </a:rPr>
              <a:t>.</a:t>
            </a:r>
            <a:endParaRPr lang="en-US" sz="2400" smtClean="0">
              <a:solidFill>
                <a:srgbClr val="000000"/>
              </a:solidFill>
            </a:endParaRPr>
          </a:p>
          <a:p>
            <a:pPr marL="574675" indent="-457200">
              <a:spcBef>
                <a:spcPts val="600"/>
              </a:spcBef>
              <a:spcAft>
                <a:spcPts val="600"/>
              </a:spcAft>
              <a:buFont typeface="+mj-lt"/>
              <a:buAutoNum type="alphaLcPeriod"/>
            </a:pPr>
            <a:r>
              <a:rPr lang="vi-VN" sz="2400">
                <a:solidFill>
                  <a:srgbClr val="C00000"/>
                </a:solidFill>
                <a:effectLst>
                  <a:outerShdw blurRad="38100" dist="38100" dir="2700000" algn="tl">
                    <a:srgbClr val="000000">
                      <a:alpha val="43137"/>
                    </a:srgbClr>
                  </a:outerShdw>
                </a:effectLst>
              </a:rPr>
              <a:t>Phần Mềm Hoạt Động Là Thước Đo Chính:</a:t>
            </a:r>
          </a:p>
          <a:p>
            <a:pPr marL="509588">
              <a:spcBef>
                <a:spcPts val="600"/>
              </a:spcBef>
              <a:spcAft>
                <a:spcPts val="600"/>
              </a:spcAft>
            </a:pPr>
            <a:r>
              <a:rPr lang="vi-VN" sz="2400">
                <a:solidFill>
                  <a:srgbClr val="000000"/>
                </a:solidFill>
              </a:rPr>
              <a:t>Mục tiêu chính của Agile là cung cấp phần mềm hoạt động và có giá trị thực tế đến người dùng trong mỗi iteration</a:t>
            </a:r>
            <a:r>
              <a:rPr lang="vi-VN" sz="2400" smtClean="0">
                <a:solidFill>
                  <a:srgbClr val="000000"/>
                </a:solidFill>
              </a:rPr>
              <a:t>.</a:t>
            </a:r>
            <a:endParaRPr lang="vi-VN" sz="2400">
              <a:solidFill>
                <a:srgbClr val="000000"/>
              </a:solidFill>
            </a:endParaRPr>
          </a:p>
        </p:txBody>
      </p:sp>
    </p:spTree>
    <p:extLst>
      <p:ext uri="{BB962C8B-B14F-4D97-AF65-F5344CB8AC3E}">
        <p14:creationId xmlns:p14="http://schemas.microsoft.com/office/powerpoint/2010/main" val="181429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marL="514350" indent="-514350" algn="l">
              <a:buFont typeface="+mj-lt"/>
              <a:buAutoNum type="arabicPeriod" startAt="2"/>
            </a:pPr>
            <a:r>
              <a:rPr lang="vi-VN" sz="2800" b="0">
                <a:solidFill>
                  <a:srgbClr val="002060"/>
                </a:solidFill>
                <a:effectLst>
                  <a:outerShdw blurRad="38100" dist="38100" dir="2700000" algn="tl">
                    <a:srgbClr val="000000">
                      <a:alpha val="43137"/>
                    </a:srgbClr>
                  </a:outerShdw>
                </a:effectLst>
              </a:rPr>
              <a:t>Các Đặc Điểm Chính của Agile</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36</a:t>
            </a:fld>
            <a:endParaRPr lang="en-US">
              <a:solidFill>
                <a:srgbClr val="000000"/>
              </a:solidFill>
            </a:endParaRPr>
          </a:p>
        </p:txBody>
      </p:sp>
      <p:sp>
        <p:nvSpPr>
          <p:cNvPr id="3" name="Rectangle 2"/>
          <p:cNvSpPr/>
          <p:nvPr/>
        </p:nvSpPr>
        <p:spPr>
          <a:xfrm>
            <a:off x="381000" y="838200"/>
            <a:ext cx="8610600" cy="3877985"/>
          </a:xfrm>
          <a:prstGeom prst="rect">
            <a:avLst/>
          </a:prstGeom>
        </p:spPr>
        <p:txBody>
          <a:bodyPr wrap="square">
            <a:spAutoFit/>
          </a:bodyPr>
          <a:lstStyle/>
          <a:p>
            <a:pPr marL="574675" indent="-457200">
              <a:spcBef>
                <a:spcPts val="600"/>
              </a:spcBef>
              <a:spcAft>
                <a:spcPts val="600"/>
              </a:spcAft>
              <a:buFont typeface="+mj-lt"/>
              <a:buAutoNum type="alphaLcPeriod" startAt="4"/>
            </a:pPr>
            <a:r>
              <a:rPr lang="vi-VN" sz="2400">
                <a:solidFill>
                  <a:srgbClr val="C00000"/>
                </a:solidFill>
                <a:effectLst>
                  <a:outerShdw blurRad="38100" dist="38100" dir="2700000" algn="tl">
                    <a:srgbClr val="000000">
                      <a:alpha val="43137"/>
                    </a:srgbClr>
                  </a:outerShdw>
                </a:effectLst>
              </a:rPr>
              <a:t>Tự </a:t>
            </a:r>
            <a:r>
              <a:rPr lang="vi-VN" sz="2400">
                <a:solidFill>
                  <a:srgbClr val="C00000"/>
                </a:solidFill>
                <a:effectLst>
                  <a:outerShdw blurRad="38100" dist="38100" dir="2700000" algn="tl">
                    <a:srgbClr val="000000">
                      <a:alpha val="43137"/>
                    </a:srgbClr>
                  </a:outerShdw>
                </a:effectLst>
              </a:rPr>
              <a:t>Quản Lý và Tương Tác Nhóm:</a:t>
            </a:r>
          </a:p>
          <a:p>
            <a:pPr marL="457200">
              <a:spcBef>
                <a:spcPts val="600"/>
              </a:spcBef>
              <a:spcAft>
                <a:spcPts val="600"/>
              </a:spcAft>
            </a:pPr>
            <a:r>
              <a:rPr lang="vi-VN" sz="2400">
                <a:solidFill>
                  <a:srgbClr val="000000"/>
                </a:solidFill>
              </a:rPr>
              <a:t>Các nhóm phát triển tự quản lý và chịu trách nhiệm về công việc của mình, với sự tương tác thường xuyên giữa các thành viên trong nhóm và các bên liên quan.</a:t>
            </a:r>
          </a:p>
          <a:p>
            <a:pPr marL="574675" indent="-457200">
              <a:spcBef>
                <a:spcPts val="600"/>
              </a:spcBef>
              <a:spcAft>
                <a:spcPts val="600"/>
              </a:spcAft>
              <a:buFont typeface="+mj-lt"/>
              <a:buAutoNum type="alphaLcPeriod" startAt="5"/>
            </a:pPr>
            <a:r>
              <a:rPr lang="vi-VN" sz="2400">
                <a:solidFill>
                  <a:srgbClr val="C00000"/>
                </a:solidFill>
                <a:effectLst>
                  <a:outerShdw blurRad="38100" dist="38100" dir="2700000" algn="tl">
                    <a:srgbClr val="000000">
                      <a:alpha val="43137"/>
                    </a:srgbClr>
                  </a:outerShdw>
                </a:effectLst>
              </a:rPr>
              <a:t>Thay Đổi Linh Hoạt:</a:t>
            </a:r>
          </a:p>
          <a:p>
            <a:pPr lvl="1">
              <a:spcBef>
                <a:spcPts val="600"/>
              </a:spcBef>
              <a:spcAft>
                <a:spcPts val="600"/>
              </a:spcAft>
            </a:pPr>
            <a:r>
              <a:rPr lang="vi-VN" sz="2400">
                <a:solidFill>
                  <a:srgbClr val="000000"/>
                </a:solidFill>
              </a:rPr>
              <a:t>Agile cho phép thay đổi yêu cầu một cách linh hoạt, kể cả khi </a:t>
            </a:r>
            <a:r>
              <a:rPr lang="en-US" sz="2400" smtClean="0">
                <a:solidFill>
                  <a:srgbClr val="000000"/>
                </a:solidFill>
              </a:rPr>
              <a:t>phần mềm </a:t>
            </a:r>
            <a:r>
              <a:rPr lang="vi-VN" sz="2400" smtClean="0">
                <a:solidFill>
                  <a:srgbClr val="000000"/>
                </a:solidFill>
              </a:rPr>
              <a:t>đang </a:t>
            </a:r>
            <a:r>
              <a:rPr lang="vi-VN" sz="2400">
                <a:solidFill>
                  <a:srgbClr val="000000"/>
                </a:solidFill>
              </a:rPr>
              <a:t>trong quá trình phát triển, để thích ứng với những thay đổi trong môi trường kinh doanh hoặc nhu cầu người dùng</a:t>
            </a:r>
            <a:r>
              <a:rPr lang="vi-VN" sz="2400" smtClean="0">
                <a:solidFill>
                  <a:srgbClr val="000000"/>
                </a:solidFill>
              </a:rPr>
              <a:t>.</a:t>
            </a:r>
            <a:endParaRPr lang="vi-VN" sz="2400">
              <a:solidFill>
                <a:srgbClr val="000000"/>
              </a:solidFill>
            </a:endParaRPr>
          </a:p>
        </p:txBody>
      </p:sp>
    </p:spTree>
    <p:extLst>
      <p:ext uri="{BB962C8B-B14F-4D97-AF65-F5344CB8AC3E}">
        <p14:creationId xmlns:p14="http://schemas.microsoft.com/office/powerpoint/2010/main" val="1993489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487362"/>
          </a:xfrm>
        </p:spPr>
        <p:txBody>
          <a:bodyPr>
            <a:noAutofit/>
          </a:bodyPr>
          <a:lstStyle/>
          <a:p>
            <a:pPr marL="514350" indent="-514350" algn="l">
              <a:buFont typeface="+mj-lt"/>
              <a:buAutoNum type="arabicPeriod" startAt="3"/>
            </a:pPr>
            <a:r>
              <a:rPr lang="vi-VN" sz="2800" b="0">
                <a:solidFill>
                  <a:srgbClr val="002060"/>
                </a:solidFill>
                <a:effectLst>
                  <a:outerShdw blurRad="38100" dist="38100" dir="2700000" algn="tl">
                    <a:srgbClr val="000000">
                      <a:alpha val="43137"/>
                    </a:srgbClr>
                  </a:outerShdw>
                </a:effectLst>
              </a:rPr>
              <a:t>Các Giai </a:t>
            </a:r>
            <a:r>
              <a:rPr lang="vi-VN" sz="2800" b="0" smtClean="0">
                <a:solidFill>
                  <a:srgbClr val="002060"/>
                </a:solidFill>
                <a:effectLst>
                  <a:outerShdw blurRad="38100" dist="38100" dir="2700000" algn="tl">
                    <a:srgbClr val="000000">
                      <a:alpha val="43137"/>
                    </a:srgbClr>
                  </a:outerShdw>
                </a:effectLst>
              </a:rPr>
              <a:t>Đoạn</a:t>
            </a:r>
            <a:r>
              <a:rPr lang="en-US" sz="2800" b="0" smtClean="0">
                <a:solidFill>
                  <a:srgbClr val="002060"/>
                </a:solidFill>
                <a:effectLst>
                  <a:outerShdw blurRad="38100" dist="38100" dir="2700000" algn="tl">
                    <a:srgbClr val="000000">
                      <a:alpha val="43137"/>
                    </a:srgbClr>
                  </a:outerShdw>
                </a:effectLst>
              </a:rPr>
              <a:t> Trong </a:t>
            </a:r>
            <a:r>
              <a:rPr lang="vi-VN" sz="2800" b="0" smtClean="0">
                <a:solidFill>
                  <a:srgbClr val="002060"/>
                </a:solidFill>
                <a:effectLst>
                  <a:outerShdw blurRad="38100" dist="38100" dir="2700000" algn="tl">
                    <a:srgbClr val="000000">
                      <a:alpha val="43137"/>
                    </a:srgbClr>
                  </a:outerShdw>
                </a:effectLst>
              </a:rPr>
              <a:t>Quy </a:t>
            </a:r>
            <a:r>
              <a:rPr lang="vi-VN" sz="2800" b="0">
                <a:solidFill>
                  <a:srgbClr val="002060"/>
                </a:solidFill>
                <a:effectLst>
                  <a:outerShdw blurRad="38100" dist="38100" dir="2700000" algn="tl">
                    <a:srgbClr val="000000">
                      <a:alpha val="43137"/>
                    </a:srgbClr>
                  </a:outerShdw>
                </a:effectLst>
              </a:rPr>
              <a:t>Trình </a:t>
            </a:r>
            <a:r>
              <a:rPr lang="vi-VN" sz="2800" b="0" smtClean="0">
                <a:solidFill>
                  <a:srgbClr val="002060"/>
                </a:solidFill>
                <a:effectLst>
                  <a:outerShdw blurRad="38100" dist="38100" dir="2700000" algn="tl">
                    <a:srgbClr val="000000">
                      <a:alpha val="43137"/>
                    </a:srgbClr>
                  </a:outerShdw>
                </a:effectLst>
              </a:rPr>
              <a:t>Agile</a:t>
            </a:r>
            <a:r>
              <a:rPr lang="en-US" sz="2800" b="0" smtClean="0">
                <a:solidFill>
                  <a:srgbClr val="002060"/>
                </a:solidFill>
                <a:effectLst>
                  <a:outerShdw blurRad="38100" dist="38100" dir="2700000" algn="tl">
                    <a:srgbClr val="000000">
                      <a:alpha val="43137"/>
                    </a:srgbClr>
                  </a:outerShdw>
                </a:effectLst>
              </a:rPr>
              <a:t> ...</a:t>
            </a:r>
            <a:endParaRPr lang="vi-VN" sz="2800" b="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37</a:t>
            </a:fld>
            <a:endParaRPr lang="en-US">
              <a:solidFill>
                <a:srgbClr val="000000"/>
              </a:solidFill>
            </a:endParaRPr>
          </a:p>
        </p:txBody>
      </p:sp>
      <p:sp>
        <p:nvSpPr>
          <p:cNvPr id="3" name="Rectangle 2"/>
          <p:cNvSpPr/>
          <p:nvPr/>
        </p:nvSpPr>
        <p:spPr>
          <a:xfrm>
            <a:off x="381000" y="838200"/>
            <a:ext cx="8610600" cy="4893647"/>
          </a:xfrm>
          <a:prstGeom prst="rect">
            <a:avLst/>
          </a:prstGeom>
        </p:spPr>
        <p:txBody>
          <a:bodyPr wrap="square">
            <a:spAutoFit/>
          </a:bodyPr>
          <a:lstStyle/>
          <a:p>
            <a:pPr marL="457200" indent="-457200">
              <a:buFont typeface="+mj-lt"/>
              <a:buAutoNum type="alphaLcPeriod"/>
            </a:pPr>
            <a:r>
              <a:rPr lang="vi-VN" sz="2400" smtClean="0">
                <a:solidFill>
                  <a:srgbClr val="C00000"/>
                </a:solidFill>
                <a:effectLst>
                  <a:outerShdw blurRad="38100" dist="38100" dir="2700000" algn="tl">
                    <a:srgbClr val="000000">
                      <a:alpha val="43137"/>
                    </a:srgbClr>
                  </a:outerShdw>
                </a:effectLst>
              </a:rPr>
              <a:t>Lập </a:t>
            </a:r>
            <a:r>
              <a:rPr lang="vi-VN" sz="2400">
                <a:solidFill>
                  <a:srgbClr val="C00000"/>
                </a:solidFill>
                <a:effectLst>
                  <a:outerShdw blurRad="38100" dist="38100" dir="2700000" algn="tl">
                    <a:srgbClr val="000000">
                      <a:alpha val="43137"/>
                    </a:srgbClr>
                  </a:outerShdw>
                </a:effectLst>
              </a:rPr>
              <a:t>Kế Hoạch Sprint (Sprint Planning):</a:t>
            </a:r>
          </a:p>
          <a:p>
            <a:pPr marL="457200"/>
            <a:r>
              <a:rPr lang="vi-VN" sz="2400">
                <a:solidFill>
                  <a:srgbClr val="000000"/>
                </a:solidFill>
              </a:rPr>
              <a:t>Xác định các mục tiêu và nhiệm vụ cụ thể cần hoàn thành trong sprint.</a:t>
            </a:r>
          </a:p>
          <a:p>
            <a:pPr marL="457200" indent="-457200">
              <a:buFont typeface="+mj-lt"/>
              <a:buAutoNum type="alphaLcPeriod" startAt="2"/>
            </a:pPr>
            <a:r>
              <a:rPr lang="vi-VN" sz="2400">
                <a:solidFill>
                  <a:srgbClr val="C00000"/>
                </a:solidFill>
                <a:effectLst>
                  <a:outerShdw blurRad="38100" dist="38100" dir="2700000" algn="tl">
                    <a:srgbClr val="000000">
                      <a:alpha val="43137"/>
                    </a:srgbClr>
                  </a:outerShdw>
                </a:effectLst>
              </a:rPr>
              <a:t>Thực Hiện Sprint (Sprint Execution):</a:t>
            </a:r>
          </a:p>
          <a:p>
            <a:pPr marL="457200"/>
            <a:r>
              <a:rPr lang="vi-VN" sz="2400">
                <a:solidFill>
                  <a:srgbClr val="000000"/>
                </a:solidFill>
              </a:rPr>
              <a:t>Nhóm phát triển tiến hành các nhiệm vụ theo kế hoạch đã định, từ lập trình đến kiểm thử và triển khai.</a:t>
            </a:r>
          </a:p>
          <a:p>
            <a:pPr marL="457200" indent="-457200">
              <a:buFont typeface="+mj-lt"/>
              <a:buAutoNum type="alphaLcPeriod" startAt="3"/>
            </a:pPr>
            <a:r>
              <a:rPr lang="vi-VN" sz="2400">
                <a:solidFill>
                  <a:srgbClr val="C00000"/>
                </a:solidFill>
                <a:effectLst>
                  <a:outerShdw blurRad="38100" dist="38100" dir="2700000" algn="tl">
                    <a:srgbClr val="000000">
                      <a:alpha val="43137"/>
                    </a:srgbClr>
                  </a:outerShdw>
                </a:effectLst>
              </a:rPr>
              <a:t>Họp Hàng Ngày (Daily Stand-Up):</a:t>
            </a:r>
          </a:p>
          <a:p>
            <a:pPr marL="457200"/>
            <a:r>
              <a:rPr lang="vi-VN" sz="2400">
                <a:solidFill>
                  <a:srgbClr val="000000"/>
                </a:solidFill>
              </a:rPr>
              <a:t>Mỗi ngày, nhóm sẽ tổ chức các cuộc họp ngắn để cập nhật tiến độ, thảo luận về các trở ngại và điều chỉnh công việc nếu cần.</a:t>
            </a:r>
          </a:p>
          <a:p>
            <a:pPr marL="457200" indent="-457200">
              <a:buFont typeface="+mj-lt"/>
              <a:buAutoNum type="alphaLcPeriod" startAt="4"/>
            </a:pPr>
            <a:r>
              <a:rPr lang="vi-VN" sz="2400">
                <a:solidFill>
                  <a:srgbClr val="C00000"/>
                </a:solidFill>
                <a:effectLst>
                  <a:outerShdw blurRad="38100" dist="38100" dir="2700000" algn="tl">
                    <a:srgbClr val="000000">
                      <a:alpha val="43137"/>
                    </a:srgbClr>
                  </a:outerShdw>
                </a:effectLst>
              </a:rPr>
              <a:t>Kiểm Thử và Triển Khai (Testing and Deployment):</a:t>
            </a:r>
          </a:p>
          <a:p>
            <a:pPr marL="457200"/>
            <a:r>
              <a:rPr lang="vi-VN" sz="2400">
                <a:solidFill>
                  <a:srgbClr val="000000"/>
                </a:solidFill>
              </a:rPr>
              <a:t>Phần mềm được kiểm thử liên tục để phát hiện lỗi, đảm bảo chất lượng trước khi </a:t>
            </a:r>
            <a:r>
              <a:rPr lang="en-US" sz="2400" smtClean="0">
                <a:solidFill>
                  <a:srgbClr val="000000"/>
                </a:solidFill>
              </a:rPr>
              <a:t>tích hợp và </a:t>
            </a:r>
            <a:r>
              <a:rPr lang="vi-VN" sz="2400" smtClean="0">
                <a:solidFill>
                  <a:srgbClr val="000000"/>
                </a:solidFill>
              </a:rPr>
              <a:t>triển </a:t>
            </a:r>
            <a:r>
              <a:rPr lang="vi-VN" sz="2400">
                <a:solidFill>
                  <a:srgbClr val="000000"/>
                </a:solidFill>
              </a:rPr>
              <a:t>khai</a:t>
            </a:r>
            <a:r>
              <a:rPr lang="vi-VN" sz="2400" smtClean="0">
                <a:solidFill>
                  <a:srgbClr val="000000"/>
                </a:solidFill>
              </a:rPr>
              <a:t>.</a:t>
            </a:r>
            <a:endParaRPr lang="vi-VN" sz="2400">
              <a:solidFill>
                <a:srgbClr val="000000"/>
              </a:solidFill>
            </a:endParaRPr>
          </a:p>
        </p:txBody>
      </p:sp>
    </p:spTree>
    <p:extLst>
      <p:ext uri="{BB962C8B-B14F-4D97-AF65-F5344CB8AC3E}">
        <p14:creationId xmlns:p14="http://schemas.microsoft.com/office/powerpoint/2010/main" val="358384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487362"/>
          </a:xfrm>
        </p:spPr>
        <p:txBody>
          <a:bodyPr>
            <a:noAutofit/>
          </a:bodyPr>
          <a:lstStyle/>
          <a:p>
            <a:pPr marL="514350" indent="-514350" algn="l">
              <a:buFont typeface="+mj-lt"/>
              <a:buAutoNum type="arabicPeriod" startAt="3"/>
            </a:pPr>
            <a:r>
              <a:rPr lang="vi-VN" sz="2800" b="0">
                <a:solidFill>
                  <a:srgbClr val="002060"/>
                </a:solidFill>
                <a:effectLst>
                  <a:outerShdw blurRad="38100" dist="38100" dir="2700000" algn="tl">
                    <a:srgbClr val="000000">
                      <a:alpha val="43137"/>
                    </a:srgbClr>
                  </a:outerShdw>
                </a:effectLst>
              </a:rPr>
              <a:t>Các Giai </a:t>
            </a:r>
            <a:r>
              <a:rPr lang="vi-VN" sz="2800" b="0" smtClean="0">
                <a:solidFill>
                  <a:srgbClr val="002060"/>
                </a:solidFill>
                <a:effectLst>
                  <a:outerShdw blurRad="38100" dist="38100" dir="2700000" algn="tl">
                    <a:srgbClr val="000000">
                      <a:alpha val="43137"/>
                    </a:srgbClr>
                  </a:outerShdw>
                </a:effectLst>
              </a:rPr>
              <a:t>Đoạn</a:t>
            </a:r>
            <a:r>
              <a:rPr lang="en-US" sz="2800" b="0" smtClean="0">
                <a:solidFill>
                  <a:srgbClr val="002060"/>
                </a:solidFill>
                <a:effectLst>
                  <a:outerShdw blurRad="38100" dist="38100" dir="2700000" algn="tl">
                    <a:srgbClr val="000000">
                      <a:alpha val="43137"/>
                    </a:srgbClr>
                  </a:outerShdw>
                </a:effectLst>
              </a:rPr>
              <a:t> Trong </a:t>
            </a:r>
            <a:r>
              <a:rPr lang="vi-VN" sz="2800" b="0" smtClean="0">
                <a:solidFill>
                  <a:srgbClr val="002060"/>
                </a:solidFill>
                <a:effectLst>
                  <a:outerShdw blurRad="38100" dist="38100" dir="2700000" algn="tl">
                    <a:srgbClr val="000000">
                      <a:alpha val="43137"/>
                    </a:srgbClr>
                  </a:outerShdw>
                </a:effectLst>
              </a:rPr>
              <a:t>Quy </a:t>
            </a:r>
            <a:r>
              <a:rPr lang="vi-VN" sz="2800" b="0">
                <a:solidFill>
                  <a:srgbClr val="002060"/>
                </a:solidFill>
                <a:effectLst>
                  <a:outerShdw blurRad="38100" dist="38100" dir="2700000" algn="tl">
                    <a:srgbClr val="000000">
                      <a:alpha val="43137"/>
                    </a:srgbClr>
                  </a:outerShdw>
                </a:effectLst>
              </a:rPr>
              <a:t>Trình </a:t>
            </a:r>
            <a:r>
              <a:rPr lang="vi-VN" sz="2800" b="0" smtClean="0">
                <a:solidFill>
                  <a:srgbClr val="002060"/>
                </a:solidFill>
                <a:effectLst>
                  <a:outerShdw blurRad="38100" dist="38100" dir="2700000" algn="tl">
                    <a:srgbClr val="000000">
                      <a:alpha val="43137"/>
                    </a:srgbClr>
                  </a:outerShdw>
                </a:effectLst>
              </a:rPr>
              <a:t>Agile</a:t>
            </a:r>
            <a:endParaRPr lang="vi-VN" sz="2800" b="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38</a:t>
            </a:fld>
            <a:endParaRPr lang="en-US">
              <a:solidFill>
                <a:srgbClr val="000000"/>
              </a:solidFill>
            </a:endParaRPr>
          </a:p>
        </p:txBody>
      </p:sp>
      <p:sp>
        <p:nvSpPr>
          <p:cNvPr id="3" name="Rectangle 2"/>
          <p:cNvSpPr/>
          <p:nvPr/>
        </p:nvSpPr>
        <p:spPr>
          <a:xfrm>
            <a:off x="381000" y="838200"/>
            <a:ext cx="8610600" cy="4524315"/>
          </a:xfrm>
          <a:prstGeom prst="rect">
            <a:avLst/>
          </a:prstGeom>
        </p:spPr>
        <p:txBody>
          <a:bodyPr wrap="square">
            <a:spAutoFit/>
          </a:bodyPr>
          <a:lstStyle/>
          <a:p>
            <a:pPr marL="457200" indent="-457200">
              <a:buFont typeface="+mj-lt"/>
              <a:buAutoNum type="arabicPeriod" startAt="5"/>
            </a:pPr>
            <a:r>
              <a:rPr lang="vi-VN" sz="2400">
                <a:solidFill>
                  <a:srgbClr val="C00000"/>
                </a:solidFill>
                <a:effectLst>
                  <a:outerShdw blurRad="38100" dist="38100" dir="2700000" algn="tl">
                    <a:srgbClr val="000000">
                      <a:alpha val="43137"/>
                    </a:srgbClr>
                  </a:outerShdw>
                </a:effectLst>
              </a:rPr>
              <a:t>Đánh Giá Sprint (Sprint Review and Retrospective):</a:t>
            </a:r>
          </a:p>
          <a:p>
            <a:pPr marL="457200"/>
            <a:r>
              <a:rPr lang="vi-VN" sz="2400">
                <a:solidFill>
                  <a:srgbClr val="000000"/>
                </a:solidFill>
              </a:rPr>
              <a:t>Sau mỗi sprint, nhóm sẽ đánh giá những gì đã hoàn thành, nhận phản hồi từ khách hàng, và thảo luận về những cải tiến cho sprint tiếp theo.</a:t>
            </a:r>
          </a:p>
          <a:p>
            <a:pPr marL="457200" indent="-457200">
              <a:buFont typeface="+mj-lt"/>
              <a:buAutoNum type="arabicPeriod" startAt="6"/>
            </a:pPr>
            <a:r>
              <a:rPr lang="vi-VN" sz="2400">
                <a:solidFill>
                  <a:srgbClr val="C00000"/>
                </a:solidFill>
                <a:effectLst>
                  <a:outerShdw blurRad="38100" dist="38100" dir="2700000" algn="tl">
                    <a:srgbClr val="000000">
                      <a:alpha val="43137"/>
                    </a:srgbClr>
                  </a:outerShdw>
                </a:effectLst>
              </a:rPr>
              <a:t>Lặp Lại (Repeat):</a:t>
            </a:r>
          </a:p>
          <a:p>
            <a:pPr marL="457200"/>
            <a:r>
              <a:rPr lang="vi-VN" sz="2400">
                <a:solidFill>
                  <a:srgbClr val="000000"/>
                </a:solidFill>
              </a:rPr>
              <a:t>Quá trình tiếp tục với các sprint tiếp theo, cho đến khi hoàn thành toàn bộ dự án</a:t>
            </a:r>
            <a:r>
              <a:rPr lang="vi-VN" sz="2400" smtClean="0">
                <a:solidFill>
                  <a:srgbClr val="000000"/>
                </a:solidFill>
              </a:rPr>
              <a:t>.</a:t>
            </a:r>
            <a:endParaRPr lang="en-US" sz="2400" smtClean="0">
              <a:solidFill>
                <a:srgbClr val="000000"/>
              </a:solidFill>
            </a:endParaRPr>
          </a:p>
          <a:p>
            <a:pPr marL="457200"/>
            <a:r>
              <a:rPr lang="en-US" sz="2400" u="sng" smtClean="0">
                <a:solidFill>
                  <a:srgbClr val="C00000"/>
                </a:solidFill>
                <a:effectLst>
                  <a:outerShdw blurRad="38100" dist="38100" dir="2700000" algn="tl">
                    <a:srgbClr val="000000">
                      <a:alpha val="43137"/>
                    </a:srgbClr>
                  </a:outerShdw>
                </a:effectLst>
              </a:rPr>
              <a:t>Nhận xét:</a:t>
            </a:r>
          </a:p>
          <a:p>
            <a:pPr marL="457200"/>
            <a:r>
              <a:rPr lang="vi-VN" sz="2400">
                <a:solidFill>
                  <a:srgbClr val="000000"/>
                </a:solidFill>
              </a:rPr>
              <a:t>Agile đã trở thành phương pháp phổ biến trong ngành phát triển phần mềm hiện đại, đặc biệt là trong các môi trường kinh doanh cần tốc độ và khả năng thích ứng nhanh</a:t>
            </a:r>
            <a:r>
              <a:rPr lang="vi-VN" sz="2400" smtClean="0">
                <a:solidFill>
                  <a:srgbClr val="000000"/>
                </a:solidFill>
              </a:rPr>
              <a:t>.</a:t>
            </a:r>
            <a:endParaRPr lang="vi-VN" sz="2400">
              <a:solidFill>
                <a:srgbClr val="000000"/>
              </a:solidFill>
            </a:endParaRPr>
          </a:p>
        </p:txBody>
      </p:sp>
    </p:spTree>
    <p:extLst>
      <p:ext uri="{BB962C8B-B14F-4D97-AF65-F5344CB8AC3E}">
        <p14:creationId xmlns:p14="http://schemas.microsoft.com/office/powerpoint/2010/main" val="122688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1.5.3 Mô hình làm bản </a:t>
            </a:r>
            <a:r>
              <a:rPr lang="en-US" sz="2800" b="0">
                <a:solidFill>
                  <a:srgbClr val="002060"/>
                </a:solidFill>
                <a:effectLst>
                  <a:outerShdw blurRad="38100" dist="38100" dir="2700000" algn="tl">
                    <a:srgbClr val="000000">
                      <a:alpha val="43137"/>
                    </a:srgbClr>
                  </a:outerShdw>
                </a:effectLst>
              </a:rPr>
              <a:t>mẫu </a:t>
            </a:r>
            <a:r>
              <a:rPr lang="vi-VN" sz="2800" b="0">
                <a:solidFill>
                  <a:srgbClr val="002060"/>
                </a:solidFill>
                <a:effectLst>
                  <a:outerShdw blurRad="38100" dist="38100" dir="2700000" algn="tl">
                    <a:srgbClr val="000000">
                      <a:alpha val="43137"/>
                    </a:srgbClr>
                  </a:outerShdw>
                </a:effectLst>
              </a:rPr>
              <a:t>(Prototype Model) </a:t>
            </a:r>
            <a:endParaRPr lang="vi-VN" sz="2800" b="0" dirty="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39</a:t>
            </a:fld>
            <a:endParaRPr lang="en-US">
              <a:solidFill>
                <a:srgbClr val="000000"/>
              </a:solidFill>
            </a:endParaRPr>
          </a:p>
        </p:txBody>
      </p:sp>
      <p:sp>
        <p:nvSpPr>
          <p:cNvPr id="3" name="Rectangle 2"/>
          <p:cNvSpPr/>
          <p:nvPr/>
        </p:nvSpPr>
        <p:spPr>
          <a:xfrm>
            <a:off x="152400" y="838200"/>
            <a:ext cx="8915400" cy="5293757"/>
          </a:xfrm>
          <a:prstGeom prst="rect">
            <a:avLst/>
          </a:prstGeom>
        </p:spPr>
        <p:txBody>
          <a:bodyPr wrap="square">
            <a:spAutoFit/>
          </a:bodyPr>
          <a:lstStyle/>
          <a:p>
            <a:pPr>
              <a:spcBef>
                <a:spcPts val="600"/>
              </a:spcBef>
              <a:spcAft>
                <a:spcPts val="600"/>
              </a:spcAft>
            </a:pPr>
            <a:r>
              <a:rPr lang="en-US" sz="2800" smtClean="0">
                <a:solidFill>
                  <a:srgbClr val="C00000"/>
                </a:solidFill>
                <a:effectLst>
                  <a:outerShdw blurRad="38100" dist="38100" dir="2700000" algn="tl">
                    <a:srgbClr val="000000">
                      <a:alpha val="43137"/>
                    </a:srgbClr>
                  </a:outerShdw>
                </a:effectLst>
              </a:rPr>
              <a:t>Định </a:t>
            </a:r>
            <a:r>
              <a:rPr lang="en-US" sz="2800">
                <a:solidFill>
                  <a:srgbClr val="C00000"/>
                </a:solidFill>
                <a:effectLst>
                  <a:outerShdw blurRad="38100" dist="38100" dir="2700000" algn="tl">
                    <a:srgbClr val="000000">
                      <a:alpha val="43137"/>
                    </a:srgbClr>
                  </a:outerShdw>
                </a:effectLst>
              </a:rPr>
              <a:t>nghĩa:</a:t>
            </a:r>
          </a:p>
          <a:p>
            <a:pPr marL="342900" indent="-342900">
              <a:spcBef>
                <a:spcPts val="600"/>
              </a:spcBef>
              <a:spcAft>
                <a:spcPts val="600"/>
              </a:spcAft>
              <a:buFont typeface="Wingdings" pitchFamily="2" charset="2"/>
              <a:buChar char="v"/>
            </a:pPr>
            <a:r>
              <a:rPr lang="vi-VN" sz="2800" smtClean="0"/>
              <a:t>Mô </a:t>
            </a:r>
            <a:r>
              <a:rPr lang="vi-VN" sz="2800"/>
              <a:t>hình làm bản mẫu </a:t>
            </a:r>
            <a:r>
              <a:rPr lang="vi-VN" sz="2800" smtClean="0"/>
              <a:t>là </a:t>
            </a:r>
            <a:r>
              <a:rPr lang="vi-VN" sz="2800"/>
              <a:t>một phương pháp phát triển phần mềm trong đó một phiên bản ban đầu (bản </a:t>
            </a:r>
            <a:r>
              <a:rPr lang="vi-VN" sz="2800" smtClean="0"/>
              <a:t>mẫu</a:t>
            </a:r>
            <a:r>
              <a:rPr lang="en-US" sz="2800" smtClean="0"/>
              <a:t>)</a:t>
            </a:r>
            <a:r>
              <a:rPr lang="vi-VN" sz="2800" smtClean="0"/>
              <a:t> của </a:t>
            </a:r>
            <a:r>
              <a:rPr lang="vi-VN" sz="2800"/>
              <a:t>sản phẩm </a:t>
            </a:r>
            <a:r>
              <a:rPr lang="en-US" sz="2800" smtClean="0"/>
              <a:t>sẽ </a:t>
            </a:r>
            <a:r>
              <a:rPr lang="vi-VN" sz="2800" smtClean="0"/>
              <a:t>được </a:t>
            </a:r>
            <a:r>
              <a:rPr lang="vi-VN" sz="2800"/>
              <a:t>tạo ra, </a:t>
            </a:r>
            <a:endParaRPr lang="en-US" sz="2800" smtClean="0"/>
          </a:p>
          <a:p>
            <a:pPr marL="342900" indent="-342900">
              <a:spcBef>
                <a:spcPts val="600"/>
              </a:spcBef>
              <a:spcAft>
                <a:spcPts val="600"/>
              </a:spcAft>
              <a:buFont typeface="Wingdings" pitchFamily="2" charset="2"/>
              <a:buChar char="v"/>
            </a:pPr>
            <a:r>
              <a:rPr lang="en-US" sz="2800" smtClean="0"/>
              <a:t>S</a:t>
            </a:r>
            <a:r>
              <a:rPr lang="vi-VN" sz="2800" smtClean="0"/>
              <a:t>au </a:t>
            </a:r>
            <a:r>
              <a:rPr lang="vi-VN" sz="2800"/>
              <a:t>đó tiếp tục phát triển thông qua phản hồi của người dùng và các vòng thử nghiệm. </a:t>
            </a:r>
            <a:endParaRPr lang="en-US" sz="2800" smtClean="0"/>
          </a:p>
          <a:p>
            <a:pPr marL="342900" indent="-342900">
              <a:spcBef>
                <a:spcPts val="600"/>
              </a:spcBef>
              <a:spcAft>
                <a:spcPts val="600"/>
              </a:spcAft>
              <a:buFont typeface="Wingdings" pitchFamily="2" charset="2"/>
              <a:buChar char="v"/>
            </a:pPr>
            <a:r>
              <a:rPr lang="vi-VN" sz="2800" smtClean="0"/>
              <a:t>Mục </a:t>
            </a:r>
            <a:r>
              <a:rPr lang="vi-VN" sz="2800"/>
              <a:t>tiêu của mô hình này là tạo ra một mẫu sản phẩm tạm thời, giúp cả nhóm phát triển và người dùng cuối hiểu rõ hơn về yêu cầu và các tính năng trước khi bắt tay vào xây dựng sản phẩm hoàn chỉnh.</a:t>
            </a:r>
            <a:endParaRPr lang="en-US" sz="2800"/>
          </a:p>
        </p:txBody>
      </p:sp>
    </p:spTree>
    <p:extLst>
      <p:ext uri="{BB962C8B-B14F-4D97-AF65-F5344CB8AC3E}">
        <p14:creationId xmlns:p14="http://schemas.microsoft.com/office/powerpoint/2010/main" val="3273069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382000" cy="6096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1.1.2 Các đặc trưng của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2" name="TextBox 1"/>
          <p:cNvSpPr txBox="1"/>
          <p:nvPr/>
        </p:nvSpPr>
        <p:spPr>
          <a:xfrm>
            <a:off x="266700" y="990600"/>
            <a:ext cx="8610600" cy="954107"/>
          </a:xfrm>
          <a:prstGeom prst="rect">
            <a:avLst/>
          </a:prstGeom>
          <a:noFill/>
        </p:spPr>
        <p:txBody>
          <a:bodyPr wrap="square" rtlCol="0">
            <a:spAutoFit/>
          </a:bodyPr>
          <a:lstStyle/>
          <a:p>
            <a:pPr marL="457200" indent="-457200">
              <a:spcBef>
                <a:spcPts val="600"/>
              </a:spcBef>
              <a:spcAft>
                <a:spcPts val="600"/>
              </a:spcAft>
              <a:buFont typeface="Wingdings" pitchFamily="2" charset="2"/>
              <a:buChar char="q"/>
            </a:pPr>
            <a:r>
              <a:rPr lang="en-US" sz="2800" smtClean="0"/>
              <a:t>Phần mềm không mòn củ đi nhưng sẽ bị thoái hóa theo thời gian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307" y="1944707"/>
            <a:ext cx="7620000" cy="423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6876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Mô hình làm bản mẫu</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40</a:t>
            </a:fld>
            <a:endParaRPr lang="en-US">
              <a:solidFill>
                <a:srgbClr val="000000"/>
              </a:solidFil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98476"/>
            <a:ext cx="7556534" cy="512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32666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15400" cy="487362"/>
          </a:xfrm>
        </p:spPr>
        <p:txBody>
          <a:bodyPr>
            <a:noAutofit/>
          </a:bodyPr>
          <a:lstStyle/>
          <a:p>
            <a:pPr algn="l"/>
            <a:r>
              <a:rPr lang="vi-VN" sz="2800" b="0" smtClean="0">
                <a:solidFill>
                  <a:srgbClr val="002060"/>
                </a:solidFill>
                <a:effectLst>
                  <a:outerShdw blurRad="38100" dist="38100" dir="2700000" algn="tl">
                    <a:srgbClr val="000000">
                      <a:alpha val="43137"/>
                    </a:srgbClr>
                  </a:outerShdw>
                </a:effectLst>
              </a:rPr>
              <a:t>Các </a:t>
            </a:r>
            <a:r>
              <a:rPr lang="vi-VN" sz="2800" b="0">
                <a:solidFill>
                  <a:srgbClr val="002060"/>
                </a:solidFill>
                <a:effectLst>
                  <a:outerShdw blurRad="38100" dist="38100" dir="2700000" algn="tl">
                    <a:srgbClr val="000000">
                      <a:alpha val="43137"/>
                    </a:srgbClr>
                  </a:outerShdw>
                </a:effectLst>
              </a:rPr>
              <a:t>giai đoạn chính của mô hình làm bản </a:t>
            </a:r>
            <a:r>
              <a:rPr lang="vi-VN" sz="2800" b="0" smtClean="0">
                <a:solidFill>
                  <a:srgbClr val="002060"/>
                </a:solidFill>
                <a:effectLst>
                  <a:outerShdw blurRad="38100" dist="38100" dir="2700000" algn="tl">
                    <a:srgbClr val="000000">
                      <a:alpha val="43137"/>
                    </a:srgbClr>
                  </a:outerShdw>
                </a:effectLst>
              </a:rPr>
              <a:t>mẫu</a:t>
            </a:r>
            <a:endParaRPr lang="vi-VN" sz="2800" b="0" dirty="0">
              <a:solidFill>
                <a:srgbClr val="00206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41</a:t>
            </a:fld>
            <a:endParaRPr lang="en-US">
              <a:solidFill>
                <a:srgbClr val="000000"/>
              </a:solidFill>
            </a:endParaRPr>
          </a:p>
        </p:txBody>
      </p:sp>
      <p:sp>
        <p:nvSpPr>
          <p:cNvPr id="3" name="Rectangle 2"/>
          <p:cNvSpPr/>
          <p:nvPr/>
        </p:nvSpPr>
        <p:spPr>
          <a:xfrm>
            <a:off x="152400" y="838199"/>
            <a:ext cx="8915400" cy="6001643"/>
          </a:xfrm>
          <a:prstGeom prst="rect">
            <a:avLst/>
          </a:prstGeom>
        </p:spPr>
        <p:txBody>
          <a:bodyPr wrap="square">
            <a:spAutoFit/>
          </a:bodyPr>
          <a:lstStyle/>
          <a:p>
            <a:pPr marL="514350" indent="-514350">
              <a:buFont typeface="+mj-lt"/>
              <a:buAutoNum type="arabicPeriod"/>
            </a:pPr>
            <a:r>
              <a:rPr lang="vi-VN" sz="2400" smtClean="0">
                <a:solidFill>
                  <a:srgbClr val="C00000"/>
                </a:solidFill>
                <a:effectLst>
                  <a:outerShdw blurRad="38100" dist="38100" dir="2700000" algn="tl">
                    <a:srgbClr val="000000">
                      <a:alpha val="43137"/>
                    </a:srgbClr>
                  </a:outerShdw>
                </a:effectLst>
              </a:rPr>
              <a:t>Thu </a:t>
            </a:r>
            <a:r>
              <a:rPr lang="vi-VN" sz="2400">
                <a:solidFill>
                  <a:srgbClr val="C00000"/>
                </a:solidFill>
                <a:effectLst>
                  <a:outerShdw blurRad="38100" dist="38100" dir="2700000" algn="tl">
                    <a:srgbClr val="000000">
                      <a:alpha val="43137"/>
                    </a:srgbClr>
                  </a:outerShdw>
                </a:effectLst>
              </a:rPr>
              <a:t>thập yêu cầu ban đầu </a:t>
            </a:r>
            <a:r>
              <a:rPr lang="vi-VN" sz="2400"/>
              <a:t>(Initial Requirements Gathering):</a:t>
            </a:r>
            <a:r>
              <a:rPr lang="vi-VN" sz="2400">
                <a:effectLst>
                  <a:outerShdw blurRad="38100" dist="38100" dir="2700000" algn="tl">
                    <a:srgbClr val="000000">
                      <a:alpha val="43137"/>
                    </a:srgbClr>
                  </a:outerShdw>
                </a:effectLst>
              </a:rPr>
              <a:t> </a:t>
            </a:r>
            <a:r>
              <a:rPr lang="vi-VN" sz="2400"/>
              <a:t>Thu thập các yêu cầu cơ bản từ khách hàng, nhưng không cần chi tiết quá nhiều, đủ để bắt đầu tạo một bản </a:t>
            </a:r>
            <a:r>
              <a:rPr lang="vi-VN" sz="2400" smtClean="0"/>
              <a:t>mẫu.</a:t>
            </a:r>
            <a:endParaRPr lang="en-US" sz="2400" smtClean="0"/>
          </a:p>
          <a:p>
            <a:pPr marL="514350" indent="-514350">
              <a:buFont typeface="+mj-lt"/>
              <a:buAutoNum type="arabicPeriod"/>
            </a:pPr>
            <a:r>
              <a:rPr lang="vi-VN" sz="2400">
                <a:solidFill>
                  <a:srgbClr val="C00000"/>
                </a:solidFill>
                <a:effectLst>
                  <a:outerShdw blurRad="38100" dist="38100" dir="2700000" algn="tl">
                    <a:srgbClr val="000000">
                      <a:alpha val="43137"/>
                    </a:srgbClr>
                  </a:outerShdw>
                </a:effectLst>
              </a:rPr>
              <a:t>Xây </a:t>
            </a:r>
            <a:r>
              <a:rPr lang="vi-VN" sz="2400">
                <a:solidFill>
                  <a:srgbClr val="C00000"/>
                </a:solidFill>
                <a:effectLst>
                  <a:outerShdw blurRad="38100" dist="38100" dir="2700000" algn="tl">
                    <a:srgbClr val="000000">
                      <a:alpha val="43137"/>
                    </a:srgbClr>
                  </a:outerShdw>
                </a:effectLst>
              </a:rPr>
              <a:t>dựng bản mẫu </a:t>
            </a:r>
            <a:r>
              <a:rPr lang="vi-VN" sz="2400"/>
              <a:t>(Build Prototype): Phát triển bản mẫu dựa trên yêu cầu đã thu thập. Bản mẫu này thường có chức năng giới hạn, tập trung vào giao diện người dùng hoặc tính năng cốt </a:t>
            </a:r>
            <a:r>
              <a:rPr lang="vi-VN" sz="2400" smtClean="0"/>
              <a:t>lõi.</a:t>
            </a:r>
            <a:endParaRPr lang="en-US" sz="2400" smtClean="0"/>
          </a:p>
          <a:p>
            <a:pPr marL="514350" indent="-514350">
              <a:buFont typeface="+mj-lt"/>
              <a:buAutoNum type="arabicPeriod"/>
            </a:pPr>
            <a:r>
              <a:rPr lang="vi-VN" sz="2400">
                <a:solidFill>
                  <a:srgbClr val="C00000"/>
                </a:solidFill>
                <a:effectLst>
                  <a:outerShdw blurRad="38100" dist="38100" dir="2700000" algn="tl">
                    <a:srgbClr val="000000">
                      <a:alpha val="43137"/>
                    </a:srgbClr>
                  </a:outerShdw>
                </a:effectLst>
              </a:rPr>
              <a:t>Thử nghiệm và đánh giá </a:t>
            </a:r>
            <a:r>
              <a:rPr lang="vi-VN" sz="2400"/>
              <a:t>(Prototype Evaluation): Bản mẫu được gửi cho người dùng cuối để họ thử nghiệm, đưa ra phản hồi về tính năng, giao diện, và khả năng sử </a:t>
            </a:r>
            <a:r>
              <a:rPr lang="vi-VN" sz="2400" smtClean="0"/>
              <a:t>dụng.</a:t>
            </a:r>
            <a:endParaRPr lang="en-US" sz="2400" smtClean="0"/>
          </a:p>
          <a:p>
            <a:pPr marL="514350" indent="-514350">
              <a:buFont typeface="+mj-lt"/>
              <a:buAutoNum type="arabicPeriod"/>
            </a:pPr>
            <a:r>
              <a:rPr lang="vi-VN" sz="2400">
                <a:solidFill>
                  <a:srgbClr val="C00000"/>
                </a:solidFill>
                <a:effectLst>
                  <a:outerShdw blurRad="38100" dist="38100" dir="2700000" algn="tl">
                    <a:srgbClr val="000000">
                      <a:alpha val="43137"/>
                    </a:srgbClr>
                  </a:outerShdw>
                </a:effectLst>
              </a:rPr>
              <a:t>Tinh </a:t>
            </a:r>
            <a:r>
              <a:rPr lang="vi-VN" sz="2400">
                <a:solidFill>
                  <a:srgbClr val="C00000"/>
                </a:solidFill>
                <a:effectLst>
                  <a:outerShdw blurRad="38100" dist="38100" dir="2700000" algn="tl">
                    <a:srgbClr val="000000">
                      <a:alpha val="43137"/>
                    </a:srgbClr>
                  </a:outerShdw>
                </a:effectLst>
              </a:rPr>
              <a:t>chỉnh yêu cầu </a:t>
            </a:r>
            <a:r>
              <a:rPr lang="vi-VN" sz="2400"/>
              <a:t>(Refinement of Requirements): Dựa trên phản hồi từ người dùng, các yêu cầu được chỉnh sửa và phát triển </a:t>
            </a:r>
            <a:r>
              <a:rPr lang="vi-VN" sz="2400" smtClean="0"/>
              <a:t>thêm.</a:t>
            </a:r>
            <a:endParaRPr lang="en-US" sz="2400" smtClean="0"/>
          </a:p>
          <a:p>
            <a:pPr marL="514350" indent="-514350">
              <a:buFont typeface="+mj-lt"/>
              <a:buAutoNum type="arabicPeriod"/>
            </a:pPr>
            <a:r>
              <a:rPr lang="vi-VN" sz="2400">
                <a:solidFill>
                  <a:srgbClr val="C00000"/>
                </a:solidFill>
                <a:effectLst>
                  <a:outerShdw blurRad="38100" dist="38100" dir="2700000" algn="tl">
                    <a:srgbClr val="000000">
                      <a:alpha val="43137"/>
                    </a:srgbClr>
                  </a:outerShdw>
                </a:effectLst>
              </a:rPr>
              <a:t>Phát </a:t>
            </a:r>
            <a:r>
              <a:rPr lang="vi-VN" sz="2400">
                <a:solidFill>
                  <a:srgbClr val="C00000"/>
                </a:solidFill>
                <a:effectLst>
                  <a:outerShdw blurRad="38100" dist="38100" dir="2700000" algn="tl">
                    <a:srgbClr val="000000">
                      <a:alpha val="43137"/>
                    </a:srgbClr>
                  </a:outerShdw>
                </a:effectLst>
              </a:rPr>
              <a:t>triển sản phẩm hoàn chỉnh </a:t>
            </a:r>
            <a:r>
              <a:rPr lang="vi-VN" sz="2400"/>
              <a:t>(Develop Final Product): Sau khi yêu cầu đã được hiểu rõ, sản phẩm cuối cùng được phát triển dựa trên phiên bản cải tiến của bản mẫu.</a:t>
            </a:r>
          </a:p>
        </p:txBody>
      </p:sp>
    </p:spTree>
    <p:extLst>
      <p:ext uri="{BB962C8B-B14F-4D97-AF65-F5344CB8AC3E}">
        <p14:creationId xmlns:p14="http://schemas.microsoft.com/office/powerpoint/2010/main" val="160612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487362"/>
          </a:xfrm>
        </p:spPr>
        <p:txBody>
          <a:bodyPr>
            <a:noAutofit/>
          </a:bodyPr>
          <a:lstStyle/>
          <a:p>
            <a:pPr algn="l"/>
            <a:r>
              <a:rPr lang="vi-VN" sz="2800" b="0" smtClean="0">
                <a:solidFill>
                  <a:srgbClr val="002060"/>
                </a:solidFill>
                <a:effectLst>
                  <a:outerShdw blurRad="38100" dist="38100" dir="2700000" algn="tl">
                    <a:srgbClr val="000000">
                      <a:alpha val="43137"/>
                    </a:srgbClr>
                  </a:outerShdw>
                </a:effectLst>
              </a:rPr>
              <a:t>Lợi </a:t>
            </a:r>
            <a:r>
              <a:rPr lang="vi-VN" sz="2800" b="0">
                <a:solidFill>
                  <a:srgbClr val="002060"/>
                </a:solidFill>
                <a:effectLst>
                  <a:outerShdw blurRad="38100" dist="38100" dir="2700000" algn="tl">
                    <a:srgbClr val="000000">
                      <a:alpha val="43137"/>
                    </a:srgbClr>
                  </a:outerShdw>
                </a:effectLst>
              </a:rPr>
              <a:t>ích </a:t>
            </a:r>
            <a:r>
              <a:rPr lang="en-US" sz="2800" b="0">
                <a:solidFill>
                  <a:srgbClr val="002060"/>
                </a:solidFill>
                <a:effectLst>
                  <a:outerShdw blurRad="38100" dist="38100" dir="2700000" algn="tl">
                    <a:srgbClr val="000000">
                      <a:alpha val="43137"/>
                    </a:srgbClr>
                  </a:outerShdw>
                </a:effectLst>
              </a:rPr>
              <a:t>và hạn chế </a:t>
            </a:r>
            <a:r>
              <a:rPr lang="en-US" sz="2800" b="0" smtClean="0">
                <a:solidFill>
                  <a:srgbClr val="002060"/>
                </a:solidFill>
                <a:effectLst>
                  <a:outerShdw blurRad="38100" dist="38100" dir="2700000" algn="tl">
                    <a:srgbClr val="000000">
                      <a:alpha val="43137"/>
                    </a:srgbClr>
                  </a:outerShdw>
                </a:effectLst>
              </a:rPr>
              <a:t>của mô hình làm bản mẫu</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42</a:t>
            </a:fld>
            <a:endParaRPr lang="en-US">
              <a:solidFill>
                <a:srgbClr val="000000"/>
              </a:solidFill>
            </a:endParaRPr>
          </a:p>
        </p:txBody>
      </p:sp>
      <p:sp>
        <p:nvSpPr>
          <p:cNvPr id="3" name="Rectangle 2"/>
          <p:cNvSpPr/>
          <p:nvPr/>
        </p:nvSpPr>
        <p:spPr>
          <a:xfrm>
            <a:off x="152400" y="838200"/>
            <a:ext cx="8915400" cy="5755422"/>
          </a:xfrm>
          <a:prstGeom prst="rect">
            <a:avLst/>
          </a:prstGeom>
        </p:spPr>
        <p:txBody>
          <a:bodyPr wrap="square">
            <a:spAutoFit/>
          </a:bodyPr>
          <a:lstStyle/>
          <a:p>
            <a:r>
              <a:rPr lang="vi-VN" sz="2800">
                <a:solidFill>
                  <a:srgbClr val="C00000"/>
                </a:solidFill>
                <a:effectLst>
                  <a:outerShdw blurRad="38100" dist="38100" dir="2700000" algn="tl">
                    <a:srgbClr val="000000">
                      <a:alpha val="43137"/>
                    </a:srgbClr>
                  </a:outerShdw>
                </a:effectLst>
              </a:rPr>
              <a:t>Lợi ích </a:t>
            </a:r>
          </a:p>
          <a:p>
            <a:pPr marL="457200" indent="-457200">
              <a:buFont typeface="+mj-lt"/>
              <a:buAutoNum type="arabicPeriod"/>
            </a:pPr>
            <a:r>
              <a:rPr lang="vi-VN" sz="2400" smtClean="0">
                <a:effectLst>
                  <a:outerShdw blurRad="38100" dist="38100" dir="2700000" algn="tl">
                    <a:srgbClr val="000000">
                      <a:alpha val="43137"/>
                    </a:srgbClr>
                  </a:outerShdw>
                </a:effectLst>
              </a:rPr>
              <a:t>Giảm </a:t>
            </a:r>
            <a:r>
              <a:rPr lang="vi-VN" sz="2400">
                <a:effectLst>
                  <a:outerShdw blurRad="38100" dist="38100" dir="2700000" algn="tl">
                    <a:srgbClr val="000000">
                      <a:alpha val="43137"/>
                    </a:srgbClr>
                  </a:outerShdw>
                </a:effectLst>
              </a:rPr>
              <a:t>rủi ro: </a:t>
            </a:r>
            <a:r>
              <a:rPr lang="vi-VN" sz="2400"/>
              <a:t>Người dùng có thể nhìn thấy và trải nghiệm sản phẩm từ sớm, giúp giảm rủi ro trong việc không hiểu đúng yêu </a:t>
            </a:r>
            <a:r>
              <a:rPr lang="vi-VN" sz="2400" smtClean="0"/>
              <a:t>cầu.</a:t>
            </a:r>
            <a:endParaRPr lang="en-US" sz="2400" smtClean="0"/>
          </a:p>
          <a:p>
            <a:pPr marL="457200" indent="-457200">
              <a:buFont typeface="+mj-lt"/>
              <a:buAutoNum type="arabicPeriod"/>
            </a:pPr>
            <a:r>
              <a:rPr lang="vi-VN" sz="2400" smtClean="0">
                <a:effectLst>
                  <a:outerShdw blurRad="38100" dist="38100" dir="2700000" algn="tl">
                    <a:srgbClr val="000000">
                      <a:alpha val="43137"/>
                    </a:srgbClr>
                  </a:outerShdw>
                </a:effectLst>
              </a:rPr>
              <a:t>Dễ </a:t>
            </a:r>
            <a:r>
              <a:rPr lang="vi-VN" sz="2400">
                <a:effectLst>
                  <a:outerShdw blurRad="38100" dist="38100" dir="2700000" algn="tl">
                    <a:srgbClr val="000000">
                      <a:alpha val="43137"/>
                    </a:srgbClr>
                  </a:outerShdw>
                </a:effectLst>
              </a:rPr>
              <a:t>điều chỉnh: </a:t>
            </a:r>
            <a:r>
              <a:rPr lang="vi-VN" sz="2400"/>
              <a:t>Các thay đổi và yêu cầu mới có thể được tích hợp vào các vòng thử nghiệm tiếp </a:t>
            </a:r>
            <a:r>
              <a:rPr lang="vi-VN" sz="2400" smtClean="0"/>
              <a:t>theo.</a:t>
            </a:r>
            <a:endParaRPr lang="en-US" sz="2400" smtClean="0"/>
          </a:p>
          <a:p>
            <a:pPr marL="457200" indent="-457200">
              <a:buFont typeface="+mj-lt"/>
              <a:buAutoNum type="arabicPeriod"/>
            </a:pPr>
            <a:r>
              <a:rPr lang="vi-VN" sz="2400" smtClean="0">
                <a:effectLst>
                  <a:outerShdw blurRad="38100" dist="38100" dir="2700000" algn="tl">
                    <a:srgbClr val="000000">
                      <a:alpha val="43137"/>
                    </a:srgbClr>
                  </a:outerShdw>
                </a:effectLst>
              </a:rPr>
              <a:t>Phản </a:t>
            </a:r>
            <a:r>
              <a:rPr lang="vi-VN" sz="2400">
                <a:effectLst>
                  <a:outerShdw blurRad="38100" dist="38100" dir="2700000" algn="tl">
                    <a:srgbClr val="000000">
                      <a:alpha val="43137"/>
                    </a:srgbClr>
                  </a:outerShdw>
                </a:effectLst>
              </a:rPr>
              <a:t>hồi nhanh chóng: </a:t>
            </a:r>
            <a:r>
              <a:rPr lang="vi-VN" sz="2400"/>
              <a:t>Người dùng có cơ hội cung cấp phản hồi từ sớm, giúp đội ngũ phát triển điều chỉnh sản phẩm theo hướng phù hợp hơn.</a:t>
            </a:r>
          </a:p>
          <a:p>
            <a:r>
              <a:rPr lang="vi-VN" sz="2800">
                <a:solidFill>
                  <a:srgbClr val="C00000"/>
                </a:solidFill>
                <a:effectLst>
                  <a:outerShdw blurRad="38100" dist="38100" dir="2700000" algn="tl">
                    <a:srgbClr val="000000">
                      <a:alpha val="43137"/>
                    </a:srgbClr>
                  </a:outerShdw>
                </a:effectLst>
              </a:rPr>
              <a:t>Hạn </a:t>
            </a:r>
            <a:r>
              <a:rPr lang="vi-VN" sz="2800" smtClean="0">
                <a:solidFill>
                  <a:srgbClr val="C00000"/>
                </a:solidFill>
                <a:effectLst>
                  <a:outerShdw blurRad="38100" dist="38100" dir="2700000" algn="tl">
                    <a:srgbClr val="000000">
                      <a:alpha val="43137"/>
                    </a:srgbClr>
                  </a:outerShdw>
                </a:effectLst>
              </a:rPr>
              <a:t>chế:</a:t>
            </a:r>
            <a:endParaRPr lang="en-US" sz="2800" smtClean="0">
              <a:solidFill>
                <a:srgbClr val="C00000"/>
              </a:solidFill>
              <a:effectLst>
                <a:outerShdw blurRad="38100" dist="38100" dir="2700000" algn="tl">
                  <a:srgbClr val="000000">
                    <a:alpha val="43137"/>
                  </a:srgbClr>
                </a:outerShdw>
              </a:effectLst>
            </a:endParaRPr>
          </a:p>
          <a:p>
            <a:pPr marL="457200" indent="-457200">
              <a:buFont typeface="+mj-lt"/>
              <a:buAutoNum type="arabicPeriod"/>
            </a:pPr>
            <a:r>
              <a:rPr lang="vi-VN" sz="2400" smtClean="0">
                <a:effectLst>
                  <a:outerShdw blurRad="38100" dist="38100" dir="2700000" algn="tl">
                    <a:srgbClr val="000000">
                      <a:alpha val="43137"/>
                    </a:srgbClr>
                  </a:outerShdw>
                </a:effectLst>
              </a:rPr>
              <a:t>Chi </a:t>
            </a:r>
            <a:r>
              <a:rPr lang="vi-VN" sz="2400">
                <a:effectLst>
                  <a:outerShdw blurRad="38100" dist="38100" dir="2700000" algn="tl">
                    <a:srgbClr val="000000">
                      <a:alpha val="43137"/>
                    </a:srgbClr>
                  </a:outerShdw>
                </a:effectLst>
              </a:rPr>
              <a:t>phí có thể cao: </a:t>
            </a:r>
            <a:r>
              <a:rPr lang="vi-VN" sz="2400"/>
              <a:t>Việc xây dựng và tinh chỉnh nhiều phiên bản bản mẫu có thể tốn kém và mất nhiều thời </a:t>
            </a:r>
            <a:r>
              <a:rPr lang="vi-VN" sz="2400" smtClean="0"/>
              <a:t>gian.</a:t>
            </a:r>
            <a:endParaRPr lang="en-US" sz="2400" smtClean="0"/>
          </a:p>
          <a:p>
            <a:pPr marL="457200" indent="-457200">
              <a:buFont typeface="+mj-lt"/>
              <a:buAutoNum type="arabicPeriod"/>
            </a:pPr>
            <a:r>
              <a:rPr lang="vi-VN" sz="2400" smtClean="0">
                <a:effectLst>
                  <a:outerShdw blurRad="38100" dist="38100" dir="2700000" algn="tl">
                    <a:srgbClr val="000000">
                      <a:alpha val="43137"/>
                    </a:srgbClr>
                  </a:outerShdw>
                </a:effectLst>
              </a:rPr>
              <a:t>Làm </a:t>
            </a:r>
            <a:r>
              <a:rPr lang="vi-VN" sz="2400">
                <a:effectLst>
                  <a:outerShdw blurRad="38100" dist="38100" dir="2700000" algn="tl">
                    <a:srgbClr val="000000">
                      <a:alpha val="43137"/>
                    </a:srgbClr>
                  </a:outerShdw>
                </a:effectLst>
              </a:rPr>
              <a:t>chậm tiến độ: </a:t>
            </a:r>
            <a:r>
              <a:rPr lang="vi-VN" sz="2400"/>
              <a:t>Nếu không kiểm soát tốt, quá trình tạo bản mẫu có thể làm chậm quá trình phát triển do phải sửa đổi nhiều lần.</a:t>
            </a:r>
          </a:p>
        </p:txBody>
      </p:sp>
    </p:spTree>
    <p:extLst>
      <p:ext uri="{BB962C8B-B14F-4D97-AF65-F5344CB8AC3E}">
        <p14:creationId xmlns:p14="http://schemas.microsoft.com/office/powerpoint/2010/main" val="12041193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1.5.4 </a:t>
            </a:r>
            <a:r>
              <a:rPr lang="en-US" sz="2800" b="0">
                <a:solidFill>
                  <a:srgbClr val="002060"/>
                </a:solidFill>
                <a:effectLst>
                  <a:outerShdw blurRad="38100" dist="38100" dir="2700000" algn="tl">
                    <a:srgbClr val="000000">
                      <a:alpha val="43137"/>
                    </a:srgbClr>
                  </a:outerShdw>
                </a:effectLst>
              </a:rPr>
              <a:t>Mô </a:t>
            </a:r>
            <a:r>
              <a:rPr lang="en-US" sz="2800" b="0" smtClean="0">
                <a:solidFill>
                  <a:srgbClr val="002060"/>
                </a:solidFill>
                <a:effectLst>
                  <a:outerShdw blurRad="38100" dist="38100" dir="2700000" algn="tl">
                    <a:srgbClr val="000000">
                      <a:alpha val="43137"/>
                    </a:srgbClr>
                  </a:outerShdw>
                </a:effectLst>
              </a:rPr>
              <a:t>hình xoắn ốc (Spiral Model)</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43</a:t>
            </a:fld>
            <a:endParaRPr lang="en-US">
              <a:solidFill>
                <a:srgbClr val="000000"/>
              </a:solidFill>
            </a:endParaRPr>
          </a:p>
        </p:txBody>
      </p:sp>
      <p:sp>
        <p:nvSpPr>
          <p:cNvPr id="3" name="Rectangle 2"/>
          <p:cNvSpPr/>
          <p:nvPr/>
        </p:nvSpPr>
        <p:spPr>
          <a:xfrm>
            <a:off x="304800" y="826094"/>
            <a:ext cx="8686800" cy="4708981"/>
          </a:xfrm>
          <a:prstGeom prst="rect">
            <a:avLst/>
          </a:prstGeom>
        </p:spPr>
        <p:txBody>
          <a:bodyPr wrap="square">
            <a:spAutoFit/>
          </a:bodyPr>
          <a:lstStyle/>
          <a:p>
            <a:pPr>
              <a:spcBef>
                <a:spcPts val="600"/>
              </a:spcBef>
              <a:spcAft>
                <a:spcPts val="600"/>
              </a:spcAft>
            </a:pPr>
            <a:r>
              <a:rPr lang="en-US" sz="2800" smtClean="0">
                <a:solidFill>
                  <a:srgbClr val="C00000"/>
                </a:solidFill>
                <a:effectLst>
                  <a:outerShdw blurRad="38100" dist="38100" dir="2700000" algn="tl">
                    <a:srgbClr val="000000">
                      <a:alpha val="43137"/>
                    </a:srgbClr>
                  </a:outerShdw>
                </a:effectLst>
              </a:rPr>
              <a:t>Định nghĩa:</a:t>
            </a:r>
          </a:p>
          <a:p>
            <a:pPr marL="342900" indent="-342900">
              <a:spcBef>
                <a:spcPts val="600"/>
              </a:spcBef>
              <a:spcAft>
                <a:spcPts val="600"/>
              </a:spcAft>
              <a:buFont typeface="Wingdings" pitchFamily="2" charset="2"/>
              <a:buChar char="v"/>
            </a:pPr>
            <a:r>
              <a:rPr lang="vi-VN" sz="2800" smtClean="0"/>
              <a:t>Mô </a:t>
            </a:r>
            <a:r>
              <a:rPr lang="vi-VN" sz="2800"/>
              <a:t>hình xoắn ốc </a:t>
            </a:r>
            <a:r>
              <a:rPr lang="vi-VN" sz="2800" smtClean="0"/>
              <a:t>là </a:t>
            </a:r>
            <a:r>
              <a:rPr lang="vi-VN" sz="2800"/>
              <a:t>một phương pháp phát triển phần mềm tập trung vào việc lặp lại liên tục các giai đoạn phát triển dựa trên việc đánh giá và điều chỉnh rủi ro. </a:t>
            </a:r>
            <a:endParaRPr lang="en-US" sz="2800" smtClean="0"/>
          </a:p>
          <a:p>
            <a:pPr marL="342900" indent="-342900">
              <a:spcBef>
                <a:spcPts val="600"/>
              </a:spcBef>
              <a:spcAft>
                <a:spcPts val="600"/>
              </a:spcAft>
              <a:buFont typeface="Wingdings" pitchFamily="2" charset="2"/>
              <a:buChar char="v"/>
            </a:pPr>
            <a:r>
              <a:rPr lang="vi-VN" sz="2800" smtClean="0"/>
              <a:t>Mô </a:t>
            </a:r>
            <a:r>
              <a:rPr lang="vi-VN" sz="2800"/>
              <a:t>hình này kết hợp giữa các yếu tố của phương pháp mô hình thác nước (Waterfall) và mô hình phát triển lặp (Iterative Model), cho phép linh hoạt trong việc thay đổi yêu cầu và phản ứng với các rủi ro tiềm ẩn trong quá trình phát triển.</a:t>
            </a:r>
            <a:endParaRPr lang="en-US" sz="2800"/>
          </a:p>
        </p:txBody>
      </p:sp>
    </p:spTree>
    <p:extLst>
      <p:ext uri="{BB962C8B-B14F-4D97-AF65-F5344CB8AC3E}">
        <p14:creationId xmlns:p14="http://schemas.microsoft.com/office/powerpoint/2010/main" val="42649041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vi-VN" sz="2800" b="0" smtClean="0">
                <a:solidFill>
                  <a:srgbClr val="002060"/>
                </a:solidFill>
                <a:effectLst>
                  <a:outerShdw blurRad="38100" dist="38100" dir="2700000" algn="tl">
                    <a:srgbClr val="000000">
                      <a:alpha val="43137"/>
                    </a:srgbClr>
                  </a:outerShdw>
                </a:effectLst>
              </a:rPr>
              <a:t>Các </a:t>
            </a:r>
            <a:r>
              <a:rPr lang="vi-VN" sz="2800" b="0">
                <a:solidFill>
                  <a:srgbClr val="002060"/>
                </a:solidFill>
                <a:effectLst>
                  <a:outerShdw blurRad="38100" dist="38100" dir="2700000" algn="tl">
                    <a:srgbClr val="000000">
                      <a:alpha val="43137"/>
                    </a:srgbClr>
                  </a:outerShdw>
                </a:effectLst>
              </a:rPr>
              <a:t>giai đoạn chính của mô hình xoắn </a:t>
            </a:r>
            <a:r>
              <a:rPr lang="vi-VN" sz="2800" b="0" smtClean="0">
                <a:solidFill>
                  <a:srgbClr val="002060"/>
                </a:solidFill>
                <a:effectLst>
                  <a:outerShdw blurRad="38100" dist="38100" dir="2700000" algn="tl">
                    <a:srgbClr val="000000">
                      <a:alpha val="43137"/>
                    </a:srgbClr>
                  </a:outerShdw>
                </a:effectLst>
              </a:rPr>
              <a:t>ốc</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44</a:t>
            </a:fld>
            <a:endParaRPr lang="en-US">
              <a:solidFill>
                <a:srgbClr val="000000"/>
              </a:solidFill>
            </a:endParaRPr>
          </a:p>
        </p:txBody>
      </p:sp>
      <p:sp>
        <p:nvSpPr>
          <p:cNvPr id="3" name="Rectangle 2"/>
          <p:cNvSpPr/>
          <p:nvPr/>
        </p:nvSpPr>
        <p:spPr>
          <a:xfrm>
            <a:off x="304800" y="826094"/>
            <a:ext cx="8839200" cy="4985980"/>
          </a:xfrm>
          <a:prstGeom prst="rect">
            <a:avLst/>
          </a:prstGeom>
        </p:spPr>
        <p:txBody>
          <a:bodyPr wrap="square">
            <a:spAutoFit/>
          </a:bodyPr>
          <a:lstStyle/>
          <a:p>
            <a:pPr marL="514350" indent="-514350">
              <a:spcBef>
                <a:spcPts val="600"/>
              </a:spcBef>
              <a:spcAft>
                <a:spcPts val="600"/>
              </a:spcAft>
              <a:buFont typeface="+mj-lt"/>
              <a:buAutoNum type="arabicPeriod"/>
            </a:pPr>
            <a:r>
              <a:rPr lang="vi-VN" sz="2400" smtClean="0">
                <a:effectLst>
                  <a:outerShdw blurRad="38100" dist="38100" dir="2700000" algn="tl">
                    <a:srgbClr val="000000">
                      <a:alpha val="43137"/>
                    </a:srgbClr>
                  </a:outerShdw>
                </a:effectLst>
              </a:rPr>
              <a:t>Xác </a:t>
            </a:r>
            <a:r>
              <a:rPr lang="vi-VN" sz="2400">
                <a:effectLst>
                  <a:outerShdw blurRad="38100" dist="38100" dir="2700000" algn="tl">
                    <a:srgbClr val="000000">
                      <a:alpha val="43137"/>
                    </a:srgbClr>
                  </a:outerShdw>
                </a:effectLst>
              </a:rPr>
              <a:t>định mục tiêu </a:t>
            </a:r>
            <a:r>
              <a:rPr lang="vi-VN" sz="2400"/>
              <a:t>(Determine Objectives): Trong giai đoạn này, các yêu cầu của </a:t>
            </a:r>
            <a:r>
              <a:rPr lang="en-US" sz="2400" smtClean="0"/>
              <a:t>phần mềm </a:t>
            </a:r>
            <a:r>
              <a:rPr lang="vi-VN" sz="2400" smtClean="0"/>
              <a:t>được </a:t>
            </a:r>
            <a:r>
              <a:rPr lang="vi-VN" sz="2400"/>
              <a:t>thu thập và mục tiêu của vòng phát triển hiện tại được xác </a:t>
            </a:r>
            <a:r>
              <a:rPr lang="vi-VN" sz="2400" smtClean="0"/>
              <a:t>định.</a:t>
            </a:r>
            <a:endParaRPr lang="en-US" sz="2400" smtClean="0"/>
          </a:p>
          <a:p>
            <a:pPr marL="514350" indent="-514350">
              <a:spcBef>
                <a:spcPts val="600"/>
              </a:spcBef>
              <a:spcAft>
                <a:spcPts val="600"/>
              </a:spcAft>
              <a:buFont typeface="+mj-lt"/>
              <a:buAutoNum type="arabicPeriod"/>
            </a:pPr>
            <a:r>
              <a:rPr lang="vi-VN" sz="2400" smtClean="0">
                <a:effectLst>
                  <a:outerShdw blurRad="38100" dist="38100" dir="2700000" algn="tl">
                    <a:srgbClr val="000000">
                      <a:alpha val="43137"/>
                    </a:srgbClr>
                  </a:outerShdw>
                </a:effectLst>
              </a:rPr>
              <a:t>Đánh </a:t>
            </a:r>
            <a:r>
              <a:rPr lang="vi-VN" sz="2400">
                <a:effectLst>
                  <a:outerShdw blurRad="38100" dist="38100" dir="2700000" algn="tl">
                    <a:srgbClr val="000000">
                      <a:alpha val="43137"/>
                    </a:srgbClr>
                  </a:outerShdw>
                </a:effectLst>
              </a:rPr>
              <a:t>giá và giảm thiểu rủi ro </a:t>
            </a:r>
            <a:r>
              <a:rPr lang="vi-VN" sz="2400"/>
              <a:t>(Risk Analysis and Reduction): Xác định các rủi ro có thể xảy ra và đưa ra các biện pháp nhằm giảm thiểu những rủi ro </a:t>
            </a:r>
            <a:r>
              <a:rPr lang="vi-VN" sz="2400" smtClean="0"/>
              <a:t>này.</a:t>
            </a:r>
            <a:endParaRPr lang="en-US" sz="2400" smtClean="0"/>
          </a:p>
          <a:p>
            <a:pPr marL="514350" indent="-514350">
              <a:spcBef>
                <a:spcPts val="600"/>
              </a:spcBef>
              <a:spcAft>
                <a:spcPts val="600"/>
              </a:spcAft>
              <a:buFont typeface="+mj-lt"/>
              <a:buAutoNum type="arabicPeriod"/>
            </a:pPr>
            <a:r>
              <a:rPr lang="vi-VN" sz="2400" smtClean="0">
                <a:effectLst>
                  <a:outerShdw blurRad="38100" dist="38100" dir="2700000" algn="tl">
                    <a:srgbClr val="000000">
                      <a:alpha val="43137"/>
                    </a:srgbClr>
                  </a:outerShdw>
                </a:effectLst>
              </a:rPr>
              <a:t>Phát </a:t>
            </a:r>
            <a:r>
              <a:rPr lang="vi-VN" sz="2400">
                <a:effectLst>
                  <a:outerShdw blurRad="38100" dist="38100" dir="2700000" algn="tl">
                    <a:srgbClr val="000000">
                      <a:alpha val="43137"/>
                    </a:srgbClr>
                  </a:outerShdw>
                </a:effectLst>
              </a:rPr>
              <a:t>triển và thử nghiệm </a:t>
            </a:r>
            <a:r>
              <a:rPr lang="vi-VN" sz="2400"/>
              <a:t>(Development and Testing): Sản phẩm được phát triển và thử nghiệm theo chu kỳ, thường xuyên cung cấp các phiên bản có thể kiểm </a:t>
            </a:r>
            <a:r>
              <a:rPr lang="vi-VN" sz="2400" smtClean="0"/>
              <a:t>tra.</a:t>
            </a:r>
            <a:endParaRPr lang="en-US" sz="2400" smtClean="0"/>
          </a:p>
          <a:p>
            <a:pPr marL="514350" indent="-514350">
              <a:spcBef>
                <a:spcPts val="600"/>
              </a:spcBef>
              <a:spcAft>
                <a:spcPts val="600"/>
              </a:spcAft>
              <a:buFont typeface="+mj-lt"/>
              <a:buAutoNum type="arabicPeriod"/>
            </a:pPr>
            <a:r>
              <a:rPr lang="vi-VN" sz="2400" smtClean="0">
                <a:effectLst>
                  <a:outerShdw blurRad="38100" dist="38100" dir="2700000" algn="tl">
                    <a:srgbClr val="000000">
                      <a:alpha val="43137"/>
                    </a:srgbClr>
                  </a:outerShdw>
                </a:effectLst>
              </a:rPr>
              <a:t>Đánh </a:t>
            </a:r>
            <a:r>
              <a:rPr lang="vi-VN" sz="2400">
                <a:effectLst>
                  <a:outerShdw blurRad="38100" dist="38100" dir="2700000" algn="tl">
                    <a:srgbClr val="000000">
                      <a:alpha val="43137"/>
                    </a:srgbClr>
                  </a:outerShdw>
                </a:effectLst>
              </a:rPr>
              <a:t>giá và lập kế hoạch cho vòng tiếp theo </a:t>
            </a:r>
            <a:r>
              <a:rPr lang="vi-VN" sz="2400"/>
              <a:t>(Planning for Next Iteration):</a:t>
            </a:r>
            <a:r>
              <a:rPr lang="vi-VN" sz="2400">
                <a:effectLst>
                  <a:outerShdw blurRad="38100" dist="38100" dir="2700000" algn="tl">
                    <a:srgbClr val="000000">
                      <a:alpha val="43137"/>
                    </a:srgbClr>
                  </a:outerShdw>
                </a:effectLst>
              </a:rPr>
              <a:t> </a:t>
            </a:r>
            <a:r>
              <a:rPr lang="vi-VN" sz="2400"/>
              <a:t>Kết quả được đánh giá và lập kế hoạch cho vòng lặp tiếp theo, tiếp tục cải tiến và hoàn thiện sản phẩm.</a:t>
            </a:r>
          </a:p>
        </p:txBody>
      </p:sp>
    </p:spTree>
    <p:extLst>
      <p:ext uri="{BB962C8B-B14F-4D97-AF65-F5344CB8AC3E}">
        <p14:creationId xmlns:p14="http://schemas.microsoft.com/office/powerpoint/2010/main" val="39869521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Mô hình xoắn ốc</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45</a:t>
            </a:fld>
            <a:endParaRPr lang="en-US">
              <a:solidFill>
                <a:srgbClr val="000000"/>
              </a:solidFill>
            </a:endParaRPr>
          </a:p>
        </p:txBody>
      </p:sp>
      <p:sp>
        <p:nvSpPr>
          <p:cNvPr id="3" name="AutoShape 2" descr="A diagram representing the Spiral Model of software development. The diagram consists of a spiral shape divided into several loops or phases. Each loop represents a phase of development, such as 'Planning,' 'Risk Analysis,' 'Development,' and 'Evaluation,' with arrows indicating the iterative nature of the process. The spiral grows outward, starting from the center, symbolizing progress over time. Clear labels and color coding help distinguish the different stages. The background is simple, ensuring focus on the spiral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 diagram representing the Spiral Model of software development. The diagram consists of a spiral shape divided into several loops or phases. Each loop represents a phase of development, such as 'Planning,' 'Risk Analysis,' 'Development,' and 'Evaluation,' with arrows indicating the iterative nature of the process. The spiral grows outward, starting from the center, symbolizing progress over time. Clear labels and color coding help distinguish the different stages. The background is simple, ensuring focus on the spiral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88316"/>
            <a:ext cx="7772400" cy="592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52975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r>
              <a:rPr lang="en-US" sz="2800" b="0" smtClean="0">
                <a:solidFill>
                  <a:srgbClr val="002060"/>
                </a:solidFill>
                <a:effectLst>
                  <a:outerShdw blurRad="38100" dist="38100" dir="2700000" algn="tl">
                    <a:srgbClr val="000000">
                      <a:alpha val="43137"/>
                    </a:srgbClr>
                  </a:outerShdw>
                </a:effectLst>
              </a:rPr>
              <a:t>Lợi ích và hạn chế </a:t>
            </a:r>
            <a:r>
              <a:rPr lang="vi-VN" sz="2800" b="0" smtClean="0">
                <a:solidFill>
                  <a:srgbClr val="002060"/>
                </a:solidFill>
                <a:effectLst>
                  <a:outerShdw blurRad="38100" dist="38100" dir="2700000" algn="tl">
                    <a:srgbClr val="000000">
                      <a:alpha val="43137"/>
                    </a:srgbClr>
                  </a:outerShdw>
                </a:effectLst>
              </a:rPr>
              <a:t>của </a:t>
            </a:r>
            <a:r>
              <a:rPr lang="vi-VN" sz="2800" b="0">
                <a:solidFill>
                  <a:srgbClr val="002060"/>
                </a:solidFill>
                <a:effectLst>
                  <a:outerShdw blurRad="38100" dist="38100" dir="2700000" algn="tl">
                    <a:srgbClr val="000000">
                      <a:alpha val="43137"/>
                    </a:srgbClr>
                  </a:outerShdw>
                </a:effectLst>
              </a:rPr>
              <a:t>mô hình xoắn </a:t>
            </a:r>
            <a:r>
              <a:rPr lang="vi-VN" sz="2800" b="0" smtClean="0">
                <a:solidFill>
                  <a:srgbClr val="002060"/>
                </a:solidFill>
                <a:effectLst>
                  <a:outerShdw blurRad="38100" dist="38100" dir="2700000" algn="tl">
                    <a:srgbClr val="000000">
                      <a:alpha val="43137"/>
                    </a:srgbClr>
                  </a:outerShdw>
                </a:effectLst>
              </a:rPr>
              <a:t>ốc</a:t>
            </a:r>
            <a:endParaRPr lang="vi-VN" sz="2800" b="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46</a:t>
            </a:fld>
            <a:endParaRPr lang="en-US">
              <a:solidFill>
                <a:srgbClr val="000000"/>
              </a:solidFill>
            </a:endParaRPr>
          </a:p>
        </p:txBody>
      </p:sp>
      <p:sp>
        <p:nvSpPr>
          <p:cNvPr id="3" name="Rectangle 2"/>
          <p:cNvSpPr/>
          <p:nvPr/>
        </p:nvSpPr>
        <p:spPr>
          <a:xfrm>
            <a:off x="304800" y="826094"/>
            <a:ext cx="8839200" cy="5724644"/>
          </a:xfrm>
          <a:prstGeom prst="rect">
            <a:avLst/>
          </a:prstGeom>
        </p:spPr>
        <p:txBody>
          <a:bodyPr wrap="square">
            <a:spAutoFit/>
          </a:bodyPr>
          <a:lstStyle/>
          <a:p>
            <a:pPr>
              <a:spcBef>
                <a:spcPts val="0"/>
              </a:spcBef>
              <a:spcAft>
                <a:spcPts val="600"/>
              </a:spcAft>
            </a:pPr>
            <a:r>
              <a:rPr lang="en-US" sz="2400" smtClean="0">
                <a:solidFill>
                  <a:srgbClr val="C00000"/>
                </a:solidFill>
                <a:effectLst>
                  <a:outerShdw blurRad="38100" dist="38100" dir="2700000" algn="tl">
                    <a:srgbClr val="000000">
                      <a:alpha val="43137"/>
                    </a:srgbClr>
                  </a:outerShdw>
                </a:effectLst>
              </a:rPr>
              <a:t>Lợi ích:</a:t>
            </a:r>
          </a:p>
          <a:p>
            <a:pPr marL="457200" indent="-457200">
              <a:spcBef>
                <a:spcPts val="0"/>
              </a:spcBef>
              <a:spcAft>
                <a:spcPts val="600"/>
              </a:spcAft>
              <a:buFont typeface="+mj-lt"/>
              <a:buAutoNum type="arabicPeriod"/>
            </a:pPr>
            <a:r>
              <a:rPr lang="vi-VN" sz="2400" smtClean="0">
                <a:effectLst>
                  <a:outerShdw blurRad="38100" dist="38100" dir="2700000" algn="tl">
                    <a:srgbClr val="000000">
                      <a:alpha val="43137"/>
                    </a:srgbClr>
                  </a:outerShdw>
                </a:effectLst>
              </a:rPr>
              <a:t>Quản </a:t>
            </a:r>
            <a:r>
              <a:rPr lang="vi-VN" sz="2400">
                <a:effectLst>
                  <a:outerShdw blurRad="38100" dist="38100" dir="2700000" algn="tl">
                    <a:srgbClr val="000000">
                      <a:alpha val="43137"/>
                    </a:srgbClr>
                  </a:outerShdw>
                </a:effectLst>
              </a:rPr>
              <a:t>lý rủi ro tốt: </a:t>
            </a:r>
            <a:r>
              <a:rPr lang="vi-VN" sz="2400"/>
              <a:t>Mô hình xoắn ốc đặc biệt phù hợp cho các dự án có rủi ro cao vì nó bao gồm giai đoạn phân tích rủi ro cụ </a:t>
            </a:r>
            <a:r>
              <a:rPr lang="vi-VN" sz="2400" smtClean="0"/>
              <a:t>thể</a:t>
            </a:r>
            <a:endParaRPr lang="en-US" sz="2400" smtClean="0"/>
          </a:p>
          <a:p>
            <a:pPr marL="457200" indent="-457200">
              <a:spcBef>
                <a:spcPts val="0"/>
              </a:spcBef>
              <a:spcAft>
                <a:spcPts val="600"/>
              </a:spcAft>
              <a:buFont typeface="+mj-lt"/>
              <a:buAutoNum type="arabicPeriod"/>
            </a:pPr>
            <a:r>
              <a:rPr lang="vi-VN" sz="2400" smtClean="0">
                <a:effectLst>
                  <a:outerShdw blurRad="38100" dist="38100" dir="2700000" algn="tl">
                    <a:srgbClr val="000000">
                      <a:alpha val="43137"/>
                    </a:srgbClr>
                  </a:outerShdw>
                </a:effectLst>
              </a:rPr>
              <a:t>Linh </a:t>
            </a:r>
            <a:r>
              <a:rPr lang="vi-VN" sz="2400">
                <a:effectLst>
                  <a:outerShdw blurRad="38100" dist="38100" dir="2700000" algn="tl">
                    <a:srgbClr val="000000">
                      <a:alpha val="43137"/>
                    </a:srgbClr>
                  </a:outerShdw>
                </a:effectLst>
              </a:rPr>
              <a:t>hoạt và lặp lại: </a:t>
            </a:r>
            <a:r>
              <a:rPr lang="vi-VN" sz="2400"/>
              <a:t>Cho phép điều chỉnh và sửa đổi dự án trong suốt quá trình phát triển mà không gây ra quá nhiều ảnh hưởng đến toàn bộ dự </a:t>
            </a:r>
            <a:r>
              <a:rPr lang="vi-VN" sz="2400" smtClean="0"/>
              <a:t>án</a:t>
            </a:r>
            <a:endParaRPr lang="en-US" sz="2400" smtClean="0"/>
          </a:p>
          <a:p>
            <a:pPr marL="457200" indent="-457200">
              <a:spcBef>
                <a:spcPts val="0"/>
              </a:spcBef>
              <a:spcAft>
                <a:spcPts val="600"/>
              </a:spcAft>
              <a:buFont typeface="+mj-lt"/>
              <a:buAutoNum type="arabicPeriod"/>
            </a:pPr>
            <a:r>
              <a:rPr lang="vi-VN" sz="2400">
                <a:effectLst>
                  <a:outerShdw blurRad="38100" dist="38100" dir="2700000" algn="tl">
                    <a:srgbClr val="000000">
                      <a:alpha val="43137"/>
                    </a:srgbClr>
                  </a:outerShdw>
                </a:effectLst>
              </a:rPr>
              <a:t>Phản hồi sớm</a:t>
            </a:r>
            <a:r>
              <a:rPr lang="vi-VN" sz="2400"/>
              <a:t>: Khách hàng có thể cung cấp phản hồi từ sớm và thường xuyên trong mỗi lần lặp lại</a:t>
            </a:r>
            <a:r>
              <a:rPr lang="vi-VN" sz="2400" smtClean="0"/>
              <a:t>.</a:t>
            </a:r>
            <a:endParaRPr lang="en-US" sz="2400" smtClean="0"/>
          </a:p>
          <a:p>
            <a:pPr>
              <a:spcBef>
                <a:spcPts val="0"/>
              </a:spcBef>
              <a:spcAft>
                <a:spcPts val="600"/>
              </a:spcAft>
            </a:pPr>
            <a:r>
              <a:rPr lang="en-US" sz="2400" smtClean="0">
                <a:solidFill>
                  <a:srgbClr val="C00000"/>
                </a:solidFill>
                <a:effectLst>
                  <a:outerShdw blurRad="38100" dist="38100" dir="2700000" algn="tl">
                    <a:srgbClr val="000000">
                      <a:alpha val="43137"/>
                    </a:srgbClr>
                  </a:outerShdw>
                </a:effectLst>
              </a:rPr>
              <a:t>Hạn chế:</a:t>
            </a:r>
          </a:p>
          <a:p>
            <a:pPr marL="457200" indent="-457200">
              <a:spcBef>
                <a:spcPts val="0"/>
              </a:spcBef>
              <a:spcAft>
                <a:spcPts val="600"/>
              </a:spcAft>
              <a:buFont typeface="+mj-lt"/>
              <a:buAutoNum type="arabicPeriod"/>
            </a:pPr>
            <a:r>
              <a:rPr lang="vi-VN" sz="2400" smtClean="0">
                <a:effectLst>
                  <a:outerShdw blurRad="38100" dist="38100" dir="2700000" algn="tl">
                    <a:srgbClr val="000000">
                      <a:alpha val="43137"/>
                    </a:srgbClr>
                  </a:outerShdw>
                </a:effectLst>
              </a:rPr>
              <a:t>Phức </a:t>
            </a:r>
            <a:r>
              <a:rPr lang="vi-VN" sz="2400">
                <a:effectLst>
                  <a:outerShdw blurRad="38100" dist="38100" dir="2700000" algn="tl">
                    <a:srgbClr val="000000">
                      <a:alpha val="43137"/>
                    </a:srgbClr>
                  </a:outerShdw>
                </a:effectLst>
              </a:rPr>
              <a:t>tạp và tốn kém: </a:t>
            </a:r>
            <a:r>
              <a:rPr lang="vi-VN" sz="2400"/>
              <a:t>Quá trình phân tích và quản lý rủi ro chiếm nhiều tài nguyên và thời </a:t>
            </a:r>
            <a:r>
              <a:rPr lang="vi-VN" sz="2400" smtClean="0"/>
              <a:t>gian</a:t>
            </a:r>
            <a:endParaRPr lang="en-US" sz="2400" smtClean="0"/>
          </a:p>
          <a:p>
            <a:pPr marL="457200" indent="-457200">
              <a:spcBef>
                <a:spcPts val="0"/>
              </a:spcBef>
              <a:spcAft>
                <a:spcPts val="600"/>
              </a:spcAft>
              <a:buFont typeface="+mj-lt"/>
              <a:buAutoNum type="arabicPeriod"/>
            </a:pPr>
            <a:r>
              <a:rPr lang="vi-VN" sz="2400" smtClean="0">
                <a:effectLst>
                  <a:outerShdw blurRad="38100" dist="38100" dir="2700000" algn="tl">
                    <a:srgbClr val="000000">
                      <a:alpha val="43137"/>
                    </a:srgbClr>
                  </a:outerShdw>
                </a:effectLst>
              </a:rPr>
              <a:t>Yêu </a:t>
            </a:r>
            <a:r>
              <a:rPr lang="vi-VN" sz="2400">
                <a:effectLst>
                  <a:outerShdw blurRad="38100" dist="38100" dir="2700000" algn="tl">
                    <a:srgbClr val="000000">
                      <a:alpha val="43137"/>
                    </a:srgbClr>
                  </a:outerShdw>
                </a:effectLst>
              </a:rPr>
              <a:t>cầu về kinh nghiệm: </a:t>
            </a:r>
            <a:r>
              <a:rPr lang="vi-VN" sz="2400"/>
              <a:t>Mô hình này đòi hỏi đội ngũ phát triển có kỹ năng phân tích rủi ro tốt</a:t>
            </a:r>
            <a:r>
              <a:rPr lang="vi-VN" sz="2400" smtClean="0"/>
              <a:t>.</a:t>
            </a:r>
            <a:endParaRPr lang="vi-VN" sz="2400"/>
          </a:p>
        </p:txBody>
      </p:sp>
    </p:spTree>
    <p:extLst>
      <p:ext uri="{BB962C8B-B14F-4D97-AF65-F5344CB8AC3E}">
        <p14:creationId xmlns:p14="http://schemas.microsoft.com/office/powerpoint/2010/main" val="1165609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87362"/>
          </a:xfrm>
        </p:spPr>
        <p:txBody>
          <a:bodyPr>
            <a:noAutofit/>
          </a:bodyPr>
          <a:lstStyle/>
          <a:p>
            <a:pPr algn="l">
              <a:lnSpc>
                <a:spcPct val="150000"/>
              </a:lnSpc>
              <a:spcAft>
                <a:spcPts val="0"/>
              </a:spcAft>
            </a:pPr>
            <a:r>
              <a:rPr lang="en-US" sz="2800" b="0" smtClean="0">
                <a:solidFill>
                  <a:srgbClr val="002060"/>
                </a:solidFill>
                <a:effectLst>
                  <a:outerShdw blurRad="38100" dist="38100" dir="2700000" algn="tl">
                    <a:srgbClr val="000000">
                      <a:alpha val="43137"/>
                    </a:srgbClr>
                  </a:outerShdw>
                </a:effectLst>
              </a:rPr>
              <a:t>1.6 </a:t>
            </a:r>
            <a:r>
              <a:rPr lang="en-US" sz="2800" b="0">
                <a:solidFill>
                  <a:srgbClr val="002060"/>
                </a:solidFill>
                <a:effectLst>
                  <a:outerShdw blurRad="38100" dist="38100" dir="2700000" algn="tl">
                    <a:srgbClr val="000000">
                      <a:alpha val="43137"/>
                    </a:srgbClr>
                  </a:outerShdw>
                </a:effectLst>
              </a:rPr>
              <a:t>Ch</a:t>
            </a:r>
            <a:r>
              <a:rPr lang="vi-VN" sz="2800" b="0">
                <a:solidFill>
                  <a:srgbClr val="002060"/>
                </a:solidFill>
                <a:effectLst>
                  <a:outerShdw blurRad="38100" dist="38100" dir="2700000" algn="tl">
                    <a:srgbClr val="000000">
                      <a:alpha val="43137"/>
                    </a:srgbClr>
                  </a:outerShdw>
                </a:effectLst>
              </a:rPr>
              <a:t>ất lượng</a:t>
            </a:r>
            <a:r>
              <a:rPr lang="en-US" sz="2800" b="0">
                <a:solidFill>
                  <a:srgbClr val="002060"/>
                </a:solidFill>
                <a:effectLst>
                  <a:outerShdw blurRad="38100" dist="38100" dir="2700000" algn="tl">
                    <a:srgbClr val="000000">
                      <a:alpha val="43137"/>
                    </a:srgbClr>
                  </a:outerShdw>
                </a:effectLst>
              </a:rPr>
              <a:t> phần mềm </a:t>
            </a:r>
          </a:p>
        </p:txBody>
      </p:sp>
      <p:sp>
        <p:nvSpPr>
          <p:cNvPr id="4" name="Slide Number Placeholder 3"/>
          <p:cNvSpPr>
            <a:spLocks noGrp="1"/>
          </p:cNvSpPr>
          <p:nvPr>
            <p:ph type="sldNum" sz="quarter" idx="12"/>
          </p:nvPr>
        </p:nvSpPr>
        <p:spPr/>
        <p:txBody>
          <a:bodyPr/>
          <a:lstStyle/>
          <a:p>
            <a:pPr>
              <a:defRPr/>
            </a:pPr>
            <a:fld id="{FC3ADB5B-AA66-46DF-96A9-7EF4E1743FD9}" type="slidenum">
              <a:rPr lang="en-US" smtClean="0">
                <a:solidFill>
                  <a:srgbClr val="000000"/>
                </a:solidFill>
              </a:rPr>
              <a:pPr>
                <a:defRPr/>
              </a:pPr>
              <a:t>47</a:t>
            </a:fld>
            <a:endParaRPr lang="en-US">
              <a:solidFill>
                <a:srgbClr val="000000"/>
              </a:solidFill>
            </a:endParaRPr>
          </a:p>
        </p:txBody>
      </p:sp>
      <p:sp>
        <p:nvSpPr>
          <p:cNvPr id="3" name="TextBox 2"/>
          <p:cNvSpPr txBox="1"/>
          <p:nvPr/>
        </p:nvSpPr>
        <p:spPr>
          <a:xfrm>
            <a:off x="228600" y="914400"/>
            <a:ext cx="8915400" cy="4832092"/>
          </a:xfrm>
          <a:prstGeom prst="rect">
            <a:avLst/>
          </a:prstGeom>
          <a:noFill/>
        </p:spPr>
        <p:txBody>
          <a:bodyPr wrap="square" rtlCol="0">
            <a:spAutoFit/>
          </a:bodyPr>
          <a:lstStyle/>
          <a:p>
            <a:r>
              <a:rPr lang="en-US" sz="2800" smtClean="0"/>
              <a:t>Phần mềm có ch</a:t>
            </a:r>
            <a:r>
              <a:rPr lang="vi-VN" sz="2800" smtClean="0"/>
              <a:t>ất lượng</a:t>
            </a:r>
            <a:r>
              <a:rPr lang="en-US" sz="2800" smtClean="0"/>
              <a:t>?</a:t>
            </a:r>
          </a:p>
          <a:p>
            <a:pPr marL="457200" indent="-457200">
              <a:buFont typeface="Wingdings" pitchFamily="2" charset="2"/>
              <a:buChar char="v"/>
            </a:pPr>
            <a:r>
              <a:rPr lang="en-US" sz="2800" smtClean="0"/>
              <a:t>Đạt </a:t>
            </a:r>
            <a:r>
              <a:rPr lang="vi-VN" sz="2800" smtClean="0"/>
              <a:t>đượ</a:t>
            </a:r>
            <a:r>
              <a:rPr lang="en-US" sz="2800" smtClean="0"/>
              <a:t>c mục tiêu thiết kế đề ra</a:t>
            </a:r>
          </a:p>
          <a:p>
            <a:pPr marL="457200" indent="-457200">
              <a:buFont typeface="Wingdings" pitchFamily="2" charset="2"/>
              <a:buChar char="v"/>
            </a:pPr>
            <a:r>
              <a:rPr lang="en-US" sz="2800" smtClean="0"/>
              <a:t>Chi phí vận hành là chấp nhận </a:t>
            </a:r>
            <a:r>
              <a:rPr lang="vi-VN" sz="2800" smtClean="0"/>
              <a:t>đượ</a:t>
            </a:r>
            <a:r>
              <a:rPr lang="en-US" sz="2800" smtClean="0"/>
              <a:t>c</a:t>
            </a:r>
          </a:p>
          <a:p>
            <a:pPr marL="457200" indent="-457200">
              <a:buFont typeface="Wingdings" pitchFamily="2" charset="2"/>
              <a:buChar char="v"/>
            </a:pPr>
            <a:r>
              <a:rPr lang="en-US" sz="2800" smtClean="0"/>
              <a:t>Đáp ứng </a:t>
            </a:r>
            <a:r>
              <a:rPr lang="vi-VN" sz="2800" smtClean="0"/>
              <a:t>đượ</a:t>
            </a:r>
            <a:r>
              <a:rPr lang="en-US" sz="2800" smtClean="0"/>
              <a:t>c một hệ thống thông tin </a:t>
            </a:r>
          </a:p>
          <a:p>
            <a:pPr marL="457200" indent="-457200">
              <a:buFont typeface="Wingdings" pitchFamily="2" charset="2"/>
              <a:buChar char="v"/>
            </a:pPr>
            <a:r>
              <a:rPr lang="en-US" sz="2800" smtClean="0"/>
              <a:t>Sản phẩm tạo ra có giá trị xác đáng</a:t>
            </a:r>
          </a:p>
          <a:p>
            <a:pPr marL="457200" indent="-457200">
              <a:buFont typeface="Wingdings" pitchFamily="2" charset="2"/>
              <a:buChar char="v"/>
            </a:pPr>
            <a:r>
              <a:rPr lang="en-US" sz="2800" smtClean="0"/>
              <a:t>Dễ bảo trì và bảo trì không quá tốn kém</a:t>
            </a:r>
          </a:p>
          <a:p>
            <a:pPr marL="457200" indent="-457200">
              <a:buFont typeface="Wingdings" pitchFamily="2" charset="2"/>
              <a:buChar char="v"/>
            </a:pPr>
            <a:r>
              <a:rPr lang="en-US" sz="2800" smtClean="0"/>
              <a:t>Dễ học và dễ sử dụng</a:t>
            </a:r>
          </a:p>
          <a:p>
            <a:pPr marL="457200" indent="-457200">
              <a:buFont typeface="Wingdings" pitchFamily="2" charset="2"/>
              <a:buChar char="v"/>
            </a:pPr>
            <a:r>
              <a:rPr lang="en-US" sz="2800" smtClean="0"/>
              <a:t>Có khả năng thích nghi với sự phát triển của hệ thống </a:t>
            </a:r>
          </a:p>
          <a:p>
            <a:pPr marL="457200" indent="-457200">
              <a:buFont typeface="Wingdings" pitchFamily="2" charset="2"/>
              <a:buChar char="v"/>
            </a:pPr>
            <a:r>
              <a:rPr lang="en-US" sz="2800" smtClean="0"/>
              <a:t>Có tính khả chuyển: có thể chuyển đổi tư m</a:t>
            </a:r>
            <a:r>
              <a:rPr lang="vi-VN" sz="2800" smtClean="0"/>
              <a:t>ôi trường</a:t>
            </a:r>
            <a:r>
              <a:rPr lang="en-US" sz="2800" smtClean="0"/>
              <a:t> làm việc này sang m</a:t>
            </a:r>
            <a:r>
              <a:rPr lang="vi-VN" sz="2800" smtClean="0"/>
              <a:t>ôi trường</a:t>
            </a:r>
            <a:r>
              <a:rPr lang="en-US" sz="2800" smtClean="0"/>
              <a:t> làm việc khác </a:t>
            </a:r>
            <a:endParaRPr lang="en-US" sz="2800"/>
          </a:p>
        </p:txBody>
      </p:sp>
    </p:spTree>
    <p:extLst>
      <p:ext uri="{BB962C8B-B14F-4D97-AF65-F5344CB8AC3E}">
        <p14:creationId xmlns:p14="http://schemas.microsoft.com/office/powerpoint/2010/main" val="2177854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304800" y="2971800"/>
            <a:ext cx="8610600" cy="1374775"/>
          </a:xfrm>
          <a:effectLst>
            <a:outerShdw dist="35921" dir="2700000" algn="ctr" rotWithShape="0">
              <a:schemeClr val="bg2"/>
            </a:outerShdw>
          </a:effectLst>
        </p:spPr>
        <p:txBody>
          <a:bodyPr/>
          <a:lstStyle/>
          <a:p>
            <a:pPr eaLnBrk="1" hangingPunct="1">
              <a:defRPr/>
            </a:pPr>
            <a:r>
              <a:rPr lang="en-US" sz="4400" smtClean="0">
                <a:solidFill>
                  <a:srgbClr val="660033"/>
                </a:solidFill>
              </a:rPr>
              <a:t>HẾT CHƯƠNG 1</a:t>
            </a:r>
            <a:r>
              <a:rPr lang="en-US" sz="3600" smtClean="0">
                <a:solidFill>
                  <a:srgbClr val="0033CC"/>
                </a:solidFill>
              </a:rPr>
              <a:t/>
            </a:r>
            <a:br>
              <a:rPr lang="en-US" sz="3600" smtClean="0">
                <a:solidFill>
                  <a:srgbClr val="0033CC"/>
                </a:solidFill>
              </a:rPr>
            </a:br>
            <a:endParaRPr lang="en-US" sz="3600" smtClean="0">
              <a:solidFill>
                <a:srgbClr val="0033CC"/>
              </a:solidFill>
            </a:endParaRPr>
          </a:p>
        </p:txBody>
      </p:sp>
      <p:pic>
        <p:nvPicPr>
          <p:cNvPr id="5" name="Picture 5" descr="j0186348"/>
          <p:cNvPicPr>
            <a:picLocks noChangeAspect="1" noChangeArrowheads="1"/>
          </p:cNvPicPr>
          <p:nvPr/>
        </p:nvPicPr>
        <p:blipFill>
          <a:blip r:embed="rId2" cstate="print"/>
          <a:srcRect/>
          <a:stretch>
            <a:fillRect/>
          </a:stretch>
        </p:blipFill>
        <p:spPr bwMode="auto">
          <a:xfrm>
            <a:off x="6810375" y="3581400"/>
            <a:ext cx="2333625" cy="3276600"/>
          </a:xfrm>
          <a:prstGeom prst="rect">
            <a:avLst/>
          </a:prstGeom>
          <a:noFill/>
          <a:effectLst>
            <a:outerShdw dist="107763" dir="2700000" algn="ctr" rotWithShape="0">
              <a:srgbClr val="808080">
                <a:alpha val="50000"/>
              </a:srgbClr>
            </a:outerShdw>
          </a:effectLst>
        </p:spPr>
      </p:pic>
      <p:pic>
        <p:nvPicPr>
          <p:cNvPr id="6" name="Picture 1"/>
          <p:cNvPicPr>
            <a:picLocks noChangeAspect="1" noChangeArrowheads="1"/>
          </p:cNvPicPr>
          <p:nvPr/>
        </p:nvPicPr>
        <p:blipFill>
          <a:blip r:embed="rId3" cstate="print"/>
          <a:srcRect/>
          <a:stretch>
            <a:fillRect/>
          </a:stretch>
        </p:blipFill>
        <p:spPr bwMode="auto">
          <a:xfrm>
            <a:off x="0" y="0"/>
            <a:ext cx="2349090" cy="1919288"/>
          </a:xfrm>
          <a:prstGeom prst="rect">
            <a:avLst/>
          </a:prstGeom>
          <a:noFill/>
          <a:ln w="9525">
            <a:noFill/>
            <a:miter lim="800000"/>
            <a:headEnd/>
            <a:tailEnd/>
          </a:ln>
        </p:spPr>
      </p:pic>
      <p:sp>
        <p:nvSpPr>
          <p:cNvPr id="7" name="Slide Number Placeholder 6"/>
          <p:cNvSpPr>
            <a:spLocks noGrp="1"/>
          </p:cNvSpPr>
          <p:nvPr>
            <p:ph type="sldNum" sz="quarter" idx="11"/>
          </p:nvPr>
        </p:nvSpPr>
        <p:spPr/>
        <p:txBody>
          <a:bodyPr/>
          <a:lstStyle/>
          <a:p>
            <a:pPr>
              <a:defRPr/>
            </a:pPr>
            <a:fld id="{4B337FFE-C371-4C57-8142-12528702A76E}" type="slidenum">
              <a:rPr lang="en-US" smtClean="0">
                <a:solidFill>
                  <a:srgbClr val="000000"/>
                </a:solidFill>
              </a:rPr>
              <a:pPr>
                <a:defRPr/>
              </a:pPr>
              <a:t>48</a:t>
            </a:fld>
            <a:endParaRPr lang="en-US">
              <a:solidFill>
                <a:srgbClr val="000000"/>
              </a:solidFill>
            </a:endParaRPr>
          </a:p>
        </p:txBody>
      </p:sp>
    </p:spTree>
    <p:extLst>
      <p:ext uri="{BB962C8B-B14F-4D97-AF65-F5344CB8AC3E}">
        <p14:creationId xmlns:p14="http://schemas.microsoft.com/office/powerpoint/2010/main" val="40355918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382000" cy="6096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1.1.2 Các đặc trưng của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2" name="TextBox 1"/>
          <p:cNvSpPr txBox="1"/>
          <p:nvPr/>
        </p:nvSpPr>
        <p:spPr>
          <a:xfrm>
            <a:off x="266700" y="990600"/>
            <a:ext cx="8610600" cy="2123658"/>
          </a:xfrm>
          <a:prstGeom prst="rect">
            <a:avLst/>
          </a:prstGeom>
          <a:noFill/>
        </p:spPr>
        <p:txBody>
          <a:bodyPr wrap="square" rtlCol="0">
            <a:spAutoFit/>
          </a:bodyPr>
          <a:lstStyle/>
          <a:p>
            <a:pPr marL="457200" indent="-457200">
              <a:spcBef>
                <a:spcPts val="600"/>
              </a:spcBef>
              <a:spcAft>
                <a:spcPts val="600"/>
              </a:spcAft>
              <a:buFont typeface="Wingdings" pitchFamily="2" charset="2"/>
              <a:buChar char="q"/>
            </a:pPr>
            <a:r>
              <a:rPr lang="en-US" sz="2800"/>
              <a:t>Phần mềm </a:t>
            </a:r>
            <a:r>
              <a:rPr lang="en-US" sz="2800" smtClean="0"/>
              <a:t>không </a:t>
            </a:r>
            <a:r>
              <a:rPr lang="vi-VN" sz="2800" smtClean="0"/>
              <a:t>đượ</a:t>
            </a:r>
            <a:r>
              <a:rPr lang="en-US" sz="2800" smtClean="0"/>
              <a:t>c lắp ráp từ mẫu có sẵn. Nghĩa là, phần mềm không </a:t>
            </a:r>
            <a:r>
              <a:rPr lang="vi-VN" sz="2800"/>
              <a:t>đượ</a:t>
            </a:r>
            <a:r>
              <a:rPr lang="en-US" sz="2800"/>
              <a:t>c chế tạo trước </a:t>
            </a:r>
            <a:endParaRPr lang="en-US" sz="2800" smtClean="0"/>
          </a:p>
          <a:p>
            <a:pPr marL="457200" indent="-457200">
              <a:spcBef>
                <a:spcPts val="600"/>
              </a:spcBef>
              <a:spcAft>
                <a:spcPts val="600"/>
              </a:spcAft>
              <a:buFont typeface="Wingdings" pitchFamily="2" charset="2"/>
              <a:buChar char="q"/>
            </a:pPr>
            <a:r>
              <a:rPr lang="en-US" sz="2800" smtClean="0"/>
              <a:t>Không có danh mục chi tiết cho trước</a:t>
            </a:r>
          </a:p>
          <a:p>
            <a:pPr marL="457200" indent="-457200">
              <a:spcBef>
                <a:spcPts val="600"/>
              </a:spcBef>
              <a:spcAft>
                <a:spcPts val="600"/>
              </a:spcAft>
              <a:buFont typeface="Wingdings" pitchFamily="2" charset="2"/>
              <a:buChar char="q"/>
            </a:pPr>
            <a:r>
              <a:rPr lang="en-US" sz="2800" smtClean="0"/>
              <a:t>Sản phẩm đặt hàng theo từng yêu cầu riêng</a:t>
            </a:r>
            <a:endParaRPr lang="en-US" sz="28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3886200"/>
            <a:ext cx="8382000" cy="1984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269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382000" cy="6096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1.1.2 Các đặc trưng của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2" name="Rectangle 1"/>
          <p:cNvSpPr/>
          <p:nvPr/>
        </p:nvSpPr>
        <p:spPr>
          <a:xfrm>
            <a:off x="224525" y="990600"/>
            <a:ext cx="8843275" cy="4893647"/>
          </a:xfrm>
          <a:prstGeom prst="rect">
            <a:avLst/>
          </a:prstGeom>
        </p:spPr>
        <p:txBody>
          <a:bodyPr wrap="square">
            <a:spAutoFit/>
          </a:bodyPr>
          <a:lstStyle/>
          <a:p>
            <a:pPr marL="3175" indent="-3175">
              <a:spcBef>
                <a:spcPts val="0"/>
              </a:spcBef>
              <a:spcAft>
                <a:spcPts val="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Phi Vật Thể </a:t>
            </a:r>
            <a:r>
              <a:rPr lang="vi-VN" sz="2400"/>
              <a:t>(Intangibility)</a:t>
            </a:r>
          </a:p>
          <a:p>
            <a:pPr marL="339725">
              <a:spcBef>
                <a:spcPts val="0"/>
              </a:spcBef>
              <a:spcAft>
                <a:spcPts val="0"/>
              </a:spcAft>
            </a:pPr>
            <a:r>
              <a:rPr lang="vi-VN" sz="2400"/>
              <a:t>Phần mềm không có hình dạng vật lý, không thể chạm hay nhìn thấy trực tiếp như các sản phẩm vật lý khác. </a:t>
            </a:r>
            <a:endParaRPr lang="en-US" sz="2400" smtClean="0"/>
          </a:p>
          <a:p>
            <a:pPr marL="3175" indent="-3175">
              <a:spcBef>
                <a:spcPts val="0"/>
              </a:spcBef>
              <a:spcAft>
                <a:spcPts val="0"/>
              </a:spcAft>
              <a:buFont typeface="Wingdings" pitchFamily="2" charset="2"/>
              <a:buChar char="v"/>
            </a:pPr>
            <a:r>
              <a:rPr lang="vi-VN" sz="2400" smtClean="0">
                <a:solidFill>
                  <a:srgbClr val="C00000"/>
                </a:solidFill>
                <a:effectLst>
                  <a:outerShdw blurRad="38100" dist="38100" dir="2700000" algn="tl">
                    <a:srgbClr val="000000">
                      <a:alpha val="43137"/>
                    </a:srgbClr>
                  </a:outerShdw>
                </a:effectLst>
              </a:rPr>
              <a:t>Khả </a:t>
            </a:r>
            <a:r>
              <a:rPr lang="vi-VN" sz="2400">
                <a:solidFill>
                  <a:srgbClr val="C00000"/>
                </a:solidFill>
                <a:effectLst>
                  <a:outerShdw blurRad="38100" dist="38100" dir="2700000" algn="tl">
                    <a:srgbClr val="000000">
                      <a:alpha val="43137"/>
                    </a:srgbClr>
                  </a:outerShdw>
                </a:effectLst>
              </a:rPr>
              <a:t>Năng Tùy Biến Cao </a:t>
            </a:r>
            <a:r>
              <a:rPr lang="vi-VN" sz="2400"/>
              <a:t>(High Customizability)</a:t>
            </a:r>
          </a:p>
          <a:p>
            <a:pPr marL="287338">
              <a:spcBef>
                <a:spcPts val="0"/>
              </a:spcBef>
              <a:spcAft>
                <a:spcPts val="0"/>
              </a:spcAft>
            </a:pPr>
            <a:r>
              <a:rPr lang="vi-VN" sz="2400"/>
              <a:t>Phần mềm có thể được tùy biến và điều chỉnh để đáp ứng nhu cầu cụ thể của người dùng hoặc môi trường hoạt </a:t>
            </a:r>
            <a:r>
              <a:rPr lang="vi-VN" sz="2400" smtClean="0"/>
              <a:t>động.</a:t>
            </a:r>
            <a:endParaRPr lang="en-US" sz="2400"/>
          </a:p>
          <a:p>
            <a:pPr marL="342900" indent="-342900">
              <a:spcBef>
                <a:spcPts val="0"/>
              </a:spcBef>
              <a:spcAft>
                <a:spcPts val="0"/>
              </a:spcAft>
              <a:buFont typeface="Wingdings" pitchFamily="2" charset="2"/>
              <a:buChar char="v"/>
            </a:pPr>
            <a:r>
              <a:rPr lang="vi-VN" sz="2400">
                <a:solidFill>
                  <a:srgbClr val="C00000"/>
                </a:solidFill>
                <a:effectLst>
                  <a:outerShdw blurRad="38100" dist="38100" dir="2700000" algn="tl">
                    <a:srgbClr val="000000">
                      <a:alpha val="43137"/>
                    </a:srgbClr>
                  </a:outerShdw>
                </a:effectLst>
              </a:rPr>
              <a:t>Tính Phụ Thuộc Lẫn Nhau </a:t>
            </a:r>
            <a:r>
              <a:rPr lang="vi-VN" sz="2400"/>
              <a:t>(Interdependence)</a:t>
            </a:r>
          </a:p>
          <a:p>
            <a:pPr marL="287338">
              <a:spcBef>
                <a:spcPts val="0"/>
              </a:spcBef>
              <a:spcAft>
                <a:spcPts val="0"/>
              </a:spcAft>
            </a:pPr>
            <a:r>
              <a:rPr lang="vi-VN" sz="2400" smtClean="0"/>
              <a:t>Một </a:t>
            </a:r>
            <a:r>
              <a:rPr lang="vi-VN" sz="2400"/>
              <a:t>thay đổi nhỏ trong một phần </a:t>
            </a:r>
            <a:r>
              <a:rPr lang="en-US" sz="2400" smtClean="0"/>
              <a:t>nào đó của </a:t>
            </a:r>
            <a:r>
              <a:rPr lang="vi-VN" sz="2400" smtClean="0"/>
              <a:t>phần </a:t>
            </a:r>
            <a:r>
              <a:rPr lang="vi-VN" sz="2400"/>
              <a:t>mềm </a:t>
            </a:r>
            <a:r>
              <a:rPr lang="en-US" sz="2400" smtClean="0"/>
              <a:t>thì </a:t>
            </a:r>
            <a:r>
              <a:rPr lang="vi-VN" sz="2400" smtClean="0"/>
              <a:t>có </a:t>
            </a:r>
            <a:r>
              <a:rPr lang="vi-VN" sz="2400"/>
              <a:t>thể ảnh hưởng đến các phần </a:t>
            </a:r>
            <a:r>
              <a:rPr lang="vi-VN" sz="2400" smtClean="0"/>
              <a:t>khác.</a:t>
            </a:r>
            <a:endParaRPr lang="vi-VN" sz="2400"/>
          </a:p>
          <a:p>
            <a:pPr marL="342900" indent="-342900">
              <a:spcBef>
                <a:spcPts val="0"/>
              </a:spcBef>
              <a:spcAft>
                <a:spcPts val="0"/>
              </a:spcAft>
              <a:buFont typeface="Wingdings" pitchFamily="2" charset="2"/>
              <a:buChar char="v"/>
            </a:pPr>
            <a:r>
              <a:rPr lang="vi-VN" sz="2400" smtClean="0">
                <a:solidFill>
                  <a:srgbClr val="C00000"/>
                </a:solidFill>
                <a:effectLst>
                  <a:outerShdw blurRad="38100" dist="38100" dir="2700000" algn="tl">
                    <a:srgbClr val="000000">
                      <a:alpha val="43137"/>
                    </a:srgbClr>
                  </a:outerShdw>
                </a:effectLst>
              </a:rPr>
              <a:t>Khả </a:t>
            </a:r>
            <a:r>
              <a:rPr lang="vi-VN" sz="2400">
                <a:solidFill>
                  <a:srgbClr val="C00000"/>
                </a:solidFill>
                <a:effectLst>
                  <a:outerShdw blurRad="38100" dist="38100" dir="2700000" algn="tl">
                    <a:srgbClr val="000000">
                      <a:alpha val="43137"/>
                    </a:srgbClr>
                  </a:outerShdw>
                </a:effectLst>
              </a:rPr>
              <a:t>Năng Tái Sử Dụng </a:t>
            </a:r>
            <a:r>
              <a:rPr lang="vi-VN" sz="2400"/>
              <a:t>(Reusability)</a:t>
            </a:r>
          </a:p>
          <a:p>
            <a:pPr marL="287338">
              <a:spcBef>
                <a:spcPts val="0"/>
              </a:spcBef>
              <a:spcAft>
                <a:spcPts val="0"/>
              </a:spcAft>
            </a:pPr>
            <a:r>
              <a:rPr lang="vi-VN" sz="2400"/>
              <a:t>Các đoạn mã, module, hoặc thành phần phần mềm có thể được tái sử dụng trong nhiều dự án hoặc ứng dụng khác nhau. </a:t>
            </a:r>
          </a:p>
        </p:txBody>
      </p:sp>
    </p:spTree>
    <p:extLst>
      <p:ext uri="{BB962C8B-B14F-4D97-AF65-F5344CB8AC3E}">
        <p14:creationId xmlns:p14="http://schemas.microsoft.com/office/powerpoint/2010/main" val="2834321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4630" y="152400"/>
            <a:ext cx="8382000" cy="6858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1.1.3 Phân loại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7" name="Title 1"/>
          <p:cNvSpPr txBox="1">
            <a:spLocks/>
          </p:cNvSpPr>
          <p:nvPr/>
        </p:nvSpPr>
        <p:spPr bwMode="auto">
          <a:xfrm>
            <a:off x="164805" y="914400"/>
            <a:ext cx="8991600" cy="236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09588" algn="l"/>
            <a:r>
              <a:rPr lang="vi-VN" sz="2400"/>
              <a:t>Phần mềm có thể được phân loại theo nhiều tiêu chí khác nhau, tùy thuộc vào mục đích sử dụng, cấu trúc, cách thức phân phối, hoặc nền tảng hoạt động. </a:t>
            </a:r>
            <a:r>
              <a:rPr lang="vi-VN" sz="2400" smtClean="0"/>
              <a:t> </a:t>
            </a:r>
            <a:endParaRPr lang="en-US" sz="2400" smtClean="0"/>
          </a:p>
          <a:p>
            <a:pPr marL="514350" indent="-514350" algn="l">
              <a:spcBef>
                <a:spcPts val="600"/>
              </a:spcBef>
              <a:spcAft>
                <a:spcPts val="600"/>
              </a:spcAft>
              <a:buFont typeface="+mj-lt"/>
              <a:buAutoNum type="alphaLcPeriod"/>
            </a:pPr>
            <a:r>
              <a:rPr lang="en-US" sz="2400" smtClean="0">
                <a:solidFill>
                  <a:schemeClr val="accent6">
                    <a:lumMod val="75000"/>
                  </a:schemeClr>
                </a:solidFill>
                <a:effectLst>
                  <a:outerShdw blurRad="38100" dist="38100" dir="2700000" algn="tl">
                    <a:srgbClr val="000000">
                      <a:alpha val="43137"/>
                    </a:srgbClr>
                  </a:outerShdw>
                </a:effectLst>
              </a:rPr>
              <a:t>Phân loại theo ch</a:t>
            </a:r>
            <a:r>
              <a:rPr lang="vi-VN" sz="2400" smtClean="0">
                <a:solidFill>
                  <a:schemeClr val="accent6">
                    <a:lumMod val="75000"/>
                  </a:schemeClr>
                </a:solidFill>
                <a:effectLst>
                  <a:outerShdw blurRad="38100" dist="38100" dir="2700000" algn="tl">
                    <a:srgbClr val="000000">
                      <a:alpha val="43137"/>
                    </a:srgbClr>
                  </a:outerShdw>
                </a:effectLst>
              </a:rPr>
              <a:t>ức năng</a:t>
            </a:r>
            <a:r>
              <a:rPr lang="en-US" sz="2400" smtClean="0">
                <a:solidFill>
                  <a:schemeClr val="accent6">
                    <a:lumMod val="75000"/>
                  </a:schemeClr>
                </a:solidFill>
                <a:effectLst>
                  <a:outerShdw blurRad="38100" dist="38100" dir="2700000" algn="tl">
                    <a:srgbClr val="000000">
                      <a:alpha val="43137"/>
                    </a:srgbClr>
                  </a:outerShdw>
                </a:effectLst>
              </a:rPr>
              <a:t> </a:t>
            </a:r>
          </a:p>
          <a:p>
            <a:pPr marL="514350" indent="-57150" algn="l">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Hệ </a:t>
            </a:r>
            <a:r>
              <a:rPr lang="vi-VN" sz="2400" smtClean="0">
                <a:solidFill>
                  <a:srgbClr val="C00000"/>
                </a:solidFill>
                <a:effectLst>
                  <a:outerShdw blurRad="38100" dist="38100" dir="2700000" algn="tl">
                    <a:srgbClr val="000000">
                      <a:alpha val="43137"/>
                    </a:srgbClr>
                  </a:outerShdw>
                </a:effectLst>
              </a:rPr>
              <a:t>Thống</a:t>
            </a:r>
            <a:r>
              <a:rPr lang="vi-VN" sz="2400" smtClean="0"/>
              <a:t>: phần </a:t>
            </a:r>
            <a:r>
              <a:rPr lang="vi-VN" sz="2400"/>
              <a:t>mềm hỗ trợ việc vận hành và quản lý các tài nguyên phần cứng của máy </a:t>
            </a:r>
            <a:r>
              <a:rPr lang="vi-VN" sz="2400" smtClean="0"/>
              <a:t>tính</a:t>
            </a:r>
            <a:r>
              <a:rPr lang="en-US" sz="2400" smtClean="0"/>
              <a:t> như </a:t>
            </a:r>
            <a:r>
              <a:rPr lang="vi-VN" sz="2400" smtClean="0"/>
              <a:t>hệ </a:t>
            </a:r>
            <a:r>
              <a:rPr lang="vi-VN" sz="2400"/>
              <a:t>điều </a:t>
            </a:r>
            <a:r>
              <a:rPr lang="vi-VN" sz="2400" smtClean="0"/>
              <a:t>hành, </a:t>
            </a:r>
            <a:r>
              <a:rPr lang="en-US" sz="2400" smtClean="0"/>
              <a:t>các </a:t>
            </a:r>
            <a:r>
              <a:rPr lang="vi-VN" sz="2400" smtClean="0"/>
              <a:t>trình </a:t>
            </a:r>
            <a:r>
              <a:rPr lang="vi-VN" sz="2400"/>
              <a:t>điều khiển thiết bị (drivers</a:t>
            </a:r>
            <a:r>
              <a:rPr lang="vi-VN" sz="2400" smtClean="0"/>
              <a:t>).</a:t>
            </a:r>
            <a:endParaRPr lang="en-US" sz="2400" smtClean="0"/>
          </a:p>
          <a:p>
            <a:pPr marL="514350" indent="-57150" algn="l">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Ứng </a:t>
            </a:r>
            <a:r>
              <a:rPr lang="vi-VN" sz="2400" smtClean="0">
                <a:solidFill>
                  <a:srgbClr val="C00000"/>
                </a:solidFill>
                <a:effectLst>
                  <a:outerShdw blurRad="38100" dist="38100" dir="2700000" algn="tl">
                    <a:srgbClr val="000000">
                      <a:alpha val="43137"/>
                    </a:srgbClr>
                  </a:outerShdw>
                </a:effectLst>
              </a:rPr>
              <a:t>Dụng</a:t>
            </a:r>
            <a:r>
              <a:rPr lang="vi-VN" sz="2400" smtClean="0"/>
              <a:t>: </a:t>
            </a:r>
            <a:r>
              <a:rPr lang="en-US" sz="2400" smtClean="0"/>
              <a:t>p</a:t>
            </a:r>
            <a:r>
              <a:rPr lang="vi-VN" sz="2400" smtClean="0"/>
              <a:t>hần </a:t>
            </a:r>
            <a:r>
              <a:rPr lang="vi-VN" sz="2400"/>
              <a:t>mềm được thiết kế để thực hiện các nhiệm vụ cụ thể cho người </a:t>
            </a:r>
            <a:r>
              <a:rPr lang="vi-VN" sz="2400" smtClean="0"/>
              <a:t>dùng</a:t>
            </a:r>
            <a:r>
              <a:rPr lang="en-US" sz="2400" smtClean="0"/>
              <a:t> như </a:t>
            </a:r>
            <a:r>
              <a:rPr lang="vi-VN" sz="2400" smtClean="0"/>
              <a:t>phần </a:t>
            </a:r>
            <a:r>
              <a:rPr lang="vi-VN" sz="2400"/>
              <a:t>mềm văn phòng (Microsoft Office), phần mềm đồ họa (Adobe Photoshop), trình duyệt web (Google Chrome</a:t>
            </a:r>
            <a:r>
              <a:rPr lang="vi-VN" sz="2400" smtClean="0"/>
              <a:t>).</a:t>
            </a:r>
            <a:endParaRPr lang="en-US" sz="2400" smtClean="0"/>
          </a:p>
          <a:p>
            <a:pPr marL="514350" indent="-57150" algn="l">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Tiện </a:t>
            </a:r>
            <a:r>
              <a:rPr lang="vi-VN" sz="2400" smtClean="0">
                <a:solidFill>
                  <a:srgbClr val="C00000"/>
                </a:solidFill>
                <a:effectLst>
                  <a:outerShdw blurRad="38100" dist="38100" dir="2700000" algn="tl">
                    <a:srgbClr val="000000">
                      <a:alpha val="43137"/>
                    </a:srgbClr>
                  </a:outerShdw>
                </a:effectLst>
              </a:rPr>
              <a:t>Ích</a:t>
            </a:r>
            <a:r>
              <a:rPr lang="en-US" sz="2400"/>
              <a:t>: </a:t>
            </a:r>
            <a:r>
              <a:rPr lang="vi-VN" sz="2400" smtClean="0"/>
              <a:t>phần </a:t>
            </a:r>
            <a:r>
              <a:rPr lang="vi-VN" sz="2400"/>
              <a:t>mềm giúp bảo trì, quản lý và tối ưu hóa hệ thống máy tính. Ví dụ: phần mềm chống virus, phần mềm dọn dẹp hệ </a:t>
            </a:r>
            <a:r>
              <a:rPr lang="vi-VN" sz="2400" smtClean="0"/>
              <a:t>thống</a:t>
            </a:r>
            <a:r>
              <a:rPr lang="en-US" sz="2400" smtClean="0"/>
              <a:t>,</a:t>
            </a:r>
            <a:r>
              <a:rPr lang="vi-VN" sz="2400" smtClean="0"/>
              <a:t>.</a:t>
            </a:r>
            <a:r>
              <a:rPr lang="en-US" sz="2400" smtClean="0"/>
              <a:t>.. </a:t>
            </a:r>
            <a:endParaRPr lang="vi-VN" sz="2400"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36206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4630" y="152400"/>
            <a:ext cx="8382000" cy="6858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1.1.3 Phân loại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7" name="Title 1"/>
          <p:cNvSpPr txBox="1">
            <a:spLocks/>
          </p:cNvSpPr>
          <p:nvPr/>
        </p:nvSpPr>
        <p:spPr bwMode="auto">
          <a:xfrm>
            <a:off x="164805" y="914400"/>
            <a:ext cx="8991600" cy="236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14350" indent="-514350" algn="l">
              <a:spcBef>
                <a:spcPts val="600"/>
              </a:spcBef>
              <a:spcAft>
                <a:spcPts val="600"/>
              </a:spcAft>
              <a:buFont typeface="+mj-lt"/>
              <a:buAutoNum type="alphaLcPeriod" startAt="2"/>
            </a:pPr>
            <a:r>
              <a:rPr lang="en-US" sz="2400" smtClean="0">
                <a:solidFill>
                  <a:schemeClr val="accent6">
                    <a:lumMod val="75000"/>
                  </a:schemeClr>
                </a:solidFill>
                <a:effectLst>
                  <a:outerShdw blurRad="38100" dist="38100" dir="2700000" algn="tl">
                    <a:srgbClr val="000000">
                      <a:alpha val="43137"/>
                    </a:srgbClr>
                  </a:outerShdw>
                </a:effectLst>
              </a:rPr>
              <a:t>Phân loại theo ph</a:t>
            </a:r>
            <a:r>
              <a:rPr lang="vi-VN" sz="2400" smtClean="0">
                <a:solidFill>
                  <a:schemeClr val="accent6">
                    <a:lumMod val="75000"/>
                  </a:schemeClr>
                </a:solidFill>
                <a:effectLst>
                  <a:outerShdw blurRad="38100" dist="38100" dir="2700000" algn="tl">
                    <a:srgbClr val="000000">
                      <a:alpha val="43137"/>
                    </a:srgbClr>
                  </a:outerShdw>
                </a:effectLst>
              </a:rPr>
              <a:t>ương thức</a:t>
            </a:r>
            <a:r>
              <a:rPr lang="en-US" sz="2400" smtClean="0">
                <a:solidFill>
                  <a:schemeClr val="accent6">
                    <a:lumMod val="75000"/>
                  </a:schemeClr>
                </a:solidFill>
                <a:effectLst>
                  <a:outerShdw blurRad="38100" dist="38100" dir="2700000" algn="tl">
                    <a:srgbClr val="000000">
                      <a:alpha val="43137"/>
                    </a:srgbClr>
                  </a:outerShdw>
                </a:effectLst>
              </a:rPr>
              <a:t> phân phối</a:t>
            </a:r>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Thương </a:t>
            </a:r>
            <a:r>
              <a:rPr lang="vi-VN" sz="2400" smtClean="0">
                <a:solidFill>
                  <a:srgbClr val="C00000"/>
                </a:solidFill>
                <a:effectLst>
                  <a:outerShdw blurRad="38100" dist="38100" dir="2700000" algn="tl">
                    <a:srgbClr val="000000">
                      <a:alpha val="43137"/>
                    </a:srgbClr>
                  </a:outerShdw>
                </a:effectLst>
              </a:rPr>
              <a:t>Mại</a:t>
            </a:r>
            <a:r>
              <a:rPr lang="en-US" sz="2400" smtClean="0"/>
              <a:t>: </a:t>
            </a:r>
            <a:r>
              <a:rPr lang="vi-VN" sz="2400" smtClean="0"/>
              <a:t>phần </a:t>
            </a:r>
            <a:r>
              <a:rPr lang="vi-VN" sz="2400"/>
              <a:t>mềm được phát triển và bán với mục đích thương mại. Người dùng phải mua bản quyền để sử dụng. Ví dụ: Microsoft Office, Adobe Photoshop</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Mã Nguồn </a:t>
            </a:r>
            <a:r>
              <a:rPr lang="vi-VN" sz="2400" smtClean="0">
                <a:solidFill>
                  <a:srgbClr val="C00000"/>
                </a:solidFill>
                <a:effectLst>
                  <a:outerShdw blurRad="38100" dist="38100" dir="2700000" algn="tl">
                    <a:srgbClr val="000000">
                      <a:alpha val="43137"/>
                    </a:srgbClr>
                  </a:outerShdw>
                </a:effectLst>
              </a:rPr>
              <a:t>Mở</a:t>
            </a:r>
            <a:r>
              <a:rPr lang="en-US" sz="2400" smtClean="0">
                <a:solidFill>
                  <a:srgbClr val="C00000"/>
                </a:solidFill>
                <a:effectLst>
                  <a:outerShdw blurRad="38100" dist="38100" dir="2700000" algn="tl">
                    <a:srgbClr val="000000">
                      <a:alpha val="43137"/>
                    </a:srgbClr>
                  </a:outerShdw>
                </a:effectLst>
              </a:rPr>
              <a:t>:</a:t>
            </a:r>
            <a:r>
              <a:rPr lang="vi-VN" sz="2400" smtClean="0">
                <a:solidFill>
                  <a:srgbClr val="C00000"/>
                </a:solidFill>
                <a:effectLst>
                  <a:outerShdw blurRad="38100" dist="38100" dir="2700000" algn="tl">
                    <a:srgbClr val="000000">
                      <a:alpha val="43137"/>
                    </a:srgbClr>
                  </a:outerShdw>
                </a:effectLst>
              </a:rPr>
              <a:t> </a:t>
            </a:r>
            <a:r>
              <a:rPr lang="vi-VN" sz="2400" smtClean="0"/>
              <a:t>phần </a:t>
            </a:r>
            <a:r>
              <a:rPr lang="vi-VN" sz="2400"/>
              <a:t>mềm mà mã nguồn được công khai và cho phép người dùng tự do sử dụng, sửa đổi và phân phối lại. Ví dụ: Linux, Apache</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Miễn </a:t>
            </a:r>
            <a:r>
              <a:rPr lang="vi-VN" sz="2400" b="1" smtClean="0">
                <a:solidFill>
                  <a:srgbClr val="C00000"/>
                </a:solidFill>
                <a:effectLst>
                  <a:outerShdw blurRad="38100" dist="38100" dir="2700000" algn="tl">
                    <a:srgbClr val="000000">
                      <a:alpha val="43137"/>
                    </a:srgbClr>
                  </a:outerShdw>
                </a:effectLst>
              </a:rPr>
              <a:t>Phí</a:t>
            </a:r>
            <a:r>
              <a:rPr lang="en-US" sz="2400" smtClean="0"/>
              <a:t>: </a:t>
            </a:r>
            <a:r>
              <a:rPr lang="vi-VN" sz="2400" smtClean="0"/>
              <a:t>phần </a:t>
            </a:r>
            <a:r>
              <a:rPr lang="vi-VN" sz="2400"/>
              <a:t>mềm được phân phối miễn phí, nhưng không cho phép người dùng sửa đổi mã nguồn. Ví dụ: VLC Media Player, Adobe Acrobat Reader</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Dùng </a:t>
            </a:r>
            <a:r>
              <a:rPr lang="vi-VN" sz="2400" smtClean="0">
                <a:solidFill>
                  <a:srgbClr val="C00000"/>
                </a:solidFill>
                <a:effectLst>
                  <a:outerShdw blurRad="38100" dist="38100" dir="2700000" algn="tl">
                    <a:srgbClr val="000000">
                      <a:alpha val="43137"/>
                    </a:srgbClr>
                  </a:outerShdw>
                </a:effectLst>
              </a:rPr>
              <a:t>Thử</a:t>
            </a:r>
            <a:r>
              <a:rPr lang="en-US" sz="2400" smtClean="0"/>
              <a:t>: </a:t>
            </a:r>
            <a:r>
              <a:rPr lang="vi-VN" sz="2400" smtClean="0"/>
              <a:t>phần </a:t>
            </a:r>
            <a:r>
              <a:rPr lang="vi-VN" sz="2400"/>
              <a:t>mềm cho phép người dùng sử dụng thử trong một khoảng thời gian giới hạn trước khi mua bản quyền. Ví dụ: WinRAR, một số phiên bản của </a:t>
            </a:r>
            <a:r>
              <a:rPr lang="vi-VN" sz="2400" smtClean="0"/>
              <a:t>M</a:t>
            </a:r>
            <a:r>
              <a:rPr lang="en-US" sz="2400" smtClean="0"/>
              <a:t>S</a:t>
            </a:r>
            <a:r>
              <a:rPr lang="vi-VN" sz="2400" smtClean="0"/>
              <a:t> </a:t>
            </a:r>
            <a:r>
              <a:rPr lang="vi-VN" sz="2400"/>
              <a:t>Office. </a:t>
            </a:r>
            <a:endParaRPr lang="vi-VN" sz="2400"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4922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4630" y="152400"/>
            <a:ext cx="8382000" cy="685800"/>
          </a:xfrm>
        </p:spPr>
        <p:txBody>
          <a:bodyPr/>
          <a:lstStyle/>
          <a:p>
            <a:pPr marL="514350" indent="-514350" algn="l">
              <a:spcAft>
                <a:spcPts val="1200"/>
              </a:spcAft>
            </a:pPr>
            <a:r>
              <a:rPr lang="en-US" sz="2800" smtClean="0">
                <a:solidFill>
                  <a:srgbClr val="002060"/>
                </a:solidFill>
                <a:effectLst>
                  <a:outerShdw blurRad="38100" dist="38100" dir="2700000" algn="tl">
                    <a:srgbClr val="000000">
                      <a:alpha val="43137"/>
                    </a:srgbClr>
                  </a:outerShdw>
                </a:effectLst>
              </a:rPr>
              <a:t>1.1.3 Phân loại phần mềm... </a:t>
            </a:r>
            <a:endParaRPr lang="en-US" sz="2800">
              <a:solidFill>
                <a:srgbClr val="002060"/>
              </a:solidFill>
              <a:effectLst>
                <a:outerShdw blurRad="38100" dist="38100" dir="2700000" algn="tl">
                  <a:srgbClr val="000000">
                    <a:alpha val="43137"/>
                  </a:srgbClr>
                </a:outerShdw>
              </a:effectLst>
            </a:endParaRPr>
          </a:p>
        </p:txBody>
      </p:sp>
      <p:sp>
        <p:nvSpPr>
          <p:cNvPr id="4099" name="Line 3"/>
          <p:cNvSpPr>
            <a:spLocks noChangeShapeType="1"/>
          </p:cNvSpPr>
          <p:nvPr/>
        </p:nvSpPr>
        <p:spPr bwMode="auto">
          <a:xfrm>
            <a:off x="0" y="914400"/>
            <a:ext cx="9144000" cy="0"/>
          </a:xfrm>
          <a:prstGeom prst="line">
            <a:avLst/>
          </a:prstGeom>
          <a:noFill/>
          <a:ln w="38100" cmpd="dbl">
            <a:solidFill>
              <a:srgbClr val="FF0000"/>
            </a:solidFill>
            <a:round/>
            <a:headEnd/>
            <a:tailEnd/>
          </a:ln>
          <a:effectLst/>
        </p:spPr>
        <p:txBody>
          <a:bodyPr/>
          <a:lstStyle/>
          <a:p>
            <a:endParaRPr lang="en-US"/>
          </a:p>
        </p:txBody>
      </p:sp>
      <p:sp>
        <p:nvSpPr>
          <p:cNvPr id="7" name="Title 1"/>
          <p:cNvSpPr txBox="1">
            <a:spLocks/>
          </p:cNvSpPr>
          <p:nvPr/>
        </p:nvSpPr>
        <p:spPr bwMode="auto">
          <a:xfrm>
            <a:off x="164805" y="914400"/>
            <a:ext cx="8991600" cy="236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marL="514350" indent="-514350" algn="l">
              <a:spcBef>
                <a:spcPts val="600"/>
              </a:spcBef>
              <a:spcAft>
                <a:spcPts val="600"/>
              </a:spcAft>
              <a:buFont typeface="+mj-lt"/>
              <a:buAutoNum type="alphaLcPeriod" startAt="3"/>
            </a:pPr>
            <a:r>
              <a:rPr lang="en-US" sz="2400" smtClean="0">
                <a:solidFill>
                  <a:schemeClr val="accent6">
                    <a:lumMod val="75000"/>
                  </a:schemeClr>
                </a:solidFill>
                <a:effectLst>
                  <a:outerShdw blurRad="38100" dist="38100" dir="2700000" algn="tl">
                    <a:srgbClr val="000000">
                      <a:alpha val="43137"/>
                    </a:srgbClr>
                  </a:outerShdw>
                </a:effectLst>
              </a:rPr>
              <a:t>Phân loại theo m</a:t>
            </a:r>
            <a:r>
              <a:rPr lang="vi-VN" sz="2400" smtClean="0">
                <a:solidFill>
                  <a:schemeClr val="accent6">
                    <a:lumMod val="75000"/>
                  </a:schemeClr>
                </a:solidFill>
                <a:effectLst>
                  <a:outerShdw blurRad="38100" dist="38100" dir="2700000" algn="tl">
                    <a:srgbClr val="000000">
                      <a:alpha val="43137"/>
                    </a:srgbClr>
                  </a:outerShdw>
                </a:effectLst>
              </a:rPr>
              <a:t>ôi trường</a:t>
            </a:r>
            <a:r>
              <a:rPr lang="en-US" sz="2400" smtClean="0">
                <a:solidFill>
                  <a:schemeClr val="accent6">
                    <a:lumMod val="75000"/>
                  </a:schemeClr>
                </a:solidFill>
                <a:effectLst>
                  <a:outerShdw blurRad="38100" dist="38100" dir="2700000" algn="tl">
                    <a:srgbClr val="000000">
                      <a:alpha val="43137"/>
                    </a:srgbClr>
                  </a:outerShdw>
                </a:effectLst>
              </a:rPr>
              <a:t> h</a:t>
            </a:r>
            <a:r>
              <a:rPr lang="vi-VN" sz="2400" smtClean="0">
                <a:solidFill>
                  <a:schemeClr val="accent6">
                    <a:lumMod val="75000"/>
                  </a:schemeClr>
                </a:solidFill>
                <a:effectLst>
                  <a:outerShdw blurRad="38100" dist="38100" dir="2700000" algn="tl">
                    <a:srgbClr val="000000">
                      <a:alpha val="43137"/>
                    </a:srgbClr>
                  </a:outerShdw>
                </a:effectLst>
              </a:rPr>
              <a:t>oạt động</a:t>
            </a:r>
            <a:r>
              <a:rPr lang="en-US" sz="2400" smtClean="0">
                <a:solidFill>
                  <a:schemeClr val="accent6">
                    <a:lumMod val="75000"/>
                  </a:schemeClr>
                </a:solidFill>
                <a:effectLst>
                  <a:outerShdw blurRad="38100" dist="38100" dir="2700000" algn="tl">
                    <a:srgbClr val="000000">
                      <a:alpha val="43137"/>
                    </a:srgbClr>
                  </a:outerShdw>
                </a:effectLst>
              </a:rPr>
              <a:t> </a:t>
            </a:r>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Máy Tính Để </a:t>
            </a:r>
            <a:r>
              <a:rPr lang="vi-VN" sz="2400" smtClean="0">
                <a:solidFill>
                  <a:srgbClr val="C00000"/>
                </a:solidFill>
                <a:effectLst>
                  <a:outerShdw blurRad="38100" dist="38100" dir="2700000" algn="tl">
                    <a:srgbClr val="000000">
                      <a:alpha val="43137"/>
                    </a:srgbClr>
                  </a:outerShdw>
                </a:effectLst>
              </a:rPr>
              <a:t>Bàn</a:t>
            </a:r>
            <a:r>
              <a:rPr lang="en-US" sz="2400" smtClean="0"/>
              <a:t>: </a:t>
            </a:r>
            <a:r>
              <a:rPr lang="vi-VN" sz="2400" smtClean="0"/>
              <a:t>Chạy </a:t>
            </a:r>
            <a:r>
              <a:rPr lang="vi-VN" sz="2400"/>
              <a:t>trên máy tính cá nhân hoặc máy tính để bàn, thường cài đặt và sử dụng trực tiếp trên thiết bị. Ví dụ: Microsoft Word, </a:t>
            </a:r>
            <a:r>
              <a:rPr lang="vi-VN" sz="2400" smtClean="0"/>
              <a:t>AutoCAD</a:t>
            </a:r>
            <a:r>
              <a:rPr lang="en-US" sz="2400" smtClean="0"/>
              <a:t>,</a:t>
            </a:r>
            <a:r>
              <a:rPr lang="vi-VN" sz="2400" smtClean="0"/>
              <a:t>.</a:t>
            </a:r>
            <a:r>
              <a:rPr lang="en-US"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a:t>
            </a:r>
            <a:r>
              <a:rPr lang="vi-VN" sz="2400" smtClean="0">
                <a:solidFill>
                  <a:srgbClr val="C00000"/>
                </a:solidFill>
                <a:effectLst>
                  <a:outerShdw blurRad="38100" dist="38100" dir="2700000" algn="tl">
                    <a:srgbClr val="000000">
                      <a:alpha val="43137"/>
                    </a:srgbClr>
                  </a:outerShdw>
                </a:effectLst>
              </a:rPr>
              <a:t>Web</a:t>
            </a:r>
            <a:r>
              <a:rPr lang="en-US" sz="2400" smtClean="0"/>
              <a:t>: </a:t>
            </a:r>
            <a:r>
              <a:rPr lang="vi-VN" sz="2400" smtClean="0"/>
              <a:t>Chạy </a:t>
            </a:r>
            <a:r>
              <a:rPr lang="vi-VN" sz="2400"/>
              <a:t>trên trình duyệt web, không cần cài đặt. Ví dụ: Google Docs, Gmail</a:t>
            </a:r>
            <a:r>
              <a:rPr lang="vi-VN" sz="2400" smtClean="0"/>
              <a:t>.</a:t>
            </a:r>
            <a:r>
              <a:rPr lang="vi-VN" sz="2400" b="1"/>
              <a:t> </a:t>
            </a:r>
            <a:endParaRPr lang="en-US" sz="2400" b="1"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Di </a:t>
            </a:r>
            <a:r>
              <a:rPr lang="vi-VN" sz="2400" smtClean="0">
                <a:solidFill>
                  <a:srgbClr val="C00000"/>
                </a:solidFill>
                <a:effectLst>
                  <a:outerShdw blurRad="38100" dist="38100" dir="2700000" algn="tl">
                    <a:srgbClr val="000000">
                      <a:alpha val="43137"/>
                    </a:srgbClr>
                  </a:outerShdw>
                </a:effectLst>
              </a:rPr>
              <a:t>Động</a:t>
            </a:r>
            <a:r>
              <a:rPr lang="en-US" sz="2400" smtClean="0">
                <a:solidFill>
                  <a:srgbClr val="C00000"/>
                </a:solidFill>
                <a:effectLst>
                  <a:outerShdw blurRad="38100" dist="38100" dir="2700000" algn="tl">
                    <a:srgbClr val="000000">
                      <a:alpha val="43137"/>
                    </a:srgbClr>
                  </a:outerShdw>
                </a:effectLst>
              </a:rPr>
              <a:t>: </a:t>
            </a:r>
            <a:r>
              <a:rPr lang="vi-VN" sz="2400" smtClean="0"/>
              <a:t>Được </a:t>
            </a:r>
            <a:r>
              <a:rPr lang="vi-VN" sz="2400"/>
              <a:t>thiết kế để chạy trên các thiết bị di động như điện thoại thông minh hoặc máy tính bảng. Ví dụ: WhatsApp, Instagram</a:t>
            </a:r>
            <a:r>
              <a:rPr lang="vi-VN" sz="2400" smtClean="0"/>
              <a:t>.</a:t>
            </a:r>
            <a:endParaRPr lang="en-US" sz="2400" smtClean="0"/>
          </a:p>
          <a:p>
            <a:pPr marL="514350" indent="-57150" algn="l">
              <a:spcBef>
                <a:spcPts val="600"/>
              </a:spcBef>
              <a:spcAft>
                <a:spcPts val="600"/>
              </a:spcAft>
              <a:buFont typeface="Wingdings" pitchFamily="2" charset="2"/>
              <a:buChar char="v"/>
            </a:pPr>
            <a:r>
              <a:rPr lang="vi-VN" sz="2400">
                <a:solidFill>
                  <a:srgbClr val="C00000"/>
                </a:solidFill>
                <a:effectLst>
                  <a:outerShdw blurRad="38100" dist="38100" dir="2700000" algn="tl">
                    <a:srgbClr val="000000">
                      <a:alpha val="43137"/>
                    </a:srgbClr>
                  </a:outerShdw>
                </a:effectLst>
              </a:rPr>
              <a:t>Phần Mềm Đám </a:t>
            </a:r>
            <a:r>
              <a:rPr lang="vi-VN" sz="2400" smtClean="0">
                <a:solidFill>
                  <a:srgbClr val="C00000"/>
                </a:solidFill>
                <a:effectLst>
                  <a:outerShdw blurRad="38100" dist="38100" dir="2700000" algn="tl">
                    <a:srgbClr val="000000">
                      <a:alpha val="43137"/>
                    </a:srgbClr>
                  </a:outerShdw>
                </a:effectLst>
              </a:rPr>
              <a:t>Mây</a:t>
            </a:r>
            <a:r>
              <a:rPr lang="en-US" sz="2400" smtClean="0"/>
              <a:t>: </a:t>
            </a:r>
            <a:r>
              <a:rPr lang="vi-VN" sz="2400" smtClean="0"/>
              <a:t>Phần </a:t>
            </a:r>
            <a:r>
              <a:rPr lang="vi-VN" sz="2400"/>
              <a:t>mềm hoạt động trên các nền tảng đám mây, dữ liệu và xử lý thường được lưu trữ và thực hiện trên máy chủ từ xa. Ví dụ: Google Drive, Dropbox.</a:t>
            </a:r>
            <a:endParaRPr lang="vi-VN" sz="2400" dirty="0">
              <a:solidFill>
                <a:schemeClr val="accent6">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7650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ucanh">
  <a:themeElements>
    <a:clrScheme name="Duca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ucanh">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ca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can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can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can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can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can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can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can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can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can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can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can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ucanh">
  <a:themeElements>
    <a:clrScheme name="Duca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ucanh">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canh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canh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canh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canh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canh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canh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canh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canh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canh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canh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canh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canh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35461</TotalTime>
  <Words>4699</Words>
  <Application>Microsoft Office PowerPoint</Application>
  <PresentationFormat>On-screen Show (4:3)</PresentationFormat>
  <Paragraphs>295</Paragraphs>
  <Slides>48</Slides>
  <Notes>2</Notes>
  <HiddenSlides>0</HiddenSlides>
  <MMClips>0</MMClips>
  <ScaleCrop>false</ScaleCrop>
  <HeadingPairs>
    <vt:vector size="4" baseType="variant">
      <vt:variant>
        <vt:lpstr>Theme</vt:lpstr>
      </vt:variant>
      <vt:variant>
        <vt:i4>4</vt:i4>
      </vt:variant>
      <vt:variant>
        <vt:lpstr>Slide Titles</vt:lpstr>
      </vt:variant>
      <vt:variant>
        <vt:i4>48</vt:i4>
      </vt:variant>
    </vt:vector>
  </HeadingPairs>
  <TitlesOfParts>
    <vt:vector size="52" baseType="lpstr">
      <vt:lpstr>Default Design</vt:lpstr>
      <vt:lpstr>Ducanh</vt:lpstr>
      <vt:lpstr>1_Default Design</vt:lpstr>
      <vt:lpstr>1_Ducanh</vt:lpstr>
      <vt:lpstr>TỔNG QUAN VỀ PHẦN MỀM AN OVERVIEW OF SOFTWARE </vt:lpstr>
      <vt:lpstr>NỘI DUNG </vt:lpstr>
      <vt:lpstr>1.1. Phần mềm và tầm quan trọng của phần mềm </vt:lpstr>
      <vt:lpstr>1.1.2 Các đặc trưng của phần mềm... </vt:lpstr>
      <vt:lpstr>1.1.2 Các đặc trưng của phần mềm... </vt:lpstr>
      <vt:lpstr>1.1.2 Các đặc trưng của phần mềm... </vt:lpstr>
      <vt:lpstr>1.1.3 Phân loại phần mềm... </vt:lpstr>
      <vt:lpstr>1.1.3 Phân loại phần mềm... </vt:lpstr>
      <vt:lpstr>1.1.3 Phân loại phần mềm... </vt:lpstr>
      <vt:lpstr>1.1.3 Phân loại phần mềm </vt:lpstr>
      <vt:lpstr>1.2. Sự phát triển của phần mềm và thách thức</vt:lpstr>
      <vt:lpstr>1.2. Sự phát triển của phần mềm và thách thức</vt:lpstr>
      <vt:lpstr>1.2.1 Các giai đoạn phát triển phần mềm</vt:lpstr>
      <vt:lpstr>1.2.1 Các giai đoạn phát triển phần mềm</vt:lpstr>
      <vt:lpstr>1.2.2 Các Thách Thức Trong Phát Triển Phần Mềm Hiện Đại</vt:lpstr>
      <vt:lpstr>1.2.2 Các Thách Thức Trong Phát Triển Phần Mềm Hiện Đại</vt:lpstr>
      <vt:lpstr>1.2.3 Xu hướng Phát Triển Phần Mềm Trong Tương Lai </vt:lpstr>
      <vt:lpstr>1.3. Kỹ nghệ phần mềm – Software Engineering (SE)</vt:lpstr>
      <vt:lpstr>1.3.2 Các Mục Tiêu Của Kỹ nghệ phần mềm</vt:lpstr>
      <vt:lpstr>1.3.3 Các Giai Đoạn Chính Trong Kỹ nghệ phần mềm</vt:lpstr>
      <vt:lpstr>1.4. Tiến trình phần mềm </vt:lpstr>
      <vt:lpstr>1.4.2 Các hoạt động chính của tiến trình PM</vt:lpstr>
      <vt:lpstr>1.4.3 Xác định yêu cầu phần mềm - Requirements </vt:lpstr>
      <vt:lpstr>1.4.4 Phát triển phần mềm - Development</vt:lpstr>
      <vt:lpstr>1.4.5 Tiến hóa phần mềm - Evolution</vt:lpstr>
      <vt:lpstr>1.4.6 Mô hình tiến trình phần mềm–Software process model</vt:lpstr>
      <vt:lpstr>1.5 Một số mô hình tiến trình phần mềm phổ biến</vt:lpstr>
      <vt:lpstr>1.5.1 Mô hình thác nước (Water Fall Model)</vt:lpstr>
      <vt:lpstr>1.5.1 Mô hình thác nước – Phân tích </vt:lpstr>
      <vt:lpstr>1.5.1 Mô hình thác nước – Thiết kế </vt:lpstr>
      <vt:lpstr>1.5.1 Mô hình thác nước – Mã hóa</vt:lpstr>
      <vt:lpstr>1.5.1 Mô hình thác nước – Kiểm thử </vt:lpstr>
      <vt:lpstr>1.5.1 Mô hình thác nước – Bảo trì</vt:lpstr>
      <vt:lpstr>1.5.2 Mô hình phát triển phần mềm Agile</vt:lpstr>
      <vt:lpstr>Các Đặc Điểm Chính của Agile ...</vt:lpstr>
      <vt:lpstr>Các Đặc Điểm Chính của Agile</vt:lpstr>
      <vt:lpstr>Các Giai Đoạn Trong Quy Trình Agile ...</vt:lpstr>
      <vt:lpstr>Các Giai Đoạn Trong Quy Trình Agile</vt:lpstr>
      <vt:lpstr>1.5.3 Mô hình làm bản mẫu (Prototype Model) </vt:lpstr>
      <vt:lpstr>Mô hình làm bản mẫu</vt:lpstr>
      <vt:lpstr>Các giai đoạn chính của mô hình làm bản mẫu</vt:lpstr>
      <vt:lpstr>Lợi ích và hạn chế của mô hình làm bản mẫu</vt:lpstr>
      <vt:lpstr>1.5.4 Mô hình xoắn ốc (Spiral Model)</vt:lpstr>
      <vt:lpstr>Các giai đoạn chính của mô hình xoắn ốc</vt:lpstr>
      <vt:lpstr>Mô hình xoắn ốc</vt:lpstr>
      <vt:lpstr>Lợi ích và hạn chế của mô hình xoắn ốc</vt:lpstr>
      <vt:lpstr>1.6 Chất lượng phần mềm </vt:lpstr>
      <vt:lpstr>HẾT CHƯƠNG 1 </vt:lpstr>
    </vt:vector>
  </TitlesOfParts>
  <Company>Hue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CÁC VẤN ĐỀ CƠ BẢN VỀ MẠNG MÁY TÍNH</dc:title>
  <dc:creator>Nguyen Mau Han</dc:creator>
  <cp:lastModifiedBy>DELL</cp:lastModifiedBy>
  <cp:revision>228</cp:revision>
  <cp:lastPrinted>2024-07-16T03:38:12Z</cp:lastPrinted>
  <dcterms:created xsi:type="dcterms:W3CDTF">2005-08-06T22:43:39Z</dcterms:created>
  <dcterms:modified xsi:type="dcterms:W3CDTF">2024-09-09T01:48:20Z</dcterms:modified>
</cp:coreProperties>
</file>