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handoutMasterIdLst>
    <p:handoutMasterId r:id="rId20"/>
  </p:handoutMasterIdLst>
  <p:sldIdLst>
    <p:sldId id="256" r:id="rId3"/>
    <p:sldId id="258" r:id="rId4"/>
    <p:sldId id="257" r:id="rId5"/>
    <p:sldId id="260" r:id="rId6"/>
    <p:sldId id="261" r:id="rId7"/>
    <p:sldId id="291" r:id="rId8"/>
    <p:sldId id="293" r:id="rId9"/>
    <p:sldId id="290" r:id="rId10"/>
    <p:sldId id="295" r:id="rId11"/>
    <p:sldId id="296" r:id="rId12"/>
    <p:sldId id="264" r:id="rId13"/>
    <p:sldId id="292" r:id="rId14"/>
    <p:sldId id="294" r:id="rId15"/>
    <p:sldId id="265" r:id="rId16"/>
    <p:sldId id="267"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1CBD7"/>
    <a:srgbClr val="4A5A69"/>
    <a:srgbClr val="92A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p:cViewPr varScale="1">
        <p:scale>
          <a:sx n="79" d="100"/>
          <a:sy n="79" d="100"/>
        </p:scale>
        <p:origin x="144" y="36"/>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43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772EA5-C443-43F2-8D19-1FE842F4BE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a:extLst>
              <a:ext uri="{FF2B5EF4-FFF2-40B4-BE49-F238E27FC236}">
                <a16:creationId xmlns:a16="http://schemas.microsoft.com/office/drawing/2014/main" id="{01EBADD0-61EF-4F7C-AD87-78A019B91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t>2022/6/1</a:t>
            </a:fld>
            <a:endParaRPr lang="zh-CN" altLang="en-US" dirty="0">
              <a:latin typeface="包图简圆体" panose="02010601030101010101" pitchFamily="2" charset="-122"/>
              <a:ea typeface="包图简圆体" panose="02010601030101010101" pitchFamily="2" charset="-122"/>
            </a:endParaRPr>
          </a:p>
        </p:txBody>
      </p:sp>
      <p:sp>
        <p:nvSpPr>
          <p:cNvPr id="4" name="页脚占位符 3">
            <a:extLst>
              <a:ext uri="{FF2B5EF4-FFF2-40B4-BE49-F238E27FC236}">
                <a16:creationId xmlns:a16="http://schemas.microsoft.com/office/drawing/2014/main" id="{C3D979CB-6C77-4D34-A846-CE5882E28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a:extLst>
              <a:ext uri="{FF2B5EF4-FFF2-40B4-BE49-F238E27FC236}">
                <a16:creationId xmlns:a16="http://schemas.microsoft.com/office/drawing/2014/main" id="{167F3BE5-D273-4D37-B42C-F97635A16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t>‹#›</a:t>
            </a:fld>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1616494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8C295-2B30-4911-B60B-CCCA83E1EC8E}"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42B-09F2-4886-9A05-EF6541C2F12B}" type="slidenum">
              <a:rPr lang="zh-CN" altLang="en-US" smtClean="0"/>
              <a:t>‹#›</a:t>
            </a:fld>
            <a:endParaRPr lang="zh-CN" altLang="en-US"/>
          </a:p>
        </p:txBody>
      </p:sp>
    </p:spTree>
    <p:extLst>
      <p:ext uri="{BB962C8B-B14F-4D97-AF65-F5344CB8AC3E}">
        <p14:creationId xmlns:p14="http://schemas.microsoft.com/office/powerpoint/2010/main" val="305901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18.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E9B0DB71-075D-4822-A400-0EC98CC86D6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p:blipFill>
        <p:spPr>
          <a:xfrm>
            <a:off x="0" y="-2"/>
            <a:ext cx="5281020" cy="3429001"/>
          </a:xfrm>
          <a:prstGeom prst="rect">
            <a:avLst/>
          </a:prstGeom>
        </p:spPr>
      </p:pic>
      <p:pic>
        <p:nvPicPr>
          <p:cNvPr id="9" name="图形 8">
            <a:extLst>
              <a:ext uri="{FF2B5EF4-FFF2-40B4-BE49-F238E27FC236}">
                <a16:creationId xmlns:a16="http://schemas.microsoft.com/office/drawing/2014/main" id="{41771A36-1D24-45D6-A8D0-E8EE4644187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p:blipFill>
        <p:spPr>
          <a:xfrm>
            <a:off x="4542584" y="1540708"/>
            <a:ext cx="7649416" cy="5317292"/>
          </a:xfrm>
          <a:prstGeom prst="rect">
            <a:avLst/>
          </a:prstGeom>
        </p:spPr>
      </p:pic>
      <p:pic>
        <p:nvPicPr>
          <p:cNvPr id="10" name="图形 9">
            <a:extLst>
              <a:ext uri="{FF2B5EF4-FFF2-40B4-BE49-F238E27FC236}">
                <a16:creationId xmlns:a16="http://schemas.microsoft.com/office/drawing/2014/main" id="{6247E4D3-AC34-4303-8E8F-0BCA7307208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p:blipFill>
        <p:spPr>
          <a:xfrm>
            <a:off x="9012730" y="-1"/>
            <a:ext cx="3179270" cy="1540709"/>
          </a:xfrm>
          <a:prstGeom prst="rect">
            <a:avLst/>
          </a:prstGeom>
        </p:spPr>
      </p:pic>
      <p:pic>
        <p:nvPicPr>
          <p:cNvPr id="8" name="图形 7">
            <a:extLst>
              <a:ext uri="{FF2B5EF4-FFF2-40B4-BE49-F238E27FC236}">
                <a16:creationId xmlns:a16="http://schemas.microsoft.com/office/drawing/2014/main" id="{3238666D-4D6F-4367-A82C-A790B0D1767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p:blipFill>
        <p:spPr>
          <a:xfrm>
            <a:off x="0" y="4889049"/>
            <a:ext cx="1252548" cy="2613719"/>
          </a:xfrm>
          <a:prstGeom prst="rect">
            <a:avLst/>
          </a:prstGeom>
        </p:spPr>
      </p:pic>
      <p:pic>
        <p:nvPicPr>
          <p:cNvPr id="11" name="图形 10">
            <a:extLst>
              <a:ext uri="{FF2B5EF4-FFF2-40B4-BE49-F238E27FC236}">
                <a16:creationId xmlns:a16="http://schemas.microsoft.com/office/drawing/2014/main" id="{A4BE88C1-ADA3-4A05-9F5E-E140A857D6F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p:blipFill>
        <p:spPr>
          <a:xfrm>
            <a:off x="0" y="-1"/>
            <a:ext cx="12192000" cy="6858001"/>
          </a:xfrm>
          <a:prstGeom prst="rect">
            <a:avLst/>
          </a:pr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1598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4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63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5FF671B4-69EF-46A8-AA4D-1DB8D520E4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a:extLst>
              <a:ext uri="{FF2B5EF4-FFF2-40B4-BE49-F238E27FC236}">
                <a16:creationId xmlns:a16="http://schemas.microsoft.com/office/drawing/2014/main" id="{661E660C-CF9C-43C4-BA5F-63FE4059E4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a:extLst>
              <a:ext uri="{FF2B5EF4-FFF2-40B4-BE49-F238E27FC236}">
                <a16:creationId xmlns:a16="http://schemas.microsoft.com/office/drawing/2014/main" id="{120FB746-6790-4BE4-91F5-B633BA8FDA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flipV="1">
            <a:off x="0" y="5597874"/>
            <a:ext cx="1981199" cy="1260126"/>
          </a:xfrm>
          <a:prstGeom prst="rect">
            <a:avLst/>
          </a:prstGeom>
        </p:spPr>
      </p:pic>
      <p:pic>
        <p:nvPicPr>
          <p:cNvPr id="10" name="图形 9">
            <a:extLst>
              <a:ext uri="{FF2B5EF4-FFF2-40B4-BE49-F238E27FC236}">
                <a16:creationId xmlns:a16="http://schemas.microsoft.com/office/drawing/2014/main" id="{52E20B1E-C314-4E88-B9AE-CD5F10BE8F7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11" name="图形 10">
            <a:extLst>
              <a:ext uri="{FF2B5EF4-FFF2-40B4-BE49-F238E27FC236}">
                <a16:creationId xmlns:a16="http://schemas.microsoft.com/office/drawing/2014/main" id="{9288FC45-837D-48BC-BDC9-3CD533C1EC3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6282E280-B99C-4EDB-9B3D-E0D560AE7E1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a:off x="10210801" y="1219"/>
            <a:ext cx="1981199" cy="1260126"/>
          </a:xfrm>
          <a:prstGeom prst="rect">
            <a:avLst/>
          </a:prstGeom>
        </p:spPr>
      </p:pic>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E1C8710A-6895-427A-9044-A17382BCEE4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p:blipFill>
        <p:spPr>
          <a:xfrm>
            <a:off x="0" y="-1"/>
            <a:ext cx="3268584" cy="1617786"/>
          </a:xfrm>
          <a:prstGeom prst="rect">
            <a:avLst/>
          </a:prstGeom>
        </p:spPr>
      </p:pic>
      <p:pic>
        <p:nvPicPr>
          <p:cNvPr id="7" name="图形 6">
            <a:extLst>
              <a:ext uri="{FF2B5EF4-FFF2-40B4-BE49-F238E27FC236}">
                <a16:creationId xmlns:a16="http://schemas.microsoft.com/office/drawing/2014/main" id="{56F5A750-6CF6-4662-93D5-746C3C54783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p:blipFill>
        <p:spPr>
          <a:xfrm>
            <a:off x="6565767" y="0"/>
            <a:ext cx="5626234" cy="6858000"/>
          </a:xfrm>
          <a:prstGeom prst="rect">
            <a:avLst/>
          </a:prstGeom>
        </p:spPr>
      </p:pic>
      <p:pic>
        <p:nvPicPr>
          <p:cNvPr id="10" name="图形 9">
            <a:extLst>
              <a:ext uri="{FF2B5EF4-FFF2-40B4-BE49-F238E27FC236}">
                <a16:creationId xmlns:a16="http://schemas.microsoft.com/office/drawing/2014/main" id="{63CDA7F3-A6F9-4F2B-AAB7-F659EFA1F07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p:blipFill>
        <p:spPr>
          <a:xfrm>
            <a:off x="7793442" y="-1"/>
            <a:ext cx="4398558" cy="4318316"/>
          </a:xfrm>
          <a:prstGeom prst="rect">
            <a:avLst/>
          </a:prstGeom>
        </p:spPr>
      </p:pic>
      <p:pic>
        <p:nvPicPr>
          <p:cNvPr id="11" name="图形 10">
            <a:extLst>
              <a:ext uri="{FF2B5EF4-FFF2-40B4-BE49-F238E27FC236}">
                <a16:creationId xmlns:a16="http://schemas.microsoft.com/office/drawing/2014/main" id="{92EA1398-ED99-401F-B813-6303D52E288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p:blipFill>
        <p:spPr>
          <a:xfrm>
            <a:off x="-1" y="1"/>
            <a:ext cx="12192001" cy="6858000"/>
          </a:xfrm>
          <a:prstGeom prst="rect">
            <a:avLst/>
          </a:prstGeom>
        </p:spPr>
      </p:pic>
      <p:pic>
        <p:nvPicPr>
          <p:cNvPr id="9" name="图形 8">
            <a:extLst>
              <a:ext uri="{FF2B5EF4-FFF2-40B4-BE49-F238E27FC236}">
                <a16:creationId xmlns:a16="http://schemas.microsoft.com/office/drawing/2014/main" id="{B5C6DDD2-9D92-429A-8147-20B650405733}"/>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p:blipFill>
        <p:spPr>
          <a:xfrm>
            <a:off x="0" y="6260123"/>
            <a:ext cx="2419684" cy="597878"/>
          </a:xfrm>
          <a:prstGeom prst="rect">
            <a:avLst/>
          </a:prstGeom>
        </p:spPr>
      </p:pic>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3E83A048-910D-4508-BAC9-48FD133773F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2" name="图形 11">
            <a:extLst>
              <a:ext uri="{FF2B5EF4-FFF2-40B4-BE49-F238E27FC236}">
                <a16:creationId xmlns:a16="http://schemas.microsoft.com/office/drawing/2014/main" id="{16BF96F3-AA64-4EC2-AF2E-F399E198B2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p:blipFill>
        <p:spPr>
          <a:xfrm flipH="1">
            <a:off x="0" y="0"/>
            <a:ext cx="2264250" cy="1097280"/>
          </a:xfrm>
          <a:prstGeom prst="rect">
            <a:avLst/>
          </a:prstGeom>
        </p:spPr>
      </p:pic>
      <p:pic>
        <p:nvPicPr>
          <p:cNvPr id="8" name="图形 7">
            <a:extLst>
              <a:ext uri="{FF2B5EF4-FFF2-40B4-BE49-F238E27FC236}">
                <a16:creationId xmlns:a16="http://schemas.microsoft.com/office/drawing/2014/main" id="{DB083549-C44D-4E9B-8FDA-822856827A4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9" name="图形 8">
            <a:extLst>
              <a:ext uri="{FF2B5EF4-FFF2-40B4-BE49-F238E27FC236}">
                <a16:creationId xmlns:a16="http://schemas.microsoft.com/office/drawing/2014/main" id="{9B1678A8-AC47-4A01-9C12-0C5AE37CE8F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0" name="图形 9">
            <a:extLst>
              <a:ext uri="{FF2B5EF4-FFF2-40B4-BE49-F238E27FC236}">
                <a16:creationId xmlns:a16="http://schemas.microsoft.com/office/drawing/2014/main" id="{9FAD0AF5-84CD-4EBB-AB6E-13229D157E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a:off x="-1" y="6211146"/>
            <a:ext cx="2910841" cy="646854"/>
          </a:xfrm>
          <a:prstGeom prst="rect">
            <a:avLst/>
          </a:prstGeom>
        </p:spPr>
      </p:pic>
      <p:pic>
        <p:nvPicPr>
          <p:cNvPr id="11" name="图形 10">
            <a:extLst>
              <a:ext uri="{FF2B5EF4-FFF2-40B4-BE49-F238E27FC236}">
                <a16:creationId xmlns:a16="http://schemas.microsoft.com/office/drawing/2014/main" id="{ACD991FB-BEF0-4E36-8819-B104477B915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flipH="1" flipV="1">
            <a:off x="9281159" y="0"/>
            <a:ext cx="2910841" cy="646854"/>
          </a:xfrm>
          <a:prstGeom prst="rect">
            <a:avLst/>
          </a:prstGeom>
        </p:spPr>
      </p:pic>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7835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pPr/>
              <a:t>2022/6/1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2"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443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3926178" y="2756776"/>
            <a:ext cx="4339650" cy="923330"/>
          </a:xfrm>
          <a:prstGeom prst="rect">
            <a:avLst/>
          </a:prstGeom>
          <a:noFill/>
        </p:spPr>
        <p:txBody>
          <a:bodyPr wrap="none" rtlCol="0">
            <a:spAutoFit/>
          </a:bodyPr>
          <a:lstStyle/>
          <a:p>
            <a:pPr algn="ctr"/>
            <a:r>
              <a:rPr lang="zh-CN" altLang="en-US" sz="5400" dirty="0">
                <a:solidFill>
                  <a:srgbClr val="4A5A69"/>
                </a:solidFill>
                <a:cs typeface="+mn-ea"/>
                <a:sym typeface="+mn-lt"/>
              </a:rPr>
              <a:t>雷电项目报告</a:t>
            </a:r>
          </a:p>
        </p:txBody>
      </p:sp>
      <p:sp>
        <p:nvSpPr>
          <p:cNvPr id="4" name="文本框 3">
            <a:extLst>
              <a:ext uri="{FF2B5EF4-FFF2-40B4-BE49-F238E27FC236}">
                <a16:creationId xmlns:a16="http://schemas.microsoft.com/office/drawing/2014/main" id="{4D08CD19-BC77-489A-8FF2-FFC6B178C382}"/>
              </a:ext>
            </a:extLst>
          </p:cNvPr>
          <p:cNvSpPr txBox="1"/>
          <p:nvPr/>
        </p:nvSpPr>
        <p:spPr>
          <a:xfrm>
            <a:off x="2541180" y="4049438"/>
            <a:ext cx="7109640" cy="461665"/>
          </a:xfrm>
          <a:prstGeom prst="rect">
            <a:avLst/>
          </a:prstGeom>
          <a:noFill/>
        </p:spPr>
        <p:txBody>
          <a:bodyPr wrap="square" rtlCol="0">
            <a:spAutoFit/>
          </a:bodyPr>
          <a:lstStyle/>
          <a:p>
            <a:pPr algn="ctr"/>
            <a:r>
              <a:rPr lang="zh-CN" altLang="en-US" sz="2400" dirty="0">
                <a:solidFill>
                  <a:schemeClr val="tx1">
                    <a:lumMod val="95000"/>
                    <a:lumOff val="5000"/>
                  </a:schemeClr>
                </a:solidFill>
                <a:cs typeface="+mn-ea"/>
                <a:sym typeface="+mn-lt"/>
              </a:rPr>
              <a:t>报告人：魏佳，周子川</a:t>
            </a:r>
            <a:endParaRPr lang="en-US" altLang="zh-CN" sz="2400" dirty="0">
              <a:solidFill>
                <a:schemeClr val="tx1">
                  <a:lumMod val="95000"/>
                  <a:lumOff val="5000"/>
                </a:schemeClr>
              </a:solidFill>
              <a:cs typeface="+mn-ea"/>
              <a:sym typeface="+mn-lt"/>
            </a:endParaRP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358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85531" y="602680"/>
            <a:ext cx="1620957" cy="523220"/>
          </a:xfrm>
          <a:prstGeom prst="rect">
            <a:avLst/>
          </a:prstGeom>
          <a:noFill/>
        </p:spPr>
        <p:txBody>
          <a:bodyPr wrap="none" rtlCol="0">
            <a:spAutoFit/>
          </a:bodyPr>
          <a:lstStyle/>
          <a:p>
            <a:pPr algn="ctr"/>
            <a:r>
              <a:rPr lang="zh-CN" altLang="en-US" sz="2800" dirty="0">
                <a:solidFill>
                  <a:srgbClr val="4A5A69"/>
                </a:solidFill>
                <a:cs typeface="+mn-ea"/>
                <a:sym typeface="+mn-lt"/>
              </a:rPr>
              <a:t>碰撞检测</a:t>
            </a: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6052613" y="2938598"/>
            <a:ext cx="5541839" cy="1708159"/>
            <a:chOff x="632955" y="3304693"/>
            <a:chExt cx="3495771" cy="1708159"/>
          </a:xfrm>
        </p:grpSpPr>
        <p:sp>
          <p:nvSpPr>
            <p:cNvPr id="14" name="TextBox 10">
              <a:extLst>
                <a:ext uri="{FF2B5EF4-FFF2-40B4-BE49-F238E27FC236}">
                  <a16:creationId xmlns:a16="http://schemas.microsoft.com/office/drawing/2014/main" id="{DA2DC222-0703-4BF7-B46B-D07C7F5F48A9}"/>
                </a:ext>
              </a:extLst>
            </p:cNvPr>
            <p:cNvSpPr txBox="1"/>
            <p:nvPr/>
          </p:nvSpPr>
          <p:spPr>
            <a:xfrm>
              <a:off x="2069069" y="3443192"/>
              <a:ext cx="2059657" cy="1569660"/>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碰撞检测包括子弹和飞机的碰撞检测以及敌机和玩家的碰撞检测。其中，子弹只有正对着射向飞机才会被视为击中，而敌机和玩家只要相撞就视为碰撞，二者用了不同的方法。</a:t>
              </a:r>
              <a:endParaRPr lang="ko-KR" altLang="en-US" sz="16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632955" y="3304693"/>
              <a:ext cx="2059657"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D02D95B8-4A0A-4782-A3A0-88DEF17B6510}"/>
              </a:ext>
            </a:extLst>
          </p:cNvPr>
          <p:cNvPicPr>
            <a:picLocks noChangeAspect="1"/>
          </p:cNvPicPr>
          <p:nvPr/>
        </p:nvPicPr>
        <p:blipFill>
          <a:blip r:embed="rId2"/>
          <a:stretch>
            <a:fillRect/>
          </a:stretch>
        </p:blipFill>
        <p:spPr>
          <a:xfrm>
            <a:off x="601518" y="2599479"/>
            <a:ext cx="7567316" cy="678239"/>
          </a:xfrm>
          <a:prstGeom prst="rect">
            <a:avLst/>
          </a:prstGeom>
        </p:spPr>
      </p:pic>
      <p:pic>
        <p:nvPicPr>
          <p:cNvPr id="7" name="图片 6">
            <a:extLst>
              <a:ext uri="{FF2B5EF4-FFF2-40B4-BE49-F238E27FC236}">
                <a16:creationId xmlns:a16="http://schemas.microsoft.com/office/drawing/2014/main" id="{6C57FDD4-C363-4489-9BD9-7EA74E515D83}"/>
              </a:ext>
            </a:extLst>
          </p:cNvPr>
          <p:cNvPicPr>
            <a:picLocks noChangeAspect="1"/>
          </p:cNvPicPr>
          <p:nvPr/>
        </p:nvPicPr>
        <p:blipFill>
          <a:blip r:embed="rId3"/>
          <a:stretch>
            <a:fillRect/>
          </a:stretch>
        </p:blipFill>
        <p:spPr>
          <a:xfrm>
            <a:off x="601518" y="3580283"/>
            <a:ext cx="4877223" cy="1486029"/>
          </a:xfrm>
          <a:prstGeom prst="rect">
            <a:avLst/>
          </a:prstGeom>
        </p:spPr>
      </p:pic>
    </p:spTree>
    <p:extLst>
      <p:ext uri="{BB962C8B-B14F-4D97-AF65-F5344CB8AC3E}">
        <p14:creationId xmlns:p14="http://schemas.microsoft.com/office/powerpoint/2010/main" val="173758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168450" y="3170815"/>
            <a:ext cx="2595582" cy="769441"/>
          </a:xfrm>
          <a:prstGeom prst="rect">
            <a:avLst/>
          </a:prstGeom>
          <a:noFill/>
        </p:spPr>
        <p:txBody>
          <a:bodyPr wrap="none" rtlCol="0">
            <a:spAutoFit/>
          </a:bodyPr>
          <a:lstStyle/>
          <a:p>
            <a:pPr algn="ctr"/>
            <a:r>
              <a:rPr lang="zh-CN" altLang="en-US" sz="4400" spc="300" dirty="0">
                <a:solidFill>
                  <a:srgbClr val="4A5A69"/>
                </a:solidFill>
                <a:cs typeface="+mn-ea"/>
                <a:sym typeface="+mn-lt"/>
              </a:rPr>
              <a:t>学习改进</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03</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977384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85524" y="602680"/>
            <a:ext cx="1620957" cy="523220"/>
          </a:xfrm>
          <a:prstGeom prst="rect">
            <a:avLst/>
          </a:prstGeom>
          <a:noFill/>
        </p:spPr>
        <p:txBody>
          <a:bodyPr wrap="none" rtlCol="0">
            <a:spAutoFit/>
          </a:bodyPr>
          <a:lstStyle/>
          <a:p>
            <a:pPr algn="ctr"/>
            <a:r>
              <a:rPr lang="zh-CN" altLang="en-US" sz="2800" dirty="0">
                <a:solidFill>
                  <a:srgbClr val="4A5A69"/>
                </a:solidFill>
                <a:cs typeface="+mn-ea"/>
                <a:sym typeface="+mn-lt"/>
              </a:rPr>
              <a:t>单例模式</a:t>
            </a:r>
          </a:p>
        </p:txBody>
      </p:sp>
      <p:sp>
        <p:nvSpPr>
          <p:cNvPr id="6" name="矩形 5">
            <a:extLst>
              <a:ext uri="{FF2B5EF4-FFF2-40B4-BE49-F238E27FC236}">
                <a16:creationId xmlns:a16="http://schemas.microsoft.com/office/drawing/2014/main" id="{C297466D-022B-4F0F-BE7B-C0D469730581}"/>
              </a:ext>
            </a:extLst>
          </p:cNvPr>
          <p:cNvSpPr/>
          <p:nvPr/>
        </p:nvSpPr>
        <p:spPr>
          <a:xfrm>
            <a:off x="4473873" y="1062400"/>
            <a:ext cx="3244254" cy="261610"/>
          </a:xfrm>
          <a:prstGeom prst="rect">
            <a:avLst/>
          </a:prstGeom>
        </p:spPr>
        <p:txBody>
          <a:bodyPr wrap="square">
            <a:spAutoFit/>
          </a:bodyPr>
          <a:lstStyle/>
          <a:p>
            <a:pPr algn="dist"/>
            <a:r>
              <a:rPr lang="zh-CN" altLang="en-US" sz="1100" dirty="0">
                <a:solidFill>
                  <a:srgbClr val="92A3B8"/>
                </a:solidFill>
                <a:cs typeface="+mn-ea"/>
                <a:sym typeface="+mn-lt"/>
              </a:rPr>
              <a:t>Enter your text here</a:t>
            </a:r>
          </a:p>
        </p:txBody>
      </p:sp>
      <p:sp>
        <p:nvSpPr>
          <p:cNvPr id="10" name="TextBox 6">
            <a:extLst>
              <a:ext uri="{FF2B5EF4-FFF2-40B4-BE49-F238E27FC236}">
                <a16:creationId xmlns:a16="http://schemas.microsoft.com/office/drawing/2014/main" id="{D1CD107F-91A0-4E2E-8ABB-D68581E57E87}"/>
              </a:ext>
            </a:extLst>
          </p:cNvPr>
          <p:cNvSpPr txBox="1"/>
          <p:nvPr/>
        </p:nvSpPr>
        <p:spPr>
          <a:xfrm>
            <a:off x="7129642" y="2386764"/>
            <a:ext cx="4522874" cy="461665"/>
          </a:xfrm>
          <a:prstGeom prst="rect">
            <a:avLst/>
          </a:prstGeom>
          <a:noFill/>
        </p:spPr>
        <p:txBody>
          <a:bodyPr wrap="square" rtlCol="0" anchor="ctr">
            <a:spAutoFit/>
          </a:bodyPr>
          <a:lstStyle/>
          <a:p>
            <a:r>
              <a:rPr lang="zh-CN" altLang="en-US" sz="2400" b="1" dirty="0">
                <a:solidFill>
                  <a:srgbClr val="4A5A69"/>
                </a:solidFill>
                <a:cs typeface="+mn-ea"/>
                <a:sym typeface="+mn-lt"/>
              </a:rPr>
              <a:t>确保只有一个实例</a:t>
            </a:r>
            <a:endParaRPr lang="ko-KR" altLang="en-US" sz="2400" b="1" dirty="0">
              <a:solidFill>
                <a:srgbClr val="4A5A69"/>
              </a:solidFill>
              <a:cs typeface="+mn-ea"/>
              <a:sym typeface="+mn-lt"/>
            </a:endParaRP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7141587" y="2986929"/>
            <a:ext cx="3456075" cy="1477328"/>
            <a:chOff x="803640" y="3362835"/>
            <a:chExt cx="2180079" cy="1477328"/>
          </a:xfrm>
        </p:grpSpPr>
        <p:sp>
          <p:nvSpPr>
            <p:cNvPr id="14" name="TextBox 10">
              <a:extLst>
                <a:ext uri="{FF2B5EF4-FFF2-40B4-BE49-F238E27FC236}">
                  <a16:creationId xmlns:a16="http://schemas.microsoft.com/office/drawing/2014/main" id="{DA2DC222-0703-4BF7-B46B-D07C7F5F48A9}"/>
                </a:ext>
              </a:extLst>
            </p:cNvPr>
            <p:cNvSpPr txBox="1"/>
            <p:nvPr/>
          </p:nvSpPr>
          <p:spPr>
            <a:xfrm>
              <a:off x="803640" y="3639834"/>
              <a:ext cx="2059657" cy="120032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    在本项目中，画面的不断变化绘制是通过不断调用</a:t>
              </a:r>
              <a:r>
                <a:rPr lang="en-US" altLang="zh-CN" sz="1200" dirty="0">
                  <a:solidFill>
                    <a:schemeClr val="tx1">
                      <a:lumMod val="75000"/>
                      <a:lumOff val="25000"/>
                    </a:schemeClr>
                  </a:solidFill>
                  <a:cs typeface="+mn-ea"/>
                  <a:sym typeface="+mn-lt"/>
                </a:rPr>
                <a:t>paint</a:t>
              </a:r>
              <a:r>
                <a:rPr lang="zh-CN" altLang="en-US" sz="1200" dirty="0">
                  <a:solidFill>
                    <a:schemeClr val="tx1">
                      <a:lumMod val="75000"/>
                      <a:lumOff val="25000"/>
                    </a:schemeClr>
                  </a:solidFill>
                  <a:cs typeface="+mn-ea"/>
                  <a:sym typeface="+mn-lt"/>
                </a:rPr>
                <a:t>方法实现。为了避免画面闪烁，我们采用了双缓冲机制，即先将所有元素画在一张图上，再将这张图画在屏幕上。为了确保双缓冲中屏幕外图像不会每次重新实例化，我们中</a:t>
              </a:r>
              <a:r>
                <a:rPr lang="en-US" altLang="zh-CN" sz="1200" dirty="0">
                  <a:solidFill>
                    <a:schemeClr val="tx1">
                      <a:lumMod val="75000"/>
                      <a:lumOff val="25000"/>
                    </a:schemeClr>
                  </a:solidFill>
                  <a:cs typeface="+mn-ea"/>
                  <a:sym typeface="+mn-lt"/>
                </a:rPr>
                <a:t>paint</a:t>
              </a:r>
              <a:r>
                <a:rPr lang="zh-CN" altLang="en-US" sz="1200" dirty="0">
                  <a:solidFill>
                    <a:schemeClr val="tx1">
                      <a:lumMod val="75000"/>
                      <a:lumOff val="25000"/>
                    </a:schemeClr>
                  </a:solidFill>
                  <a:cs typeface="+mn-ea"/>
                  <a:sym typeface="+mn-lt"/>
                </a:rPr>
                <a:t>方法里使用了单例模式。</a:t>
              </a:r>
              <a:endParaRPr lang="ko-KR" altLang="en-US" sz="12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803640" y="3362835"/>
              <a:ext cx="2180079" cy="276999"/>
            </a:xfrm>
            <a:prstGeom prst="rect">
              <a:avLst/>
            </a:prstGeom>
            <a:noFill/>
          </p:spPr>
          <p:txBody>
            <a:bodyPr wrap="square" rtlCol="0">
              <a:spAutoFit/>
            </a:bodyPr>
            <a:lstStyle/>
            <a:p>
              <a:r>
                <a:rPr lang="zh-CN" altLang="en-US" sz="1200" b="1" i="0" dirty="0">
                  <a:solidFill>
                    <a:srgbClr val="333333"/>
                  </a:solidFill>
                  <a:effectLst/>
                  <a:latin typeface="Helvetica Neue"/>
                </a:rPr>
                <a:t>首次调用方法时创建实例，后续调用时对其修改。</a:t>
              </a:r>
              <a:endParaRPr lang="ko-KR" altLang="en-US" sz="1200" b="1"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3DD50549-86ED-EFCF-962A-84619C5E53BA}"/>
              </a:ext>
            </a:extLst>
          </p:cNvPr>
          <p:cNvPicPr>
            <a:picLocks noChangeAspect="1"/>
          </p:cNvPicPr>
          <p:nvPr/>
        </p:nvPicPr>
        <p:blipFill>
          <a:blip r:embed="rId2"/>
          <a:stretch>
            <a:fillRect/>
          </a:stretch>
        </p:blipFill>
        <p:spPr>
          <a:xfrm>
            <a:off x="539484" y="2459826"/>
            <a:ext cx="6182009" cy="1938347"/>
          </a:xfrm>
          <a:prstGeom prst="rect">
            <a:avLst/>
          </a:prstGeom>
        </p:spPr>
      </p:pic>
    </p:spTree>
    <p:extLst>
      <p:ext uri="{BB962C8B-B14F-4D97-AF65-F5344CB8AC3E}">
        <p14:creationId xmlns:p14="http://schemas.microsoft.com/office/powerpoint/2010/main" val="33852532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85525" y="602680"/>
            <a:ext cx="1620957" cy="523220"/>
          </a:xfrm>
          <a:prstGeom prst="rect">
            <a:avLst/>
          </a:prstGeom>
          <a:noFill/>
        </p:spPr>
        <p:txBody>
          <a:bodyPr wrap="none" rtlCol="0">
            <a:spAutoFit/>
          </a:bodyPr>
          <a:lstStyle/>
          <a:p>
            <a:pPr algn="ctr"/>
            <a:r>
              <a:rPr lang="zh-CN" altLang="en-US" sz="2800" dirty="0">
                <a:solidFill>
                  <a:srgbClr val="4A5A69"/>
                </a:solidFill>
                <a:cs typeface="+mn-ea"/>
                <a:sym typeface="+mn-lt"/>
              </a:rPr>
              <a:t>策略模式</a:t>
            </a:r>
          </a:p>
        </p:txBody>
      </p:sp>
      <p:sp>
        <p:nvSpPr>
          <p:cNvPr id="6" name="矩形 5">
            <a:extLst>
              <a:ext uri="{FF2B5EF4-FFF2-40B4-BE49-F238E27FC236}">
                <a16:creationId xmlns:a16="http://schemas.microsoft.com/office/drawing/2014/main" id="{C297466D-022B-4F0F-BE7B-C0D469730581}"/>
              </a:ext>
            </a:extLst>
          </p:cNvPr>
          <p:cNvSpPr/>
          <p:nvPr/>
        </p:nvSpPr>
        <p:spPr>
          <a:xfrm>
            <a:off x="4473873" y="1062400"/>
            <a:ext cx="3244254" cy="261610"/>
          </a:xfrm>
          <a:prstGeom prst="rect">
            <a:avLst/>
          </a:prstGeom>
        </p:spPr>
        <p:txBody>
          <a:bodyPr wrap="square">
            <a:spAutoFit/>
          </a:bodyPr>
          <a:lstStyle/>
          <a:p>
            <a:pPr algn="dist"/>
            <a:r>
              <a:rPr lang="zh-CN" altLang="en-US" sz="1100" dirty="0">
                <a:solidFill>
                  <a:srgbClr val="92A3B8"/>
                </a:solidFill>
                <a:cs typeface="+mn-ea"/>
                <a:sym typeface="+mn-lt"/>
              </a:rPr>
              <a:t>Enter your text here</a:t>
            </a:r>
          </a:p>
        </p:txBody>
      </p:sp>
      <p:sp>
        <p:nvSpPr>
          <p:cNvPr id="10" name="TextBox 6">
            <a:extLst>
              <a:ext uri="{FF2B5EF4-FFF2-40B4-BE49-F238E27FC236}">
                <a16:creationId xmlns:a16="http://schemas.microsoft.com/office/drawing/2014/main" id="{D1CD107F-91A0-4E2E-8ABB-D68581E57E87}"/>
              </a:ext>
            </a:extLst>
          </p:cNvPr>
          <p:cNvSpPr txBox="1"/>
          <p:nvPr/>
        </p:nvSpPr>
        <p:spPr>
          <a:xfrm>
            <a:off x="7129642" y="2386764"/>
            <a:ext cx="4522874" cy="461665"/>
          </a:xfrm>
          <a:prstGeom prst="rect">
            <a:avLst/>
          </a:prstGeom>
          <a:noFill/>
        </p:spPr>
        <p:txBody>
          <a:bodyPr wrap="square" rtlCol="0" anchor="ctr">
            <a:spAutoFit/>
          </a:bodyPr>
          <a:lstStyle/>
          <a:p>
            <a:r>
              <a:rPr lang="zh-CN" altLang="en-US" sz="2400" b="1" dirty="0">
                <a:solidFill>
                  <a:srgbClr val="4A5A69"/>
                </a:solidFill>
                <a:cs typeface="+mn-ea"/>
                <a:sym typeface="+mn-lt"/>
              </a:rPr>
              <a:t>不同对象相似行为的实现</a:t>
            </a:r>
            <a:endParaRPr lang="ko-KR" altLang="en-US" sz="2400" b="1" dirty="0">
              <a:solidFill>
                <a:srgbClr val="4A5A69"/>
              </a:solidFill>
              <a:cs typeface="+mn-ea"/>
              <a:sym typeface="+mn-lt"/>
            </a:endParaRP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7141587" y="2986929"/>
            <a:ext cx="3456075" cy="1107996"/>
            <a:chOff x="803640" y="3362835"/>
            <a:chExt cx="2180079" cy="1107996"/>
          </a:xfrm>
        </p:grpSpPr>
        <p:sp>
          <p:nvSpPr>
            <p:cNvPr id="14" name="TextBox 10">
              <a:extLst>
                <a:ext uri="{FF2B5EF4-FFF2-40B4-BE49-F238E27FC236}">
                  <a16:creationId xmlns:a16="http://schemas.microsoft.com/office/drawing/2014/main" id="{DA2DC222-0703-4BF7-B46B-D07C7F5F48A9}"/>
                </a:ext>
              </a:extLst>
            </p:cNvPr>
            <p:cNvSpPr txBox="1"/>
            <p:nvPr/>
          </p:nvSpPr>
          <p:spPr>
            <a:xfrm>
              <a:off x="803640" y="3639834"/>
              <a:ext cx="2059657" cy="830997"/>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    在本项目中，玩家飞机</a:t>
              </a:r>
              <a:r>
                <a:rPr lang="en-US" altLang="zh-CN" sz="1200" dirty="0">
                  <a:solidFill>
                    <a:schemeClr val="tx1">
                      <a:lumMod val="75000"/>
                      <a:lumOff val="25000"/>
                    </a:schemeClr>
                  </a:solidFill>
                  <a:cs typeface="+mn-ea"/>
                  <a:sym typeface="+mn-lt"/>
                </a:rPr>
                <a:t>player</a:t>
              </a:r>
              <a:r>
                <a:rPr lang="zh-CN" altLang="en-US" sz="1200" dirty="0">
                  <a:solidFill>
                    <a:schemeClr val="tx1">
                      <a:lumMod val="75000"/>
                      <a:lumOff val="25000"/>
                    </a:schemeClr>
                  </a:solidFill>
                  <a:cs typeface="+mn-ea"/>
                  <a:sym typeface="+mn-lt"/>
                </a:rPr>
                <a:t>和</a:t>
              </a:r>
              <a:r>
                <a:rPr lang="en-US" altLang="zh-CN" sz="1200" dirty="0">
                  <a:solidFill>
                    <a:schemeClr val="tx1">
                      <a:lumMod val="75000"/>
                      <a:lumOff val="25000"/>
                    </a:schemeClr>
                  </a:solidFill>
                  <a:cs typeface="+mn-ea"/>
                  <a:sym typeface="+mn-lt"/>
                </a:rPr>
                <a:t>boss</a:t>
              </a:r>
              <a:r>
                <a:rPr lang="zh-CN" altLang="en-US" sz="1200" dirty="0">
                  <a:solidFill>
                    <a:schemeClr val="tx1">
                      <a:lumMod val="75000"/>
                      <a:lumOff val="25000"/>
                    </a:schemeClr>
                  </a:solidFill>
                  <a:cs typeface="+mn-ea"/>
                  <a:sym typeface="+mn-lt"/>
                </a:rPr>
                <a:t>均能使用</a:t>
              </a:r>
              <a:r>
                <a:rPr lang="en-US" altLang="zh-CN" sz="1200" dirty="0">
                  <a:solidFill>
                    <a:schemeClr val="tx1">
                      <a:lumMod val="75000"/>
                      <a:lumOff val="25000"/>
                    </a:schemeClr>
                  </a:solidFill>
                  <a:cs typeface="+mn-ea"/>
                  <a:sym typeface="+mn-lt"/>
                </a:rPr>
                <a:t>shoot</a:t>
              </a:r>
              <a:r>
                <a:rPr lang="zh-CN" altLang="en-US" sz="1200" dirty="0">
                  <a:solidFill>
                    <a:schemeClr val="tx1">
                      <a:lumMod val="75000"/>
                      <a:lumOff val="25000"/>
                    </a:schemeClr>
                  </a:solidFill>
                  <a:cs typeface="+mn-ea"/>
                  <a:sym typeface="+mn-lt"/>
                </a:rPr>
                <a:t>方法发射不同类型的子弹，通过</a:t>
              </a:r>
              <a:r>
                <a:rPr lang="en-US" altLang="zh-CN" sz="1200" dirty="0">
                  <a:solidFill>
                    <a:schemeClr val="tx1">
                      <a:lumMod val="75000"/>
                      <a:lumOff val="25000"/>
                    </a:schemeClr>
                  </a:solidFill>
                  <a:cs typeface="+mn-ea"/>
                  <a:sym typeface="+mn-lt"/>
                </a:rPr>
                <a:t>implement</a:t>
              </a:r>
              <a:r>
                <a:rPr lang="zh-CN" altLang="en-US" sz="1200" dirty="0">
                  <a:solidFill>
                    <a:schemeClr val="tx1">
                      <a:lumMod val="75000"/>
                      <a:lumOff val="25000"/>
                    </a:schemeClr>
                  </a:solidFill>
                  <a:cs typeface="+mn-ea"/>
                  <a:sym typeface="+mn-lt"/>
                </a:rPr>
                <a:t>接口并实现抽象方法，来让相关模块的结构更为清晰、扩展性强。</a:t>
              </a:r>
              <a:endParaRPr lang="ko-KR" altLang="en-US" sz="12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803640" y="3362835"/>
              <a:ext cx="2180079" cy="276999"/>
            </a:xfrm>
            <a:prstGeom prst="rect">
              <a:avLst/>
            </a:prstGeom>
            <a:noFill/>
          </p:spPr>
          <p:txBody>
            <a:bodyPr wrap="square" rtlCol="0">
              <a:spAutoFit/>
            </a:bodyPr>
            <a:lstStyle/>
            <a:p>
              <a:r>
                <a:rPr lang="zh-CN" altLang="en-US" sz="1200" b="1" dirty="0">
                  <a:solidFill>
                    <a:srgbClr val="333333"/>
                  </a:solidFill>
                  <a:latin typeface="Helvetica Neue"/>
                </a:rPr>
                <a:t>多个对象去实现接口中的抽象方法</a:t>
              </a:r>
              <a:r>
                <a:rPr lang="zh-CN" altLang="en-US" sz="1200" b="1" i="0" dirty="0">
                  <a:solidFill>
                    <a:srgbClr val="333333"/>
                  </a:solidFill>
                  <a:effectLst/>
                  <a:latin typeface="Helvetica Neue"/>
                </a:rPr>
                <a:t>。</a:t>
              </a:r>
              <a:endParaRPr lang="ko-KR" altLang="en-US" sz="1200" b="1" dirty="0">
                <a:solidFill>
                  <a:schemeClr val="tx1">
                    <a:lumMod val="75000"/>
                    <a:lumOff val="25000"/>
                  </a:schemeClr>
                </a:solidFill>
                <a:cs typeface="+mn-ea"/>
                <a:sym typeface="+mn-lt"/>
              </a:endParaRPr>
            </a:p>
          </p:txBody>
        </p:sp>
      </p:grpSp>
      <p:pic>
        <p:nvPicPr>
          <p:cNvPr id="8" name="图片 7">
            <a:extLst>
              <a:ext uri="{FF2B5EF4-FFF2-40B4-BE49-F238E27FC236}">
                <a16:creationId xmlns:a16="http://schemas.microsoft.com/office/drawing/2014/main" id="{5D69D75C-F885-3BBC-A6D7-0D6D6EC5591D}"/>
              </a:ext>
            </a:extLst>
          </p:cNvPr>
          <p:cNvPicPr>
            <a:picLocks noChangeAspect="1"/>
          </p:cNvPicPr>
          <p:nvPr/>
        </p:nvPicPr>
        <p:blipFill>
          <a:blip r:embed="rId2"/>
          <a:stretch>
            <a:fillRect/>
          </a:stretch>
        </p:blipFill>
        <p:spPr>
          <a:xfrm>
            <a:off x="1041471" y="1513689"/>
            <a:ext cx="4227989" cy="3830622"/>
          </a:xfrm>
          <a:prstGeom prst="rect">
            <a:avLst/>
          </a:prstGeom>
        </p:spPr>
      </p:pic>
    </p:spTree>
    <p:extLst>
      <p:ext uri="{BB962C8B-B14F-4D97-AF65-F5344CB8AC3E}">
        <p14:creationId xmlns:p14="http://schemas.microsoft.com/office/powerpoint/2010/main" val="20678931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073862" y="602680"/>
            <a:ext cx="2044279" cy="523220"/>
          </a:xfrm>
          <a:prstGeom prst="rect">
            <a:avLst/>
          </a:prstGeom>
          <a:noFill/>
        </p:spPr>
        <p:txBody>
          <a:bodyPr wrap="none" rtlCol="0">
            <a:spAutoFit/>
          </a:bodyPr>
          <a:lstStyle/>
          <a:p>
            <a:pPr algn="ctr"/>
            <a:r>
              <a:rPr lang="zh-CN" altLang="en-US" sz="2800" dirty="0">
                <a:solidFill>
                  <a:srgbClr val="4A5A69"/>
                </a:solidFill>
                <a:cs typeface="+mn-ea"/>
                <a:sym typeface="+mn-lt"/>
              </a:rPr>
              <a:t>观察者模式</a:t>
            </a:r>
          </a:p>
        </p:txBody>
      </p:sp>
      <p:sp>
        <p:nvSpPr>
          <p:cNvPr id="6" name="矩形 5">
            <a:extLst>
              <a:ext uri="{FF2B5EF4-FFF2-40B4-BE49-F238E27FC236}">
                <a16:creationId xmlns:a16="http://schemas.microsoft.com/office/drawing/2014/main" id="{C297466D-022B-4F0F-BE7B-C0D469730581}"/>
              </a:ext>
            </a:extLst>
          </p:cNvPr>
          <p:cNvSpPr/>
          <p:nvPr/>
        </p:nvSpPr>
        <p:spPr>
          <a:xfrm>
            <a:off x="4473873" y="1062400"/>
            <a:ext cx="3244254" cy="261610"/>
          </a:xfrm>
          <a:prstGeom prst="rect">
            <a:avLst/>
          </a:prstGeom>
        </p:spPr>
        <p:txBody>
          <a:bodyPr wrap="square">
            <a:spAutoFit/>
          </a:bodyPr>
          <a:lstStyle/>
          <a:p>
            <a:pPr algn="dist"/>
            <a:r>
              <a:rPr lang="zh-CN" altLang="en-US" sz="1100" dirty="0">
                <a:solidFill>
                  <a:srgbClr val="92A3B8"/>
                </a:solidFill>
                <a:cs typeface="+mn-ea"/>
                <a:sym typeface="+mn-lt"/>
              </a:rPr>
              <a:t>Enter your text here</a:t>
            </a:r>
          </a:p>
        </p:txBody>
      </p:sp>
      <p:sp>
        <p:nvSpPr>
          <p:cNvPr id="10" name="TextBox 6">
            <a:extLst>
              <a:ext uri="{FF2B5EF4-FFF2-40B4-BE49-F238E27FC236}">
                <a16:creationId xmlns:a16="http://schemas.microsoft.com/office/drawing/2014/main" id="{D1CD107F-91A0-4E2E-8ABB-D68581E57E87}"/>
              </a:ext>
            </a:extLst>
          </p:cNvPr>
          <p:cNvSpPr txBox="1"/>
          <p:nvPr/>
        </p:nvSpPr>
        <p:spPr>
          <a:xfrm>
            <a:off x="7018495" y="2274556"/>
            <a:ext cx="4522874"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 Subject</a:t>
            </a:r>
            <a:r>
              <a:rPr lang="ko-KR" altLang="en-US" sz="2400" b="1" dirty="0">
                <a:solidFill>
                  <a:srgbClr val="4A5A69"/>
                </a:solidFill>
                <a:cs typeface="+mn-ea"/>
                <a:sym typeface="+mn-lt"/>
              </a:rPr>
              <a:t>、</a:t>
            </a:r>
            <a:r>
              <a:rPr lang="en-US" altLang="ko-KR" sz="2400" b="1" dirty="0">
                <a:solidFill>
                  <a:srgbClr val="4A5A69"/>
                </a:solidFill>
                <a:cs typeface="+mn-ea"/>
                <a:sym typeface="+mn-lt"/>
              </a:rPr>
              <a:t>Observer </a:t>
            </a:r>
            <a:r>
              <a:rPr lang="zh-CN" altLang="en-US" sz="2400" b="1" dirty="0">
                <a:solidFill>
                  <a:srgbClr val="4A5A69"/>
                </a:solidFill>
                <a:cs typeface="+mn-ea"/>
                <a:sym typeface="+mn-lt"/>
              </a:rPr>
              <a:t>和 </a:t>
            </a:r>
            <a:r>
              <a:rPr lang="en-US" altLang="ko-KR" sz="2400" b="1" dirty="0">
                <a:solidFill>
                  <a:srgbClr val="4A5A69"/>
                </a:solidFill>
                <a:cs typeface="+mn-ea"/>
                <a:sym typeface="+mn-lt"/>
              </a:rPr>
              <a:t>Client</a:t>
            </a:r>
            <a:endParaRPr lang="ko-KR" altLang="en-US" sz="2400" b="1" dirty="0">
              <a:solidFill>
                <a:srgbClr val="4A5A69"/>
              </a:solidFill>
              <a:cs typeface="+mn-ea"/>
              <a:sym typeface="+mn-lt"/>
            </a:endParaRP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7118141" y="2801659"/>
            <a:ext cx="3456075" cy="1107996"/>
            <a:chOff x="803640" y="3362835"/>
            <a:chExt cx="2180079" cy="1107996"/>
          </a:xfrm>
        </p:grpSpPr>
        <p:sp>
          <p:nvSpPr>
            <p:cNvPr id="14" name="TextBox 10">
              <a:extLst>
                <a:ext uri="{FF2B5EF4-FFF2-40B4-BE49-F238E27FC236}">
                  <a16:creationId xmlns:a16="http://schemas.microsoft.com/office/drawing/2014/main" id="{DA2DC222-0703-4BF7-B46B-D07C7F5F48A9}"/>
                </a:ext>
              </a:extLst>
            </p:cNvPr>
            <p:cNvSpPr txBox="1"/>
            <p:nvPr/>
          </p:nvSpPr>
          <p:spPr>
            <a:xfrm>
              <a:off x="803640" y="3639834"/>
              <a:ext cx="2059657" cy="830997"/>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    在本项目中，一旦对象之间发生碰撞，便会由</a:t>
              </a:r>
              <a:r>
                <a:rPr lang="en-US" altLang="zh-CN" sz="1200" dirty="0">
                  <a:solidFill>
                    <a:schemeClr val="tx1">
                      <a:lumMod val="75000"/>
                      <a:lumOff val="25000"/>
                    </a:schemeClr>
                  </a:solidFill>
                  <a:cs typeface="+mn-ea"/>
                  <a:sym typeface="+mn-lt"/>
                </a:rPr>
                <a:t>HitEventSource</a:t>
              </a:r>
              <a:r>
                <a:rPr lang="zh-CN" altLang="en-US" sz="1200" dirty="0">
                  <a:solidFill>
                    <a:schemeClr val="tx1">
                      <a:lumMod val="75000"/>
                      <a:lumOff val="25000"/>
                    </a:schemeClr>
                  </a:solidFill>
                  <a:cs typeface="+mn-ea"/>
                  <a:sym typeface="+mn-lt"/>
                </a:rPr>
                <a:t>记录并生成</a:t>
              </a:r>
              <a:r>
                <a:rPr lang="en-US" altLang="zh-CN" sz="1200" dirty="0">
                  <a:solidFill>
                    <a:schemeClr val="tx1">
                      <a:lumMod val="75000"/>
                      <a:lumOff val="25000"/>
                    </a:schemeClr>
                  </a:solidFill>
                  <a:cs typeface="+mn-ea"/>
                  <a:sym typeface="+mn-lt"/>
                </a:rPr>
                <a:t>Event</a:t>
              </a:r>
              <a:r>
                <a:rPr lang="zh-CN" altLang="en-US" sz="1200" dirty="0">
                  <a:solidFill>
                    <a:schemeClr val="tx1">
                      <a:lumMod val="75000"/>
                      <a:lumOff val="25000"/>
                    </a:schemeClr>
                  </a:solidFill>
                  <a:cs typeface="+mn-ea"/>
                  <a:sym typeface="+mn-lt"/>
                </a:rPr>
                <a:t>碰撞事件，经由</a:t>
              </a:r>
              <a:r>
                <a:rPr lang="en-US" altLang="zh-CN" sz="1200" dirty="0">
                  <a:solidFill>
                    <a:schemeClr val="tx1">
                      <a:lumMod val="75000"/>
                      <a:lumOff val="25000"/>
                    </a:schemeClr>
                  </a:solidFill>
                  <a:cs typeface="+mn-ea"/>
                  <a:sym typeface="+mn-lt"/>
                </a:rPr>
                <a:t>hit</a:t>
              </a:r>
              <a:r>
                <a:rPr lang="zh-CN" altLang="en-US" sz="1200" dirty="0">
                  <a:solidFill>
                    <a:schemeClr val="tx1">
                      <a:lumMod val="75000"/>
                      <a:lumOff val="25000"/>
                    </a:schemeClr>
                  </a:solidFill>
                  <a:cs typeface="+mn-ea"/>
                  <a:sym typeface="+mn-lt"/>
                </a:rPr>
                <a:t>方法判断从而去通知每一个与事件源绑定的观察者，使其做出响应。</a:t>
              </a:r>
              <a:endParaRPr lang="ko-KR" altLang="en-US" sz="12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803640" y="3362835"/>
              <a:ext cx="2180079" cy="276999"/>
            </a:xfrm>
            <a:prstGeom prst="rect">
              <a:avLst/>
            </a:prstGeom>
            <a:noFill/>
          </p:spPr>
          <p:txBody>
            <a:bodyPr wrap="square" rtlCol="0">
              <a:spAutoFit/>
            </a:bodyPr>
            <a:lstStyle/>
            <a:p>
              <a:r>
                <a:rPr lang="zh-CN" altLang="en-US" sz="1200" b="1" i="0" dirty="0">
                  <a:solidFill>
                    <a:srgbClr val="333333"/>
                  </a:solidFill>
                  <a:effectLst/>
                  <a:latin typeface="Helvetica Neue"/>
                </a:rPr>
                <a:t>当一个对象被修改时，会自动通知依赖它的对象。</a:t>
              </a:r>
              <a:endParaRPr lang="ko-KR" altLang="en-US" sz="1200" b="1" dirty="0">
                <a:solidFill>
                  <a:schemeClr val="tx1">
                    <a:lumMod val="75000"/>
                    <a:lumOff val="25000"/>
                  </a:schemeClr>
                </a:solidFill>
                <a:cs typeface="+mn-ea"/>
                <a:sym typeface="+mn-lt"/>
              </a:endParaRPr>
            </a:p>
          </p:txBody>
        </p:sp>
      </p:grpSp>
      <p:pic>
        <p:nvPicPr>
          <p:cNvPr id="32" name="图片 31">
            <a:extLst>
              <a:ext uri="{FF2B5EF4-FFF2-40B4-BE49-F238E27FC236}">
                <a16:creationId xmlns:a16="http://schemas.microsoft.com/office/drawing/2014/main" id="{15845F1E-DBE3-D059-1656-67DE262E23BF}"/>
              </a:ext>
            </a:extLst>
          </p:cNvPr>
          <p:cNvPicPr>
            <a:picLocks noChangeAspect="1"/>
          </p:cNvPicPr>
          <p:nvPr/>
        </p:nvPicPr>
        <p:blipFill>
          <a:blip r:embed="rId2"/>
          <a:stretch>
            <a:fillRect/>
          </a:stretch>
        </p:blipFill>
        <p:spPr>
          <a:xfrm>
            <a:off x="456471" y="1783730"/>
            <a:ext cx="6087682" cy="3513186"/>
          </a:xfrm>
          <a:prstGeom prst="rect">
            <a:avLst/>
          </a:prstGeom>
        </p:spPr>
      </p:pic>
    </p:spTree>
    <p:extLst>
      <p:ext uri="{BB962C8B-B14F-4D97-AF65-F5344CB8AC3E}">
        <p14:creationId xmlns:p14="http://schemas.microsoft.com/office/powerpoint/2010/main" val="2923023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730098" y="3180581"/>
            <a:ext cx="1390124" cy="769441"/>
          </a:xfrm>
          <a:prstGeom prst="rect">
            <a:avLst/>
          </a:prstGeom>
          <a:noFill/>
        </p:spPr>
        <p:txBody>
          <a:bodyPr wrap="none" rtlCol="0">
            <a:spAutoFit/>
          </a:bodyPr>
          <a:lstStyle/>
          <a:p>
            <a:pPr algn="ctr"/>
            <a:r>
              <a:rPr lang="zh-CN" altLang="en-US" sz="4400" spc="300" dirty="0">
                <a:solidFill>
                  <a:srgbClr val="4A5A69"/>
                </a:solidFill>
                <a:cs typeface="+mn-ea"/>
                <a:sym typeface="+mn-lt"/>
              </a:rPr>
              <a:t>收获</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04</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6506529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3233679" y="2756776"/>
            <a:ext cx="5724645" cy="923330"/>
          </a:xfrm>
          <a:prstGeom prst="rect">
            <a:avLst/>
          </a:prstGeom>
          <a:noFill/>
        </p:spPr>
        <p:txBody>
          <a:bodyPr wrap="none" rtlCol="0">
            <a:spAutoFit/>
          </a:bodyPr>
          <a:lstStyle/>
          <a:p>
            <a:pPr algn="ctr"/>
            <a:r>
              <a:rPr lang="zh-CN" altLang="en-US" sz="5400" dirty="0">
                <a:solidFill>
                  <a:srgbClr val="4A5A69"/>
                </a:solidFill>
                <a:cs typeface="+mn-ea"/>
                <a:sym typeface="+mn-lt"/>
              </a:rPr>
              <a:t>感谢您的耐心观看</a:t>
            </a: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60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EBAF07-0387-4482-800B-5492EEFB2B50}"/>
              </a:ext>
            </a:extLst>
          </p:cNvPr>
          <p:cNvSpPr txBox="1"/>
          <p:nvPr/>
        </p:nvSpPr>
        <p:spPr>
          <a:xfrm>
            <a:off x="2708267" y="3105707"/>
            <a:ext cx="1569660" cy="461665"/>
          </a:xfrm>
          <a:prstGeom prst="rect">
            <a:avLst/>
          </a:prstGeom>
          <a:noFill/>
        </p:spPr>
        <p:txBody>
          <a:bodyPr wrap="none" rtlCol="0">
            <a:spAutoFit/>
          </a:bodyPr>
          <a:lstStyle/>
          <a:p>
            <a:r>
              <a:rPr lang="zh-CN" altLang="en-US" sz="2400" b="1" spc="300" dirty="0">
                <a:solidFill>
                  <a:srgbClr val="231E1F"/>
                </a:solidFill>
                <a:cs typeface="+mn-ea"/>
                <a:sym typeface="+mn-lt"/>
              </a:rPr>
              <a:t>项目结构</a:t>
            </a:r>
          </a:p>
        </p:txBody>
      </p:sp>
      <p:sp>
        <p:nvSpPr>
          <p:cNvPr id="4" name="文本框 3">
            <a:extLst>
              <a:ext uri="{FF2B5EF4-FFF2-40B4-BE49-F238E27FC236}">
                <a16:creationId xmlns:a16="http://schemas.microsoft.com/office/drawing/2014/main" id="{8C5E9D3B-FFF9-4F7E-AA00-2325AC6EE4D9}"/>
              </a:ext>
            </a:extLst>
          </p:cNvPr>
          <p:cNvSpPr txBox="1"/>
          <p:nvPr/>
        </p:nvSpPr>
        <p:spPr>
          <a:xfrm>
            <a:off x="1789104"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01</a:t>
            </a:r>
            <a:endParaRPr lang="zh-CN" altLang="en-US" sz="3200" dirty="0">
              <a:solidFill>
                <a:schemeClr val="tx1">
                  <a:lumMod val="95000"/>
                  <a:lumOff val="5000"/>
                </a:schemeClr>
              </a:solidFill>
              <a:cs typeface="+mn-ea"/>
              <a:sym typeface="+mn-lt"/>
            </a:endParaRPr>
          </a:p>
        </p:txBody>
      </p:sp>
      <p:sp>
        <p:nvSpPr>
          <p:cNvPr id="5" name="椭圆 4">
            <a:extLst>
              <a:ext uri="{FF2B5EF4-FFF2-40B4-BE49-F238E27FC236}">
                <a16:creationId xmlns:a16="http://schemas.microsoft.com/office/drawing/2014/main" id="{E29248D5-C5C4-43DC-A265-3F74DF3FFBD5}"/>
              </a:ext>
            </a:extLst>
          </p:cNvPr>
          <p:cNvSpPr/>
          <p:nvPr/>
        </p:nvSpPr>
        <p:spPr>
          <a:xfrm>
            <a:off x="2514410" y="3267447"/>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B230314-2E02-4B30-9054-4779C273DA91}"/>
              </a:ext>
            </a:extLst>
          </p:cNvPr>
          <p:cNvSpPr txBox="1"/>
          <p:nvPr/>
        </p:nvSpPr>
        <p:spPr>
          <a:xfrm>
            <a:off x="8139543" y="3098648"/>
            <a:ext cx="1569660" cy="461665"/>
          </a:xfrm>
          <a:prstGeom prst="rect">
            <a:avLst/>
          </a:prstGeom>
          <a:noFill/>
        </p:spPr>
        <p:txBody>
          <a:bodyPr wrap="none" rtlCol="0">
            <a:spAutoFit/>
          </a:bodyPr>
          <a:lstStyle/>
          <a:p>
            <a:r>
              <a:rPr lang="zh-CN" altLang="en-US" sz="2400" b="1" spc="300" dirty="0">
                <a:solidFill>
                  <a:srgbClr val="231E1F"/>
                </a:solidFill>
                <a:cs typeface="+mn-ea"/>
                <a:sym typeface="+mn-lt"/>
              </a:rPr>
              <a:t>技术细节</a:t>
            </a:r>
          </a:p>
        </p:txBody>
      </p:sp>
      <p:sp>
        <p:nvSpPr>
          <p:cNvPr id="7" name="矩形 6">
            <a:extLst>
              <a:ext uri="{FF2B5EF4-FFF2-40B4-BE49-F238E27FC236}">
                <a16:creationId xmlns:a16="http://schemas.microsoft.com/office/drawing/2014/main" id="{26EC8356-9B87-4CAE-88F1-06383D8F5085}"/>
              </a:ext>
            </a:extLst>
          </p:cNvPr>
          <p:cNvSpPr/>
          <p:nvPr/>
        </p:nvSpPr>
        <p:spPr>
          <a:xfrm>
            <a:off x="8131120" y="3383861"/>
            <a:ext cx="2271776" cy="275588"/>
          </a:xfrm>
          <a:prstGeom prst="rect">
            <a:avLst/>
          </a:prstGeom>
        </p:spPr>
        <p:txBody>
          <a:bodyPr wrap="square">
            <a:spAutoFit/>
          </a:bodyPr>
          <a:lstStyle/>
          <a:p>
            <a:pPr algn="dist">
              <a:lnSpc>
                <a:spcPct val="150000"/>
              </a:lnSpc>
            </a:pPr>
            <a:r>
              <a:rPr lang="en-US" altLang="ko-KR" sz="900" dirty="0">
                <a:solidFill>
                  <a:schemeClr val="tx1">
                    <a:lumMod val="50000"/>
                    <a:lumOff val="50000"/>
                  </a:schemeClr>
                </a:solidFill>
                <a:cs typeface="+mn-ea"/>
                <a:sym typeface="+mn-lt"/>
              </a:rPr>
              <a:t> </a:t>
            </a:r>
          </a:p>
        </p:txBody>
      </p:sp>
      <p:sp>
        <p:nvSpPr>
          <p:cNvPr id="8" name="文本框 7">
            <a:extLst>
              <a:ext uri="{FF2B5EF4-FFF2-40B4-BE49-F238E27FC236}">
                <a16:creationId xmlns:a16="http://schemas.microsoft.com/office/drawing/2014/main" id="{FD90482C-F472-4702-812A-BF6B6FD7E134}"/>
              </a:ext>
            </a:extLst>
          </p:cNvPr>
          <p:cNvSpPr txBox="1"/>
          <p:nvPr/>
        </p:nvSpPr>
        <p:spPr>
          <a:xfrm>
            <a:off x="7211957"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02</a:t>
            </a:r>
            <a:endParaRPr lang="zh-CN" altLang="en-US" sz="3200" dirty="0">
              <a:solidFill>
                <a:schemeClr val="tx1">
                  <a:lumMod val="95000"/>
                  <a:lumOff val="5000"/>
                </a:schemeClr>
              </a:solidFill>
              <a:cs typeface="+mn-ea"/>
              <a:sym typeface="+mn-lt"/>
            </a:endParaRPr>
          </a:p>
        </p:txBody>
      </p:sp>
      <p:sp>
        <p:nvSpPr>
          <p:cNvPr id="9" name="椭圆 8">
            <a:extLst>
              <a:ext uri="{FF2B5EF4-FFF2-40B4-BE49-F238E27FC236}">
                <a16:creationId xmlns:a16="http://schemas.microsoft.com/office/drawing/2014/main" id="{8BAF026F-3213-4170-92A4-D9E07511B4F2}"/>
              </a:ext>
            </a:extLst>
          </p:cNvPr>
          <p:cNvSpPr/>
          <p:nvPr/>
        </p:nvSpPr>
        <p:spPr>
          <a:xfrm>
            <a:off x="7937263" y="3267447"/>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a:extLst>
              <a:ext uri="{FF2B5EF4-FFF2-40B4-BE49-F238E27FC236}">
                <a16:creationId xmlns:a16="http://schemas.microsoft.com/office/drawing/2014/main" id="{F36313CD-AF96-4780-90A4-5B059244512B}"/>
              </a:ext>
            </a:extLst>
          </p:cNvPr>
          <p:cNvSpPr txBox="1"/>
          <p:nvPr/>
        </p:nvSpPr>
        <p:spPr>
          <a:xfrm>
            <a:off x="2708267" y="4590195"/>
            <a:ext cx="1569660" cy="461665"/>
          </a:xfrm>
          <a:prstGeom prst="rect">
            <a:avLst/>
          </a:prstGeom>
          <a:noFill/>
        </p:spPr>
        <p:txBody>
          <a:bodyPr wrap="none" rtlCol="0">
            <a:spAutoFit/>
          </a:bodyPr>
          <a:lstStyle/>
          <a:p>
            <a:r>
              <a:rPr lang="zh-CN" altLang="en-US" sz="2400" b="1" spc="300" dirty="0">
                <a:solidFill>
                  <a:srgbClr val="231E1F"/>
                </a:solidFill>
                <a:cs typeface="+mn-ea"/>
                <a:sym typeface="+mn-lt"/>
              </a:rPr>
              <a:t>学习改进</a:t>
            </a:r>
          </a:p>
        </p:txBody>
      </p:sp>
      <p:sp>
        <p:nvSpPr>
          <p:cNvPr id="12" name="文本框 11">
            <a:extLst>
              <a:ext uri="{FF2B5EF4-FFF2-40B4-BE49-F238E27FC236}">
                <a16:creationId xmlns:a16="http://schemas.microsoft.com/office/drawing/2014/main" id="{F040A6B6-65AF-484A-AD21-E987D1C56528}"/>
              </a:ext>
            </a:extLst>
          </p:cNvPr>
          <p:cNvSpPr txBox="1"/>
          <p:nvPr/>
        </p:nvSpPr>
        <p:spPr>
          <a:xfrm>
            <a:off x="1789104"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03</a:t>
            </a:r>
            <a:endParaRPr lang="zh-CN" altLang="en-US" sz="3200" dirty="0">
              <a:solidFill>
                <a:schemeClr val="tx1">
                  <a:lumMod val="95000"/>
                  <a:lumOff val="5000"/>
                </a:schemeClr>
              </a:solidFill>
              <a:cs typeface="+mn-ea"/>
              <a:sym typeface="+mn-lt"/>
            </a:endParaRPr>
          </a:p>
        </p:txBody>
      </p:sp>
      <p:sp>
        <p:nvSpPr>
          <p:cNvPr id="13" name="椭圆 12">
            <a:extLst>
              <a:ext uri="{FF2B5EF4-FFF2-40B4-BE49-F238E27FC236}">
                <a16:creationId xmlns:a16="http://schemas.microsoft.com/office/drawing/2014/main" id="{9CDD0062-E2BF-47D1-898B-DBB3871F672C}"/>
              </a:ext>
            </a:extLst>
          </p:cNvPr>
          <p:cNvSpPr/>
          <p:nvPr/>
        </p:nvSpPr>
        <p:spPr>
          <a:xfrm>
            <a:off x="2514410" y="4748842"/>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a:extLst>
              <a:ext uri="{FF2B5EF4-FFF2-40B4-BE49-F238E27FC236}">
                <a16:creationId xmlns:a16="http://schemas.microsoft.com/office/drawing/2014/main" id="{0CFEF408-244A-4E28-BE30-D7F3C0AF3B95}"/>
              </a:ext>
            </a:extLst>
          </p:cNvPr>
          <p:cNvSpPr txBox="1"/>
          <p:nvPr/>
        </p:nvSpPr>
        <p:spPr>
          <a:xfrm>
            <a:off x="8139543" y="4590195"/>
            <a:ext cx="877163" cy="461665"/>
          </a:xfrm>
          <a:prstGeom prst="rect">
            <a:avLst/>
          </a:prstGeom>
          <a:noFill/>
        </p:spPr>
        <p:txBody>
          <a:bodyPr wrap="none" rtlCol="0">
            <a:spAutoFit/>
          </a:bodyPr>
          <a:lstStyle/>
          <a:p>
            <a:r>
              <a:rPr lang="zh-CN" altLang="en-US" sz="2400" b="1" spc="300" dirty="0">
                <a:solidFill>
                  <a:srgbClr val="231E1F"/>
                </a:solidFill>
                <a:cs typeface="+mn-ea"/>
                <a:sym typeface="+mn-lt"/>
              </a:rPr>
              <a:t>收获</a:t>
            </a:r>
          </a:p>
        </p:txBody>
      </p:sp>
      <p:sp>
        <p:nvSpPr>
          <p:cNvPr id="15" name="矩形 14">
            <a:extLst>
              <a:ext uri="{FF2B5EF4-FFF2-40B4-BE49-F238E27FC236}">
                <a16:creationId xmlns:a16="http://schemas.microsoft.com/office/drawing/2014/main" id="{993EF232-8581-446F-8955-96B30500FB1F}"/>
              </a:ext>
            </a:extLst>
          </p:cNvPr>
          <p:cNvSpPr/>
          <p:nvPr/>
        </p:nvSpPr>
        <p:spPr>
          <a:xfrm>
            <a:off x="8131120" y="4865256"/>
            <a:ext cx="2271776" cy="275588"/>
          </a:xfrm>
          <a:prstGeom prst="rect">
            <a:avLst/>
          </a:prstGeom>
        </p:spPr>
        <p:txBody>
          <a:bodyPr wrap="square">
            <a:spAutoFit/>
          </a:bodyPr>
          <a:lstStyle/>
          <a:p>
            <a:pPr algn="dist">
              <a:lnSpc>
                <a:spcPct val="150000"/>
              </a:lnSpc>
            </a:pPr>
            <a:r>
              <a:rPr lang="en-US" altLang="ko-KR" sz="900" dirty="0">
                <a:solidFill>
                  <a:schemeClr val="tx1">
                    <a:lumMod val="50000"/>
                    <a:lumOff val="50000"/>
                  </a:schemeClr>
                </a:solidFill>
                <a:cs typeface="+mn-ea"/>
                <a:sym typeface="+mn-lt"/>
              </a:rPr>
              <a:t> </a:t>
            </a:r>
          </a:p>
        </p:txBody>
      </p:sp>
      <p:sp>
        <p:nvSpPr>
          <p:cNvPr id="16" name="文本框 15">
            <a:extLst>
              <a:ext uri="{FF2B5EF4-FFF2-40B4-BE49-F238E27FC236}">
                <a16:creationId xmlns:a16="http://schemas.microsoft.com/office/drawing/2014/main" id="{EF6C7994-4E43-4C2B-B79B-945F067F4EB3}"/>
              </a:ext>
            </a:extLst>
          </p:cNvPr>
          <p:cNvSpPr txBox="1"/>
          <p:nvPr/>
        </p:nvSpPr>
        <p:spPr>
          <a:xfrm>
            <a:off x="7211957"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04</a:t>
            </a:r>
            <a:endParaRPr lang="zh-CN" altLang="en-US" sz="3200" dirty="0">
              <a:solidFill>
                <a:schemeClr val="tx1">
                  <a:lumMod val="95000"/>
                  <a:lumOff val="5000"/>
                </a:schemeClr>
              </a:solidFill>
              <a:cs typeface="+mn-ea"/>
              <a:sym typeface="+mn-lt"/>
            </a:endParaRPr>
          </a:p>
        </p:txBody>
      </p:sp>
      <p:sp>
        <p:nvSpPr>
          <p:cNvPr id="17" name="椭圆 16">
            <a:extLst>
              <a:ext uri="{FF2B5EF4-FFF2-40B4-BE49-F238E27FC236}">
                <a16:creationId xmlns:a16="http://schemas.microsoft.com/office/drawing/2014/main" id="{EE51F88B-BA04-485C-8983-CF2A4FDE5709}"/>
              </a:ext>
            </a:extLst>
          </p:cNvPr>
          <p:cNvSpPr/>
          <p:nvPr/>
        </p:nvSpPr>
        <p:spPr>
          <a:xfrm>
            <a:off x="7937263" y="4748842"/>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a:extLst>
              <a:ext uri="{FF2B5EF4-FFF2-40B4-BE49-F238E27FC236}">
                <a16:creationId xmlns:a16="http://schemas.microsoft.com/office/drawing/2014/main" id="{9D3A82EB-1636-4512-8C0C-C61F590A1DF0}"/>
              </a:ext>
            </a:extLst>
          </p:cNvPr>
          <p:cNvSpPr txBox="1"/>
          <p:nvPr/>
        </p:nvSpPr>
        <p:spPr>
          <a:xfrm>
            <a:off x="5399335" y="791623"/>
            <a:ext cx="1393330" cy="769441"/>
          </a:xfrm>
          <a:prstGeom prst="rect">
            <a:avLst/>
          </a:prstGeom>
          <a:noFill/>
        </p:spPr>
        <p:txBody>
          <a:bodyPr wrap="none" rtlCol="0">
            <a:spAutoFit/>
          </a:bodyPr>
          <a:lstStyle/>
          <a:p>
            <a:pPr algn="ctr"/>
            <a:r>
              <a:rPr lang="zh-CN" altLang="en-US" sz="4400" b="1" spc="300" dirty="0">
                <a:solidFill>
                  <a:schemeClr val="bg1"/>
                </a:solidFill>
                <a:cs typeface="+mn-ea"/>
                <a:sym typeface="+mn-lt"/>
              </a:rPr>
              <a:t>目录</a:t>
            </a:r>
          </a:p>
        </p:txBody>
      </p:sp>
      <p:sp>
        <p:nvSpPr>
          <p:cNvPr id="19" name="文本框 18">
            <a:extLst>
              <a:ext uri="{FF2B5EF4-FFF2-40B4-BE49-F238E27FC236}">
                <a16:creationId xmlns:a16="http://schemas.microsoft.com/office/drawing/2014/main" id="{471EC023-AA7B-4D19-ACDB-C2284FB6D57F}"/>
              </a:ext>
            </a:extLst>
          </p:cNvPr>
          <p:cNvSpPr txBox="1"/>
          <p:nvPr/>
        </p:nvSpPr>
        <p:spPr>
          <a:xfrm>
            <a:off x="4920343" y="1580892"/>
            <a:ext cx="2351314" cy="400110"/>
          </a:xfrm>
          <a:prstGeom prst="rect">
            <a:avLst/>
          </a:prstGeom>
          <a:noFill/>
        </p:spPr>
        <p:txBody>
          <a:bodyPr wrap="square" rtlCol="0">
            <a:spAutoFit/>
          </a:bodyPr>
          <a:lstStyle>
            <a:defPPr>
              <a:defRPr lang="zh-CN"/>
            </a:defPPr>
            <a:lvl1pPr algn="r">
              <a:defRPr sz="4000"/>
            </a:lvl1pPr>
          </a:lstStyle>
          <a:p>
            <a:pPr algn="ctr"/>
            <a:r>
              <a:rPr lang="en-US" altLang="zh-CN" sz="2000" dirty="0">
                <a:solidFill>
                  <a:schemeClr val="tx1">
                    <a:lumMod val="95000"/>
                    <a:lumOff val="5000"/>
                  </a:schemeClr>
                </a:solidFill>
                <a:cs typeface="+mn-ea"/>
                <a:sym typeface="+mn-lt"/>
              </a:rPr>
              <a:t>CONTENTS</a:t>
            </a:r>
            <a:endParaRPr lang="zh-CN" altLang="en-US" sz="2000" dirty="0">
              <a:solidFill>
                <a:schemeClr val="tx1">
                  <a:lumMod val="95000"/>
                  <a:lumOff val="5000"/>
                </a:schemeClr>
              </a:solidFill>
              <a:cs typeface="+mn-ea"/>
              <a:sym typeface="+mn-lt"/>
            </a:endParaRPr>
          </a:p>
        </p:txBody>
      </p:sp>
      <p:sp>
        <p:nvSpPr>
          <p:cNvPr id="20" name="文本框 19"/>
          <p:cNvSpPr txBox="1"/>
          <p:nvPr/>
        </p:nvSpPr>
        <p:spPr>
          <a:xfrm>
            <a:off x="1278384" y="1695635"/>
            <a:ext cx="2095131"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2943651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243095" y="3235264"/>
            <a:ext cx="2595582" cy="769441"/>
          </a:xfrm>
          <a:prstGeom prst="rect">
            <a:avLst/>
          </a:prstGeom>
          <a:noFill/>
        </p:spPr>
        <p:txBody>
          <a:bodyPr wrap="none" rtlCol="0">
            <a:spAutoFit/>
          </a:bodyPr>
          <a:lstStyle/>
          <a:p>
            <a:pPr algn="ctr"/>
            <a:r>
              <a:rPr lang="zh-CN" altLang="en-US" sz="4400" spc="300" dirty="0">
                <a:solidFill>
                  <a:srgbClr val="4A5A69"/>
                </a:solidFill>
                <a:cs typeface="+mn-ea"/>
                <a:sym typeface="+mn-lt"/>
              </a:rPr>
              <a:t>项目结构</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01</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819877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BB84711A-9823-4BD7-858E-25F929E2BD2E}"/>
              </a:ext>
            </a:extLst>
          </p:cNvPr>
          <p:cNvSpPr/>
          <p:nvPr/>
        </p:nvSpPr>
        <p:spPr>
          <a:xfrm>
            <a:off x="5099084" y="2721545"/>
            <a:ext cx="370496" cy="3468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3" name="Rectangle 16">
            <a:extLst>
              <a:ext uri="{FF2B5EF4-FFF2-40B4-BE49-F238E27FC236}">
                <a16:creationId xmlns:a16="http://schemas.microsoft.com/office/drawing/2014/main" id="{B7535E71-896F-4DBA-8AE1-24BC4D2131FE}"/>
              </a:ext>
            </a:extLst>
          </p:cNvPr>
          <p:cNvSpPr/>
          <p:nvPr/>
        </p:nvSpPr>
        <p:spPr>
          <a:xfrm rot="2700000">
            <a:off x="5071628" y="4307205"/>
            <a:ext cx="280693" cy="5032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4" name="Oval 21">
            <a:extLst>
              <a:ext uri="{FF2B5EF4-FFF2-40B4-BE49-F238E27FC236}">
                <a16:creationId xmlns:a16="http://schemas.microsoft.com/office/drawing/2014/main" id="{43FC78A6-70D5-4737-AC01-231F953CE5BA}"/>
              </a:ext>
            </a:extLst>
          </p:cNvPr>
          <p:cNvSpPr>
            <a:spLocks noChangeAspect="1"/>
          </p:cNvSpPr>
          <p:nvPr/>
        </p:nvSpPr>
        <p:spPr>
          <a:xfrm>
            <a:off x="6824679" y="2513155"/>
            <a:ext cx="449510" cy="453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grpSp>
        <p:nvGrpSpPr>
          <p:cNvPr id="26" name="Group 24">
            <a:extLst>
              <a:ext uri="{FF2B5EF4-FFF2-40B4-BE49-F238E27FC236}">
                <a16:creationId xmlns:a16="http://schemas.microsoft.com/office/drawing/2014/main" id="{57F11688-C15C-4FBD-B634-4A7B0928BD78}"/>
              </a:ext>
            </a:extLst>
          </p:cNvPr>
          <p:cNvGrpSpPr/>
          <p:nvPr/>
        </p:nvGrpSpPr>
        <p:grpSpPr>
          <a:xfrm>
            <a:off x="1437745" y="2377111"/>
            <a:ext cx="2916019" cy="526205"/>
            <a:chOff x="803640" y="3362835"/>
            <a:chExt cx="2059657" cy="458258"/>
          </a:xfrm>
        </p:grpSpPr>
        <p:sp>
          <p:nvSpPr>
            <p:cNvPr id="27" name="TextBox 25">
              <a:extLst>
                <a:ext uri="{FF2B5EF4-FFF2-40B4-BE49-F238E27FC236}">
                  <a16:creationId xmlns:a16="http://schemas.microsoft.com/office/drawing/2014/main" id="{22B5A437-2A19-44EC-8D11-4E742966A7B0}"/>
                </a:ext>
              </a:extLst>
            </p:cNvPr>
            <p:cNvSpPr txBox="1"/>
            <p:nvPr/>
          </p:nvSpPr>
          <p:spPr>
            <a:xfrm>
              <a:off x="803640" y="3579862"/>
              <a:ext cx="2059657" cy="241231"/>
            </a:xfrm>
            <a:prstGeom prst="rect">
              <a:avLst/>
            </a:prstGeom>
            <a:noFill/>
          </p:spPr>
          <p:txBody>
            <a:bodyPr wrap="square" rtlCol="0">
              <a:spAutoFit/>
            </a:bodyPr>
            <a:lstStyle/>
            <a:p>
              <a:pPr algn="r"/>
              <a:endParaRPr lang="ko-KR" altLang="en-US" sz="1200" dirty="0">
                <a:solidFill>
                  <a:schemeClr val="tx1">
                    <a:lumMod val="75000"/>
                    <a:lumOff val="25000"/>
                  </a:schemeClr>
                </a:solidFill>
                <a:cs typeface="+mn-ea"/>
                <a:sym typeface="+mn-lt"/>
              </a:endParaRPr>
            </a:p>
          </p:txBody>
        </p:sp>
        <p:sp>
          <p:nvSpPr>
            <p:cNvPr id="28" name="TextBox 26">
              <a:extLst>
                <a:ext uri="{FF2B5EF4-FFF2-40B4-BE49-F238E27FC236}">
                  <a16:creationId xmlns:a16="http://schemas.microsoft.com/office/drawing/2014/main" id="{9F2A815F-7607-42B9-ADA6-68E37830DF1C}"/>
                </a:ext>
              </a:extLst>
            </p:cNvPr>
            <p:cNvSpPr txBox="1"/>
            <p:nvPr/>
          </p:nvSpPr>
          <p:spPr>
            <a:xfrm>
              <a:off x="803640" y="3362835"/>
              <a:ext cx="2059657" cy="241231"/>
            </a:xfrm>
            <a:prstGeom prst="rect">
              <a:avLst/>
            </a:prstGeom>
            <a:noFill/>
          </p:spPr>
          <p:txBody>
            <a:bodyPr wrap="square" rtlCol="0">
              <a:spAutoFit/>
            </a:bodyPr>
            <a:lstStyle/>
            <a:p>
              <a:pPr algn="r"/>
              <a:endParaRPr lang="ko-KR" altLang="en-US" sz="1200" b="1" dirty="0">
                <a:solidFill>
                  <a:schemeClr val="tx1">
                    <a:lumMod val="75000"/>
                    <a:lumOff val="25000"/>
                  </a:schemeClr>
                </a:solidFill>
                <a:cs typeface="+mn-ea"/>
                <a:sym typeface="+mn-lt"/>
              </a:endParaRPr>
            </a:p>
          </p:txBody>
        </p:sp>
      </p:grpSp>
      <p:grpSp>
        <p:nvGrpSpPr>
          <p:cNvPr id="29" name="Group 27">
            <a:extLst>
              <a:ext uri="{FF2B5EF4-FFF2-40B4-BE49-F238E27FC236}">
                <a16:creationId xmlns:a16="http://schemas.microsoft.com/office/drawing/2014/main" id="{66349EEE-DCE4-4076-BAAD-DA01E431BD07}"/>
              </a:ext>
            </a:extLst>
          </p:cNvPr>
          <p:cNvGrpSpPr/>
          <p:nvPr/>
        </p:nvGrpSpPr>
        <p:grpSpPr>
          <a:xfrm>
            <a:off x="1437745" y="4444231"/>
            <a:ext cx="2916019" cy="526205"/>
            <a:chOff x="803640" y="3362835"/>
            <a:chExt cx="2059657" cy="458258"/>
          </a:xfrm>
        </p:grpSpPr>
        <p:sp>
          <p:nvSpPr>
            <p:cNvPr id="30" name="TextBox 28">
              <a:extLst>
                <a:ext uri="{FF2B5EF4-FFF2-40B4-BE49-F238E27FC236}">
                  <a16:creationId xmlns:a16="http://schemas.microsoft.com/office/drawing/2014/main" id="{C75FED2A-BACD-4CDC-AB64-F39C33FBFFD8}"/>
                </a:ext>
              </a:extLst>
            </p:cNvPr>
            <p:cNvSpPr txBox="1"/>
            <p:nvPr/>
          </p:nvSpPr>
          <p:spPr>
            <a:xfrm>
              <a:off x="803640" y="3579862"/>
              <a:ext cx="2059657" cy="241231"/>
            </a:xfrm>
            <a:prstGeom prst="rect">
              <a:avLst/>
            </a:prstGeom>
            <a:noFill/>
          </p:spPr>
          <p:txBody>
            <a:bodyPr wrap="square" rtlCol="0">
              <a:spAutoFit/>
            </a:bodyPr>
            <a:lstStyle/>
            <a:p>
              <a:pPr algn="r"/>
              <a:endParaRPr lang="ko-KR" altLang="en-US" sz="1200" dirty="0">
                <a:solidFill>
                  <a:schemeClr val="tx1">
                    <a:lumMod val="75000"/>
                    <a:lumOff val="25000"/>
                  </a:schemeClr>
                </a:solidFill>
                <a:cs typeface="+mn-ea"/>
                <a:sym typeface="+mn-lt"/>
              </a:endParaRPr>
            </a:p>
          </p:txBody>
        </p:sp>
        <p:sp>
          <p:nvSpPr>
            <p:cNvPr id="31" name="TextBox 29">
              <a:extLst>
                <a:ext uri="{FF2B5EF4-FFF2-40B4-BE49-F238E27FC236}">
                  <a16:creationId xmlns:a16="http://schemas.microsoft.com/office/drawing/2014/main" id="{1A668778-B967-43DD-A869-5965C1EC5DBE}"/>
                </a:ext>
              </a:extLst>
            </p:cNvPr>
            <p:cNvSpPr txBox="1"/>
            <p:nvPr/>
          </p:nvSpPr>
          <p:spPr>
            <a:xfrm>
              <a:off x="803640" y="3362835"/>
              <a:ext cx="2059657" cy="241231"/>
            </a:xfrm>
            <a:prstGeom prst="rect">
              <a:avLst/>
            </a:prstGeom>
            <a:noFill/>
          </p:spPr>
          <p:txBody>
            <a:bodyPr wrap="square" rtlCol="0">
              <a:spAutoFit/>
            </a:bodyPr>
            <a:lstStyle/>
            <a:p>
              <a:pPr algn="r"/>
              <a:endParaRPr lang="ko-KR" altLang="en-US" sz="1200" b="1" dirty="0">
                <a:solidFill>
                  <a:schemeClr val="tx1">
                    <a:lumMod val="75000"/>
                    <a:lumOff val="25000"/>
                  </a:schemeClr>
                </a:solidFill>
                <a:cs typeface="+mn-ea"/>
                <a:sym typeface="+mn-lt"/>
              </a:endParaRPr>
            </a:p>
          </p:txBody>
        </p:sp>
      </p:grpSp>
      <p:grpSp>
        <p:nvGrpSpPr>
          <p:cNvPr id="32" name="Group 30">
            <a:extLst>
              <a:ext uri="{FF2B5EF4-FFF2-40B4-BE49-F238E27FC236}">
                <a16:creationId xmlns:a16="http://schemas.microsoft.com/office/drawing/2014/main" id="{2FEEC5C3-23B9-4037-A05D-952BDAE09051}"/>
              </a:ext>
            </a:extLst>
          </p:cNvPr>
          <p:cNvGrpSpPr/>
          <p:nvPr/>
        </p:nvGrpSpPr>
        <p:grpSpPr>
          <a:xfrm>
            <a:off x="7838235" y="2377111"/>
            <a:ext cx="2916019" cy="526205"/>
            <a:chOff x="803640" y="3362835"/>
            <a:chExt cx="2059657" cy="458258"/>
          </a:xfrm>
        </p:grpSpPr>
        <p:sp>
          <p:nvSpPr>
            <p:cNvPr id="33" name="TextBox 31">
              <a:extLst>
                <a:ext uri="{FF2B5EF4-FFF2-40B4-BE49-F238E27FC236}">
                  <a16:creationId xmlns:a16="http://schemas.microsoft.com/office/drawing/2014/main" id="{19BA5DE4-95CD-435B-82D8-F0F8449E7D7D}"/>
                </a:ext>
              </a:extLst>
            </p:cNvPr>
            <p:cNvSpPr txBox="1"/>
            <p:nvPr/>
          </p:nvSpPr>
          <p:spPr>
            <a:xfrm>
              <a:off x="803640" y="3579862"/>
              <a:ext cx="2059657" cy="241231"/>
            </a:xfrm>
            <a:prstGeom prst="rect">
              <a:avLst/>
            </a:prstGeom>
            <a:noFill/>
          </p:spPr>
          <p:txBody>
            <a:bodyPr wrap="square" rtlCol="0">
              <a:spAutoFit/>
            </a:bodyPr>
            <a:lstStyle/>
            <a:p>
              <a:endParaRPr lang="ko-KR" altLang="en-US" sz="1200" dirty="0">
                <a:solidFill>
                  <a:schemeClr val="tx1">
                    <a:lumMod val="75000"/>
                    <a:lumOff val="25000"/>
                  </a:schemeClr>
                </a:solidFill>
                <a:cs typeface="+mn-ea"/>
                <a:sym typeface="+mn-lt"/>
              </a:endParaRPr>
            </a:p>
          </p:txBody>
        </p:sp>
        <p:sp>
          <p:nvSpPr>
            <p:cNvPr id="34" name="TextBox 32">
              <a:extLst>
                <a:ext uri="{FF2B5EF4-FFF2-40B4-BE49-F238E27FC236}">
                  <a16:creationId xmlns:a16="http://schemas.microsoft.com/office/drawing/2014/main" id="{4BF3AE6F-CA73-4D00-AC5F-A4F26DFAFFC8}"/>
                </a:ext>
              </a:extLst>
            </p:cNvPr>
            <p:cNvSpPr txBox="1"/>
            <p:nvPr/>
          </p:nvSpPr>
          <p:spPr>
            <a:xfrm>
              <a:off x="803640" y="3362835"/>
              <a:ext cx="2059657" cy="241231"/>
            </a:xfrm>
            <a:prstGeom prst="rect">
              <a:avLst/>
            </a:prstGeom>
            <a:noFill/>
          </p:spPr>
          <p:txBody>
            <a:bodyPr wrap="square" rtlCol="0">
              <a:spAutoFit/>
            </a:bodyPr>
            <a:lstStyle/>
            <a:p>
              <a:endParaRPr lang="ko-KR" altLang="en-US" sz="1200" b="1" dirty="0">
                <a:solidFill>
                  <a:schemeClr val="tx1">
                    <a:lumMod val="75000"/>
                    <a:lumOff val="25000"/>
                  </a:schemeClr>
                </a:solidFill>
                <a:cs typeface="+mn-ea"/>
                <a:sym typeface="+mn-lt"/>
              </a:endParaRPr>
            </a:p>
          </p:txBody>
        </p:sp>
      </p:grpSp>
      <p:grpSp>
        <p:nvGrpSpPr>
          <p:cNvPr id="35" name="Group 33">
            <a:extLst>
              <a:ext uri="{FF2B5EF4-FFF2-40B4-BE49-F238E27FC236}">
                <a16:creationId xmlns:a16="http://schemas.microsoft.com/office/drawing/2014/main" id="{734C54D8-CCBA-4B74-BE56-120A594CEA74}"/>
              </a:ext>
            </a:extLst>
          </p:cNvPr>
          <p:cNvGrpSpPr/>
          <p:nvPr/>
        </p:nvGrpSpPr>
        <p:grpSpPr>
          <a:xfrm>
            <a:off x="7838235" y="4444231"/>
            <a:ext cx="2916019" cy="526205"/>
            <a:chOff x="803640" y="3362835"/>
            <a:chExt cx="2059657" cy="458258"/>
          </a:xfrm>
        </p:grpSpPr>
        <p:sp>
          <p:nvSpPr>
            <p:cNvPr id="36" name="TextBox 34">
              <a:extLst>
                <a:ext uri="{FF2B5EF4-FFF2-40B4-BE49-F238E27FC236}">
                  <a16:creationId xmlns:a16="http://schemas.microsoft.com/office/drawing/2014/main" id="{CFE999B6-27B2-4585-98BD-34A009F9432C}"/>
                </a:ext>
              </a:extLst>
            </p:cNvPr>
            <p:cNvSpPr txBox="1"/>
            <p:nvPr/>
          </p:nvSpPr>
          <p:spPr>
            <a:xfrm>
              <a:off x="803640" y="3579862"/>
              <a:ext cx="2059657" cy="241231"/>
            </a:xfrm>
            <a:prstGeom prst="rect">
              <a:avLst/>
            </a:prstGeom>
            <a:noFill/>
          </p:spPr>
          <p:txBody>
            <a:bodyPr wrap="square" rtlCol="0">
              <a:spAutoFit/>
            </a:bodyPr>
            <a:lstStyle/>
            <a:p>
              <a:endParaRPr lang="ko-KR" altLang="en-US" sz="1200" dirty="0">
                <a:solidFill>
                  <a:schemeClr val="tx1">
                    <a:lumMod val="75000"/>
                    <a:lumOff val="25000"/>
                  </a:schemeClr>
                </a:solidFill>
                <a:cs typeface="+mn-ea"/>
                <a:sym typeface="+mn-lt"/>
              </a:endParaRPr>
            </a:p>
          </p:txBody>
        </p:sp>
        <p:sp>
          <p:nvSpPr>
            <p:cNvPr id="37" name="TextBox 35">
              <a:extLst>
                <a:ext uri="{FF2B5EF4-FFF2-40B4-BE49-F238E27FC236}">
                  <a16:creationId xmlns:a16="http://schemas.microsoft.com/office/drawing/2014/main" id="{345F5C61-7758-4FCC-B61D-89C4D6185BBE}"/>
                </a:ext>
              </a:extLst>
            </p:cNvPr>
            <p:cNvSpPr txBox="1"/>
            <p:nvPr/>
          </p:nvSpPr>
          <p:spPr>
            <a:xfrm>
              <a:off x="803640" y="3362835"/>
              <a:ext cx="2059657" cy="241231"/>
            </a:xfrm>
            <a:prstGeom prst="rect">
              <a:avLst/>
            </a:prstGeom>
            <a:noFill/>
          </p:spPr>
          <p:txBody>
            <a:bodyPr wrap="square" rtlCol="0">
              <a:spAutoFit/>
            </a:bodyPr>
            <a:lstStyle/>
            <a:p>
              <a:endParaRPr lang="ko-KR" altLang="en-US" sz="1200" b="1"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F9A40F7B-6263-4B68-B02E-E587644FB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349" y="618298"/>
            <a:ext cx="8512932" cy="5806436"/>
          </a:xfrm>
          <a:prstGeom prst="rect">
            <a:avLst/>
          </a:prstGeom>
        </p:spPr>
      </p:pic>
    </p:spTree>
    <p:extLst>
      <p:ext uri="{BB962C8B-B14F-4D97-AF65-F5344CB8AC3E}">
        <p14:creationId xmlns:p14="http://schemas.microsoft.com/office/powerpoint/2010/main" val="365355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164691" y="3173709"/>
            <a:ext cx="2595582" cy="769441"/>
          </a:xfrm>
          <a:prstGeom prst="rect">
            <a:avLst/>
          </a:prstGeom>
          <a:noFill/>
        </p:spPr>
        <p:txBody>
          <a:bodyPr wrap="none" rtlCol="0">
            <a:spAutoFit/>
          </a:bodyPr>
          <a:lstStyle/>
          <a:p>
            <a:pPr algn="ctr"/>
            <a:r>
              <a:rPr lang="zh-CN" altLang="en-US" sz="4400" spc="300" dirty="0">
                <a:solidFill>
                  <a:srgbClr val="4A5A69"/>
                </a:solidFill>
                <a:cs typeface="+mn-ea"/>
                <a:sym typeface="+mn-lt"/>
              </a:rPr>
              <a:t>技术细节</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02</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1019164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975344" y="602680"/>
            <a:ext cx="2241319" cy="523220"/>
          </a:xfrm>
          <a:prstGeom prst="rect">
            <a:avLst/>
          </a:prstGeom>
          <a:noFill/>
        </p:spPr>
        <p:txBody>
          <a:bodyPr wrap="none" rtlCol="0">
            <a:spAutoFit/>
          </a:bodyPr>
          <a:lstStyle/>
          <a:p>
            <a:pPr algn="ctr"/>
            <a:r>
              <a:rPr lang="en-US" altLang="zh-CN" sz="2800" dirty="0">
                <a:solidFill>
                  <a:srgbClr val="4A5A69"/>
                </a:solidFill>
                <a:cs typeface="+mn-ea"/>
                <a:sym typeface="+mn-lt"/>
              </a:rPr>
              <a:t>Timer</a:t>
            </a:r>
            <a:r>
              <a:rPr lang="zh-CN" altLang="en-US" sz="2800" dirty="0">
                <a:solidFill>
                  <a:srgbClr val="4A5A69"/>
                </a:solidFill>
                <a:cs typeface="+mn-ea"/>
                <a:sym typeface="+mn-lt"/>
              </a:rPr>
              <a:t>的使用</a:t>
            </a:r>
          </a:p>
        </p:txBody>
      </p:sp>
      <p:sp>
        <p:nvSpPr>
          <p:cNvPr id="6" name="矩形 5">
            <a:extLst>
              <a:ext uri="{FF2B5EF4-FFF2-40B4-BE49-F238E27FC236}">
                <a16:creationId xmlns:a16="http://schemas.microsoft.com/office/drawing/2014/main" id="{C297466D-022B-4F0F-BE7B-C0D469730581}"/>
              </a:ext>
            </a:extLst>
          </p:cNvPr>
          <p:cNvSpPr/>
          <p:nvPr/>
        </p:nvSpPr>
        <p:spPr>
          <a:xfrm>
            <a:off x="4473873" y="1062400"/>
            <a:ext cx="3244254" cy="261610"/>
          </a:xfrm>
          <a:prstGeom prst="rect">
            <a:avLst/>
          </a:prstGeom>
        </p:spPr>
        <p:txBody>
          <a:bodyPr wrap="square">
            <a:spAutoFit/>
          </a:bodyPr>
          <a:lstStyle/>
          <a:p>
            <a:pPr algn="dist"/>
            <a:r>
              <a:rPr lang="zh-CN" altLang="en-US" sz="1100" dirty="0">
                <a:solidFill>
                  <a:srgbClr val="92A3B8"/>
                </a:solidFill>
                <a:cs typeface="+mn-ea"/>
                <a:sym typeface="+mn-lt"/>
              </a:rPr>
              <a:t>Enter your text here</a:t>
            </a:r>
          </a:p>
        </p:txBody>
      </p:sp>
      <p:sp>
        <p:nvSpPr>
          <p:cNvPr id="10" name="TextBox 6">
            <a:extLst>
              <a:ext uri="{FF2B5EF4-FFF2-40B4-BE49-F238E27FC236}">
                <a16:creationId xmlns:a16="http://schemas.microsoft.com/office/drawing/2014/main" id="{D1CD107F-91A0-4E2E-8ABB-D68581E57E87}"/>
              </a:ext>
            </a:extLst>
          </p:cNvPr>
          <p:cNvSpPr txBox="1"/>
          <p:nvPr/>
        </p:nvSpPr>
        <p:spPr>
          <a:xfrm>
            <a:off x="7518521" y="3024245"/>
            <a:ext cx="1884424" cy="461665"/>
          </a:xfrm>
          <a:prstGeom prst="rect">
            <a:avLst/>
          </a:prstGeom>
          <a:noFill/>
        </p:spPr>
        <p:txBody>
          <a:bodyPr wrap="square" rtlCol="0" anchor="ctr">
            <a:spAutoFit/>
          </a:bodyPr>
          <a:lstStyle/>
          <a:p>
            <a:pPr algn="ctr"/>
            <a:r>
              <a:rPr lang="en-US" altLang="ko-KR" sz="2400" b="1" dirty="0">
                <a:solidFill>
                  <a:srgbClr val="4A5A69"/>
                </a:solidFill>
                <a:cs typeface="+mn-ea"/>
                <a:sym typeface="+mn-lt"/>
              </a:rPr>
              <a:t>T</a:t>
            </a:r>
            <a:r>
              <a:rPr lang="en-US" altLang="zh-CN" sz="2400" b="1" dirty="0">
                <a:solidFill>
                  <a:srgbClr val="4A5A69"/>
                </a:solidFill>
                <a:cs typeface="+mn-ea"/>
                <a:sym typeface="+mn-lt"/>
              </a:rPr>
              <a:t>imer</a:t>
            </a:r>
            <a:endParaRPr lang="ko-KR" altLang="en-US" sz="2400" b="1" dirty="0">
              <a:solidFill>
                <a:srgbClr val="4A5A69"/>
              </a:solidFill>
              <a:cs typeface="+mn-ea"/>
              <a:sym typeface="+mn-lt"/>
            </a:endParaRP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7955491" y="3385895"/>
            <a:ext cx="3265170" cy="1338416"/>
            <a:chOff x="803640" y="3362835"/>
            <a:chExt cx="2059657" cy="1338416"/>
          </a:xfrm>
        </p:grpSpPr>
        <p:sp>
          <p:nvSpPr>
            <p:cNvPr id="14" name="TextBox 10">
              <a:extLst>
                <a:ext uri="{FF2B5EF4-FFF2-40B4-BE49-F238E27FC236}">
                  <a16:creationId xmlns:a16="http://schemas.microsoft.com/office/drawing/2014/main" id="{DA2DC222-0703-4BF7-B46B-D07C7F5F48A9}"/>
                </a:ext>
              </a:extLst>
            </p:cNvPr>
            <p:cNvSpPr txBox="1"/>
            <p:nvPr/>
          </p:nvSpPr>
          <p:spPr>
            <a:xfrm>
              <a:off x="803640" y="3685588"/>
              <a:ext cx="2059657" cy="1015663"/>
            </a:xfrm>
            <a:prstGeom prst="rect">
              <a:avLst/>
            </a:prstGeom>
            <a:noFill/>
          </p:spPr>
          <p:txBody>
            <a:bodyPr wrap="square" rtlCol="0">
              <a:spAutoFit/>
            </a:bodyPr>
            <a:lstStyle/>
            <a:p>
              <a:r>
                <a:rPr lang="en-US" altLang="zh-CN" sz="1200" dirty="0">
                  <a:solidFill>
                    <a:schemeClr val="tx1">
                      <a:lumMod val="75000"/>
                      <a:lumOff val="25000"/>
                    </a:schemeClr>
                  </a:solidFill>
                  <a:cs typeface="+mn-ea"/>
                  <a:sym typeface="+mn-lt"/>
                </a:rPr>
                <a:t>Timer</a:t>
              </a:r>
              <a:r>
                <a:rPr lang="zh-CN" altLang="en-US" sz="1200" dirty="0">
                  <a:solidFill>
                    <a:schemeClr val="tx1">
                      <a:lumMod val="75000"/>
                      <a:lumOff val="25000"/>
                    </a:schemeClr>
                  </a:solidFill>
                  <a:cs typeface="+mn-ea"/>
                  <a:sym typeface="+mn-lt"/>
                </a:rPr>
                <a:t>是</a:t>
              </a:r>
              <a:r>
                <a:rPr lang="en-US" altLang="zh-CN" sz="1200" dirty="0">
                  <a:solidFill>
                    <a:schemeClr val="tx1">
                      <a:lumMod val="75000"/>
                      <a:lumOff val="25000"/>
                    </a:schemeClr>
                  </a:solidFill>
                  <a:cs typeface="+mn-ea"/>
                  <a:sym typeface="+mn-lt"/>
                </a:rPr>
                <a:t>Java</a:t>
              </a:r>
              <a:r>
                <a:rPr lang="zh-CN" altLang="en-US" sz="1200" dirty="0">
                  <a:solidFill>
                    <a:schemeClr val="tx1">
                      <a:lumMod val="75000"/>
                      <a:lumOff val="25000"/>
                    </a:schemeClr>
                  </a:solidFill>
                  <a:cs typeface="+mn-ea"/>
                  <a:sym typeface="+mn-lt"/>
                </a:rPr>
                <a:t>提供的原生</a:t>
              </a:r>
              <a:r>
                <a:rPr lang="en-US" altLang="zh-CN" sz="1200" dirty="0">
                  <a:solidFill>
                    <a:schemeClr val="tx1">
                      <a:lumMod val="75000"/>
                      <a:lumOff val="25000"/>
                    </a:schemeClr>
                  </a:solidFill>
                  <a:cs typeface="+mn-ea"/>
                  <a:sym typeface="+mn-lt"/>
                </a:rPr>
                <a:t>Scheduler(</a:t>
              </a:r>
              <a:r>
                <a:rPr lang="zh-CN" altLang="en-US" sz="1200" dirty="0">
                  <a:solidFill>
                    <a:schemeClr val="tx1">
                      <a:lumMod val="75000"/>
                      <a:lumOff val="25000"/>
                    </a:schemeClr>
                  </a:solidFill>
                  <a:cs typeface="+mn-ea"/>
                  <a:sym typeface="+mn-lt"/>
                </a:rPr>
                <a:t>任务调度</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工具类，用来在一个后台线程计划执行指定任务。利用</a:t>
              </a:r>
              <a:r>
                <a:rPr lang="en-US" altLang="zh-CN" sz="1200" dirty="0">
                  <a:solidFill>
                    <a:schemeClr val="tx1">
                      <a:lumMod val="75000"/>
                      <a:lumOff val="25000"/>
                    </a:schemeClr>
                  </a:solidFill>
                  <a:cs typeface="+mn-ea"/>
                  <a:sym typeface="+mn-lt"/>
                </a:rPr>
                <a:t>Timer</a:t>
              </a:r>
              <a:r>
                <a:rPr lang="zh-CN" altLang="en-US" sz="1200" dirty="0">
                  <a:solidFill>
                    <a:schemeClr val="tx1">
                      <a:lumMod val="75000"/>
                      <a:lumOff val="25000"/>
                    </a:schemeClr>
                  </a:solidFill>
                  <a:cs typeface="+mn-ea"/>
                  <a:sym typeface="+mn-lt"/>
                </a:rPr>
                <a:t>可以安排任务“执行一次”或者定期“执行多次”。</a:t>
              </a:r>
              <a:endParaRPr lang="en-US" altLang="zh-CN" sz="1200" dirty="0">
                <a:solidFill>
                  <a:schemeClr val="tx1">
                    <a:lumMod val="75000"/>
                    <a:lumOff val="25000"/>
                  </a:schemeClr>
                </a:solidFill>
                <a:cs typeface="+mn-ea"/>
                <a:sym typeface="+mn-lt"/>
              </a:endParaRPr>
            </a:p>
            <a:p>
              <a:r>
                <a:rPr lang="zh-CN" altLang="en-US" sz="1200" dirty="0">
                  <a:solidFill>
                    <a:schemeClr val="tx1">
                      <a:lumMod val="75000"/>
                      <a:lumOff val="25000"/>
                    </a:schemeClr>
                  </a:solidFill>
                  <a:cs typeface="+mn-ea"/>
                  <a:sym typeface="+mn-lt"/>
                </a:rPr>
                <a:t>本项目许多功能均使用</a:t>
              </a:r>
              <a:r>
                <a:rPr lang="en-US" altLang="zh-CN" sz="1200" dirty="0">
                  <a:solidFill>
                    <a:schemeClr val="tx1">
                      <a:lumMod val="75000"/>
                      <a:lumOff val="25000"/>
                    </a:schemeClr>
                  </a:solidFill>
                  <a:cs typeface="+mn-ea"/>
                  <a:sym typeface="+mn-lt"/>
                </a:rPr>
                <a:t>Timer</a:t>
              </a:r>
              <a:r>
                <a:rPr lang="zh-CN" altLang="en-US" sz="1200" dirty="0">
                  <a:solidFill>
                    <a:schemeClr val="tx1">
                      <a:lumMod val="75000"/>
                      <a:lumOff val="25000"/>
                    </a:schemeClr>
                  </a:solidFill>
                  <a:cs typeface="+mn-ea"/>
                  <a:sym typeface="+mn-lt"/>
                </a:rPr>
                <a:t>实现</a:t>
              </a:r>
              <a:endParaRPr lang="ko-KR" altLang="en-US" sz="12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803640" y="3362835"/>
              <a:ext cx="2059657" cy="276999"/>
            </a:xfrm>
            <a:prstGeom prst="rect">
              <a:avLst/>
            </a:prstGeom>
            <a:noFill/>
          </p:spPr>
          <p:txBody>
            <a:bodyPr wrap="square" rtlCol="0">
              <a:spAutoFit/>
            </a:bodyPr>
            <a:lstStyle/>
            <a:p>
              <a:r>
                <a:rPr lang="zh-CN" altLang="en-US" sz="1200" b="1" dirty="0">
                  <a:solidFill>
                    <a:schemeClr val="tx1">
                      <a:lumMod val="75000"/>
                      <a:lumOff val="25000"/>
                    </a:schemeClr>
                  </a:solidFill>
                  <a:cs typeface="+mn-ea"/>
                  <a:sym typeface="+mn-lt"/>
                </a:rPr>
                <a:t>新开一个线程来循环执行任务</a:t>
              </a:r>
              <a:endParaRPr lang="ko-KR" altLang="en-US" sz="1200" b="1"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4A12C5BB-6D3B-356F-D210-949F197145B5}"/>
              </a:ext>
            </a:extLst>
          </p:cNvPr>
          <p:cNvPicPr>
            <a:picLocks noChangeAspect="1"/>
          </p:cNvPicPr>
          <p:nvPr/>
        </p:nvPicPr>
        <p:blipFill>
          <a:blip r:embed="rId2"/>
          <a:stretch>
            <a:fillRect/>
          </a:stretch>
        </p:blipFill>
        <p:spPr>
          <a:xfrm>
            <a:off x="484218" y="1468822"/>
            <a:ext cx="6924767" cy="1232841"/>
          </a:xfrm>
          <a:prstGeom prst="rect">
            <a:avLst/>
          </a:prstGeom>
        </p:spPr>
      </p:pic>
      <p:pic>
        <p:nvPicPr>
          <p:cNvPr id="7" name="图片 6">
            <a:extLst>
              <a:ext uri="{FF2B5EF4-FFF2-40B4-BE49-F238E27FC236}">
                <a16:creationId xmlns:a16="http://schemas.microsoft.com/office/drawing/2014/main" id="{4AA6E607-0DC4-483D-D262-BB495103A428}"/>
              </a:ext>
            </a:extLst>
          </p:cNvPr>
          <p:cNvPicPr>
            <a:picLocks noChangeAspect="1"/>
          </p:cNvPicPr>
          <p:nvPr/>
        </p:nvPicPr>
        <p:blipFill>
          <a:blip r:embed="rId3"/>
          <a:stretch>
            <a:fillRect/>
          </a:stretch>
        </p:blipFill>
        <p:spPr>
          <a:xfrm>
            <a:off x="484219" y="2813334"/>
            <a:ext cx="6924766" cy="610345"/>
          </a:xfrm>
          <a:prstGeom prst="rect">
            <a:avLst/>
          </a:prstGeom>
        </p:spPr>
      </p:pic>
      <p:pic>
        <p:nvPicPr>
          <p:cNvPr id="9" name="图片 8">
            <a:extLst>
              <a:ext uri="{FF2B5EF4-FFF2-40B4-BE49-F238E27FC236}">
                <a16:creationId xmlns:a16="http://schemas.microsoft.com/office/drawing/2014/main" id="{011D70F0-DDF8-F59D-111C-4763A69DA220}"/>
              </a:ext>
            </a:extLst>
          </p:cNvPr>
          <p:cNvPicPr>
            <a:picLocks noChangeAspect="1"/>
          </p:cNvPicPr>
          <p:nvPr/>
        </p:nvPicPr>
        <p:blipFill>
          <a:blip r:embed="rId4"/>
          <a:stretch>
            <a:fillRect/>
          </a:stretch>
        </p:blipFill>
        <p:spPr>
          <a:xfrm>
            <a:off x="484218" y="3524394"/>
            <a:ext cx="5857205" cy="2609185"/>
          </a:xfrm>
          <a:prstGeom prst="rect">
            <a:avLst/>
          </a:prstGeom>
        </p:spPr>
      </p:pic>
    </p:spTree>
    <p:extLst>
      <p:ext uri="{BB962C8B-B14F-4D97-AF65-F5344CB8AC3E}">
        <p14:creationId xmlns:p14="http://schemas.microsoft.com/office/powerpoint/2010/main" val="331403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391052" y="602680"/>
            <a:ext cx="3409909" cy="523220"/>
          </a:xfrm>
          <a:prstGeom prst="rect">
            <a:avLst/>
          </a:prstGeom>
          <a:noFill/>
        </p:spPr>
        <p:txBody>
          <a:bodyPr wrap="none" rtlCol="0">
            <a:spAutoFit/>
          </a:bodyPr>
          <a:lstStyle/>
          <a:p>
            <a:pPr algn="ctr"/>
            <a:r>
              <a:rPr lang="zh-CN" altLang="en-US" sz="2800" dirty="0">
                <a:solidFill>
                  <a:srgbClr val="4A5A69"/>
                </a:solidFill>
                <a:cs typeface="+mn-ea"/>
                <a:sym typeface="+mn-lt"/>
              </a:rPr>
              <a:t>键盘控制移动的改进</a:t>
            </a:r>
          </a:p>
        </p:txBody>
      </p:sp>
      <p:sp>
        <p:nvSpPr>
          <p:cNvPr id="6" name="矩形 5">
            <a:extLst>
              <a:ext uri="{FF2B5EF4-FFF2-40B4-BE49-F238E27FC236}">
                <a16:creationId xmlns:a16="http://schemas.microsoft.com/office/drawing/2014/main" id="{C297466D-022B-4F0F-BE7B-C0D469730581}"/>
              </a:ext>
            </a:extLst>
          </p:cNvPr>
          <p:cNvSpPr/>
          <p:nvPr/>
        </p:nvSpPr>
        <p:spPr>
          <a:xfrm>
            <a:off x="4473873" y="1062400"/>
            <a:ext cx="3244254" cy="261610"/>
          </a:xfrm>
          <a:prstGeom prst="rect">
            <a:avLst/>
          </a:prstGeom>
        </p:spPr>
        <p:txBody>
          <a:bodyPr wrap="square">
            <a:spAutoFit/>
          </a:bodyPr>
          <a:lstStyle/>
          <a:p>
            <a:pPr algn="dist"/>
            <a:r>
              <a:rPr lang="zh-CN" altLang="en-US" sz="1100" dirty="0">
                <a:solidFill>
                  <a:srgbClr val="92A3B8"/>
                </a:solidFill>
                <a:cs typeface="+mn-ea"/>
                <a:sym typeface="+mn-lt"/>
              </a:rPr>
              <a:t>Enter your text here</a:t>
            </a:r>
          </a:p>
        </p:txBody>
      </p:sp>
      <p:sp>
        <p:nvSpPr>
          <p:cNvPr id="10" name="TextBox 6">
            <a:extLst>
              <a:ext uri="{FF2B5EF4-FFF2-40B4-BE49-F238E27FC236}">
                <a16:creationId xmlns:a16="http://schemas.microsoft.com/office/drawing/2014/main" id="{D1CD107F-91A0-4E2E-8ABB-D68581E57E87}"/>
              </a:ext>
            </a:extLst>
          </p:cNvPr>
          <p:cNvSpPr txBox="1"/>
          <p:nvPr/>
        </p:nvSpPr>
        <p:spPr>
          <a:xfrm>
            <a:off x="6227254" y="2396577"/>
            <a:ext cx="5117779" cy="461665"/>
          </a:xfrm>
          <a:prstGeom prst="rect">
            <a:avLst/>
          </a:prstGeom>
          <a:noFill/>
        </p:spPr>
        <p:txBody>
          <a:bodyPr wrap="square" rtlCol="0" anchor="ctr">
            <a:spAutoFit/>
          </a:bodyPr>
          <a:lstStyle/>
          <a:p>
            <a:pPr algn="ctr"/>
            <a:r>
              <a:rPr lang="zh-CN" altLang="en-US" sz="2400" b="1" dirty="0">
                <a:solidFill>
                  <a:srgbClr val="4A5A69"/>
                </a:solidFill>
                <a:cs typeface="+mn-ea"/>
                <a:sym typeface="+mn-lt"/>
              </a:rPr>
              <a:t>解决</a:t>
            </a:r>
            <a:r>
              <a:rPr lang="en-US" altLang="zh-CN" sz="2400" b="1" dirty="0">
                <a:solidFill>
                  <a:srgbClr val="4A5A69"/>
                </a:solidFill>
                <a:cs typeface="+mn-ea"/>
                <a:sym typeface="+mn-lt"/>
              </a:rPr>
              <a:t>keylistener</a:t>
            </a:r>
            <a:r>
              <a:rPr lang="zh-CN" altLang="en-US" sz="2400" b="1" dirty="0">
                <a:solidFill>
                  <a:srgbClr val="4A5A69"/>
                </a:solidFill>
                <a:cs typeface="+mn-ea"/>
                <a:sym typeface="+mn-lt"/>
              </a:rPr>
              <a:t>的长按延迟问题</a:t>
            </a: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6494292" y="2858242"/>
            <a:ext cx="3265170" cy="1661994"/>
            <a:chOff x="803640" y="3362835"/>
            <a:chExt cx="2059657" cy="1661994"/>
          </a:xfrm>
        </p:grpSpPr>
        <p:sp>
          <p:nvSpPr>
            <p:cNvPr id="14" name="TextBox 10">
              <a:extLst>
                <a:ext uri="{FF2B5EF4-FFF2-40B4-BE49-F238E27FC236}">
                  <a16:creationId xmlns:a16="http://schemas.microsoft.com/office/drawing/2014/main" id="{DA2DC222-0703-4BF7-B46B-D07C7F5F48A9}"/>
                </a:ext>
              </a:extLst>
            </p:cNvPr>
            <p:cNvSpPr txBox="1"/>
            <p:nvPr/>
          </p:nvSpPr>
          <p:spPr>
            <a:xfrm>
              <a:off x="803640" y="3639834"/>
              <a:ext cx="2059657" cy="1384995"/>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但这一特性显然不符合本项目的需求，因此，我们为键盘监听返回的</a:t>
              </a:r>
              <a:r>
                <a:rPr lang="en-US" altLang="zh-CN" sz="1200" dirty="0">
                  <a:solidFill>
                    <a:schemeClr val="tx1">
                      <a:lumMod val="75000"/>
                      <a:lumOff val="25000"/>
                    </a:schemeClr>
                  </a:solidFill>
                  <a:cs typeface="+mn-ea"/>
                  <a:sym typeface="+mn-lt"/>
                </a:rPr>
                <a:t>keycode</a:t>
              </a:r>
              <a:r>
                <a:rPr lang="zh-CN" altLang="en-US" sz="1200" dirty="0">
                  <a:solidFill>
                    <a:schemeClr val="tx1">
                      <a:lumMod val="75000"/>
                      <a:lumOff val="25000"/>
                    </a:schemeClr>
                  </a:solidFill>
                  <a:cs typeface="+mn-ea"/>
                  <a:sym typeface="+mn-lt"/>
                </a:rPr>
                <a:t>专门写了一个</a:t>
              </a:r>
              <a:r>
                <a:rPr lang="en-US" altLang="zh-CN" sz="1200" dirty="0">
                  <a:solidFill>
                    <a:schemeClr val="tx1">
                      <a:lumMod val="75000"/>
                      <a:lumOff val="25000"/>
                    </a:schemeClr>
                  </a:solidFill>
                  <a:cs typeface="+mn-ea"/>
                  <a:sym typeface="+mn-lt"/>
                </a:rPr>
                <a:t>move</a:t>
              </a:r>
              <a:r>
                <a:rPr lang="zh-CN" altLang="en-US" sz="1200" dirty="0">
                  <a:solidFill>
                    <a:schemeClr val="tx1">
                      <a:lumMod val="75000"/>
                      <a:lumOff val="25000"/>
                    </a:schemeClr>
                  </a:solidFill>
                  <a:cs typeface="+mn-ea"/>
                  <a:sym typeface="+mn-lt"/>
                </a:rPr>
                <a:t>方法来接收并处理键值，通过使用一个</a:t>
              </a:r>
              <a:r>
                <a:rPr lang="en-US" altLang="zh-CN" sz="1200" dirty="0">
                  <a:solidFill>
                    <a:schemeClr val="tx1">
                      <a:lumMod val="75000"/>
                      <a:lumOff val="25000"/>
                    </a:schemeClr>
                  </a:solidFill>
                  <a:cs typeface="+mn-ea"/>
                  <a:sym typeface="+mn-lt"/>
                </a:rPr>
                <a:t>timer</a:t>
              </a:r>
              <a:r>
                <a:rPr lang="zh-CN" altLang="en-US" sz="1200" dirty="0">
                  <a:solidFill>
                    <a:schemeClr val="tx1">
                      <a:lumMod val="75000"/>
                      <a:lumOff val="25000"/>
                    </a:schemeClr>
                  </a:solidFill>
                  <a:cs typeface="+mn-ea"/>
                  <a:sym typeface="+mn-lt"/>
                </a:rPr>
                <a:t>不断调用</a:t>
              </a:r>
              <a:r>
                <a:rPr lang="en-US" altLang="zh-CN" sz="1200" dirty="0">
                  <a:solidFill>
                    <a:schemeClr val="tx1">
                      <a:lumMod val="75000"/>
                      <a:lumOff val="25000"/>
                    </a:schemeClr>
                  </a:solidFill>
                  <a:cs typeface="+mn-ea"/>
                  <a:sym typeface="+mn-lt"/>
                </a:rPr>
                <a:t>move</a:t>
              </a:r>
              <a:r>
                <a:rPr lang="zh-CN" altLang="en-US" sz="1200" dirty="0">
                  <a:solidFill>
                    <a:schemeClr val="tx1">
                      <a:lumMod val="75000"/>
                      <a:lumOff val="25000"/>
                    </a:schemeClr>
                  </a:solidFill>
                  <a:cs typeface="+mn-ea"/>
                  <a:sym typeface="+mn-lt"/>
                </a:rPr>
                <a:t>方法来让玩家作出移动。</a:t>
              </a:r>
              <a:endParaRPr lang="en-US" altLang="zh-CN" sz="1200" dirty="0">
                <a:solidFill>
                  <a:schemeClr val="tx1">
                    <a:lumMod val="75000"/>
                    <a:lumOff val="25000"/>
                  </a:schemeClr>
                </a:solidFill>
                <a:cs typeface="+mn-ea"/>
                <a:sym typeface="+mn-lt"/>
              </a:endParaRPr>
            </a:p>
            <a:p>
              <a:r>
                <a:rPr lang="zh-CN" altLang="en-US" sz="1200" dirty="0">
                  <a:solidFill>
                    <a:schemeClr val="tx1">
                      <a:lumMod val="75000"/>
                      <a:lumOff val="25000"/>
                    </a:schemeClr>
                  </a:solidFill>
                  <a:cs typeface="+mn-ea"/>
                  <a:sym typeface="+mn-lt"/>
                </a:rPr>
                <a:t>很好地消除了长按第一下的延迟，</a:t>
              </a:r>
              <a:endParaRPr lang="en-US" altLang="zh-CN" sz="1200" dirty="0">
                <a:solidFill>
                  <a:schemeClr val="tx1">
                    <a:lumMod val="75000"/>
                    <a:lumOff val="25000"/>
                  </a:schemeClr>
                </a:solidFill>
                <a:cs typeface="+mn-ea"/>
                <a:sym typeface="+mn-lt"/>
              </a:endParaRPr>
            </a:p>
            <a:p>
              <a:r>
                <a:rPr lang="zh-CN" altLang="en-US" sz="1200" dirty="0">
                  <a:solidFill>
                    <a:schemeClr val="tx1">
                      <a:lumMod val="75000"/>
                      <a:lumOff val="25000"/>
                    </a:schemeClr>
                  </a:solidFill>
                  <a:cs typeface="+mn-ea"/>
                  <a:sym typeface="+mn-lt"/>
                </a:rPr>
                <a:t>从→</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 → → → → →</a:t>
              </a:r>
              <a:endParaRPr lang="en-US" altLang="zh-CN" sz="1200" dirty="0">
                <a:solidFill>
                  <a:schemeClr val="tx1">
                    <a:lumMod val="75000"/>
                    <a:lumOff val="25000"/>
                  </a:schemeClr>
                </a:solidFill>
                <a:cs typeface="+mn-ea"/>
                <a:sym typeface="+mn-lt"/>
              </a:endParaRPr>
            </a:p>
            <a:p>
              <a:r>
                <a:rPr lang="zh-CN" altLang="en-US" sz="1200" dirty="0">
                  <a:solidFill>
                    <a:schemeClr val="tx1">
                      <a:lumMod val="75000"/>
                      <a:lumOff val="25000"/>
                    </a:schemeClr>
                  </a:solidFill>
                  <a:cs typeface="+mn-ea"/>
                  <a:sym typeface="+mn-lt"/>
                </a:rPr>
                <a:t>到→ → → → → → →</a:t>
              </a:r>
              <a:endParaRPr lang="ko-KR" altLang="en-US" sz="12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803640" y="3362835"/>
              <a:ext cx="2059657" cy="276999"/>
            </a:xfrm>
            <a:prstGeom prst="rect">
              <a:avLst/>
            </a:prstGeom>
            <a:noFill/>
          </p:spPr>
          <p:txBody>
            <a:bodyPr wrap="square" rtlCol="0">
              <a:spAutoFit/>
            </a:bodyPr>
            <a:lstStyle/>
            <a:p>
              <a:r>
                <a:rPr lang="zh-CN" altLang="en-US" sz="1200" b="1" dirty="0">
                  <a:solidFill>
                    <a:schemeClr val="tx1">
                      <a:lumMod val="75000"/>
                      <a:lumOff val="25000"/>
                    </a:schemeClr>
                  </a:solidFill>
                  <a:cs typeface="+mn-ea"/>
                  <a:sym typeface="+mn-lt"/>
                </a:rPr>
                <a:t>设计时为了防止用户的点按被识别为长按</a:t>
              </a:r>
              <a:endParaRPr lang="ko-KR" altLang="en-US" sz="1200" b="1" dirty="0">
                <a:solidFill>
                  <a:schemeClr val="tx1">
                    <a:lumMod val="75000"/>
                    <a:lumOff val="25000"/>
                  </a:schemeClr>
                </a:solidFill>
                <a:cs typeface="+mn-ea"/>
                <a:sym typeface="+mn-lt"/>
              </a:endParaRPr>
            </a:p>
          </p:txBody>
        </p:sp>
      </p:grpSp>
      <p:pic>
        <p:nvPicPr>
          <p:cNvPr id="7" name="图片 6">
            <a:extLst>
              <a:ext uri="{FF2B5EF4-FFF2-40B4-BE49-F238E27FC236}">
                <a16:creationId xmlns:a16="http://schemas.microsoft.com/office/drawing/2014/main" id="{56479F3E-60FD-A661-A3EF-51AAAF70C825}"/>
              </a:ext>
            </a:extLst>
          </p:cNvPr>
          <p:cNvPicPr>
            <a:picLocks noChangeAspect="1"/>
          </p:cNvPicPr>
          <p:nvPr/>
        </p:nvPicPr>
        <p:blipFill>
          <a:blip r:embed="rId2"/>
          <a:stretch>
            <a:fillRect/>
          </a:stretch>
        </p:blipFill>
        <p:spPr>
          <a:xfrm>
            <a:off x="613597" y="1449002"/>
            <a:ext cx="5482403" cy="552527"/>
          </a:xfrm>
          <a:prstGeom prst="rect">
            <a:avLst/>
          </a:prstGeom>
        </p:spPr>
      </p:pic>
      <p:pic>
        <p:nvPicPr>
          <p:cNvPr id="9" name="图片 8">
            <a:extLst>
              <a:ext uri="{FF2B5EF4-FFF2-40B4-BE49-F238E27FC236}">
                <a16:creationId xmlns:a16="http://schemas.microsoft.com/office/drawing/2014/main" id="{A45F160D-7CAB-F84D-D860-77988ACB74DE}"/>
              </a:ext>
            </a:extLst>
          </p:cNvPr>
          <p:cNvPicPr>
            <a:picLocks noChangeAspect="1"/>
          </p:cNvPicPr>
          <p:nvPr/>
        </p:nvPicPr>
        <p:blipFill>
          <a:blip r:embed="rId3"/>
          <a:stretch>
            <a:fillRect/>
          </a:stretch>
        </p:blipFill>
        <p:spPr>
          <a:xfrm>
            <a:off x="678967" y="2136055"/>
            <a:ext cx="3507141" cy="4292930"/>
          </a:xfrm>
          <a:prstGeom prst="rect">
            <a:avLst/>
          </a:prstGeom>
        </p:spPr>
      </p:pic>
    </p:spTree>
    <p:extLst>
      <p:ext uri="{BB962C8B-B14F-4D97-AF65-F5344CB8AC3E}">
        <p14:creationId xmlns:p14="http://schemas.microsoft.com/office/powerpoint/2010/main" val="1401466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746917" y="602680"/>
            <a:ext cx="2698176" cy="523220"/>
          </a:xfrm>
          <a:prstGeom prst="rect">
            <a:avLst/>
          </a:prstGeom>
          <a:noFill/>
        </p:spPr>
        <p:txBody>
          <a:bodyPr wrap="none" rtlCol="0">
            <a:spAutoFit/>
          </a:bodyPr>
          <a:lstStyle/>
          <a:p>
            <a:pPr algn="ctr"/>
            <a:r>
              <a:rPr lang="zh-CN" altLang="en-US" sz="2800" dirty="0">
                <a:solidFill>
                  <a:srgbClr val="4A5A69"/>
                </a:solidFill>
                <a:cs typeface="+mn-ea"/>
                <a:sym typeface="+mn-lt"/>
              </a:rPr>
              <a:t>爆炸的动图播放</a:t>
            </a:r>
          </a:p>
        </p:txBody>
      </p:sp>
      <p:sp>
        <p:nvSpPr>
          <p:cNvPr id="6" name="矩形 5">
            <a:extLst>
              <a:ext uri="{FF2B5EF4-FFF2-40B4-BE49-F238E27FC236}">
                <a16:creationId xmlns:a16="http://schemas.microsoft.com/office/drawing/2014/main" id="{C297466D-022B-4F0F-BE7B-C0D469730581}"/>
              </a:ext>
            </a:extLst>
          </p:cNvPr>
          <p:cNvSpPr/>
          <p:nvPr/>
        </p:nvSpPr>
        <p:spPr>
          <a:xfrm>
            <a:off x="4473873" y="1062400"/>
            <a:ext cx="3244254" cy="261610"/>
          </a:xfrm>
          <a:prstGeom prst="rect">
            <a:avLst/>
          </a:prstGeom>
        </p:spPr>
        <p:txBody>
          <a:bodyPr wrap="square">
            <a:spAutoFit/>
          </a:bodyPr>
          <a:lstStyle/>
          <a:p>
            <a:pPr algn="dist"/>
            <a:r>
              <a:rPr lang="zh-CN" altLang="en-US" sz="1100" dirty="0">
                <a:solidFill>
                  <a:srgbClr val="92A3B8"/>
                </a:solidFill>
                <a:cs typeface="+mn-ea"/>
                <a:sym typeface="+mn-lt"/>
              </a:rPr>
              <a:t>Enter your text here</a:t>
            </a:r>
          </a:p>
        </p:txBody>
      </p:sp>
      <p:sp>
        <p:nvSpPr>
          <p:cNvPr id="10" name="TextBox 6">
            <a:extLst>
              <a:ext uri="{FF2B5EF4-FFF2-40B4-BE49-F238E27FC236}">
                <a16:creationId xmlns:a16="http://schemas.microsoft.com/office/drawing/2014/main" id="{D1CD107F-91A0-4E2E-8ABB-D68581E57E87}"/>
              </a:ext>
            </a:extLst>
          </p:cNvPr>
          <p:cNvSpPr txBox="1"/>
          <p:nvPr/>
        </p:nvSpPr>
        <p:spPr>
          <a:xfrm>
            <a:off x="6372911" y="2396577"/>
            <a:ext cx="4033446" cy="461665"/>
          </a:xfrm>
          <a:prstGeom prst="rect">
            <a:avLst/>
          </a:prstGeom>
          <a:noFill/>
        </p:spPr>
        <p:txBody>
          <a:bodyPr wrap="square" rtlCol="0" anchor="ctr">
            <a:spAutoFit/>
          </a:bodyPr>
          <a:lstStyle/>
          <a:p>
            <a:pPr algn="ctr"/>
            <a:r>
              <a:rPr lang="zh-CN" altLang="en-US" sz="2400" b="1" dirty="0">
                <a:solidFill>
                  <a:srgbClr val="4A5A69"/>
                </a:solidFill>
                <a:cs typeface="+mn-ea"/>
                <a:sym typeface="+mn-lt"/>
              </a:rPr>
              <a:t>播放动图时间与主线程同步</a:t>
            </a:r>
            <a:endParaRPr lang="ko-KR" altLang="en-US" sz="2400" b="1" dirty="0">
              <a:solidFill>
                <a:srgbClr val="4A5A69"/>
              </a:solidFill>
              <a:cs typeface="+mn-ea"/>
              <a:sym typeface="+mn-lt"/>
            </a:endParaRP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6494292" y="2858242"/>
            <a:ext cx="3265170" cy="1417356"/>
            <a:chOff x="803640" y="3362835"/>
            <a:chExt cx="2059657" cy="1417356"/>
          </a:xfrm>
        </p:grpSpPr>
        <p:sp>
          <p:nvSpPr>
            <p:cNvPr id="14" name="TextBox 10">
              <a:extLst>
                <a:ext uri="{FF2B5EF4-FFF2-40B4-BE49-F238E27FC236}">
                  <a16:creationId xmlns:a16="http://schemas.microsoft.com/office/drawing/2014/main" id="{DA2DC222-0703-4BF7-B46B-D07C7F5F48A9}"/>
                </a:ext>
              </a:extLst>
            </p:cNvPr>
            <p:cNvSpPr txBox="1"/>
            <p:nvPr/>
          </p:nvSpPr>
          <p:spPr>
            <a:xfrm>
              <a:off x="803640" y="3579862"/>
              <a:ext cx="2059657" cy="120032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最初的版本里我们将爆炸动图播放的模块写成在碰撞检测后的主线程中被调用，这样会造成爆炸动图闪烁、丢帧、甚至直接被其他画面元素覆盖等一系列问题，在改进后直接使用</a:t>
              </a:r>
              <a:r>
                <a:rPr lang="en-US" altLang="zh-CN" sz="1200" dirty="0">
                  <a:solidFill>
                    <a:schemeClr val="tx1">
                      <a:lumMod val="75000"/>
                      <a:lumOff val="25000"/>
                    </a:schemeClr>
                  </a:solidFill>
                  <a:cs typeface="+mn-ea"/>
                  <a:sym typeface="+mn-lt"/>
                </a:rPr>
                <a:t>timer</a:t>
              </a:r>
              <a:r>
                <a:rPr lang="zh-CN" altLang="en-US" sz="1200" dirty="0">
                  <a:solidFill>
                    <a:schemeClr val="tx1">
                      <a:lumMod val="75000"/>
                      <a:lumOff val="25000"/>
                    </a:schemeClr>
                  </a:solidFill>
                  <a:cs typeface="+mn-ea"/>
                  <a:sym typeface="+mn-lt"/>
                </a:rPr>
                <a:t>新加一个线程与主线程同步进行，解决了相关问题。</a:t>
              </a:r>
              <a:endParaRPr lang="ko-KR" altLang="en-US" sz="12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803640" y="3362835"/>
              <a:ext cx="2059657" cy="276999"/>
            </a:xfrm>
            <a:prstGeom prst="rect">
              <a:avLst/>
            </a:prstGeom>
            <a:noFill/>
          </p:spPr>
          <p:txBody>
            <a:bodyPr wrap="square" rtlCol="0">
              <a:spAutoFit/>
            </a:bodyPr>
            <a:lstStyle/>
            <a:p>
              <a:r>
                <a:rPr lang="zh-CN" altLang="en-US" sz="1200" b="1" dirty="0">
                  <a:solidFill>
                    <a:schemeClr val="tx1">
                      <a:lumMod val="75000"/>
                      <a:lumOff val="25000"/>
                    </a:schemeClr>
                  </a:solidFill>
                  <a:cs typeface="+mn-ea"/>
                  <a:sym typeface="+mn-lt"/>
                </a:rPr>
                <a:t>使用</a:t>
              </a:r>
              <a:r>
                <a:rPr lang="en-US" altLang="zh-CN" sz="1200" b="1" dirty="0">
                  <a:solidFill>
                    <a:schemeClr val="tx1">
                      <a:lumMod val="75000"/>
                      <a:lumOff val="25000"/>
                    </a:schemeClr>
                  </a:solidFill>
                  <a:cs typeface="+mn-ea"/>
                  <a:sym typeface="+mn-lt"/>
                </a:rPr>
                <a:t>timer</a:t>
              </a:r>
              <a:endParaRPr lang="ko-KR" altLang="en-US" sz="1200" b="1"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75198551-6963-0447-D28C-B4F8B734A2A0}"/>
              </a:ext>
            </a:extLst>
          </p:cNvPr>
          <p:cNvPicPr>
            <a:picLocks noChangeAspect="1"/>
          </p:cNvPicPr>
          <p:nvPr/>
        </p:nvPicPr>
        <p:blipFill>
          <a:blip r:embed="rId2"/>
          <a:stretch>
            <a:fillRect/>
          </a:stretch>
        </p:blipFill>
        <p:spPr>
          <a:xfrm>
            <a:off x="539797" y="1783730"/>
            <a:ext cx="5629004" cy="3632634"/>
          </a:xfrm>
          <a:prstGeom prst="rect">
            <a:avLst/>
          </a:prstGeom>
        </p:spPr>
      </p:pic>
    </p:spTree>
    <p:extLst>
      <p:ext uri="{BB962C8B-B14F-4D97-AF65-F5344CB8AC3E}">
        <p14:creationId xmlns:p14="http://schemas.microsoft.com/office/powerpoint/2010/main" val="534878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465067" y="602680"/>
            <a:ext cx="1261884" cy="523220"/>
          </a:xfrm>
          <a:prstGeom prst="rect">
            <a:avLst/>
          </a:prstGeom>
          <a:noFill/>
        </p:spPr>
        <p:txBody>
          <a:bodyPr wrap="none" rtlCol="0">
            <a:spAutoFit/>
          </a:bodyPr>
          <a:lstStyle/>
          <a:p>
            <a:pPr algn="ctr"/>
            <a:r>
              <a:rPr lang="zh-CN" altLang="en-US" sz="2800" dirty="0">
                <a:solidFill>
                  <a:srgbClr val="4A5A69"/>
                </a:solidFill>
                <a:cs typeface="+mn-ea"/>
                <a:sym typeface="+mn-lt"/>
              </a:rPr>
              <a:t>追踪弹</a:t>
            </a:r>
          </a:p>
        </p:txBody>
      </p:sp>
      <p:grpSp>
        <p:nvGrpSpPr>
          <p:cNvPr id="13" name="Group 14">
            <a:extLst>
              <a:ext uri="{FF2B5EF4-FFF2-40B4-BE49-F238E27FC236}">
                <a16:creationId xmlns:a16="http://schemas.microsoft.com/office/drawing/2014/main" id="{865F342E-784A-4391-BD9F-0B04903A2B09}"/>
              </a:ext>
            </a:extLst>
          </p:cNvPr>
          <p:cNvGrpSpPr/>
          <p:nvPr/>
        </p:nvGrpSpPr>
        <p:grpSpPr>
          <a:xfrm>
            <a:off x="6494292" y="2366142"/>
            <a:ext cx="4235555" cy="1815882"/>
            <a:chOff x="803640" y="2870735"/>
            <a:chExt cx="2671772" cy="1815882"/>
          </a:xfrm>
        </p:grpSpPr>
        <p:sp>
          <p:nvSpPr>
            <p:cNvPr id="14" name="TextBox 10">
              <a:extLst>
                <a:ext uri="{FF2B5EF4-FFF2-40B4-BE49-F238E27FC236}">
                  <a16:creationId xmlns:a16="http://schemas.microsoft.com/office/drawing/2014/main" id="{DA2DC222-0703-4BF7-B46B-D07C7F5F48A9}"/>
                </a:ext>
              </a:extLst>
            </p:cNvPr>
            <p:cNvSpPr txBox="1"/>
            <p:nvPr/>
          </p:nvSpPr>
          <p:spPr>
            <a:xfrm>
              <a:off x="1415755" y="2870735"/>
              <a:ext cx="2059657" cy="1815882"/>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为增加游戏难度给</a:t>
              </a:r>
              <a:r>
                <a:rPr lang="en-US" altLang="zh-CN" sz="1600" dirty="0">
                  <a:solidFill>
                    <a:schemeClr val="tx1">
                      <a:lumMod val="75000"/>
                      <a:lumOff val="25000"/>
                    </a:schemeClr>
                  </a:solidFill>
                  <a:cs typeface="+mn-ea"/>
                  <a:sym typeface="+mn-lt"/>
                </a:rPr>
                <a:t>boss</a:t>
              </a:r>
              <a:r>
                <a:rPr lang="zh-CN" altLang="en-US" sz="1600" dirty="0">
                  <a:solidFill>
                    <a:schemeClr val="tx1">
                      <a:lumMod val="75000"/>
                      <a:lumOff val="25000"/>
                    </a:schemeClr>
                  </a:solidFill>
                  <a:cs typeface="+mn-ea"/>
                  <a:sym typeface="+mn-lt"/>
                </a:rPr>
                <a:t>加上了追踪弹，其原理是保持子弹的合速度不变，根据子弹和飞机的相对位置将其速度正交分解，使子弹在与飞机纵坐标相等之前追踪，相等之后沿轨迹切线方向射出，防止子弹一直追踪。</a:t>
              </a:r>
              <a:endParaRPr lang="ko-KR" altLang="en-US" sz="1600" dirty="0">
                <a:solidFill>
                  <a:schemeClr val="tx1">
                    <a:lumMod val="75000"/>
                    <a:lumOff val="25000"/>
                  </a:schemeClr>
                </a:solidFill>
                <a:cs typeface="+mn-ea"/>
                <a:sym typeface="+mn-lt"/>
              </a:endParaRPr>
            </a:p>
          </p:txBody>
        </p:sp>
        <p:sp>
          <p:nvSpPr>
            <p:cNvPr id="15" name="TextBox 11">
              <a:extLst>
                <a:ext uri="{FF2B5EF4-FFF2-40B4-BE49-F238E27FC236}">
                  <a16:creationId xmlns:a16="http://schemas.microsoft.com/office/drawing/2014/main" id="{E55B4028-9A61-4ABB-99D7-BC8E70BA985C}"/>
                </a:ext>
              </a:extLst>
            </p:cNvPr>
            <p:cNvSpPr txBox="1"/>
            <p:nvPr/>
          </p:nvSpPr>
          <p:spPr>
            <a:xfrm>
              <a:off x="803640" y="3362835"/>
              <a:ext cx="2059657"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61845347-A211-46ED-9533-9D80F3D72D6C}"/>
              </a:ext>
            </a:extLst>
          </p:cNvPr>
          <p:cNvPicPr>
            <a:picLocks noChangeAspect="1"/>
          </p:cNvPicPr>
          <p:nvPr/>
        </p:nvPicPr>
        <p:blipFill>
          <a:blip r:embed="rId2"/>
          <a:stretch>
            <a:fillRect/>
          </a:stretch>
        </p:blipFill>
        <p:spPr>
          <a:xfrm>
            <a:off x="729491" y="2072522"/>
            <a:ext cx="5997460" cy="2712955"/>
          </a:xfrm>
          <a:prstGeom prst="rect">
            <a:avLst/>
          </a:prstGeom>
        </p:spPr>
      </p:pic>
    </p:spTree>
    <p:extLst>
      <p:ext uri="{BB962C8B-B14F-4D97-AF65-F5344CB8AC3E}">
        <p14:creationId xmlns:p14="http://schemas.microsoft.com/office/powerpoint/2010/main" val="4212013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656</Words>
  <Application>Microsoft Office PowerPoint</Application>
  <PresentationFormat>宽屏</PresentationFormat>
  <Paragraphs>62</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Helvetica Neue</vt:lpstr>
      <vt:lpstr>包图简圆体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李 华</cp:lastModifiedBy>
  <cp:revision>34</cp:revision>
  <dcterms:created xsi:type="dcterms:W3CDTF">2020-01-03T06:53:11Z</dcterms:created>
  <dcterms:modified xsi:type="dcterms:W3CDTF">2022-06-01T04:36:15Z</dcterms:modified>
</cp:coreProperties>
</file>