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7.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p:cViewPr varScale="1">
        <p:scale>
          <a:sx n="56" d="100"/>
          <a:sy n="56" d="100"/>
        </p:scale>
        <p:origin x="198"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7007DF8B-6F1F-4451-8E2B-F9D03A9793A9}" type="datetimeFigureOut">
              <a:rPr lang="en-IN" smtClean="0"/>
              <a:t>09-05-2024</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52EC7B47-55DD-4919-8192-AB1285A36DE6}" type="slidenum">
              <a:rPr lang="en-IN" smtClean="0"/>
              <a:t>‹#›</a:t>
            </a:fld>
            <a:endParaRPr lang="en-IN"/>
          </a:p>
        </p:txBody>
      </p:sp>
    </p:spTree>
    <p:extLst>
      <p:ext uri="{BB962C8B-B14F-4D97-AF65-F5344CB8AC3E}">
        <p14:creationId xmlns:p14="http://schemas.microsoft.com/office/powerpoint/2010/main" val="1427188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2EC7B47-55DD-4919-8192-AB1285A36DE6}" type="slidenum">
              <a:rPr lang="en-IN" smtClean="0"/>
              <a:t>3</a:t>
            </a:fld>
            <a:endParaRPr lang="en-IN"/>
          </a:p>
        </p:txBody>
      </p:sp>
    </p:spTree>
    <p:extLst>
      <p:ext uri="{BB962C8B-B14F-4D97-AF65-F5344CB8AC3E}">
        <p14:creationId xmlns:p14="http://schemas.microsoft.com/office/powerpoint/2010/main" val="3303048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4400" y="411480"/>
            <a:ext cx="16459200" cy="164592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5/9/2024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8.png"/><Relationship Id="rId18" Type="http://schemas.openxmlformats.org/officeDocument/2006/relationships/hyperlink" Target="https://www.pharmacytimes.com/view/the-aging-population-the-increasing-effects-on-health-care" TargetMode="External"/><Relationship Id="rId3" Type="http://schemas.openxmlformats.org/officeDocument/2006/relationships/image" Target="../media/image3.jpg"/><Relationship Id="rId21" Type="http://schemas.openxmlformats.org/officeDocument/2006/relationships/image" Target="../media/image13.jpeg"/><Relationship Id="rId7" Type="http://schemas.openxmlformats.org/officeDocument/2006/relationships/image" Target="../media/image6.png"/><Relationship Id="rId12" Type="http://schemas.openxmlformats.org/officeDocument/2006/relationships/hyperlink" Target="https://www.livemint.com/money/personal-finance/know-the-costs-of-caring-for-your-elderly-parents-at-home-11691428806006.html" TargetMode="External"/><Relationship Id="rId17" Type="http://schemas.openxmlformats.org/officeDocument/2006/relationships/hyperlink" Target="https://www.imf.org/en/Publications/fandd/issues/2020/03/changing-demographics-and-economic-growth-bloom" TargetMode="External"/><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hyperlink" Target="https://acl.gov/ltc/basic-needs/how-much-care-will-you-need" TargetMode="External"/><Relationship Id="rId5" Type="http://schemas.openxmlformats.org/officeDocument/2006/relationships/hyperlink" Target="https://en.wikipedia.org/wiki/Population_ageing" TargetMode="External"/><Relationship Id="rId15" Type="http://schemas.openxmlformats.org/officeDocument/2006/relationships/image" Target="../media/image10.png"/><Relationship Id="rId23" Type="http://schemas.openxmlformats.org/officeDocument/2006/relationships/image" Target="../media/image15.png"/><Relationship Id="rId10" Type="http://schemas.openxmlformats.org/officeDocument/2006/relationships/hyperlink" Target="https://www.un.org/en/global-issues/population" TargetMode="External"/><Relationship Id="rId19" Type="http://schemas.openxmlformats.org/officeDocument/2006/relationships/hyperlink" Target="https://www.grandviewresearch.com/industry-analysis/us-assisted-living-facility-market" TargetMode="External"/><Relationship Id="rId4" Type="http://schemas.openxmlformats.org/officeDocument/2006/relationships/image" Target="../media/image4.jpg"/><Relationship Id="rId9" Type="http://schemas.openxmlformats.org/officeDocument/2006/relationships/hyperlink" Target="https://www.theguardian.com/society/2005/dec/09/health.politics" TargetMode="External"/><Relationship Id="rId14" Type="http://schemas.openxmlformats.org/officeDocument/2006/relationships/image" Target="../media/image9.png"/><Relationship Id="rId22" Type="http://schemas.openxmlformats.org/officeDocument/2006/relationships/image" Target="../media/image14.png"/></Relationships>
</file>

<file path=ppt/slides/_rels/slide4.xml.rels><?xml version="1.0" encoding="UTF-8" standalone="yes"?>
<Relationships xmlns="http://schemas.openxmlformats.org/package/2006/relationships"><Relationship Id="rId13" Type="http://schemas.openxmlformats.org/officeDocument/2006/relationships/image" Target="../media/image27.png"/><Relationship Id="rId18" Type="http://schemas.openxmlformats.org/officeDocument/2006/relationships/hyperlink" Target="https://www.ncbi.nlm.nih.gov/books/NBK51841/#%3A~%3Atext%3DOnly%204.5%20percent%20(about%201.5%2Cmillion)%20live%20in%20the%20community" TargetMode="External"/><Relationship Id="rId26" Type="http://schemas.openxmlformats.org/officeDocument/2006/relationships/image" Target="../media/image38.png"/><Relationship Id="rId39" Type="http://schemas.openxmlformats.org/officeDocument/2006/relationships/image" Target="../media/image50.png"/><Relationship Id="rId21" Type="http://schemas.openxmlformats.org/officeDocument/2006/relationships/image" Target="../media/image33.png"/><Relationship Id="rId34" Type="http://schemas.openxmlformats.org/officeDocument/2006/relationships/image" Target="../media/image45.png"/><Relationship Id="rId42" Type="http://schemas.openxmlformats.org/officeDocument/2006/relationships/image" Target="../media/image53.png"/><Relationship Id="rId7" Type="http://schemas.openxmlformats.org/officeDocument/2006/relationships/image" Target="../media/image21.png"/><Relationship Id="rId2" Type="http://schemas.openxmlformats.org/officeDocument/2006/relationships/image" Target="../media/image16.png"/><Relationship Id="rId16" Type="http://schemas.openxmlformats.org/officeDocument/2006/relationships/image" Target="../media/image30.png"/><Relationship Id="rId20" Type="http://schemas.openxmlformats.org/officeDocument/2006/relationships/hyperlink" Target="https://www.cdc.gov/injury/features/older-adult-falls/index.html" TargetMode="External"/><Relationship Id="rId29" Type="http://schemas.openxmlformats.org/officeDocument/2006/relationships/image" Target="../media/image40.png"/><Relationship Id="rId41" Type="http://schemas.openxmlformats.org/officeDocument/2006/relationships/image" Target="../media/image52.png"/><Relationship Id="rId1" Type="http://schemas.openxmlformats.org/officeDocument/2006/relationships/slideLayout" Target="../slideLayouts/slideLayout5.xml"/><Relationship Id="rId6" Type="http://schemas.openxmlformats.org/officeDocument/2006/relationships/image" Target="../media/image20.png"/><Relationship Id="rId11" Type="http://schemas.openxmlformats.org/officeDocument/2006/relationships/image" Target="../media/image25.png"/><Relationship Id="rId24" Type="http://schemas.openxmlformats.org/officeDocument/2006/relationships/image" Target="../media/image36.png"/><Relationship Id="rId32" Type="http://schemas.openxmlformats.org/officeDocument/2006/relationships/image" Target="../media/image43.png"/><Relationship Id="rId37" Type="http://schemas.openxmlformats.org/officeDocument/2006/relationships/image" Target="../media/image48.png"/><Relationship Id="rId40" Type="http://schemas.openxmlformats.org/officeDocument/2006/relationships/image" Target="../media/image51.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5.png"/><Relationship Id="rId28" Type="http://schemas.openxmlformats.org/officeDocument/2006/relationships/image" Target="../media/image39.png"/><Relationship Id="rId36" Type="http://schemas.openxmlformats.org/officeDocument/2006/relationships/image" Target="../media/image47.png"/><Relationship Id="rId10" Type="http://schemas.openxmlformats.org/officeDocument/2006/relationships/image" Target="../media/image24.png"/><Relationship Id="rId19" Type="http://schemas.openxmlformats.org/officeDocument/2006/relationships/image" Target="../media/image32.png"/><Relationship Id="rId31" Type="http://schemas.openxmlformats.org/officeDocument/2006/relationships/image" Target="../media/image42.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4.png"/><Relationship Id="rId27" Type="http://schemas.openxmlformats.org/officeDocument/2006/relationships/hyperlink" Target="https://medium.com/%40kriteshabhishek/the-rise-and-rise-of-middle-class-in-india-d5e9d29551ee" TargetMode="External"/><Relationship Id="rId30" Type="http://schemas.openxmlformats.org/officeDocument/2006/relationships/image" Target="../media/image41.png"/><Relationship Id="rId35" Type="http://schemas.openxmlformats.org/officeDocument/2006/relationships/image" Target="../media/image46.png"/><Relationship Id="rId43" Type="http://schemas.openxmlformats.org/officeDocument/2006/relationships/image" Target="../media/image54.png"/><Relationship Id="rId8" Type="http://schemas.openxmlformats.org/officeDocument/2006/relationships/image" Target="../media/image22.png"/><Relationship Id="rId3" Type="http://schemas.openxmlformats.org/officeDocument/2006/relationships/image" Target="../media/image17.png"/><Relationship Id="rId12" Type="http://schemas.openxmlformats.org/officeDocument/2006/relationships/image" Target="../media/image26.png"/><Relationship Id="rId17" Type="http://schemas.openxmlformats.org/officeDocument/2006/relationships/image" Target="../media/image31.png"/><Relationship Id="rId25" Type="http://schemas.openxmlformats.org/officeDocument/2006/relationships/image" Target="../media/image37.png"/><Relationship Id="rId33" Type="http://schemas.openxmlformats.org/officeDocument/2006/relationships/image" Target="../media/image44.png"/><Relationship Id="rId38" Type="http://schemas.openxmlformats.org/officeDocument/2006/relationships/image" Target="../media/image49.png"/></Relationships>
</file>

<file path=ppt/slides/_rels/slide5.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18" Type="http://schemas.openxmlformats.org/officeDocument/2006/relationships/image" Target="../media/image71.png"/><Relationship Id="rId3" Type="http://schemas.openxmlformats.org/officeDocument/2006/relationships/image" Target="../media/image56.png"/><Relationship Id="rId21" Type="http://schemas.openxmlformats.org/officeDocument/2006/relationships/image" Target="../media/image74.png"/><Relationship Id="rId7" Type="http://schemas.openxmlformats.org/officeDocument/2006/relationships/image" Target="../media/image60.png"/><Relationship Id="rId12" Type="http://schemas.openxmlformats.org/officeDocument/2006/relationships/image" Target="../media/image65.png"/><Relationship Id="rId17" Type="http://schemas.openxmlformats.org/officeDocument/2006/relationships/image" Target="../media/image70.png"/><Relationship Id="rId25" Type="http://schemas.openxmlformats.org/officeDocument/2006/relationships/image" Target="../media/image77.jpeg"/><Relationship Id="rId2" Type="http://schemas.openxmlformats.org/officeDocument/2006/relationships/image" Target="../media/image55.png"/><Relationship Id="rId16" Type="http://schemas.openxmlformats.org/officeDocument/2006/relationships/image" Target="../media/image69.png"/><Relationship Id="rId20" Type="http://schemas.openxmlformats.org/officeDocument/2006/relationships/image" Target="../media/image73.png"/><Relationship Id="rId1" Type="http://schemas.openxmlformats.org/officeDocument/2006/relationships/slideLayout" Target="../slideLayouts/slideLayout5.xml"/><Relationship Id="rId6" Type="http://schemas.openxmlformats.org/officeDocument/2006/relationships/image" Target="../media/image59.png"/><Relationship Id="rId11" Type="http://schemas.openxmlformats.org/officeDocument/2006/relationships/image" Target="../media/image64.png"/><Relationship Id="rId24" Type="http://schemas.openxmlformats.org/officeDocument/2006/relationships/hyperlink" Target="https://www.ncbi.nlm.nih.gov/pmc/articles/PMC4681302/#%3A~%3Atext%3DBased%20on%20these%20estimates%2C%20we%2Con%20the%20health%20care%20system" TargetMode="External"/><Relationship Id="rId5" Type="http://schemas.openxmlformats.org/officeDocument/2006/relationships/image" Target="../media/image58.png"/><Relationship Id="rId15" Type="http://schemas.openxmlformats.org/officeDocument/2006/relationships/image" Target="../media/image68.png"/><Relationship Id="rId23" Type="http://schemas.openxmlformats.org/officeDocument/2006/relationships/image" Target="../media/image76.png"/><Relationship Id="rId10" Type="http://schemas.openxmlformats.org/officeDocument/2006/relationships/image" Target="../media/image63.png"/><Relationship Id="rId19" Type="http://schemas.openxmlformats.org/officeDocument/2006/relationships/image" Target="../media/image72.png"/><Relationship Id="rId4" Type="http://schemas.openxmlformats.org/officeDocument/2006/relationships/image" Target="../media/image57.png"/><Relationship Id="rId9" Type="http://schemas.openxmlformats.org/officeDocument/2006/relationships/image" Target="../media/image62.png"/><Relationship Id="rId14" Type="http://schemas.openxmlformats.org/officeDocument/2006/relationships/image" Target="../media/image67.png"/><Relationship Id="rId22" Type="http://schemas.openxmlformats.org/officeDocument/2006/relationships/image" Target="../media/image75.png"/></Relationships>
</file>

<file path=ppt/slides/_rels/slide6.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89.jpeg"/><Relationship Id="rId3" Type="http://schemas.openxmlformats.org/officeDocument/2006/relationships/image" Target="../media/image79.png"/><Relationship Id="rId7" Type="http://schemas.openxmlformats.org/officeDocument/2006/relationships/image" Target="../media/image83.png"/><Relationship Id="rId12" Type="http://schemas.openxmlformats.org/officeDocument/2006/relationships/image" Target="../media/image88.jpeg"/><Relationship Id="rId2" Type="http://schemas.openxmlformats.org/officeDocument/2006/relationships/image" Target="../media/image78.png"/><Relationship Id="rId1" Type="http://schemas.openxmlformats.org/officeDocument/2006/relationships/slideLayout" Target="../slideLayouts/slideLayout5.xml"/><Relationship Id="rId6" Type="http://schemas.openxmlformats.org/officeDocument/2006/relationships/image" Target="../media/image82.png"/><Relationship Id="rId11" Type="http://schemas.openxmlformats.org/officeDocument/2006/relationships/image" Target="../media/image87.jpg"/><Relationship Id="rId5" Type="http://schemas.openxmlformats.org/officeDocument/2006/relationships/image" Target="../media/image81.png"/><Relationship Id="rId10" Type="http://schemas.openxmlformats.org/officeDocument/2006/relationships/image" Target="../media/image86.png"/><Relationship Id="rId4" Type="http://schemas.openxmlformats.org/officeDocument/2006/relationships/image" Target="../media/image80.png"/><Relationship Id="rId9" Type="http://schemas.openxmlformats.org/officeDocument/2006/relationships/image" Target="../media/image85.png"/><Relationship Id="rId14" Type="http://schemas.openxmlformats.org/officeDocument/2006/relationships/image" Target="../media/image90.jpeg"/></Relationships>
</file>

<file path=ppt/slides/_rels/slide7.xml.rels><?xml version="1.0" encoding="UTF-8" standalone="yes"?>
<Relationships xmlns="http://schemas.openxmlformats.org/package/2006/relationships"><Relationship Id="rId3" Type="http://schemas.openxmlformats.org/officeDocument/2006/relationships/image" Target="../media/image92.jpeg"/><Relationship Id="rId2" Type="http://schemas.openxmlformats.org/officeDocument/2006/relationships/image" Target="../media/image91.jpeg"/><Relationship Id="rId1" Type="http://schemas.openxmlformats.org/officeDocument/2006/relationships/slideLayout" Target="../slideLayouts/slideLayout5.xml"/><Relationship Id="rId4" Type="http://schemas.openxmlformats.org/officeDocument/2006/relationships/image" Target="../media/image93.jpeg"/></Relationships>
</file>

<file path=ppt/slides/_rels/slide8.xml.rels><?xml version="1.0" encoding="UTF-8" standalone="yes"?>
<Relationships xmlns="http://schemas.openxmlformats.org/package/2006/relationships"><Relationship Id="rId13" Type="http://schemas.openxmlformats.org/officeDocument/2006/relationships/image" Target="../media/image105.png"/><Relationship Id="rId18" Type="http://schemas.openxmlformats.org/officeDocument/2006/relationships/image" Target="../media/image110.png"/><Relationship Id="rId26" Type="http://schemas.openxmlformats.org/officeDocument/2006/relationships/image" Target="../media/image118.png"/><Relationship Id="rId3" Type="http://schemas.openxmlformats.org/officeDocument/2006/relationships/image" Target="../media/image95.png"/><Relationship Id="rId21" Type="http://schemas.openxmlformats.org/officeDocument/2006/relationships/image" Target="../media/image113.png"/><Relationship Id="rId34" Type="http://schemas.openxmlformats.org/officeDocument/2006/relationships/image" Target="../media/image126.png"/><Relationship Id="rId7" Type="http://schemas.openxmlformats.org/officeDocument/2006/relationships/image" Target="../media/image99.png"/><Relationship Id="rId12" Type="http://schemas.openxmlformats.org/officeDocument/2006/relationships/image" Target="../media/image104.png"/><Relationship Id="rId17" Type="http://schemas.openxmlformats.org/officeDocument/2006/relationships/image" Target="../media/image109.png"/><Relationship Id="rId25" Type="http://schemas.openxmlformats.org/officeDocument/2006/relationships/image" Target="../media/image117.png"/><Relationship Id="rId33" Type="http://schemas.openxmlformats.org/officeDocument/2006/relationships/image" Target="../media/image125.png"/><Relationship Id="rId2" Type="http://schemas.openxmlformats.org/officeDocument/2006/relationships/image" Target="../media/image94.png"/><Relationship Id="rId16" Type="http://schemas.openxmlformats.org/officeDocument/2006/relationships/image" Target="../media/image108.png"/><Relationship Id="rId20" Type="http://schemas.openxmlformats.org/officeDocument/2006/relationships/image" Target="../media/image112.png"/><Relationship Id="rId29" Type="http://schemas.openxmlformats.org/officeDocument/2006/relationships/image" Target="../media/image121.png"/><Relationship Id="rId1" Type="http://schemas.openxmlformats.org/officeDocument/2006/relationships/slideLayout" Target="../slideLayouts/slideLayout5.xml"/><Relationship Id="rId6" Type="http://schemas.openxmlformats.org/officeDocument/2006/relationships/image" Target="../media/image98.png"/><Relationship Id="rId11" Type="http://schemas.openxmlformats.org/officeDocument/2006/relationships/image" Target="../media/image103.png"/><Relationship Id="rId24" Type="http://schemas.openxmlformats.org/officeDocument/2006/relationships/image" Target="../media/image116.png"/><Relationship Id="rId32" Type="http://schemas.openxmlformats.org/officeDocument/2006/relationships/image" Target="../media/image124.png"/><Relationship Id="rId5" Type="http://schemas.openxmlformats.org/officeDocument/2006/relationships/image" Target="../media/image97.png"/><Relationship Id="rId15" Type="http://schemas.openxmlformats.org/officeDocument/2006/relationships/image" Target="../media/image107.png"/><Relationship Id="rId23" Type="http://schemas.openxmlformats.org/officeDocument/2006/relationships/image" Target="../media/image115.png"/><Relationship Id="rId28" Type="http://schemas.openxmlformats.org/officeDocument/2006/relationships/image" Target="../media/image120.png"/><Relationship Id="rId10" Type="http://schemas.openxmlformats.org/officeDocument/2006/relationships/image" Target="../media/image102.png"/><Relationship Id="rId19" Type="http://schemas.openxmlformats.org/officeDocument/2006/relationships/image" Target="../media/image111.png"/><Relationship Id="rId31" Type="http://schemas.openxmlformats.org/officeDocument/2006/relationships/image" Target="../media/image123.png"/><Relationship Id="rId4" Type="http://schemas.openxmlformats.org/officeDocument/2006/relationships/image" Target="../media/image96.png"/><Relationship Id="rId9" Type="http://schemas.openxmlformats.org/officeDocument/2006/relationships/image" Target="../media/image101.png"/><Relationship Id="rId14" Type="http://schemas.openxmlformats.org/officeDocument/2006/relationships/image" Target="../media/image106.png"/><Relationship Id="rId22" Type="http://schemas.openxmlformats.org/officeDocument/2006/relationships/image" Target="../media/image114.png"/><Relationship Id="rId27" Type="http://schemas.openxmlformats.org/officeDocument/2006/relationships/image" Target="../media/image119.png"/><Relationship Id="rId30" Type="http://schemas.openxmlformats.org/officeDocument/2006/relationships/image" Target="../media/image122.png"/><Relationship Id="rId8" Type="http://schemas.openxmlformats.org/officeDocument/2006/relationships/image" Target="../media/image10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269340-5DF4-8007-7592-A1F1D9DCF1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266700"/>
            <a:ext cx="5795963" cy="5795963"/>
          </a:xfrm>
          <a:prstGeom prst="rect">
            <a:avLst/>
          </a:prstGeom>
        </p:spPr>
      </p:pic>
      <p:sp>
        <p:nvSpPr>
          <p:cNvPr id="5" name="Rectangle: Rounded Corners 4">
            <a:extLst>
              <a:ext uri="{FF2B5EF4-FFF2-40B4-BE49-F238E27FC236}">
                <a16:creationId xmlns:a16="http://schemas.microsoft.com/office/drawing/2014/main" id="{A0BC20EB-2076-B96D-FA4D-D6ED1B30F7C9}"/>
              </a:ext>
            </a:extLst>
          </p:cNvPr>
          <p:cNvSpPr/>
          <p:nvPr/>
        </p:nvSpPr>
        <p:spPr>
          <a:xfrm>
            <a:off x="3276600" y="6062663"/>
            <a:ext cx="10439400" cy="98583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EF04C0E-DA36-D62B-E320-78EB04AE874B}"/>
              </a:ext>
            </a:extLst>
          </p:cNvPr>
          <p:cNvSpPr txBox="1"/>
          <p:nvPr/>
        </p:nvSpPr>
        <p:spPr>
          <a:xfrm>
            <a:off x="3276600" y="6062662"/>
            <a:ext cx="10439400" cy="800219"/>
          </a:xfrm>
          <a:prstGeom prst="rect">
            <a:avLst/>
          </a:prstGeom>
          <a:noFill/>
        </p:spPr>
        <p:txBody>
          <a:bodyPr wrap="square" rtlCol="0">
            <a:spAutoFit/>
          </a:bodyPr>
          <a:lstStyle/>
          <a:p>
            <a:r>
              <a:rPr lang="en-IN" dirty="0"/>
              <a:t> </a:t>
            </a:r>
            <a:endParaRPr lang="en-IN" sz="2800" dirty="0">
              <a:solidFill>
                <a:schemeClr val="bg1"/>
              </a:solidFill>
            </a:endParaRPr>
          </a:p>
          <a:p>
            <a:r>
              <a:rPr lang="en-IN" sz="2800" dirty="0">
                <a:solidFill>
                  <a:schemeClr val="bg1"/>
                </a:solidFill>
              </a:rPr>
              <a:t>         Application for the post of Product Management Intern</a:t>
            </a:r>
            <a:endParaRPr lang="en-IN" dirty="0"/>
          </a:p>
        </p:txBody>
      </p:sp>
      <p:sp>
        <p:nvSpPr>
          <p:cNvPr id="7" name="Rectangle: Rounded Corners 6">
            <a:extLst>
              <a:ext uri="{FF2B5EF4-FFF2-40B4-BE49-F238E27FC236}">
                <a16:creationId xmlns:a16="http://schemas.microsoft.com/office/drawing/2014/main" id="{BF22AA10-9C77-8CFD-D8D3-B1DD649ACD36}"/>
              </a:ext>
            </a:extLst>
          </p:cNvPr>
          <p:cNvSpPr/>
          <p:nvPr/>
        </p:nvSpPr>
        <p:spPr>
          <a:xfrm>
            <a:off x="3886200" y="7505700"/>
            <a:ext cx="9067800" cy="762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6BC00A3C-1264-B0B3-EE6F-2FA7D1D4784D}"/>
              </a:ext>
            </a:extLst>
          </p:cNvPr>
          <p:cNvSpPr txBox="1"/>
          <p:nvPr/>
        </p:nvSpPr>
        <p:spPr>
          <a:xfrm>
            <a:off x="3733800" y="7320085"/>
            <a:ext cx="8610600" cy="800219"/>
          </a:xfrm>
          <a:prstGeom prst="rect">
            <a:avLst/>
          </a:prstGeom>
          <a:noFill/>
        </p:spPr>
        <p:txBody>
          <a:bodyPr wrap="square" rtlCol="0">
            <a:spAutoFit/>
          </a:bodyPr>
          <a:lstStyle/>
          <a:p>
            <a:r>
              <a:rPr lang="en-IN" dirty="0"/>
              <a:t> </a:t>
            </a:r>
          </a:p>
          <a:p>
            <a:r>
              <a:rPr lang="en-IN" sz="2800" dirty="0"/>
              <a:t>                                       Name: Faiza Kashish</a:t>
            </a:r>
          </a:p>
        </p:txBody>
      </p:sp>
      <p:sp>
        <p:nvSpPr>
          <p:cNvPr id="9" name="Rectangle: Rounded Corners 8">
            <a:extLst>
              <a:ext uri="{FF2B5EF4-FFF2-40B4-BE49-F238E27FC236}">
                <a16:creationId xmlns:a16="http://schemas.microsoft.com/office/drawing/2014/main" id="{EFCEBB34-0392-64B2-4225-E698FDD9B90D}"/>
              </a:ext>
            </a:extLst>
          </p:cNvPr>
          <p:cNvSpPr/>
          <p:nvPr/>
        </p:nvSpPr>
        <p:spPr>
          <a:xfrm>
            <a:off x="3886200" y="8496778"/>
            <a:ext cx="9067800" cy="80021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2800" dirty="0"/>
              <a:t>2024 Graduate</a:t>
            </a:r>
          </a:p>
        </p:txBody>
      </p:sp>
      <p:sp>
        <p:nvSpPr>
          <p:cNvPr id="10" name="TextBox 9">
            <a:extLst>
              <a:ext uri="{FF2B5EF4-FFF2-40B4-BE49-F238E27FC236}">
                <a16:creationId xmlns:a16="http://schemas.microsoft.com/office/drawing/2014/main" id="{D8624424-BABB-83E3-47A4-20F48C05C7DF}"/>
              </a:ext>
            </a:extLst>
          </p:cNvPr>
          <p:cNvSpPr txBox="1"/>
          <p:nvPr/>
        </p:nvSpPr>
        <p:spPr>
          <a:xfrm>
            <a:off x="3124200" y="7886700"/>
            <a:ext cx="9829799" cy="800219"/>
          </a:xfrm>
          <a:prstGeom prst="rect">
            <a:avLst/>
          </a:prstGeom>
          <a:noFill/>
        </p:spPr>
        <p:txBody>
          <a:bodyPr wrap="square" rtlCol="0">
            <a:spAutoFit/>
          </a:bodyPr>
          <a:lstStyle/>
          <a:p>
            <a:r>
              <a:rPr lang="en-IN" dirty="0"/>
              <a:t>                                     </a:t>
            </a:r>
          </a:p>
          <a:p>
            <a:r>
              <a:rPr lang="en-IN" sz="2800" dirty="0"/>
              <a:t>                                  </a:t>
            </a:r>
          </a:p>
        </p:txBody>
      </p:sp>
      <p:sp>
        <p:nvSpPr>
          <p:cNvPr id="11" name="Rectangle: Rounded Corners 10">
            <a:extLst>
              <a:ext uri="{FF2B5EF4-FFF2-40B4-BE49-F238E27FC236}">
                <a16:creationId xmlns:a16="http://schemas.microsoft.com/office/drawing/2014/main" id="{6F4582F9-EA13-992D-8E14-7E7F230AB376}"/>
              </a:ext>
            </a:extLst>
          </p:cNvPr>
          <p:cNvSpPr/>
          <p:nvPr/>
        </p:nvSpPr>
        <p:spPr>
          <a:xfrm>
            <a:off x="3886200" y="9563100"/>
            <a:ext cx="9067799" cy="7239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06EDB59B-B2B6-94F7-192B-E9A76F150408}"/>
              </a:ext>
            </a:extLst>
          </p:cNvPr>
          <p:cNvSpPr txBox="1"/>
          <p:nvPr/>
        </p:nvSpPr>
        <p:spPr>
          <a:xfrm>
            <a:off x="3886201" y="9524880"/>
            <a:ext cx="9067798" cy="800219"/>
          </a:xfrm>
          <a:prstGeom prst="rect">
            <a:avLst/>
          </a:prstGeom>
          <a:noFill/>
        </p:spPr>
        <p:txBody>
          <a:bodyPr wrap="square" rtlCol="0">
            <a:spAutoFit/>
          </a:bodyPr>
          <a:lstStyle/>
          <a:p>
            <a:endParaRPr lang="en-IN" dirty="0"/>
          </a:p>
          <a:p>
            <a:r>
              <a:rPr lang="en-IN" sz="2800" dirty="0"/>
              <a:t>                                           IIT Kharagpur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D1CBD3-3B15-3FA1-0A27-2D2CAFADC9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474"/>
            <a:ext cx="17983200" cy="6057900"/>
          </a:xfrm>
          <a:prstGeom prst="rect">
            <a:avLst/>
          </a:prstGeom>
        </p:spPr>
      </p:pic>
      <p:sp>
        <p:nvSpPr>
          <p:cNvPr id="5" name="Rectangle: Rounded Corners 4">
            <a:extLst>
              <a:ext uri="{FF2B5EF4-FFF2-40B4-BE49-F238E27FC236}">
                <a16:creationId xmlns:a16="http://schemas.microsoft.com/office/drawing/2014/main" id="{F898586F-EC91-5B45-0470-3038A7D14F3A}"/>
              </a:ext>
            </a:extLst>
          </p:cNvPr>
          <p:cNvSpPr/>
          <p:nvPr/>
        </p:nvSpPr>
        <p:spPr>
          <a:xfrm>
            <a:off x="4038600" y="5905500"/>
            <a:ext cx="8686800" cy="914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 </a:t>
            </a:r>
          </a:p>
        </p:txBody>
      </p:sp>
      <p:sp>
        <p:nvSpPr>
          <p:cNvPr id="6" name="TextBox 5">
            <a:extLst>
              <a:ext uri="{FF2B5EF4-FFF2-40B4-BE49-F238E27FC236}">
                <a16:creationId xmlns:a16="http://schemas.microsoft.com/office/drawing/2014/main" id="{B27956D0-D644-4934-0045-4C0F8DEECFEC}"/>
              </a:ext>
            </a:extLst>
          </p:cNvPr>
          <p:cNvSpPr txBox="1"/>
          <p:nvPr/>
        </p:nvSpPr>
        <p:spPr>
          <a:xfrm>
            <a:off x="4038600" y="6028426"/>
            <a:ext cx="8686800" cy="523220"/>
          </a:xfrm>
          <a:prstGeom prst="rect">
            <a:avLst/>
          </a:prstGeom>
          <a:noFill/>
        </p:spPr>
        <p:txBody>
          <a:bodyPr wrap="square" rtlCol="0">
            <a:spAutoFit/>
          </a:bodyPr>
          <a:lstStyle/>
          <a:p>
            <a:r>
              <a:rPr lang="en-IN" sz="2800" dirty="0">
                <a:solidFill>
                  <a:schemeClr val="bg1"/>
                </a:solidFill>
              </a:rPr>
              <a:t>                                    Problem Overview</a:t>
            </a:r>
          </a:p>
        </p:txBody>
      </p:sp>
      <p:sp>
        <p:nvSpPr>
          <p:cNvPr id="7" name="Rectangle 6">
            <a:extLst>
              <a:ext uri="{FF2B5EF4-FFF2-40B4-BE49-F238E27FC236}">
                <a16:creationId xmlns:a16="http://schemas.microsoft.com/office/drawing/2014/main" id="{BB726AD2-C7CB-4CDB-C9EA-78E296CB4066}"/>
              </a:ext>
            </a:extLst>
          </p:cNvPr>
          <p:cNvSpPr/>
          <p:nvPr/>
        </p:nvSpPr>
        <p:spPr>
          <a:xfrm>
            <a:off x="1295400" y="7124700"/>
            <a:ext cx="16154400" cy="2590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5F53FF80-2D42-2D54-F9FF-5746F2934499}"/>
              </a:ext>
            </a:extLst>
          </p:cNvPr>
          <p:cNvSpPr txBox="1"/>
          <p:nvPr/>
        </p:nvSpPr>
        <p:spPr>
          <a:xfrm>
            <a:off x="1295400" y="7124700"/>
            <a:ext cx="16002000" cy="2308324"/>
          </a:xfrm>
          <a:prstGeom prst="rect">
            <a:avLst/>
          </a:prstGeom>
          <a:noFill/>
        </p:spPr>
        <p:txBody>
          <a:bodyPr wrap="square" rtlCol="0">
            <a:spAutoFit/>
          </a:bodyPr>
          <a:lstStyle/>
          <a:p>
            <a:pPr algn="l"/>
            <a:r>
              <a:rPr lang="en-US" b="0" i="0" dirty="0">
                <a:solidFill>
                  <a:srgbClr val="222222"/>
                </a:solidFill>
                <a:effectLst/>
              </a:rPr>
              <a:t>In the context of India's dynamic economic landscape, managing personal finances efficiently is becoming increasingly important for individuals. This project proposes an Automated Expense Tracker and Financial Advisor application designed to help individuals manage their expenses more effectively and make informed financial decisions using technology.</a:t>
            </a:r>
          </a:p>
          <a:p>
            <a:pPr algn="l"/>
            <a:br>
              <a:rPr lang="en-US" b="0" i="0" dirty="0">
                <a:solidFill>
                  <a:srgbClr val="222222"/>
                </a:solidFill>
                <a:effectLst/>
              </a:rPr>
            </a:br>
            <a:r>
              <a:rPr lang="en-US" b="0" i="0" dirty="0">
                <a:solidFill>
                  <a:srgbClr val="222222"/>
                </a:solidFill>
                <a:effectLst/>
                <a:latin typeface="Arial Black" panose="020B0A04020102020204" pitchFamily="34" charset="0"/>
              </a:rPr>
              <a:t>Objective:</a:t>
            </a:r>
          </a:p>
          <a:p>
            <a:pPr algn="l"/>
            <a:r>
              <a:rPr lang="en-US" b="0" i="0" dirty="0">
                <a:solidFill>
                  <a:srgbClr val="222222"/>
                </a:solidFill>
                <a:effectLst/>
              </a:rPr>
              <a:t>To develop a comprehensive mobile application that not only tracks expenses automatically but also provides personalized financial advice based on the user’s spending patterns and financial goals.</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27916" y="9582863"/>
            <a:ext cx="17879284" cy="704137"/>
          </a:xfrm>
          <a:prstGeom prst="rect">
            <a:avLst/>
          </a:prstGeom>
        </p:spPr>
      </p:pic>
      <p:sp>
        <p:nvSpPr>
          <p:cNvPr id="3" name="object 3"/>
          <p:cNvSpPr/>
          <p:nvPr/>
        </p:nvSpPr>
        <p:spPr>
          <a:xfrm>
            <a:off x="227075" y="7490459"/>
            <a:ext cx="5160645" cy="1716405"/>
          </a:xfrm>
          <a:custGeom>
            <a:avLst/>
            <a:gdLst/>
            <a:ahLst/>
            <a:cxnLst/>
            <a:rect l="l" t="t" r="r" b="b"/>
            <a:pathLst>
              <a:path w="5160645" h="1716404">
                <a:moveTo>
                  <a:pt x="4891278" y="0"/>
                </a:moveTo>
                <a:lnTo>
                  <a:pt x="268973" y="0"/>
                </a:lnTo>
                <a:lnTo>
                  <a:pt x="225343" y="3954"/>
                </a:lnTo>
                <a:lnTo>
                  <a:pt x="183956" y="15401"/>
                </a:lnTo>
                <a:lnTo>
                  <a:pt x="145363" y="33720"/>
                </a:lnTo>
                <a:lnTo>
                  <a:pt x="110120" y="58289"/>
                </a:lnTo>
                <a:lnTo>
                  <a:pt x="78779" y="88487"/>
                </a:lnTo>
                <a:lnTo>
                  <a:pt x="51895" y="123690"/>
                </a:lnTo>
                <a:lnTo>
                  <a:pt x="30021" y="163279"/>
                </a:lnTo>
                <a:lnTo>
                  <a:pt x="13712" y="206630"/>
                </a:lnTo>
                <a:lnTo>
                  <a:pt x="3520" y="253121"/>
                </a:lnTo>
                <a:lnTo>
                  <a:pt x="0" y="302133"/>
                </a:lnTo>
                <a:lnTo>
                  <a:pt x="0" y="1413891"/>
                </a:lnTo>
                <a:lnTo>
                  <a:pt x="3520" y="1462902"/>
                </a:lnTo>
                <a:lnTo>
                  <a:pt x="13712" y="1509393"/>
                </a:lnTo>
                <a:lnTo>
                  <a:pt x="30021" y="1552744"/>
                </a:lnTo>
                <a:lnTo>
                  <a:pt x="51895" y="1592333"/>
                </a:lnTo>
                <a:lnTo>
                  <a:pt x="78779" y="1627536"/>
                </a:lnTo>
                <a:lnTo>
                  <a:pt x="110120" y="1657734"/>
                </a:lnTo>
                <a:lnTo>
                  <a:pt x="145363" y="1682303"/>
                </a:lnTo>
                <a:lnTo>
                  <a:pt x="183956" y="1700622"/>
                </a:lnTo>
                <a:lnTo>
                  <a:pt x="225343" y="1712069"/>
                </a:lnTo>
                <a:lnTo>
                  <a:pt x="268973" y="1716024"/>
                </a:lnTo>
                <a:lnTo>
                  <a:pt x="4891278" y="1716024"/>
                </a:lnTo>
                <a:lnTo>
                  <a:pt x="4944006" y="1710165"/>
                </a:lnTo>
                <a:lnTo>
                  <a:pt x="4994211" y="1693029"/>
                </a:lnTo>
                <a:lnTo>
                  <a:pt x="5040510" y="1665269"/>
                </a:lnTo>
                <a:lnTo>
                  <a:pt x="5081524" y="1627543"/>
                </a:lnTo>
                <a:lnTo>
                  <a:pt x="5109073" y="1591261"/>
                </a:lnTo>
                <a:lnTo>
                  <a:pt x="5131021" y="1550942"/>
                </a:lnTo>
                <a:lnTo>
                  <a:pt x="5147068" y="1507399"/>
                </a:lnTo>
                <a:lnTo>
                  <a:pt x="5156915" y="1461444"/>
                </a:lnTo>
                <a:lnTo>
                  <a:pt x="5160264" y="1413891"/>
                </a:lnTo>
                <a:lnTo>
                  <a:pt x="5160264" y="302133"/>
                </a:lnTo>
                <a:lnTo>
                  <a:pt x="5156744" y="253121"/>
                </a:lnTo>
                <a:lnTo>
                  <a:pt x="5146554" y="206630"/>
                </a:lnTo>
                <a:lnTo>
                  <a:pt x="5130246" y="163279"/>
                </a:lnTo>
                <a:lnTo>
                  <a:pt x="5108374" y="123690"/>
                </a:lnTo>
                <a:lnTo>
                  <a:pt x="5081492" y="88487"/>
                </a:lnTo>
                <a:lnTo>
                  <a:pt x="5050151" y="58289"/>
                </a:lnTo>
                <a:lnTo>
                  <a:pt x="5014907" y="33720"/>
                </a:lnTo>
                <a:lnTo>
                  <a:pt x="4976311" y="15401"/>
                </a:lnTo>
                <a:lnTo>
                  <a:pt x="4934916" y="3954"/>
                </a:lnTo>
                <a:lnTo>
                  <a:pt x="4891278" y="0"/>
                </a:lnTo>
                <a:close/>
              </a:path>
            </a:pathLst>
          </a:custGeom>
          <a:solidFill>
            <a:srgbClr val="DDDDDD"/>
          </a:solidFill>
        </p:spPr>
        <p:txBody>
          <a:bodyPr wrap="square" lIns="0" tIns="0" rIns="0" bIns="0" rtlCol="0"/>
          <a:lstStyle/>
          <a:p>
            <a:r>
              <a:rPr lang="en-IN" dirty="0"/>
              <a:t>  *To develop a comprehensive mobile app that not                 only tracks expenses automatically but also provides financial advice based on the user’s spending patterns </a:t>
            </a:r>
          </a:p>
          <a:p>
            <a:r>
              <a:rPr lang="en-IN" dirty="0"/>
              <a:t>and financial goals.</a:t>
            </a:r>
          </a:p>
          <a:p>
            <a:r>
              <a:rPr lang="en-IN" dirty="0"/>
              <a:t>   *Need for an app with less technical features so that</a:t>
            </a:r>
          </a:p>
          <a:p>
            <a:r>
              <a:rPr lang="en-IN" dirty="0"/>
              <a:t>      anyone can use it.</a:t>
            </a:r>
          </a:p>
        </p:txBody>
      </p:sp>
      <p:sp>
        <p:nvSpPr>
          <p:cNvPr id="4" name="object 4"/>
          <p:cNvSpPr/>
          <p:nvPr/>
        </p:nvSpPr>
        <p:spPr>
          <a:xfrm>
            <a:off x="312420" y="-123952"/>
            <a:ext cx="15841980" cy="719455"/>
          </a:xfrm>
          <a:custGeom>
            <a:avLst/>
            <a:gdLst/>
            <a:ahLst/>
            <a:cxnLst/>
            <a:rect l="l" t="t" r="r" b="b"/>
            <a:pathLst>
              <a:path w="15841980" h="719455">
                <a:moveTo>
                  <a:pt x="15673705" y="0"/>
                </a:moveTo>
                <a:lnTo>
                  <a:pt x="168249" y="0"/>
                </a:lnTo>
                <a:lnTo>
                  <a:pt x="135276" y="2452"/>
                </a:lnTo>
                <a:lnTo>
                  <a:pt x="74905" y="21216"/>
                </a:lnTo>
                <a:lnTo>
                  <a:pt x="28267" y="56137"/>
                </a:lnTo>
                <a:lnTo>
                  <a:pt x="3263" y="101357"/>
                </a:lnTo>
                <a:lnTo>
                  <a:pt x="0" y="126110"/>
                </a:lnTo>
                <a:lnTo>
                  <a:pt x="0" y="593216"/>
                </a:lnTo>
                <a:lnTo>
                  <a:pt x="8577" y="633106"/>
                </a:lnTo>
                <a:lnTo>
                  <a:pt x="32461" y="667728"/>
                </a:lnTo>
                <a:lnTo>
                  <a:pt x="68881" y="695017"/>
                </a:lnTo>
                <a:lnTo>
                  <a:pt x="115068" y="712905"/>
                </a:lnTo>
                <a:lnTo>
                  <a:pt x="168249" y="719327"/>
                </a:lnTo>
                <a:lnTo>
                  <a:pt x="15673705" y="719327"/>
                </a:lnTo>
                <a:lnTo>
                  <a:pt x="15738157" y="709707"/>
                </a:lnTo>
                <a:lnTo>
                  <a:pt x="15792704" y="682370"/>
                </a:lnTo>
                <a:lnTo>
                  <a:pt x="15829153" y="641508"/>
                </a:lnTo>
                <a:lnTo>
                  <a:pt x="15841980" y="593216"/>
                </a:lnTo>
                <a:lnTo>
                  <a:pt x="15841980" y="126110"/>
                </a:lnTo>
                <a:lnTo>
                  <a:pt x="15829152" y="77819"/>
                </a:lnTo>
                <a:lnTo>
                  <a:pt x="15792704" y="36956"/>
                </a:lnTo>
                <a:lnTo>
                  <a:pt x="15738157" y="9620"/>
                </a:lnTo>
                <a:lnTo>
                  <a:pt x="15673705" y="0"/>
                </a:lnTo>
                <a:close/>
              </a:path>
            </a:pathLst>
          </a:custGeom>
          <a:solidFill>
            <a:srgbClr val="7A70F3"/>
          </a:solidFill>
        </p:spPr>
        <p:txBody>
          <a:bodyPr wrap="square" lIns="0" tIns="0" rIns="0" bIns="0" rtlCol="0"/>
          <a:lstStyle/>
          <a:p>
            <a:r>
              <a:rPr lang="en-IN" dirty="0"/>
              <a:t>      </a:t>
            </a:r>
            <a:r>
              <a:rPr lang="en-IN" sz="2800" dirty="0">
                <a:solidFill>
                  <a:schemeClr val="bg1"/>
                </a:solidFill>
              </a:rPr>
              <a:t>Problem: Lack of Automated expense tracker and financial advisor application </a:t>
            </a:r>
            <a:endParaRPr dirty="0"/>
          </a:p>
        </p:txBody>
      </p:sp>
      <p:sp>
        <p:nvSpPr>
          <p:cNvPr id="5" name="object 5"/>
          <p:cNvSpPr/>
          <p:nvPr/>
        </p:nvSpPr>
        <p:spPr>
          <a:xfrm>
            <a:off x="312420" y="1982723"/>
            <a:ext cx="5074920" cy="4361815"/>
          </a:xfrm>
          <a:custGeom>
            <a:avLst/>
            <a:gdLst/>
            <a:ahLst/>
            <a:cxnLst/>
            <a:rect l="l" t="t" r="r" b="b"/>
            <a:pathLst>
              <a:path w="5074920" h="4361815">
                <a:moveTo>
                  <a:pt x="4765294" y="0"/>
                </a:moveTo>
                <a:lnTo>
                  <a:pt x="309600" y="0"/>
                </a:lnTo>
                <a:lnTo>
                  <a:pt x="260878" y="3753"/>
                </a:lnTo>
                <a:lnTo>
                  <a:pt x="213792" y="14784"/>
                </a:lnTo>
                <a:lnTo>
                  <a:pt x="169176" y="32753"/>
                </a:lnTo>
                <a:lnTo>
                  <a:pt x="127860" y="57318"/>
                </a:lnTo>
                <a:lnTo>
                  <a:pt x="90677" y="88137"/>
                </a:lnTo>
                <a:lnTo>
                  <a:pt x="58955" y="124257"/>
                </a:lnTo>
                <a:lnTo>
                  <a:pt x="33681" y="164407"/>
                </a:lnTo>
                <a:lnTo>
                  <a:pt x="15199" y="207768"/>
                </a:lnTo>
                <a:lnTo>
                  <a:pt x="3857" y="253526"/>
                </a:lnTo>
                <a:lnTo>
                  <a:pt x="0" y="300862"/>
                </a:lnTo>
                <a:lnTo>
                  <a:pt x="0" y="4060825"/>
                </a:lnTo>
                <a:lnTo>
                  <a:pt x="3857" y="4108161"/>
                </a:lnTo>
                <a:lnTo>
                  <a:pt x="15199" y="4153919"/>
                </a:lnTo>
                <a:lnTo>
                  <a:pt x="33681" y="4197280"/>
                </a:lnTo>
                <a:lnTo>
                  <a:pt x="58955" y="4237430"/>
                </a:lnTo>
                <a:lnTo>
                  <a:pt x="90677" y="4273550"/>
                </a:lnTo>
                <a:lnTo>
                  <a:pt x="127860" y="4304369"/>
                </a:lnTo>
                <a:lnTo>
                  <a:pt x="169176" y="4328934"/>
                </a:lnTo>
                <a:lnTo>
                  <a:pt x="213792" y="4346903"/>
                </a:lnTo>
                <a:lnTo>
                  <a:pt x="260878" y="4357934"/>
                </a:lnTo>
                <a:lnTo>
                  <a:pt x="309600" y="4361688"/>
                </a:lnTo>
                <a:lnTo>
                  <a:pt x="4765294" y="4361688"/>
                </a:lnTo>
                <a:lnTo>
                  <a:pt x="4814045" y="4357934"/>
                </a:lnTo>
                <a:lnTo>
                  <a:pt x="4861145" y="4346903"/>
                </a:lnTo>
                <a:lnTo>
                  <a:pt x="4905764" y="4328934"/>
                </a:lnTo>
                <a:lnTo>
                  <a:pt x="4947072" y="4304369"/>
                </a:lnTo>
                <a:lnTo>
                  <a:pt x="4984242" y="4273550"/>
                </a:lnTo>
                <a:lnTo>
                  <a:pt x="5015959" y="4237430"/>
                </a:lnTo>
                <a:lnTo>
                  <a:pt x="5041233" y="4197280"/>
                </a:lnTo>
                <a:lnTo>
                  <a:pt x="5059716" y="4153919"/>
                </a:lnTo>
                <a:lnTo>
                  <a:pt x="5071061" y="4108161"/>
                </a:lnTo>
                <a:lnTo>
                  <a:pt x="5074920" y="4060825"/>
                </a:lnTo>
                <a:lnTo>
                  <a:pt x="5074920" y="300862"/>
                </a:lnTo>
                <a:lnTo>
                  <a:pt x="5070869" y="252072"/>
                </a:lnTo>
                <a:lnTo>
                  <a:pt x="5059141" y="205784"/>
                </a:lnTo>
                <a:lnTo>
                  <a:pt x="5040372" y="162619"/>
                </a:lnTo>
                <a:lnTo>
                  <a:pt x="5015199" y="123197"/>
                </a:lnTo>
                <a:lnTo>
                  <a:pt x="4984257" y="88137"/>
                </a:lnTo>
                <a:lnTo>
                  <a:pt x="4948184" y="58062"/>
                </a:lnTo>
                <a:lnTo>
                  <a:pt x="4907614" y="33590"/>
                </a:lnTo>
                <a:lnTo>
                  <a:pt x="4863185" y="15342"/>
                </a:lnTo>
                <a:lnTo>
                  <a:pt x="4815533" y="3939"/>
                </a:lnTo>
                <a:lnTo>
                  <a:pt x="4765294" y="0"/>
                </a:lnTo>
                <a:close/>
              </a:path>
            </a:pathLst>
          </a:custGeom>
          <a:solidFill>
            <a:srgbClr val="DDDDDD"/>
          </a:solidFill>
        </p:spPr>
        <p:txBody>
          <a:bodyPr wrap="square" lIns="0" tIns="0" rIns="0" bIns="0" rtlCol="0"/>
          <a:lstStyle/>
          <a:p>
            <a:r>
              <a:rPr lang="en-IN" dirty="0"/>
              <a:t>O   Indian population expected to rise from 9% to </a:t>
            </a:r>
          </a:p>
          <a:p>
            <a:r>
              <a:rPr lang="en-IN" dirty="0"/>
              <a:t>      12% from 2020 to 2023 which means more people</a:t>
            </a:r>
          </a:p>
          <a:p>
            <a:r>
              <a:rPr lang="en-IN" dirty="0"/>
              <a:t>       need advices regarding their spending pattern to  </a:t>
            </a:r>
          </a:p>
          <a:p>
            <a:r>
              <a:rPr lang="en-IN" dirty="0"/>
              <a:t>       maintain the GDP of the country.</a:t>
            </a:r>
          </a:p>
          <a:p>
            <a:endParaRPr lang="en-IN" dirty="0"/>
          </a:p>
          <a:p>
            <a:endParaRPr dirty="0"/>
          </a:p>
        </p:txBody>
      </p:sp>
      <p:sp>
        <p:nvSpPr>
          <p:cNvPr id="6" name="object 6"/>
          <p:cNvSpPr/>
          <p:nvPr/>
        </p:nvSpPr>
        <p:spPr>
          <a:xfrm>
            <a:off x="312420" y="1170432"/>
            <a:ext cx="4516120" cy="670560"/>
          </a:xfrm>
          <a:custGeom>
            <a:avLst/>
            <a:gdLst/>
            <a:ahLst/>
            <a:cxnLst/>
            <a:rect l="l" t="t" r="r" b="b"/>
            <a:pathLst>
              <a:path w="4516120" h="670560">
                <a:moveTo>
                  <a:pt x="4190618" y="0"/>
                </a:moveTo>
                <a:lnTo>
                  <a:pt x="324980" y="0"/>
                </a:lnTo>
                <a:lnTo>
                  <a:pt x="276955" y="3447"/>
                </a:lnTo>
                <a:lnTo>
                  <a:pt x="231118" y="13462"/>
                </a:lnTo>
                <a:lnTo>
                  <a:pt x="187973" y="29552"/>
                </a:lnTo>
                <a:lnTo>
                  <a:pt x="148021" y="51224"/>
                </a:lnTo>
                <a:lnTo>
                  <a:pt x="111766" y="77986"/>
                </a:lnTo>
                <a:lnTo>
                  <a:pt x="79709" y="109346"/>
                </a:lnTo>
                <a:lnTo>
                  <a:pt x="52354" y="144812"/>
                </a:lnTo>
                <a:lnTo>
                  <a:pt x="30203" y="183890"/>
                </a:lnTo>
                <a:lnTo>
                  <a:pt x="13758" y="226089"/>
                </a:lnTo>
                <a:lnTo>
                  <a:pt x="3523" y="270917"/>
                </a:lnTo>
                <a:lnTo>
                  <a:pt x="0" y="317881"/>
                </a:lnTo>
                <a:lnTo>
                  <a:pt x="0" y="352678"/>
                </a:lnTo>
                <a:lnTo>
                  <a:pt x="4048" y="402721"/>
                </a:lnTo>
                <a:lnTo>
                  <a:pt x="15952" y="451080"/>
                </a:lnTo>
                <a:lnTo>
                  <a:pt x="35351" y="496898"/>
                </a:lnTo>
                <a:lnTo>
                  <a:pt x="61883" y="539314"/>
                </a:lnTo>
                <a:lnTo>
                  <a:pt x="95186" y="577469"/>
                </a:lnTo>
                <a:lnTo>
                  <a:pt x="134214" y="610022"/>
                </a:lnTo>
                <a:lnTo>
                  <a:pt x="177579" y="635968"/>
                </a:lnTo>
                <a:lnTo>
                  <a:pt x="224409" y="654946"/>
                </a:lnTo>
                <a:lnTo>
                  <a:pt x="273833" y="666596"/>
                </a:lnTo>
                <a:lnTo>
                  <a:pt x="324980" y="670560"/>
                </a:lnTo>
                <a:lnTo>
                  <a:pt x="4190618" y="670560"/>
                </a:lnTo>
                <a:lnTo>
                  <a:pt x="4238635" y="667112"/>
                </a:lnTo>
                <a:lnTo>
                  <a:pt x="4284467" y="657097"/>
                </a:lnTo>
                <a:lnTo>
                  <a:pt x="4327611" y="641007"/>
                </a:lnTo>
                <a:lnTo>
                  <a:pt x="4367564" y="619335"/>
                </a:lnTo>
                <a:lnTo>
                  <a:pt x="4403822" y="592573"/>
                </a:lnTo>
                <a:lnTo>
                  <a:pt x="4435883" y="561213"/>
                </a:lnTo>
                <a:lnTo>
                  <a:pt x="4463244" y="525747"/>
                </a:lnTo>
                <a:lnTo>
                  <a:pt x="4485400" y="486669"/>
                </a:lnTo>
                <a:lnTo>
                  <a:pt x="4501849" y="444470"/>
                </a:lnTo>
                <a:lnTo>
                  <a:pt x="4512087" y="399642"/>
                </a:lnTo>
                <a:lnTo>
                  <a:pt x="4515612" y="352678"/>
                </a:lnTo>
                <a:lnTo>
                  <a:pt x="4515612" y="317881"/>
                </a:lnTo>
                <a:lnTo>
                  <a:pt x="4511559" y="267838"/>
                </a:lnTo>
                <a:lnTo>
                  <a:pt x="4499648" y="219479"/>
                </a:lnTo>
                <a:lnTo>
                  <a:pt x="4480252" y="173661"/>
                </a:lnTo>
                <a:lnTo>
                  <a:pt x="4453741" y="131245"/>
                </a:lnTo>
                <a:lnTo>
                  <a:pt x="4420489" y="93091"/>
                </a:lnTo>
                <a:lnTo>
                  <a:pt x="4381452" y="60537"/>
                </a:lnTo>
                <a:lnTo>
                  <a:pt x="4338075" y="34591"/>
                </a:lnTo>
                <a:lnTo>
                  <a:pt x="4291229" y="15613"/>
                </a:lnTo>
                <a:lnTo>
                  <a:pt x="4241786" y="3963"/>
                </a:lnTo>
                <a:lnTo>
                  <a:pt x="4190618" y="0"/>
                </a:lnTo>
                <a:close/>
              </a:path>
            </a:pathLst>
          </a:custGeom>
          <a:solidFill>
            <a:srgbClr val="7A70F3"/>
          </a:solidFill>
        </p:spPr>
        <p:txBody>
          <a:bodyPr wrap="square" lIns="0" tIns="0" rIns="0" bIns="0" rtlCol="0"/>
          <a:lstStyle/>
          <a:p>
            <a:endParaRPr/>
          </a:p>
        </p:txBody>
      </p:sp>
      <p:sp>
        <p:nvSpPr>
          <p:cNvPr id="7" name="object 7"/>
          <p:cNvSpPr/>
          <p:nvPr/>
        </p:nvSpPr>
        <p:spPr>
          <a:xfrm>
            <a:off x="268224" y="6566916"/>
            <a:ext cx="4912360" cy="670560"/>
          </a:xfrm>
          <a:custGeom>
            <a:avLst/>
            <a:gdLst/>
            <a:ahLst/>
            <a:cxnLst/>
            <a:rect l="l" t="t" r="r" b="b"/>
            <a:pathLst>
              <a:path w="4912360" h="670559">
                <a:moveTo>
                  <a:pt x="4654296" y="0"/>
                </a:moveTo>
                <a:lnTo>
                  <a:pt x="257581" y="0"/>
                </a:lnTo>
                <a:lnTo>
                  <a:pt x="211282" y="4373"/>
                </a:lnTo>
                <a:lnTo>
                  <a:pt x="167705" y="16981"/>
                </a:lnTo>
                <a:lnTo>
                  <a:pt x="127577" y="37055"/>
                </a:lnTo>
                <a:lnTo>
                  <a:pt x="91627" y="63828"/>
                </a:lnTo>
                <a:lnTo>
                  <a:pt x="60581" y="96530"/>
                </a:lnTo>
                <a:lnTo>
                  <a:pt x="35168" y="134394"/>
                </a:lnTo>
                <a:lnTo>
                  <a:pt x="16115" y="176651"/>
                </a:lnTo>
                <a:lnTo>
                  <a:pt x="4150" y="222533"/>
                </a:lnTo>
                <a:lnTo>
                  <a:pt x="0" y="271272"/>
                </a:lnTo>
                <a:lnTo>
                  <a:pt x="0" y="399288"/>
                </a:lnTo>
                <a:lnTo>
                  <a:pt x="4995" y="452433"/>
                </a:lnTo>
                <a:lnTo>
                  <a:pt x="19608" y="503078"/>
                </a:lnTo>
                <a:lnTo>
                  <a:pt x="43280" y="549771"/>
                </a:lnTo>
                <a:lnTo>
                  <a:pt x="75450" y="591058"/>
                </a:lnTo>
                <a:lnTo>
                  <a:pt x="114677" y="624965"/>
                </a:lnTo>
                <a:lnTo>
                  <a:pt x="159010" y="649906"/>
                </a:lnTo>
                <a:lnTo>
                  <a:pt x="207095" y="665299"/>
                </a:lnTo>
                <a:lnTo>
                  <a:pt x="257581" y="670560"/>
                </a:lnTo>
                <a:lnTo>
                  <a:pt x="4654296" y="670560"/>
                </a:lnTo>
                <a:lnTo>
                  <a:pt x="4700590" y="666186"/>
                </a:lnTo>
                <a:lnTo>
                  <a:pt x="4744163" y="653578"/>
                </a:lnTo>
                <a:lnTo>
                  <a:pt x="4784287" y="633504"/>
                </a:lnTo>
                <a:lnTo>
                  <a:pt x="4820234" y="606731"/>
                </a:lnTo>
                <a:lnTo>
                  <a:pt x="4851276" y="574029"/>
                </a:lnTo>
                <a:lnTo>
                  <a:pt x="4876687" y="536165"/>
                </a:lnTo>
                <a:lnTo>
                  <a:pt x="4895738" y="493908"/>
                </a:lnTo>
                <a:lnTo>
                  <a:pt x="4907702" y="448026"/>
                </a:lnTo>
                <a:lnTo>
                  <a:pt x="4911852" y="399288"/>
                </a:lnTo>
                <a:lnTo>
                  <a:pt x="4911852" y="271272"/>
                </a:lnTo>
                <a:lnTo>
                  <a:pt x="4907702" y="222533"/>
                </a:lnTo>
                <a:lnTo>
                  <a:pt x="4895738" y="176651"/>
                </a:lnTo>
                <a:lnTo>
                  <a:pt x="4876687" y="134394"/>
                </a:lnTo>
                <a:lnTo>
                  <a:pt x="4851276" y="96530"/>
                </a:lnTo>
                <a:lnTo>
                  <a:pt x="4820234" y="63828"/>
                </a:lnTo>
                <a:lnTo>
                  <a:pt x="4784287" y="37055"/>
                </a:lnTo>
                <a:lnTo>
                  <a:pt x="4744163" y="16981"/>
                </a:lnTo>
                <a:lnTo>
                  <a:pt x="4700590" y="4373"/>
                </a:lnTo>
                <a:lnTo>
                  <a:pt x="4654296" y="0"/>
                </a:lnTo>
                <a:close/>
              </a:path>
            </a:pathLst>
          </a:custGeom>
          <a:solidFill>
            <a:srgbClr val="7A70F3"/>
          </a:solidFill>
        </p:spPr>
        <p:txBody>
          <a:bodyPr wrap="square" lIns="0" tIns="0" rIns="0" bIns="0" rtlCol="0"/>
          <a:lstStyle/>
          <a:p>
            <a:r>
              <a:rPr lang="en-IN" dirty="0"/>
              <a:t>     </a:t>
            </a:r>
          </a:p>
          <a:p>
            <a:r>
              <a:rPr lang="en-IN" dirty="0"/>
              <a:t>    </a:t>
            </a:r>
            <a:r>
              <a:rPr lang="en-IN" dirty="0">
                <a:solidFill>
                  <a:schemeClr val="bg1"/>
                </a:solidFill>
              </a:rPr>
              <a:t>2. Need for the app</a:t>
            </a:r>
            <a:endParaRPr dirty="0"/>
          </a:p>
        </p:txBody>
      </p:sp>
      <p:sp>
        <p:nvSpPr>
          <p:cNvPr id="8" name="object 8"/>
          <p:cNvSpPr/>
          <p:nvPr/>
        </p:nvSpPr>
        <p:spPr>
          <a:xfrm>
            <a:off x="11333988" y="6169152"/>
            <a:ext cx="6739255" cy="4117975"/>
          </a:xfrm>
          <a:custGeom>
            <a:avLst/>
            <a:gdLst/>
            <a:ahLst/>
            <a:cxnLst/>
            <a:rect l="l" t="t" r="r" b="b"/>
            <a:pathLst>
              <a:path w="6739255" h="4117975">
                <a:moveTo>
                  <a:pt x="6505956" y="0"/>
                </a:moveTo>
                <a:lnTo>
                  <a:pt x="233171" y="0"/>
                </a:lnTo>
                <a:lnTo>
                  <a:pt x="191258" y="4835"/>
                </a:lnTo>
                <a:lnTo>
                  <a:pt x="151810" y="18777"/>
                </a:lnTo>
                <a:lnTo>
                  <a:pt x="115485" y="40978"/>
                </a:lnTo>
                <a:lnTo>
                  <a:pt x="82941" y="70593"/>
                </a:lnTo>
                <a:lnTo>
                  <a:pt x="54838" y="106774"/>
                </a:lnTo>
                <a:lnTo>
                  <a:pt x="31834" y="148674"/>
                </a:lnTo>
                <a:lnTo>
                  <a:pt x="14587" y="195448"/>
                </a:lnTo>
                <a:lnTo>
                  <a:pt x="3756" y="246248"/>
                </a:lnTo>
                <a:lnTo>
                  <a:pt x="0" y="300227"/>
                </a:lnTo>
                <a:lnTo>
                  <a:pt x="0" y="3846626"/>
                </a:lnTo>
                <a:lnTo>
                  <a:pt x="3756" y="3900583"/>
                </a:lnTo>
                <a:lnTo>
                  <a:pt x="14587" y="3951366"/>
                </a:lnTo>
                <a:lnTo>
                  <a:pt x="31834" y="3998130"/>
                </a:lnTo>
                <a:lnTo>
                  <a:pt x="54838" y="4040025"/>
                </a:lnTo>
                <a:lnTo>
                  <a:pt x="82941" y="4076204"/>
                </a:lnTo>
                <a:lnTo>
                  <a:pt x="115485" y="4105820"/>
                </a:lnTo>
                <a:lnTo>
                  <a:pt x="135157" y="4117844"/>
                </a:lnTo>
                <a:lnTo>
                  <a:pt x="6603970" y="4117844"/>
                </a:lnTo>
                <a:lnTo>
                  <a:pt x="6656186" y="4076204"/>
                </a:lnTo>
                <a:lnTo>
                  <a:pt x="6684289" y="4040025"/>
                </a:lnTo>
                <a:lnTo>
                  <a:pt x="6707293" y="3998130"/>
                </a:lnTo>
                <a:lnTo>
                  <a:pt x="6724540" y="3951366"/>
                </a:lnTo>
                <a:lnTo>
                  <a:pt x="6735371" y="3900583"/>
                </a:lnTo>
                <a:lnTo>
                  <a:pt x="6739127" y="3846626"/>
                </a:lnTo>
                <a:lnTo>
                  <a:pt x="6739127" y="300227"/>
                </a:lnTo>
                <a:lnTo>
                  <a:pt x="6736228" y="252979"/>
                </a:lnTo>
                <a:lnTo>
                  <a:pt x="6727695" y="207322"/>
                </a:lnTo>
                <a:lnTo>
                  <a:pt x="6713780" y="164055"/>
                </a:lnTo>
                <a:lnTo>
                  <a:pt x="6694732" y="123976"/>
                </a:lnTo>
                <a:lnTo>
                  <a:pt x="6670802" y="87884"/>
                </a:lnTo>
                <a:lnTo>
                  <a:pt x="6635311" y="50417"/>
                </a:lnTo>
                <a:lnTo>
                  <a:pt x="6595189" y="22844"/>
                </a:lnTo>
                <a:lnTo>
                  <a:pt x="6551662" y="5820"/>
                </a:lnTo>
                <a:lnTo>
                  <a:pt x="6505956" y="0"/>
                </a:lnTo>
                <a:close/>
              </a:path>
            </a:pathLst>
          </a:custGeom>
          <a:solidFill>
            <a:srgbClr val="DDDDDD"/>
          </a:solidFill>
        </p:spPr>
        <p:txBody>
          <a:bodyPr wrap="square" lIns="0" tIns="0" rIns="0" bIns="0" rtlCol="0"/>
          <a:lstStyle/>
          <a:p>
            <a:endParaRPr/>
          </a:p>
        </p:txBody>
      </p:sp>
      <p:pic>
        <p:nvPicPr>
          <p:cNvPr id="9" name="object 9"/>
          <p:cNvPicPr/>
          <p:nvPr/>
        </p:nvPicPr>
        <p:blipFill>
          <a:blip r:embed="rId4" cstate="print"/>
          <a:stretch>
            <a:fillRect/>
          </a:stretch>
        </p:blipFill>
        <p:spPr>
          <a:xfrm>
            <a:off x="533400" y="3198063"/>
            <a:ext cx="4443984" cy="2903853"/>
          </a:xfrm>
          <a:prstGeom prst="rect">
            <a:avLst/>
          </a:prstGeom>
        </p:spPr>
      </p:pic>
      <p:sp>
        <p:nvSpPr>
          <p:cNvPr id="16" name="object 16"/>
          <p:cNvSpPr txBox="1"/>
          <p:nvPr/>
        </p:nvSpPr>
        <p:spPr>
          <a:xfrm>
            <a:off x="505459" y="2094052"/>
            <a:ext cx="88265" cy="240029"/>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a:t>
            </a:r>
            <a:endParaRPr sz="1400">
              <a:latin typeface="Arial MT"/>
              <a:cs typeface="Arial MT"/>
            </a:endParaRPr>
          </a:p>
        </p:txBody>
      </p:sp>
      <p:sp>
        <p:nvSpPr>
          <p:cNvPr id="31" name="object 31"/>
          <p:cNvSpPr txBox="1"/>
          <p:nvPr/>
        </p:nvSpPr>
        <p:spPr>
          <a:xfrm flipH="1">
            <a:off x="4977383" y="2999688"/>
            <a:ext cx="77978" cy="432811"/>
          </a:xfrm>
          <a:prstGeom prst="rect">
            <a:avLst/>
          </a:prstGeom>
        </p:spPr>
        <p:txBody>
          <a:bodyPr vert="horz" wrap="square" lIns="0" tIns="17145" rIns="0" bIns="0" rtlCol="0">
            <a:spAutoFit/>
          </a:bodyPr>
          <a:lstStyle/>
          <a:p>
            <a:pPr marL="12700">
              <a:lnSpc>
                <a:spcPct val="100000"/>
              </a:lnSpc>
              <a:spcBef>
                <a:spcPts val="135"/>
              </a:spcBef>
            </a:pPr>
            <a:r>
              <a:rPr sz="900" b="1" u="sng" spc="5" dirty="0">
                <a:solidFill>
                  <a:srgbClr val="0000FF"/>
                </a:solidFill>
                <a:uFill>
                  <a:solidFill>
                    <a:srgbClr val="0000FF"/>
                  </a:solidFill>
                </a:uFill>
                <a:latin typeface="Calibri"/>
                <a:cs typeface="Calibri"/>
                <a:hlinkClick r:id="rId5"/>
              </a:rPr>
              <a:t>[</a:t>
            </a:r>
            <a:r>
              <a:rPr sz="900" b="1" u="sng" spc="15" dirty="0">
                <a:solidFill>
                  <a:srgbClr val="0000FF"/>
                </a:solidFill>
                <a:uFill>
                  <a:solidFill>
                    <a:srgbClr val="0000FF"/>
                  </a:solidFill>
                </a:uFill>
                <a:latin typeface="Calibri"/>
                <a:cs typeface="Calibri"/>
                <a:hlinkClick r:id="rId5"/>
              </a:rPr>
              <a:t>1]</a:t>
            </a:r>
            <a:endParaRPr sz="900" dirty="0">
              <a:latin typeface="Calibri"/>
              <a:cs typeface="Calibri"/>
            </a:endParaRPr>
          </a:p>
        </p:txBody>
      </p:sp>
      <p:grpSp>
        <p:nvGrpSpPr>
          <p:cNvPr id="32" name="object 32"/>
          <p:cNvGrpSpPr/>
          <p:nvPr/>
        </p:nvGrpSpPr>
        <p:grpSpPr>
          <a:xfrm>
            <a:off x="429425" y="1363853"/>
            <a:ext cx="4317365" cy="274320"/>
            <a:chOff x="427939" y="1365758"/>
            <a:chExt cx="4317365" cy="274320"/>
          </a:xfrm>
        </p:grpSpPr>
        <p:pic>
          <p:nvPicPr>
            <p:cNvPr id="33" name="object 33"/>
            <p:cNvPicPr/>
            <p:nvPr/>
          </p:nvPicPr>
          <p:blipFill>
            <a:blip r:embed="rId6" cstate="print"/>
            <a:stretch>
              <a:fillRect/>
            </a:stretch>
          </p:blipFill>
          <p:spPr>
            <a:xfrm>
              <a:off x="427939" y="1365758"/>
              <a:ext cx="1492250" cy="274320"/>
            </a:xfrm>
            <a:prstGeom prst="rect">
              <a:avLst/>
            </a:prstGeom>
          </p:spPr>
        </p:pic>
        <p:pic>
          <p:nvPicPr>
            <p:cNvPr id="34" name="object 34"/>
            <p:cNvPicPr/>
            <p:nvPr/>
          </p:nvPicPr>
          <p:blipFill>
            <a:blip r:embed="rId7" cstate="print"/>
            <a:stretch>
              <a:fillRect/>
            </a:stretch>
          </p:blipFill>
          <p:spPr>
            <a:xfrm>
              <a:off x="1827022" y="1365758"/>
              <a:ext cx="1419631" cy="274320"/>
            </a:xfrm>
            <a:prstGeom prst="rect">
              <a:avLst/>
            </a:prstGeom>
          </p:spPr>
        </p:pic>
        <p:pic>
          <p:nvPicPr>
            <p:cNvPr id="35" name="object 35"/>
            <p:cNvPicPr/>
            <p:nvPr/>
          </p:nvPicPr>
          <p:blipFill>
            <a:blip r:embed="rId8" cstate="print"/>
            <a:stretch>
              <a:fillRect/>
            </a:stretch>
          </p:blipFill>
          <p:spPr>
            <a:xfrm>
              <a:off x="3200400" y="1365758"/>
              <a:ext cx="1544320" cy="274320"/>
            </a:xfrm>
            <a:prstGeom prst="rect">
              <a:avLst/>
            </a:prstGeom>
          </p:spPr>
        </p:pic>
      </p:grpSp>
      <p:sp>
        <p:nvSpPr>
          <p:cNvPr id="36" name="object 36"/>
          <p:cNvSpPr txBox="1"/>
          <p:nvPr/>
        </p:nvSpPr>
        <p:spPr>
          <a:xfrm>
            <a:off x="520700" y="7674609"/>
            <a:ext cx="8826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t>
            </a:r>
            <a:endParaRPr sz="1400">
              <a:latin typeface="Arial MT"/>
              <a:cs typeface="Arial MT"/>
            </a:endParaRPr>
          </a:p>
        </p:txBody>
      </p:sp>
      <p:sp>
        <p:nvSpPr>
          <p:cNvPr id="55" name="object 55"/>
          <p:cNvSpPr txBox="1"/>
          <p:nvPr/>
        </p:nvSpPr>
        <p:spPr>
          <a:xfrm>
            <a:off x="520700" y="8691498"/>
            <a:ext cx="8826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t>
            </a:r>
          </a:p>
        </p:txBody>
      </p:sp>
      <p:sp>
        <p:nvSpPr>
          <p:cNvPr id="56" name="object 56"/>
          <p:cNvSpPr txBox="1"/>
          <p:nvPr/>
        </p:nvSpPr>
        <p:spPr>
          <a:xfrm flipV="1">
            <a:off x="4585969" y="8853406"/>
            <a:ext cx="144271" cy="294311"/>
          </a:xfrm>
          <a:prstGeom prst="rect">
            <a:avLst/>
          </a:prstGeom>
        </p:spPr>
        <p:txBody>
          <a:bodyPr vert="horz" wrap="square" lIns="0" tIns="17145" rIns="0" bIns="0" rtlCol="0">
            <a:spAutoFit/>
          </a:bodyPr>
          <a:lstStyle/>
          <a:p>
            <a:pPr marL="12700">
              <a:lnSpc>
                <a:spcPct val="100000"/>
              </a:lnSpc>
              <a:spcBef>
                <a:spcPts val="135"/>
              </a:spcBef>
            </a:pPr>
            <a:r>
              <a:rPr sz="900" b="1" u="sng" spc="10" dirty="0">
                <a:solidFill>
                  <a:srgbClr val="0000FF"/>
                </a:solidFill>
                <a:uFill>
                  <a:solidFill>
                    <a:srgbClr val="0000FF"/>
                  </a:solidFill>
                </a:uFill>
                <a:latin typeface="Calibri"/>
                <a:cs typeface="Calibri"/>
                <a:hlinkClick r:id="rId9"/>
              </a:rPr>
              <a:t>[2]</a:t>
            </a:r>
            <a:endParaRPr sz="900" dirty="0">
              <a:latin typeface="Calibri"/>
              <a:cs typeface="Calibri"/>
            </a:endParaRPr>
          </a:p>
        </p:txBody>
      </p:sp>
      <p:sp>
        <p:nvSpPr>
          <p:cNvPr id="68" name="object 68"/>
          <p:cNvSpPr txBox="1"/>
          <p:nvPr/>
        </p:nvSpPr>
        <p:spPr>
          <a:xfrm flipH="1">
            <a:off x="13549116" y="6605484"/>
            <a:ext cx="163198" cy="155812"/>
          </a:xfrm>
          <a:prstGeom prst="rect">
            <a:avLst/>
          </a:prstGeom>
        </p:spPr>
        <p:txBody>
          <a:bodyPr vert="horz" wrap="square" lIns="0" tIns="17145" rIns="0" bIns="0" rtlCol="0">
            <a:spAutoFit/>
          </a:bodyPr>
          <a:lstStyle/>
          <a:p>
            <a:pPr marL="12700">
              <a:lnSpc>
                <a:spcPct val="100000"/>
              </a:lnSpc>
              <a:spcBef>
                <a:spcPts val="135"/>
              </a:spcBef>
            </a:pPr>
            <a:r>
              <a:rPr sz="900" b="1" u="sng" spc="5" dirty="0">
                <a:solidFill>
                  <a:srgbClr val="0000FF"/>
                </a:solidFill>
                <a:uFill>
                  <a:solidFill>
                    <a:srgbClr val="0000FF"/>
                  </a:solidFill>
                </a:uFill>
                <a:latin typeface="Calibri"/>
                <a:cs typeface="Calibri"/>
                <a:hlinkClick r:id="rId10"/>
              </a:rPr>
              <a:t>[</a:t>
            </a:r>
            <a:r>
              <a:rPr sz="900" b="1" u="sng" spc="20" dirty="0">
                <a:solidFill>
                  <a:srgbClr val="0000FF"/>
                </a:solidFill>
                <a:uFill>
                  <a:solidFill>
                    <a:srgbClr val="0000FF"/>
                  </a:solidFill>
                </a:uFill>
                <a:latin typeface="Calibri"/>
                <a:cs typeface="Calibri"/>
                <a:hlinkClick r:id="rId10"/>
              </a:rPr>
              <a:t>6</a:t>
            </a:r>
            <a:r>
              <a:rPr sz="900" b="1" u="sng" spc="10" dirty="0">
                <a:solidFill>
                  <a:srgbClr val="0000FF"/>
                </a:solidFill>
                <a:uFill>
                  <a:solidFill>
                    <a:srgbClr val="0000FF"/>
                  </a:solidFill>
                </a:uFill>
                <a:latin typeface="Calibri"/>
                <a:cs typeface="Calibri"/>
                <a:hlinkClick r:id="rId10"/>
              </a:rPr>
              <a:t>]</a:t>
            </a:r>
            <a:endParaRPr sz="900" dirty="0">
              <a:latin typeface="Calibri"/>
              <a:cs typeface="Calibri"/>
            </a:endParaRPr>
          </a:p>
        </p:txBody>
      </p:sp>
      <p:sp>
        <p:nvSpPr>
          <p:cNvPr id="72" name="object 72"/>
          <p:cNvSpPr txBox="1"/>
          <p:nvPr/>
        </p:nvSpPr>
        <p:spPr>
          <a:xfrm>
            <a:off x="15770733" y="6659813"/>
            <a:ext cx="383668" cy="155812"/>
          </a:xfrm>
          <a:prstGeom prst="rect">
            <a:avLst/>
          </a:prstGeom>
        </p:spPr>
        <p:txBody>
          <a:bodyPr vert="horz" wrap="square" lIns="0" tIns="17145" rIns="0" bIns="0" rtlCol="0">
            <a:spAutoFit/>
          </a:bodyPr>
          <a:lstStyle/>
          <a:p>
            <a:pPr marL="12700">
              <a:lnSpc>
                <a:spcPct val="100000"/>
              </a:lnSpc>
              <a:spcBef>
                <a:spcPts val="135"/>
              </a:spcBef>
            </a:pPr>
            <a:r>
              <a:rPr sz="900" b="1" u="sng" spc="10" dirty="0">
                <a:solidFill>
                  <a:srgbClr val="0000FF"/>
                </a:solidFill>
                <a:uFill>
                  <a:solidFill>
                    <a:srgbClr val="0000FF"/>
                  </a:solidFill>
                </a:uFill>
                <a:latin typeface="Calibri"/>
                <a:cs typeface="Calibri"/>
                <a:hlinkClick r:id="rId11"/>
              </a:rPr>
              <a:t>7]</a:t>
            </a:r>
            <a:endParaRPr sz="900" dirty="0">
              <a:latin typeface="Calibri"/>
              <a:cs typeface="Calibri"/>
            </a:endParaRPr>
          </a:p>
        </p:txBody>
      </p:sp>
      <p:sp>
        <p:nvSpPr>
          <p:cNvPr id="78" name="object 78"/>
          <p:cNvSpPr txBox="1"/>
          <p:nvPr/>
        </p:nvSpPr>
        <p:spPr>
          <a:xfrm>
            <a:off x="17707483" y="6504003"/>
            <a:ext cx="163196" cy="155812"/>
          </a:xfrm>
          <a:prstGeom prst="rect">
            <a:avLst/>
          </a:prstGeom>
        </p:spPr>
        <p:txBody>
          <a:bodyPr vert="horz" wrap="square" lIns="0" tIns="17145" rIns="0" bIns="0" rtlCol="0">
            <a:spAutoFit/>
          </a:bodyPr>
          <a:lstStyle/>
          <a:p>
            <a:pPr marL="12700">
              <a:lnSpc>
                <a:spcPct val="100000"/>
              </a:lnSpc>
              <a:spcBef>
                <a:spcPts val="135"/>
              </a:spcBef>
            </a:pPr>
            <a:r>
              <a:rPr sz="900" b="1" u="sng" spc="5" dirty="0">
                <a:solidFill>
                  <a:srgbClr val="0000FF"/>
                </a:solidFill>
                <a:uFill>
                  <a:solidFill>
                    <a:srgbClr val="0000FF"/>
                  </a:solidFill>
                </a:uFill>
                <a:latin typeface="Calibri"/>
                <a:cs typeface="Calibri"/>
                <a:hlinkClick r:id="rId12"/>
              </a:rPr>
              <a:t>[</a:t>
            </a:r>
            <a:r>
              <a:rPr sz="900" b="1" u="sng" spc="15" dirty="0">
                <a:solidFill>
                  <a:srgbClr val="0000FF"/>
                </a:solidFill>
                <a:uFill>
                  <a:solidFill>
                    <a:srgbClr val="0000FF"/>
                  </a:solidFill>
                </a:uFill>
                <a:latin typeface="Calibri"/>
                <a:cs typeface="Calibri"/>
                <a:hlinkClick r:id="rId12"/>
              </a:rPr>
              <a:t>8]</a:t>
            </a:r>
            <a:endParaRPr sz="900" dirty="0">
              <a:latin typeface="Calibri"/>
              <a:cs typeface="Calibri"/>
            </a:endParaRPr>
          </a:p>
        </p:txBody>
      </p:sp>
      <p:pic>
        <p:nvPicPr>
          <p:cNvPr id="86" name="object 86"/>
          <p:cNvPicPr/>
          <p:nvPr/>
        </p:nvPicPr>
        <p:blipFill>
          <a:blip r:embed="rId13" cstate="print"/>
          <a:stretch>
            <a:fillRect/>
          </a:stretch>
        </p:blipFill>
        <p:spPr>
          <a:xfrm>
            <a:off x="11843004" y="7333233"/>
            <a:ext cx="668527" cy="213360"/>
          </a:xfrm>
          <a:prstGeom prst="rect">
            <a:avLst/>
          </a:prstGeom>
        </p:spPr>
      </p:pic>
      <p:pic>
        <p:nvPicPr>
          <p:cNvPr id="87" name="object 87"/>
          <p:cNvPicPr/>
          <p:nvPr/>
        </p:nvPicPr>
        <p:blipFill>
          <a:blip r:embed="rId14" cstate="print"/>
          <a:stretch>
            <a:fillRect/>
          </a:stretch>
        </p:blipFill>
        <p:spPr>
          <a:xfrm>
            <a:off x="12621768" y="7333233"/>
            <a:ext cx="5391022" cy="213360"/>
          </a:xfrm>
          <a:prstGeom prst="rect">
            <a:avLst/>
          </a:prstGeom>
        </p:spPr>
      </p:pic>
      <p:sp>
        <p:nvSpPr>
          <p:cNvPr id="94" name="object 94"/>
          <p:cNvSpPr txBox="1"/>
          <p:nvPr/>
        </p:nvSpPr>
        <p:spPr>
          <a:xfrm>
            <a:off x="11555094" y="8372068"/>
            <a:ext cx="88265" cy="531495"/>
          </a:xfrm>
          <a:prstGeom prst="rect">
            <a:avLst/>
          </a:prstGeom>
        </p:spPr>
        <p:txBody>
          <a:bodyPr vert="horz" wrap="square" lIns="0" tIns="52069" rIns="0" bIns="0" rtlCol="0">
            <a:spAutoFit/>
          </a:bodyPr>
          <a:lstStyle/>
          <a:p>
            <a:pPr marL="12700">
              <a:lnSpc>
                <a:spcPct val="100000"/>
              </a:lnSpc>
              <a:spcBef>
                <a:spcPts val="409"/>
              </a:spcBef>
            </a:pPr>
            <a:r>
              <a:rPr sz="1400" dirty="0">
                <a:latin typeface="Arial MT"/>
                <a:cs typeface="Arial MT"/>
              </a:rPr>
              <a:t>•</a:t>
            </a:r>
            <a:endParaRPr sz="1400">
              <a:latin typeface="Arial MT"/>
              <a:cs typeface="Arial MT"/>
            </a:endParaRPr>
          </a:p>
          <a:p>
            <a:pPr marL="12700">
              <a:lnSpc>
                <a:spcPct val="100000"/>
              </a:lnSpc>
              <a:spcBef>
                <a:spcPts val="310"/>
              </a:spcBef>
            </a:pPr>
            <a:r>
              <a:rPr sz="1400" dirty="0">
                <a:latin typeface="Arial MT"/>
                <a:cs typeface="Arial MT"/>
              </a:rPr>
              <a:t>•</a:t>
            </a:r>
            <a:endParaRPr sz="1400">
              <a:latin typeface="Arial MT"/>
              <a:cs typeface="Arial MT"/>
            </a:endParaRPr>
          </a:p>
        </p:txBody>
      </p:sp>
      <p:sp>
        <p:nvSpPr>
          <p:cNvPr id="108" name="object 108"/>
          <p:cNvSpPr txBox="1"/>
          <p:nvPr/>
        </p:nvSpPr>
        <p:spPr>
          <a:xfrm>
            <a:off x="11555094" y="9640010"/>
            <a:ext cx="88265" cy="534670"/>
          </a:xfrm>
          <a:prstGeom prst="rect">
            <a:avLst/>
          </a:prstGeom>
        </p:spPr>
        <p:txBody>
          <a:bodyPr vert="horz" wrap="square" lIns="0" tIns="53340" rIns="0" bIns="0" rtlCol="0">
            <a:spAutoFit/>
          </a:bodyPr>
          <a:lstStyle/>
          <a:p>
            <a:pPr marL="12700">
              <a:lnSpc>
                <a:spcPct val="100000"/>
              </a:lnSpc>
              <a:spcBef>
                <a:spcPts val="420"/>
              </a:spcBef>
            </a:pPr>
            <a:r>
              <a:rPr sz="1400" dirty="0">
                <a:latin typeface="Arial MT"/>
                <a:cs typeface="Arial MT"/>
              </a:rPr>
              <a:t>•</a:t>
            </a:r>
            <a:endParaRPr sz="1400">
              <a:latin typeface="Arial MT"/>
              <a:cs typeface="Arial MT"/>
            </a:endParaRPr>
          </a:p>
          <a:p>
            <a:pPr marL="12700">
              <a:lnSpc>
                <a:spcPct val="100000"/>
              </a:lnSpc>
              <a:spcBef>
                <a:spcPts val="325"/>
              </a:spcBef>
            </a:pPr>
            <a:r>
              <a:rPr sz="1400" dirty="0">
                <a:latin typeface="Arial MT"/>
                <a:cs typeface="Arial MT"/>
              </a:rPr>
              <a:t>•</a:t>
            </a:r>
            <a:endParaRPr sz="1400">
              <a:latin typeface="Arial MT"/>
              <a:cs typeface="Arial MT"/>
            </a:endParaRPr>
          </a:p>
        </p:txBody>
      </p:sp>
      <p:grpSp>
        <p:nvGrpSpPr>
          <p:cNvPr id="116" name="object 116"/>
          <p:cNvGrpSpPr/>
          <p:nvPr/>
        </p:nvGrpSpPr>
        <p:grpSpPr>
          <a:xfrm>
            <a:off x="5784711" y="1128943"/>
            <a:ext cx="5377064" cy="744180"/>
            <a:chOff x="5733288" y="1132332"/>
            <a:chExt cx="5317490" cy="670560"/>
          </a:xfrm>
        </p:grpSpPr>
        <p:sp>
          <p:nvSpPr>
            <p:cNvPr id="117" name="object 117"/>
            <p:cNvSpPr/>
            <p:nvPr/>
          </p:nvSpPr>
          <p:spPr>
            <a:xfrm>
              <a:off x="5733288" y="1132332"/>
              <a:ext cx="5317490" cy="670560"/>
            </a:xfrm>
            <a:custGeom>
              <a:avLst/>
              <a:gdLst/>
              <a:ahLst/>
              <a:cxnLst/>
              <a:rect l="l" t="t" r="r" b="b"/>
              <a:pathLst>
                <a:path w="5317490" h="670560">
                  <a:moveTo>
                    <a:pt x="5038344" y="0"/>
                  </a:moveTo>
                  <a:lnTo>
                    <a:pt x="278891" y="0"/>
                  </a:lnTo>
                  <a:lnTo>
                    <a:pt x="228754" y="4373"/>
                  </a:lnTo>
                  <a:lnTo>
                    <a:pt x="181568" y="16981"/>
                  </a:lnTo>
                  <a:lnTo>
                    <a:pt x="138119" y="37055"/>
                  </a:lnTo>
                  <a:lnTo>
                    <a:pt x="99195" y="63828"/>
                  </a:lnTo>
                  <a:lnTo>
                    <a:pt x="65584" y="96530"/>
                  </a:lnTo>
                  <a:lnTo>
                    <a:pt x="38071" y="134394"/>
                  </a:lnTo>
                  <a:lnTo>
                    <a:pt x="17445" y="176651"/>
                  </a:lnTo>
                  <a:lnTo>
                    <a:pt x="4492" y="222533"/>
                  </a:lnTo>
                  <a:lnTo>
                    <a:pt x="0" y="271272"/>
                  </a:lnTo>
                  <a:lnTo>
                    <a:pt x="0" y="399288"/>
                  </a:lnTo>
                  <a:lnTo>
                    <a:pt x="5401" y="452433"/>
                  </a:lnTo>
                  <a:lnTo>
                    <a:pt x="21209" y="503078"/>
                  </a:lnTo>
                  <a:lnTo>
                    <a:pt x="46827" y="549771"/>
                  </a:lnTo>
                  <a:lnTo>
                    <a:pt x="81661" y="591058"/>
                  </a:lnTo>
                  <a:lnTo>
                    <a:pt x="124140" y="624965"/>
                  </a:lnTo>
                  <a:lnTo>
                    <a:pt x="172132" y="649906"/>
                  </a:lnTo>
                  <a:lnTo>
                    <a:pt x="224196" y="665299"/>
                  </a:lnTo>
                  <a:lnTo>
                    <a:pt x="278891" y="670560"/>
                  </a:lnTo>
                  <a:lnTo>
                    <a:pt x="5038344" y="670560"/>
                  </a:lnTo>
                  <a:lnTo>
                    <a:pt x="5088481" y="666190"/>
                  </a:lnTo>
                  <a:lnTo>
                    <a:pt x="5135667" y="653593"/>
                  </a:lnTo>
                  <a:lnTo>
                    <a:pt x="5179116" y="633532"/>
                  </a:lnTo>
                  <a:lnTo>
                    <a:pt x="5218040" y="606773"/>
                  </a:lnTo>
                  <a:lnTo>
                    <a:pt x="5251651" y="574081"/>
                  </a:lnTo>
                  <a:lnTo>
                    <a:pt x="5279164" y="536222"/>
                  </a:lnTo>
                  <a:lnTo>
                    <a:pt x="5299790" y="493959"/>
                  </a:lnTo>
                  <a:lnTo>
                    <a:pt x="5312743" y="448060"/>
                  </a:lnTo>
                  <a:lnTo>
                    <a:pt x="5317236" y="399288"/>
                  </a:lnTo>
                  <a:lnTo>
                    <a:pt x="5317236" y="271272"/>
                  </a:lnTo>
                  <a:lnTo>
                    <a:pt x="5312743" y="222533"/>
                  </a:lnTo>
                  <a:lnTo>
                    <a:pt x="5299790" y="176651"/>
                  </a:lnTo>
                  <a:lnTo>
                    <a:pt x="5279164" y="134394"/>
                  </a:lnTo>
                  <a:lnTo>
                    <a:pt x="5251651" y="96530"/>
                  </a:lnTo>
                  <a:lnTo>
                    <a:pt x="5218040" y="63828"/>
                  </a:lnTo>
                  <a:lnTo>
                    <a:pt x="5179116" y="37055"/>
                  </a:lnTo>
                  <a:lnTo>
                    <a:pt x="5135667" y="16981"/>
                  </a:lnTo>
                  <a:lnTo>
                    <a:pt x="5088481" y="4373"/>
                  </a:lnTo>
                  <a:lnTo>
                    <a:pt x="5038344" y="0"/>
                  </a:lnTo>
                  <a:close/>
                </a:path>
              </a:pathLst>
            </a:custGeom>
            <a:solidFill>
              <a:srgbClr val="7A70F3"/>
            </a:solidFill>
          </p:spPr>
          <p:txBody>
            <a:bodyPr wrap="square" lIns="0" tIns="0" rIns="0" bIns="0" rtlCol="0"/>
            <a:lstStyle/>
            <a:p>
              <a:r>
                <a:rPr lang="en-IN" dirty="0"/>
                <a:t>       </a:t>
              </a:r>
            </a:p>
            <a:p>
              <a:r>
                <a:rPr lang="en-IN" dirty="0"/>
                <a:t>     </a:t>
              </a:r>
              <a:endParaRPr dirty="0"/>
            </a:p>
          </p:txBody>
        </p:sp>
        <p:pic>
          <p:nvPicPr>
            <p:cNvPr id="120" name="object 120"/>
            <p:cNvPicPr/>
            <p:nvPr/>
          </p:nvPicPr>
          <p:blipFill>
            <a:blip r:embed="rId15" cstate="print"/>
            <a:stretch>
              <a:fillRect/>
            </a:stretch>
          </p:blipFill>
          <p:spPr>
            <a:xfrm>
              <a:off x="8770873" y="1364234"/>
              <a:ext cx="188975" cy="274320"/>
            </a:xfrm>
            <a:prstGeom prst="rect">
              <a:avLst/>
            </a:prstGeom>
          </p:spPr>
        </p:pic>
      </p:grpSp>
      <p:grpSp>
        <p:nvGrpSpPr>
          <p:cNvPr id="123" name="object 123"/>
          <p:cNvGrpSpPr/>
          <p:nvPr/>
        </p:nvGrpSpPr>
        <p:grpSpPr>
          <a:xfrm>
            <a:off x="5922264" y="1926630"/>
            <a:ext cx="5105400" cy="806450"/>
            <a:chOff x="5919215" y="1982723"/>
            <a:chExt cx="5105400" cy="806450"/>
          </a:xfrm>
        </p:grpSpPr>
        <p:sp>
          <p:nvSpPr>
            <p:cNvPr id="124" name="object 124"/>
            <p:cNvSpPr/>
            <p:nvPr/>
          </p:nvSpPr>
          <p:spPr>
            <a:xfrm>
              <a:off x="5919215" y="1982723"/>
              <a:ext cx="5105400" cy="806450"/>
            </a:xfrm>
            <a:custGeom>
              <a:avLst/>
              <a:gdLst/>
              <a:ahLst/>
              <a:cxnLst/>
              <a:rect l="l" t="t" r="r" b="b"/>
              <a:pathLst>
                <a:path w="5105400" h="806450">
                  <a:moveTo>
                    <a:pt x="4830064" y="0"/>
                  </a:moveTo>
                  <a:lnTo>
                    <a:pt x="275463" y="0"/>
                  </a:lnTo>
                  <a:lnTo>
                    <a:pt x="225945" y="3788"/>
                  </a:lnTo>
                  <a:lnTo>
                    <a:pt x="179340" y="14712"/>
                  </a:lnTo>
                  <a:lnTo>
                    <a:pt x="136426" y="32107"/>
                  </a:lnTo>
                  <a:lnTo>
                    <a:pt x="97980" y="55309"/>
                  </a:lnTo>
                  <a:lnTo>
                    <a:pt x="64781" y="83656"/>
                  </a:lnTo>
                  <a:lnTo>
                    <a:pt x="37606" y="116482"/>
                  </a:lnTo>
                  <a:lnTo>
                    <a:pt x="17232" y="153125"/>
                  </a:lnTo>
                  <a:lnTo>
                    <a:pt x="4437" y="192920"/>
                  </a:lnTo>
                  <a:lnTo>
                    <a:pt x="0" y="235203"/>
                  </a:lnTo>
                  <a:lnTo>
                    <a:pt x="0" y="570992"/>
                  </a:lnTo>
                  <a:lnTo>
                    <a:pt x="4437" y="613275"/>
                  </a:lnTo>
                  <a:lnTo>
                    <a:pt x="17232" y="653070"/>
                  </a:lnTo>
                  <a:lnTo>
                    <a:pt x="37606" y="689713"/>
                  </a:lnTo>
                  <a:lnTo>
                    <a:pt x="64781" y="722539"/>
                  </a:lnTo>
                  <a:lnTo>
                    <a:pt x="97980" y="750886"/>
                  </a:lnTo>
                  <a:lnTo>
                    <a:pt x="136426" y="774088"/>
                  </a:lnTo>
                  <a:lnTo>
                    <a:pt x="179340" y="791483"/>
                  </a:lnTo>
                  <a:lnTo>
                    <a:pt x="225945" y="802407"/>
                  </a:lnTo>
                  <a:lnTo>
                    <a:pt x="275463" y="806196"/>
                  </a:lnTo>
                  <a:lnTo>
                    <a:pt x="4830064" y="806196"/>
                  </a:lnTo>
                  <a:lnTo>
                    <a:pt x="4879544" y="802407"/>
                  </a:lnTo>
                  <a:lnTo>
                    <a:pt x="4926119" y="791483"/>
                  </a:lnTo>
                  <a:lnTo>
                    <a:pt x="4969011" y="774088"/>
                  </a:lnTo>
                  <a:lnTo>
                    <a:pt x="5007441" y="750886"/>
                  </a:lnTo>
                  <a:lnTo>
                    <a:pt x="5040629" y="722539"/>
                  </a:lnTo>
                  <a:lnTo>
                    <a:pt x="5067798" y="689713"/>
                  </a:lnTo>
                  <a:lnTo>
                    <a:pt x="5088169" y="653070"/>
                  </a:lnTo>
                  <a:lnTo>
                    <a:pt x="5100962" y="613275"/>
                  </a:lnTo>
                  <a:lnTo>
                    <a:pt x="5105400" y="570992"/>
                  </a:lnTo>
                  <a:lnTo>
                    <a:pt x="5105400" y="235203"/>
                  </a:lnTo>
                  <a:lnTo>
                    <a:pt x="5100962" y="192920"/>
                  </a:lnTo>
                  <a:lnTo>
                    <a:pt x="5088169" y="153125"/>
                  </a:lnTo>
                  <a:lnTo>
                    <a:pt x="5067798" y="116482"/>
                  </a:lnTo>
                  <a:lnTo>
                    <a:pt x="5040629" y="83656"/>
                  </a:lnTo>
                  <a:lnTo>
                    <a:pt x="5007441" y="55309"/>
                  </a:lnTo>
                  <a:lnTo>
                    <a:pt x="4969011" y="32107"/>
                  </a:lnTo>
                  <a:lnTo>
                    <a:pt x="4926119" y="14712"/>
                  </a:lnTo>
                  <a:lnTo>
                    <a:pt x="4879544" y="3788"/>
                  </a:lnTo>
                  <a:lnTo>
                    <a:pt x="4830064" y="0"/>
                  </a:lnTo>
                  <a:close/>
                </a:path>
              </a:pathLst>
            </a:custGeom>
            <a:solidFill>
              <a:srgbClr val="DDDDDD"/>
            </a:solidFill>
          </p:spPr>
          <p:txBody>
            <a:bodyPr wrap="square" lIns="0" tIns="0" rIns="0" bIns="0" rtlCol="0"/>
            <a:lstStyle/>
            <a:p>
              <a:r>
                <a:rPr lang="en-IN" dirty="0"/>
                <a:t>o</a:t>
              </a:r>
              <a:endParaRPr dirty="0"/>
            </a:p>
          </p:txBody>
        </p:sp>
        <p:pic>
          <p:nvPicPr>
            <p:cNvPr id="126" name="object 126"/>
            <p:cNvPicPr/>
            <p:nvPr/>
          </p:nvPicPr>
          <p:blipFill>
            <a:blip r:embed="rId16" cstate="print"/>
            <a:stretch>
              <a:fillRect/>
            </a:stretch>
          </p:blipFill>
          <p:spPr>
            <a:xfrm>
              <a:off x="7468869" y="2125040"/>
              <a:ext cx="149351" cy="213664"/>
            </a:xfrm>
            <a:prstGeom prst="rect">
              <a:avLst/>
            </a:prstGeom>
          </p:spPr>
        </p:pic>
      </p:grpSp>
      <p:sp>
        <p:nvSpPr>
          <p:cNvPr id="128" name="object 128"/>
          <p:cNvSpPr txBox="1"/>
          <p:nvPr/>
        </p:nvSpPr>
        <p:spPr>
          <a:xfrm>
            <a:off x="6029705" y="2053123"/>
            <a:ext cx="88265" cy="535940"/>
          </a:xfrm>
          <a:prstGeom prst="rect">
            <a:avLst/>
          </a:prstGeom>
        </p:spPr>
        <p:txBody>
          <a:bodyPr vert="horz" wrap="square" lIns="0" tIns="53975" rIns="0" bIns="0" rtlCol="0">
            <a:spAutoFit/>
          </a:bodyPr>
          <a:lstStyle/>
          <a:p>
            <a:pPr marL="12700">
              <a:lnSpc>
                <a:spcPct val="100000"/>
              </a:lnSpc>
              <a:spcBef>
                <a:spcPts val="425"/>
              </a:spcBef>
            </a:pPr>
            <a:r>
              <a:rPr sz="1400" dirty="0">
                <a:latin typeface="Arial MT"/>
                <a:cs typeface="Arial MT"/>
              </a:rPr>
              <a:t>•</a:t>
            </a:r>
            <a:endParaRPr sz="1400">
              <a:latin typeface="Arial MT"/>
              <a:cs typeface="Arial MT"/>
            </a:endParaRPr>
          </a:p>
          <a:p>
            <a:pPr marL="12700">
              <a:lnSpc>
                <a:spcPct val="100000"/>
              </a:lnSpc>
              <a:spcBef>
                <a:spcPts val="330"/>
              </a:spcBef>
            </a:pPr>
            <a:r>
              <a:rPr sz="1400" dirty="0">
                <a:latin typeface="Arial MT"/>
                <a:cs typeface="Arial MT"/>
              </a:rPr>
              <a:t>•</a:t>
            </a:r>
            <a:endParaRPr sz="1400">
              <a:latin typeface="Arial MT"/>
              <a:cs typeface="Arial MT"/>
            </a:endParaRPr>
          </a:p>
        </p:txBody>
      </p:sp>
      <p:sp>
        <p:nvSpPr>
          <p:cNvPr id="133" name="object 133"/>
          <p:cNvSpPr txBox="1"/>
          <p:nvPr/>
        </p:nvSpPr>
        <p:spPr>
          <a:xfrm>
            <a:off x="9201404" y="2355342"/>
            <a:ext cx="163195" cy="168275"/>
          </a:xfrm>
          <a:prstGeom prst="rect">
            <a:avLst/>
          </a:prstGeom>
        </p:spPr>
        <p:txBody>
          <a:bodyPr vert="horz" wrap="square" lIns="0" tIns="17145" rIns="0" bIns="0" rtlCol="0">
            <a:spAutoFit/>
          </a:bodyPr>
          <a:lstStyle/>
          <a:p>
            <a:pPr marL="12700">
              <a:lnSpc>
                <a:spcPct val="100000"/>
              </a:lnSpc>
              <a:spcBef>
                <a:spcPts val="135"/>
              </a:spcBef>
            </a:pPr>
            <a:r>
              <a:rPr sz="900" b="1" u="sng" spc="5" dirty="0">
                <a:solidFill>
                  <a:srgbClr val="0000FF"/>
                </a:solidFill>
                <a:uFill>
                  <a:solidFill>
                    <a:srgbClr val="0000FF"/>
                  </a:solidFill>
                </a:uFill>
                <a:latin typeface="Calibri"/>
                <a:cs typeface="Calibri"/>
                <a:hlinkClick r:id="rId17"/>
              </a:rPr>
              <a:t>[</a:t>
            </a:r>
            <a:r>
              <a:rPr sz="900" b="1" u="sng" spc="15" dirty="0">
                <a:solidFill>
                  <a:srgbClr val="0000FF"/>
                </a:solidFill>
                <a:uFill>
                  <a:solidFill>
                    <a:srgbClr val="0000FF"/>
                  </a:solidFill>
                </a:uFill>
                <a:latin typeface="Calibri"/>
                <a:cs typeface="Calibri"/>
                <a:hlinkClick r:id="rId17"/>
              </a:rPr>
              <a:t>3]</a:t>
            </a:r>
            <a:endParaRPr sz="900">
              <a:latin typeface="Calibri"/>
              <a:cs typeface="Calibri"/>
            </a:endParaRPr>
          </a:p>
        </p:txBody>
      </p:sp>
      <p:sp>
        <p:nvSpPr>
          <p:cNvPr id="137" name="object 137"/>
          <p:cNvSpPr/>
          <p:nvPr/>
        </p:nvSpPr>
        <p:spPr>
          <a:xfrm>
            <a:off x="5952427" y="3831589"/>
            <a:ext cx="5074920" cy="5375275"/>
          </a:xfrm>
          <a:custGeom>
            <a:avLst/>
            <a:gdLst/>
            <a:ahLst/>
            <a:cxnLst/>
            <a:rect l="l" t="t" r="r" b="b"/>
            <a:pathLst>
              <a:path w="5074920" h="5375275">
                <a:moveTo>
                  <a:pt x="4765294" y="0"/>
                </a:moveTo>
                <a:lnTo>
                  <a:pt x="309625" y="0"/>
                </a:lnTo>
                <a:lnTo>
                  <a:pt x="260874" y="4623"/>
                </a:lnTo>
                <a:lnTo>
                  <a:pt x="213774" y="18214"/>
                </a:lnTo>
                <a:lnTo>
                  <a:pt x="169155" y="40352"/>
                </a:lnTo>
                <a:lnTo>
                  <a:pt x="127847" y="70616"/>
                </a:lnTo>
                <a:lnTo>
                  <a:pt x="90677" y="108585"/>
                </a:lnTo>
                <a:lnTo>
                  <a:pt x="63808" y="145341"/>
                </a:lnTo>
                <a:lnTo>
                  <a:pt x="41373" y="185636"/>
                </a:lnTo>
                <a:lnTo>
                  <a:pt x="23574" y="228901"/>
                </a:lnTo>
                <a:lnTo>
                  <a:pt x="10611" y="274569"/>
                </a:lnTo>
                <a:lnTo>
                  <a:pt x="2686" y="322071"/>
                </a:lnTo>
                <a:lnTo>
                  <a:pt x="0" y="370839"/>
                </a:lnTo>
                <a:lnTo>
                  <a:pt x="0" y="5004308"/>
                </a:lnTo>
                <a:lnTo>
                  <a:pt x="2686" y="5053079"/>
                </a:lnTo>
                <a:lnTo>
                  <a:pt x="10611" y="5100586"/>
                </a:lnTo>
                <a:lnTo>
                  <a:pt x="23574" y="5146259"/>
                </a:lnTo>
                <a:lnTo>
                  <a:pt x="41373" y="5189524"/>
                </a:lnTo>
                <a:lnTo>
                  <a:pt x="63808" y="5229812"/>
                </a:lnTo>
                <a:lnTo>
                  <a:pt x="90677" y="5266550"/>
                </a:lnTo>
                <a:lnTo>
                  <a:pt x="127847" y="5304544"/>
                </a:lnTo>
                <a:lnTo>
                  <a:pt x="169155" y="5334814"/>
                </a:lnTo>
                <a:lnTo>
                  <a:pt x="213774" y="5356946"/>
                </a:lnTo>
                <a:lnTo>
                  <a:pt x="260874" y="5370528"/>
                </a:lnTo>
                <a:lnTo>
                  <a:pt x="309625" y="5375148"/>
                </a:lnTo>
                <a:lnTo>
                  <a:pt x="4765294" y="5375148"/>
                </a:lnTo>
                <a:lnTo>
                  <a:pt x="4814045" y="5370528"/>
                </a:lnTo>
                <a:lnTo>
                  <a:pt x="4861145" y="5356946"/>
                </a:lnTo>
                <a:lnTo>
                  <a:pt x="4905764" y="5334814"/>
                </a:lnTo>
                <a:lnTo>
                  <a:pt x="4947072" y="5304544"/>
                </a:lnTo>
                <a:lnTo>
                  <a:pt x="4984241" y="5266550"/>
                </a:lnTo>
                <a:lnTo>
                  <a:pt x="5011111" y="5229812"/>
                </a:lnTo>
                <a:lnTo>
                  <a:pt x="5033546" y="5189524"/>
                </a:lnTo>
                <a:lnTo>
                  <a:pt x="5051345" y="5146259"/>
                </a:lnTo>
                <a:lnTo>
                  <a:pt x="5064308" y="5100586"/>
                </a:lnTo>
                <a:lnTo>
                  <a:pt x="5072233" y="5053079"/>
                </a:lnTo>
                <a:lnTo>
                  <a:pt x="5074920" y="5004308"/>
                </a:lnTo>
                <a:lnTo>
                  <a:pt x="5074920" y="370839"/>
                </a:lnTo>
                <a:lnTo>
                  <a:pt x="5072094" y="320510"/>
                </a:lnTo>
                <a:lnTo>
                  <a:pt x="5063864" y="272241"/>
                </a:lnTo>
                <a:lnTo>
                  <a:pt x="5050597" y="226474"/>
                </a:lnTo>
                <a:lnTo>
                  <a:pt x="5032661" y="183651"/>
                </a:lnTo>
                <a:lnTo>
                  <a:pt x="5010425" y="144212"/>
                </a:lnTo>
                <a:lnTo>
                  <a:pt x="4984257" y="108600"/>
                </a:lnTo>
                <a:lnTo>
                  <a:pt x="4954525" y="77256"/>
                </a:lnTo>
                <a:lnTo>
                  <a:pt x="4921598" y="50621"/>
                </a:lnTo>
                <a:lnTo>
                  <a:pt x="4885842" y="29136"/>
                </a:lnTo>
                <a:lnTo>
                  <a:pt x="4847628" y="13243"/>
                </a:lnTo>
                <a:lnTo>
                  <a:pt x="4807322" y="3384"/>
                </a:lnTo>
                <a:lnTo>
                  <a:pt x="4765294" y="0"/>
                </a:lnTo>
                <a:close/>
              </a:path>
            </a:pathLst>
          </a:custGeom>
          <a:solidFill>
            <a:srgbClr val="DDDDDD"/>
          </a:solidFill>
        </p:spPr>
        <p:txBody>
          <a:bodyPr wrap="square" lIns="0" tIns="0" rIns="0" bIns="0" rtlCol="0"/>
          <a:lstStyle/>
          <a:p>
            <a:endParaRPr/>
          </a:p>
        </p:txBody>
      </p:sp>
      <p:sp>
        <p:nvSpPr>
          <p:cNvPr id="138" name="object 138"/>
          <p:cNvSpPr txBox="1"/>
          <p:nvPr/>
        </p:nvSpPr>
        <p:spPr>
          <a:xfrm>
            <a:off x="6297295" y="3942333"/>
            <a:ext cx="8826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a:t>
            </a:r>
            <a:endParaRPr sz="1400">
              <a:latin typeface="Arial MT"/>
              <a:cs typeface="Arial MT"/>
            </a:endParaRPr>
          </a:p>
        </p:txBody>
      </p:sp>
      <p:sp>
        <p:nvSpPr>
          <p:cNvPr id="145" name="object 145"/>
          <p:cNvSpPr txBox="1"/>
          <p:nvPr/>
        </p:nvSpPr>
        <p:spPr>
          <a:xfrm>
            <a:off x="9491853" y="4202938"/>
            <a:ext cx="163195" cy="168275"/>
          </a:xfrm>
          <a:prstGeom prst="rect">
            <a:avLst/>
          </a:prstGeom>
        </p:spPr>
        <p:txBody>
          <a:bodyPr vert="horz" wrap="square" lIns="0" tIns="17145" rIns="0" bIns="0" rtlCol="0">
            <a:spAutoFit/>
          </a:bodyPr>
          <a:lstStyle/>
          <a:p>
            <a:pPr marL="12700">
              <a:lnSpc>
                <a:spcPct val="100000"/>
              </a:lnSpc>
              <a:spcBef>
                <a:spcPts val="135"/>
              </a:spcBef>
            </a:pPr>
            <a:r>
              <a:rPr sz="900" b="1" u="sng" spc="5" dirty="0">
                <a:solidFill>
                  <a:srgbClr val="0000FF"/>
                </a:solidFill>
                <a:uFill>
                  <a:solidFill>
                    <a:srgbClr val="0000FF"/>
                  </a:solidFill>
                </a:uFill>
                <a:latin typeface="Calibri"/>
                <a:cs typeface="Calibri"/>
                <a:hlinkClick r:id="rId18"/>
              </a:rPr>
              <a:t>[</a:t>
            </a:r>
            <a:r>
              <a:rPr sz="900" b="1" u="sng" spc="20" dirty="0">
                <a:solidFill>
                  <a:srgbClr val="0000FF"/>
                </a:solidFill>
                <a:uFill>
                  <a:solidFill>
                    <a:srgbClr val="0000FF"/>
                  </a:solidFill>
                </a:uFill>
                <a:latin typeface="Calibri"/>
                <a:cs typeface="Calibri"/>
                <a:hlinkClick r:id="rId18"/>
              </a:rPr>
              <a:t>4</a:t>
            </a:r>
            <a:r>
              <a:rPr sz="900" b="1" u="sng" spc="10" dirty="0">
                <a:solidFill>
                  <a:srgbClr val="0000FF"/>
                </a:solidFill>
                <a:uFill>
                  <a:solidFill>
                    <a:srgbClr val="0000FF"/>
                  </a:solidFill>
                </a:uFill>
                <a:latin typeface="Calibri"/>
                <a:cs typeface="Calibri"/>
                <a:hlinkClick r:id="rId18"/>
              </a:rPr>
              <a:t>]</a:t>
            </a:r>
            <a:endParaRPr sz="900">
              <a:latin typeface="Calibri"/>
              <a:cs typeface="Calibri"/>
            </a:endParaRPr>
          </a:p>
        </p:txBody>
      </p:sp>
      <p:sp>
        <p:nvSpPr>
          <p:cNvPr id="159" name="object 159"/>
          <p:cNvSpPr txBox="1"/>
          <p:nvPr/>
        </p:nvSpPr>
        <p:spPr>
          <a:xfrm>
            <a:off x="6297295" y="4704333"/>
            <a:ext cx="8826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a:t>
            </a:r>
            <a:endParaRPr sz="1400">
              <a:latin typeface="Arial MT"/>
              <a:cs typeface="Arial MT"/>
            </a:endParaRPr>
          </a:p>
        </p:txBody>
      </p:sp>
      <p:sp>
        <p:nvSpPr>
          <p:cNvPr id="160" name="object 160"/>
          <p:cNvSpPr txBox="1"/>
          <p:nvPr/>
        </p:nvSpPr>
        <p:spPr>
          <a:xfrm>
            <a:off x="7858125" y="4964938"/>
            <a:ext cx="163195" cy="168275"/>
          </a:xfrm>
          <a:prstGeom prst="rect">
            <a:avLst/>
          </a:prstGeom>
        </p:spPr>
        <p:txBody>
          <a:bodyPr vert="horz" wrap="square" lIns="0" tIns="17145" rIns="0" bIns="0" rtlCol="0">
            <a:spAutoFit/>
          </a:bodyPr>
          <a:lstStyle/>
          <a:p>
            <a:pPr marL="12700">
              <a:lnSpc>
                <a:spcPct val="100000"/>
              </a:lnSpc>
              <a:spcBef>
                <a:spcPts val="135"/>
              </a:spcBef>
            </a:pPr>
            <a:r>
              <a:rPr sz="900" b="1" u="sng" spc="5" dirty="0">
                <a:solidFill>
                  <a:srgbClr val="0000FF"/>
                </a:solidFill>
                <a:uFill>
                  <a:solidFill>
                    <a:srgbClr val="0000FF"/>
                  </a:solidFill>
                </a:uFill>
                <a:latin typeface="Calibri"/>
                <a:cs typeface="Calibri"/>
                <a:hlinkClick r:id="rId19"/>
              </a:rPr>
              <a:t>[</a:t>
            </a:r>
            <a:r>
              <a:rPr sz="900" b="1" u="sng" spc="20" dirty="0">
                <a:solidFill>
                  <a:srgbClr val="0000FF"/>
                </a:solidFill>
                <a:uFill>
                  <a:solidFill>
                    <a:srgbClr val="0000FF"/>
                  </a:solidFill>
                </a:uFill>
                <a:latin typeface="Calibri"/>
                <a:cs typeface="Calibri"/>
                <a:hlinkClick r:id="rId19"/>
              </a:rPr>
              <a:t>5</a:t>
            </a:r>
            <a:r>
              <a:rPr sz="900" b="1" u="sng" spc="10" dirty="0">
                <a:solidFill>
                  <a:srgbClr val="0000FF"/>
                </a:solidFill>
                <a:uFill>
                  <a:solidFill>
                    <a:srgbClr val="0000FF"/>
                  </a:solidFill>
                </a:uFill>
                <a:latin typeface="Calibri"/>
                <a:cs typeface="Calibri"/>
                <a:hlinkClick r:id="rId19"/>
              </a:rPr>
              <a:t>]</a:t>
            </a:r>
            <a:endParaRPr sz="900">
              <a:latin typeface="Calibri"/>
              <a:cs typeface="Calibri"/>
            </a:endParaRPr>
          </a:p>
        </p:txBody>
      </p:sp>
      <p:sp>
        <p:nvSpPr>
          <p:cNvPr id="165" name="object 165"/>
          <p:cNvSpPr/>
          <p:nvPr/>
        </p:nvSpPr>
        <p:spPr>
          <a:xfrm>
            <a:off x="11333988" y="1170432"/>
            <a:ext cx="4516120" cy="670560"/>
          </a:xfrm>
          <a:custGeom>
            <a:avLst/>
            <a:gdLst/>
            <a:ahLst/>
            <a:cxnLst/>
            <a:rect l="l" t="t" r="r" b="b"/>
            <a:pathLst>
              <a:path w="4516119" h="670560">
                <a:moveTo>
                  <a:pt x="4297933" y="0"/>
                </a:moveTo>
                <a:lnTo>
                  <a:pt x="217677" y="0"/>
                </a:lnTo>
                <a:lnTo>
                  <a:pt x="173794" y="5284"/>
                </a:lnTo>
                <a:lnTo>
                  <a:pt x="132927" y="20441"/>
                </a:lnTo>
                <a:lnTo>
                  <a:pt x="95950" y="44422"/>
                </a:lnTo>
                <a:lnTo>
                  <a:pt x="63738" y="76184"/>
                </a:lnTo>
                <a:lnTo>
                  <a:pt x="37163" y="114678"/>
                </a:lnTo>
                <a:lnTo>
                  <a:pt x="17099" y="158859"/>
                </a:lnTo>
                <a:lnTo>
                  <a:pt x="4420" y="207680"/>
                </a:lnTo>
                <a:lnTo>
                  <a:pt x="0" y="260096"/>
                </a:lnTo>
                <a:lnTo>
                  <a:pt x="0" y="410464"/>
                </a:lnTo>
                <a:lnTo>
                  <a:pt x="4420" y="462879"/>
                </a:lnTo>
                <a:lnTo>
                  <a:pt x="17099" y="511700"/>
                </a:lnTo>
                <a:lnTo>
                  <a:pt x="37163" y="555881"/>
                </a:lnTo>
                <a:lnTo>
                  <a:pt x="63738" y="594375"/>
                </a:lnTo>
                <a:lnTo>
                  <a:pt x="95950" y="626137"/>
                </a:lnTo>
                <a:lnTo>
                  <a:pt x="132927" y="650118"/>
                </a:lnTo>
                <a:lnTo>
                  <a:pt x="173794" y="665275"/>
                </a:lnTo>
                <a:lnTo>
                  <a:pt x="217677" y="670560"/>
                </a:lnTo>
                <a:lnTo>
                  <a:pt x="4297933" y="670560"/>
                </a:lnTo>
                <a:lnTo>
                  <a:pt x="4341817" y="665275"/>
                </a:lnTo>
                <a:lnTo>
                  <a:pt x="4382684" y="650118"/>
                </a:lnTo>
                <a:lnTo>
                  <a:pt x="4419661" y="626137"/>
                </a:lnTo>
                <a:lnTo>
                  <a:pt x="4451873" y="594375"/>
                </a:lnTo>
                <a:lnTo>
                  <a:pt x="4478448" y="555881"/>
                </a:lnTo>
                <a:lnTo>
                  <a:pt x="4498512" y="511700"/>
                </a:lnTo>
                <a:lnTo>
                  <a:pt x="4511191" y="462879"/>
                </a:lnTo>
                <a:lnTo>
                  <a:pt x="4515611" y="410464"/>
                </a:lnTo>
                <a:lnTo>
                  <a:pt x="4515611" y="260096"/>
                </a:lnTo>
                <a:lnTo>
                  <a:pt x="4511191" y="207680"/>
                </a:lnTo>
                <a:lnTo>
                  <a:pt x="4498512" y="158859"/>
                </a:lnTo>
                <a:lnTo>
                  <a:pt x="4478448" y="114678"/>
                </a:lnTo>
                <a:lnTo>
                  <a:pt x="4451873" y="76184"/>
                </a:lnTo>
                <a:lnTo>
                  <a:pt x="4419661" y="44422"/>
                </a:lnTo>
                <a:lnTo>
                  <a:pt x="4382684" y="20441"/>
                </a:lnTo>
                <a:lnTo>
                  <a:pt x="4341817" y="5284"/>
                </a:lnTo>
                <a:lnTo>
                  <a:pt x="4297933" y="0"/>
                </a:lnTo>
                <a:close/>
              </a:path>
            </a:pathLst>
          </a:custGeom>
          <a:solidFill>
            <a:srgbClr val="7A70F3"/>
          </a:solidFill>
        </p:spPr>
        <p:txBody>
          <a:bodyPr wrap="square" lIns="0" tIns="0" rIns="0" bIns="0" rtlCol="0"/>
          <a:lstStyle/>
          <a:p>
            <a:endParaRPr/>
          </a:p>
        </p:txBody>
      </p:sp>
      <p:sp>
        <p:nvSpPr>
          <p:cNvPr id="181" name="object 181"/>
          <p:cNvSpPr txBox="1"/>
          <p:nvPr/>
        </p:nvSpPr>
        <p:spPr>
          <a:xfrm>
            <a:off x="11663553" y="2721101"/>
            <a:ext cx="88265" cy="74866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t>
            </a:r>
            <a:endParaRPr sz="1400">
              <a:latin typeface="Arial MT"/>
              <a:cs typeface="Arial MT"/>
            </a:endParaRPr>
          </a:p>
          <a:p>
            <a:pPr>
              <a:lnSpc>
                <a:spcPct val="100000"/>
              </a:lnSpc>
              <a:spcBef>
                <a:spcPts val="30"/>
              </a:spcBef>
            </a:pPr>
            <a:endParaRPr sz="2000">
              <a:latin typeface="Arial MT"/>
              <a:cs typeface="Arial MT"/>
            </a:endParaRPr>
          </a:p>
          <a:p>
            <a:pPr marL="12700">
              <a:lnSpc>
                <a:spcPct val="100000"/>
              </a:lnSpc>
            </a:pPr>
            <a:r>
              <a:rPr sz="1400" dirty="0">
                <a:latin typeface="Arial MT"/>
                <a:cs typeface="Arial MT"/>
              </a:rPr>
              <a:t>•</a:t>
            </a:r>
            <a:endParaRPr sz="1400">
              <a:latin typeface="Arial MT"/>
              <a:cs typeface="Arial MT"/>
            </a:endParaRPr>
          </a:p>
        </p:txBody>
      </p:sp>
      <p:grpSp>
        <p:nvGrpSpPr>
          <p:cNvPr id="190" name="object 190"/>
          <p:cNvGrpSpPr/>
          <p:nvPr/>
        </p:nvGrpSpPr>
        <p:grpSpPr>
          <a:xfrm>
            <a:off x="11309604" y="5334000"/>
            <a:ext cx="5073650" cy="670560"/>
            <a:chOff x="11309604" y="5334000"/>
            <a:chExt cx="5073650" cy="670560"/>
          </a:xfrm>
        </p:grpSpPr>
        <p:sp>
          <p:nvSpPr>
            <p:cNvPr id="191" name="object 191"/>
            <p:cNvSpPr/>
            <p:nvPr/>
          </p:nvSpPr>
          <p:spPr>
            <a:xfrm>
              <a:off x="11309604" y="5334000"/>
              <a:ext cx="5073650" cy="670560"/>
            </a:xfrm>
            <a:custGeom>
              <a:avLst/>
              <a:gdLst/>
              <a:ahLst/>
              <a:cxnLst/>
              <a:rect l="l" t="t" r="r" b="b"/>
              <a:pathLst>
                <a:path w="5073650" h="670560">
                  <a:moveTo>
                    <a:pt x="4828794" y="0"/>
                  </a:moveTo>
                  <a:lnTo>
                    <a:pt x="244601" y="0"/>
                  </a:lnTo>
                  <a:lnTo>
                    <a:pt x="200624" y="4190"/>
                  </a:lnTo>
                  <a:lnTo>
                    <a:pt x="159237" y="16273"/>
                  </a:lnTo>
                  <a:lnTo>
                    <a:pt x="121129" y="35512"/>
                  </a:lnTo>
                  <a:lnTo>
                    <a:pt x="86992" y="61174"/>
                  </a:lnTo>
                  <a:lnTo>
                    <a:pt x="57514" y="92523"/>
                  </a:lnTo>
                  <a:lnTo>
                    <a:pt x="33386" y="128825"/>
                  </a:lnTo>
                  <a:lnTo>
                    <a:pt x="15298" y="169344"/>
                  </a:lnTo>
                  <a:lnTo>
                    <a:pt x="3939" y="213346"/>
                  </a:lnTo>
                  <a:lnTo>
                    <a:pt x="0" y="260096"/>
                  </a:lnTo>
                  <a:lnTo>
                    <a:pt x="0" y="410463"/>
                  </a:lnTo>
                  <a:lnTo>
                    <a:pt x="3939" y="457213"/>
                  </a:lnTo>
                  <a:lnTo>
                    <a:pt x="15298" y="501215"/>
                  </a:lnTo>
                  <a:lnTo>
                    <a:pt x="33386" y="541734"/>
                  </a:lnTo>
                  <a:lnTo>
                    <a:pt x="57514" y="578036"/>
                  </a:lnTo>
                  <a:lnTo>
                    <a:pt x="86992" y="609385"/>
                  </a:lnTo>
                  <a:lnTo>
                    <a:pt x="121129" y="635047"/>
                  </a:lnTo>
                  <a:lnTo>
                    <a:pt x="159237" y="654286"/>
                  </a:lnTo>
                  <a:lnTo>
                    <a:pt x="200624" y="666369"/>
                  </a:lnTo>
                  <a:lnTo>
                    <a:pt x="244601" y="670560"/>
                  </a:lnTo>
                  <a:lnTo>
                    <a:pt x="4828794" y="670560"/>
                  </a:lnTo>
                  <a:lnTo>
                    <a:pt x="4872771" y="666369"/>
                  </a:lnTo>
                  <a:lnTo>
                    <a:pt x="4914158" y="654286"/>
                  </a:lnTo>
                  <a:lnTo>
                    <a:pt x="4952266" y="635047"/>
                  </a:lnTo>
                  <a:lnTo>
                    <a:pt x="4986403" y="609385"/>
                  </a:lnTo>
                  <a:lnTo>
                    <a:pt x="5015881" y="578036"/>
                  </a:lnTo>
                  <a:lnTo>
                    <a:pt x="5040009" y="541734"/>
                  </a:lnTo>
                  <a:lnTo>
                    <a:pt x="5058097" y="501215"/>
                  </a:lnTo>
                  <a:lnTo>
                    <a:pt x="5069456" y="457213"/>
                  </a:lnTo>
                  <a:lnTo>
                    <a:pt x="5073396" y="410463"/>
                  </a:lnTo>
                  <a:lnTo>
                    <a:pt x="5073396" y="260096"/>
                  </a:lnTo>
                  <a:lnTo>
                    <a:pt x="5069456" y="213346"/>
                  </a:lnTo>
                  <a:lnTo>
                    <a:pt x="5058097" y="169344"/>
                  </a:lnTo>
                  <a:lnTo>
                    <a:pt x="5040009" y="128825"/>
                  </a:lnTo>
                  <a:lnTo>
                    <a:pt x="5015881" y="92523"/>
                  </a:lnTo>
                  <a:lnTo>
                    <a:pt x="4986403" y="61174"/>
                  </a:lnTo>
                  <a:lnTo>
                    <a:pt x="4952266" y="35512"/>
                  </a:lnTo>
                  <a:lnTo>
                    <a:pt x="4914158" y="16273"/>
                  </a:lnTo>
                  <a:lnTo>
                    <a:pt x="4872771" y="4190"/>
                  </a:lnTo>
                  <a:lnTo>
                    <a:pt x="4828794" y="0"/>
                  </a:lnTo>
                  <a:close/>
                </a:path>
              </a:pathLst>
            </a:custGeom>
            <a:solidFill>
              <a:srgbClr val="7A70F3"/>
            </a:solidFill>
          </p:spPr>
          <p:txBody>
            <a:bodyPr wrap="square" lIns="0" tIns="0" rIns="0" bIns="0" rtlCol="0"/>
            <a:lstStyle/>
            <a:p>
              <a:endParaRPr/>
            </a:p>
          </p:txBody>
        </p:sp>
        <p:pic>
          <p:nvPicPr>
            <p:cNvPr id="192" name="object 192"/>
            <p:cNvPicPr/>
            <p:nvPr/>
          </p:nvPicPr>
          <p:blipFill>
            <a:blip r:embed="rId20" cstate="print"/>
            <a:stretch>
              <a:fillRect/>
            </a:stretch>
          </p:blipFill>
          <p:spPr>
            <a:xfrm>
              <a:off x="11602847" y="5555234"/>
              <a:ext cx="4578222" cy="274320"/>
            </a:xfrm>
            <a:prstGeom prst="rect">
              <a:avLst/>
            </a:prstGeom>
          </p:spPr>
        </p:pic>
      </p:grpSp>
      <p:sp>
        <p:nvSpPr>
          <p:cNvPr id="193" name="TextBox 192">
            <a:extLst>
              <a:ext uri="{FF2B5EF4-FFF2-40B4-BE49-F238E27FC236}">
                <a16:creationId xmlns:a16="http://schemas.microsoft.com/office/drawing/2014/main" id="{ABF1CE7C-80AA-7881-C440-F3EA79FC3DD9}"/>
              </a:ext>
            </a:extLst>
          </p:cNvPr>
          <p:cNvSpPr txBox="1"/>
          <p:nvPr/>
        </p:nvSpPr>
        <p:spPr>
          <a:xfrm flipH="1">
            <a:off x="6117970" y="3053221"/>
            <a:ext cx="4744237" cy="408623"/>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t>4.Comparison with US Market</a:t>
            </a:r>
          </a:p>
        </p:txBody>
      </p:sp>
      <p:sp>
        <p:nvSpPr>
          <p:cNvPr id="194" name="TextBox 193">
            <a:extLst>
              <a:ext uri="{FF2B5EF4-FFF2-40B4-BE49-F238E27FC236}">
                <a16:creationId xmlns:a16="http://schemas.microsoft.com/office/drawing/2014/main" id="{FC2A6067-EA3C-53A5-90C1-0896D5928834}"/>
              </a:ext>
            </a:extLst>
          </p:cNvPr>
          <p:cNvSpPr txBox="1"/>
          <p:nvPr/>
        </p:nvSpPr>
        <p:spPr>
          <a:xfrm>
            <a:off x="8751697" y="1662344"/>
            <a:ext cx="45719" cy="369332"/>
          </a:xfrm>
          <a:prstGeom prst="rect">
            <a:avLst/>
          </a:prstGeom>
          <a:noFill/>
        </p:spPr>
        <p:txBody>
          <a:bodyPr wrap="square" rtlCol="0">
            <a:spAutoFit/>
          </a:bodyPr>
          <a:lstStyle/>
          <a:p>
            <a:endParaRPr lang="en-IN" dirty="0"/>
          </a:p>
        </p:txBody>
      </p:sp>
      <p:sp>
        <p:nvSpPr>
          <p:cNvPr id="195" name="TextBox 194">
            <a:extLst>
              <a:ext uri="{FF2B5EF4-FFF2-40B4-BE49-F238E27FC236}">
                <a16:creationId xmlns:a16="http://schemas.microsoft.com/office/drawing/2014/main" id="{2012F7B7-C03F-6F96-98E1-A062858F55D6}"/>
              </a:ext>
            </a:extLst>
          </p:cNvPr>
          <p:cNvSpPr txBox="1"/>
          <p:nvPr/>
        </p:nvSpPr>
        <p:spPr>
          <a:xfrm flipH="1">
            <a:off x="5922264" y="1207008"/>
            <a:ext cx="4939942" cy="369332"/>
          </a:xfrm>
          <a:prstGeom prst="rect">
            <a:avLst/>
          </a:prstGeom>
          <a:noFill/>
        </p:spPr>
        <p:txBody>
          <a:bodyPr wrap="square" rtlCol="0">
            <a:spAutoFit/>
          </a:bodyPr>
          <a:lstStyle/>
          <a:p>
            <a:r>
              <a:rPr lang="en-IN" dirty="0">
                <a:solidFill>
                  <a:schemeClr val="bg1"/>
                </a:solidFill>
              </a:rPr>
              <a:t>3.</a:t>
            </a:r>
            <a:r>
              <a:rPr lang="en-IN" dirty="0"/>
              <a:t> </a:t>
            </a:r>
            <a:r>
              <a:rPr lang="en-IN" dirty="0">
                <a:solidFill>
                  <a:schemeClr val="bg1"/>
                </a:solidFill>
              </a:rPr>
              <a:t>Financial management tools</a:t>
            </a:r>
            <a:endParaRPr lang="en-IN" dirty="0"/>
          </a:p>
        </p:txBody>
      </p:sp>
      <p:sp>
        <p:nvSpPr>
          <p:cNvPr id="196" name="TextBox 195">
            <a:extLst>
              <a:ext uri="{FF2B5EF4-FFF2-40B4-BE49-F238E27FC236}">
                <a16:creationId xmlns:a16="http://schemas.microsoft.com/office/drawing/2014/main" id="{56878422-68EC-6B8C-FA16-9D146D3E35CF}"/>
              </a:ext>
            </a:extLst>
          </p:cNvPr>
          <p:cNvSpPr txBox="1"/>
          <p:nvPr/>
        </p:nvSpPr>
        <p:spPr>
          <a:xfrm>
            <a:off x="5784711" y="1950158"/>
            <a:ext cx="5121413" cy="646331"/>
          </a:xfrm>
          <a:prstGeom prst="rect">
            <a:avLst/>
          </a:prstGeom>
          <a:noFill/>
        </p:spPr>
        <p:txBody>
          <a:bodyPr wrap="square" rtlCol="0">
            <a:spAutoFit/>
          </a:bodyPr>
          <a:lstStyle/>
          <a:p>
            <a:r>
              <a:rPr lang="en-IN" dirty="0"/>
              <a:t>      Multiple accounts and multiple payments</a:t>
            </a:r>
          </a:p>
          <a:p>
            <a:r>
              <a:rPr lang="en-IN" dirty="0"/>
              <a:t>     Rising living costs for families.</a:t>
            </a:r>
          </a:p>
        </p:txBody>
      </p:sp>
      <p:sp>
        <p:nvSpPr>
          <p:cNvPr id="197" name="TextBox 196">
            <a:extLst>
              <a:ext uri="{FF2B5EF4-FFF2-40B4-BE49-F238E27FC236}">
                <a16:creationId xmlns:a16="http://schemas.microsoft.com/office/drawing/2014/main" id="{78A3FEC7-65E3-1E6B-5EBC-EA0D4303F104}"/>
              </a:ext>
            </a:extLst>
          </p:cNvPr>
          <p:cNvSpPr txBox="1"/>
          <p:nvPr/>
        </p:nvSpPr>
        <p:spPr>
          <a:xfrm>
            <a:off x="5922264" y="3832102"/>
            <a:ext cx="5108004" cy="1477328"/>
          </a:xfrm>
          <a:prstGeom prst="rect">
            <a:avLst/>
          </a:prstGeom>
          <a:noFill/>
        </p:spPr>
        <p:txBody>
          <a:bodyPr wrap="square" rtlCol="0">
            <a:spAutoFit/>
          </a:bodyPr>
          <a:lstStyle/>
          <a:p>
            <a:r>
              <a:rPr lang="en-IN" dirty="0">
                <a:latin typeface="Candara" panose="020E0502030303020204" pitchFamily="34" charset="0"/>
              </a:rPr>
              <a:t>       India is supposed to face more dire conditions on the financial fore front as finances    will not be manageable by a single person.</a:t>
            </a:r>
          </a:p>
          <a:p>
            <a:r>
              <a:rPr lang="en-IN" dirty="0">
                <a:latin typeface="Candara" panose="020E0502030303020204" pitchFamily="34" charset="0"/>
              </a:rPr>
              <a:t>        Living costs are sure to go high so we might need help from  US.  </a:t>
            </a:r>
            <a:r>
              <a:rPr lang="en-IN" dirty="0"/>
              <a:t>                  </a:t>
            </a:r>
          </a:p>
        </p:txBody>
      </p:sp>
      <p:pic>
        <p:nvPicPr>
          <p:cNvPr id="200" name="Picture 199">
            <a:extLst>
              <a:ext uri="{FF2B5EF4-FFF2-40B4-BE49-F238E27FC236}">
                <a16:creationId xmlns:a16="http://schemas.microsoft.com/office/drawing/2014/main" id="{07C110BB-D5DD-3A72-71B0-1F416F9CE3AF}"/>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182234" y="5553181"/>
            <a:ext cx="4483734" cy="3233011"/>
          </a:xfrm>
          <a:prstGeom prst="rect">
            <a:avLst/>
          </a:prstGeom>
        </p:spPr>
      </p:pic>
      <p:sp>
        <p:nvSpPr>
          <p:cNvPr id="201" name="TextBox 200">
            <a:extLst>
              <a:ext uri="{FF2B5EF4-FFF2-40B4-BE49-F238E27FC236}">
                <a16:creationId xmlns:a16="http://schemas.microsoft.com/office/drawing/2014/main" id="{2034352C-C7A8-D3D1-0FCF-BE26F0454781}"/>
              </a:ext>
            </a:extLst>
          </p:cNvPr>
          <p:cNvSpPr txBox="1"/>
          <p:nvPr/>
        </p:nvSpPr>
        <p:spPr>
          <a:xfrm>
            <a:off x="11333988" y="1205992"/>
            <a:ext cx="4467351" cy="461665"/>
          </a:xfrm>
          <a:prstGeom prst="rect">
            <a:avLst/>
          </a:prstGeom>
          <a:noFill/>
        </p:spPr>
        <p:txBody>
          <a:bodyPr wrap="square" rtlCol="0">
            <a:spAutoFit/>
          </a:bodyPr>
          <a:lstStyle/>
          <a:p>
            <a:r>
              <a:rPr lang="en-IN" dirty="0"/>
              <a:t>  </a:t>
            </a:r>
            <a:r>
              <a:rPr lang="en-IN" sz="2400" dirty="0">
                <a:solidFill>
                  <a:schemeClr val="bg1"/>
                </a:solidFill>
              </a:rPr>
              <a:t> 5.Competing Apps</a:t>
            </a:r>
            <a:endParaRPr lang="en-IN" dirty="0"/>
          </a:p>
        </p:txBody>
      </p:sp>
      <p:sp>
        <p:nvSpPr>
          <p:cNvPr id="203" name="Rectangle: Rounded Corners 202">
            <a:extLst>
              <a:ext uri="{FF2B5EF4-FFF2-40B4-BE49-F238E27FC236}">
                <a16:creationId xmlns:a16="http://schemas.microsoft.com/office/drawing/2014/main" id="{E6BCECDB-9406-3012-25B8-0A13DAFBF90B}"/>
              </a:ext>
            </a:extLst>
          </p:cNvPr>
          <p:cNvSpPr/>
          <p:nvPr/>
        </p:nvSpPr>
        <p:spPr>
          <a:xfrm>
            <a:off x="11605003" y="2214415"/>
            <a:ext cx="6102479" cy="295308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04" name="TextBox 203">
            <a:extLst>
              <a:ext uri="{FF2B5EF4-FFF2-40B4-BE49-F238E27FC236}">
                <a16:creationId xmlns:a16="http://schemas.microsoft.com/office/drawing/2014/main" id="{5AF3783D-ADC4-1DB4-B68B-AE22BDFFBE61}"/>
              </a:ext>
            </a:extLst>
          </p:cNvPr>
          <p:cNvSpPr txBox="1"/>
          <p:nvPr/>
        </p:nvSpPr>
        <p:spPr>
          <a:xfrm>
            <a:off x="11718670" y="2282611"/>
            <a:ext cx="5988813" cy="1754326"/>
          </a:xfrm>
          <a:prstGeom prst="rect">
            <a:avLst/>
          </a:prstGeom>
          <a:noFill/>
        </p:spPr>
        <p:txBody>
          <a:bodyPr wrap="square" rtlCol="0">
            <a:spAutoFit/>
          </a:bodyPr>
          <a:lstStyle/>
          <a:p>
            <a:r>
              <a:rPr lang="en-IN" dirty="0"/>
              <a:t> There are various apps that could compete with the upcoming app that we are going to design but they have some shortcomings as well.</a:t>
            </a:r>
          </a:p>
          <a:p>
            <a:r>
              <a:rPr lang="en-IN" dirty="0"/>
              <a:t>. Good for budgeting and expense tracking but lacks financial advice</a:t>
            </a:r>
          </a:p>
          <a:p>
            <a:r>
              <a:rPr lang="en-IN" dirty="0"/>
              <a:t>.They have a complex interface for users.</a:t>
            </a:r>
          </a:p>
        </p:txBody>
      </p:sp>
      <p:pic>
        <p:nvPicPr>
          <p:cNvPr id="11" name="Picture 10">
            <a:extLst>
              <a:ext uri="{FF2B5EF4-FFF2-40B4-BE49-F238E27FC236}">
                <a16:creationId xmlns:a16="http://schemas.microsoft.com/office/drawing/2014/main" id="{45849B37-AC87-5435-5B60-52CDA9FF2547}"/>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1718669" y="4105133"/>
            <a:ext cx="2142997" cy="896635"/>
          </a:xfrm>
          <a:prstGeom prst="rect">
            <a:avLst/>
          </a:prstGeom>
        </p:spPr>
      </p:pic>
      <p:pic>
        <p:nvPicPr>
          <p:cNvPr id="14" name="Picture 13">
            <a:extLst>
              <a:ext uri="{FF2B5EF4-FFF2-40B4-BE49-F238E27FC236}">
                <a16:creationId xmlns:a16="http://schemas.microsoft.com/office/drawing/2014/main" id="{A18BABF6-8A71-B2C1-E949-022029171E44}"/>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3768754" y="4076562"/>
            <a:ext cx="3751485" cy="1031956"/>
          </a:xfrm>
          <a:prstGeom prst="rect">
            <a:avLst/>
          </a:prstGeom>
        </p:spPr>
      </p:pic>
      <p:sp>
        <p:nvSpPr>
          <p:cNvPr id="18" name="TextBox 17">
            <a:extLst>
              <a:ext uri="{FF2B5EF4-FFF2-40B4-BE49-F238E27FC236}">
                <a16:creationId xmlns:a16="http://schemas.microsoft.com/office/drawing/2014/main" id="{B16627F4-97D2-A831-C60E-F0446A68BB9B}"/>
              </a:ext>
            </a:extLst>
          </p:cNvPr>
          <p:cNvSpPr txBox="1"/>
          <p:nvPr/>
        </p:nvSpPr>
        <p:spPr>
          <a:xfrm>
            <a:off x="11799190" y="6572362"/>
            <a:ext cx="6267832" cy="646331"/>
          </a:xfrm>
          <a:prstGeom prst="rect">
            <a:avLst/>
          </a:prstGeom>
          <a:noFill/>
        </p:spPr>
        <p:txBody>
          <a:bodyPr wrap="square" rtlCol="0">
            <a:spAutoFit/>
          </a:bodyPr>
          <a:lstStyle/>
          <a:p>
            <a:r>
              <a:rPr lang="en-IN" dirty="0"/>
              <a:t> </a:t>
            </a:r>
          </a:p>
          <a:p>
            <a:r>
              <a:rPr lang="en-IN" dirty="0"/>
              <a:t>TAM= % people finances × % people needing app× </a:t>
            </a:r>
            <a:r>
              <a:rPr lang="en-IN" dirty="0" err="1"/>
              <a:t>avg</a:t>
            </a:r>
            <a:r>
              <a:rPr lang="en-IN" dirty="0"/>
              <a:t> spending</a:t>
            </a:r>
          </a:p>
        </p:txBody>
      </p:sp>
      <p:sp>
        <p:nvSpPr>
          <p:cNvPr id="19" name="TextBox 18">
            <a:extLst>
              <a:ext uri="{FF2B5EF4-FFF2-40B4-BE49-F238E27FC236}">
                <a16:creationId xmlns:a16="http://schemas.microsoft.com/office/drawing/2014/main" id="{CB3A3D03-B581-8D19-C6A3-245C4E0E5655}"/>
              </a:ext>
            </a:extLst>
          </p:cNvPr>
          <p:cNvSpPr txBox="1"/>
          <p:nvPr/>
        </p:nvSpPr>
        <p:spPr>
          <a:xfrm flipH="1">
            <a:off x="11854305" y="7637881"/>
            <a:ext cx="4563109" cy="369332"/>
          </a:xfrm>
          <a:prstGeom prst="rect">
            <a:avLst/>
          </a:prstGeom>
          <a:noFill/>
        </p:spPr>
        <p:txBody>
          <a:bodyPr wrap="square" rtlCol="0">
            <a:spAutoFit/>
          </a:bodyPr>
          <a:lstStyle/>
          <a:p>
            <a:r>
              <a:rPr lang="en-IN" dirty="0"/>
              <a:t>TAM = INR 240 lakh crores</a:t>
            </a:r>
          </a:p>
        </p:txBody>
      </p:sp>
      <p:sp>
        <p:nvSpPr>
          <p:cNvPr id="20" name="TextBox 19">
            <a:extLst>
              <a:ext uri="{FF2B5EF4-FFF2-40B4-BE49-F238E27FC236}">
                <a16:creationId xmlns:a16="http://schemas.microsoft.com/office/drawing/2014/main" id="{7458A150-94FE-3068-941A-CF06F3E59228}"/>
              </a:ext>
            </a:extLst>
          </p:cNvPr>
          <p:cNvSpPr txBox="1"/>
          <p:nvPr/>
        </p:nvSpPr>
        <p:spPr>
          <a:xfrm>
            <a:off x="11643359" y="8072585"/>
            <a:ext cx="6139055" cy="1200329"/>
          </a:xfrm>
          <a:prstGeom prst="rect">
            <a:avLst/>
          </a:prstGeom>
          <a:noFill/>
        </p:spPr>
        <p:txBody>
          <a:bodyPr wrap="square" rtlCol="0">
            <a:spAutoFit/>
          </a:bodyPr>
          <a:lstStyle/>
          <a:p>
            <a:r>
              <a:rPr lang="en-IN" dirty="0"/>
              <a:t>Assumptions</a:t>
            </a:r>
          </a:p>
          <a:p>
            <a:r>
              <a:rPr lang="en-IN" dirty="0"/>
              <a:t>People above the age of 18 are only using financial apps</a:t>
            </a:r>
          </a:p>
          <a:p>
            <a:r>
              <a:rPr lang="en-IN" dirty="0"/>
              <a:t>Average spending on the app is according to the number of 18 year old and above in India.</a:t>
            </a:r>
          </a:p>
        </p:txBody>
      </p:sp>
      <p:sp>
        <p:nvSpPr>
          <p:cNvPr id="21" name="TextBox 20">
            <a:extLst>
              <a:ext uri="{FF2B5EF4-FFF2-40B4-BE49-F238E27FC236}">
                <a16:creationId xmlns:a16="http://schemas.microsoft.com/office/drawing/2014/main" id="{B571B75D-D403-C025-52DC-C13B1625CBA7}"/>
              </a:ext>
            </a:extLst>
          </p:cNvPr>
          <p:cNvSpPr txBox="1"/>
          <p:nvPr/>
        </p:nvSpPr>
        <p:spPr>
          <a:xfrm>
            <a:off x="11643359" y="9497568"/>
            <a:ext cx="6227320" cy="646331"/>
          </a:xfrm>
          <a:prstGeom prst="rect">
            <a:avLst/>
          </a:prstGeom>
          <a:noFill/>
        </p:spPr>
        <p:txBody>
          <a:bodyPr wrap="square" rtlCol="0">
            <a:spAutoFit/>
          </a:bodyPr>
          <a:lstStyle/>
          <a:p>
            <a:r>
              <a:rPr lang="en-IN" dirty="0"/>
              <a:t>Why enter the market?</a:t>
            </a:r>
          </a:p>
          <a:p>
            <a:r>
              <a:rPr lang="en-IN" dirty="0"/>
              <a:t>Large market size of INR 240 lakh crores.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271272" y="251459"/>
            <a:ext cx="2927985" cy="719455"/>
          </a:xfrm>
          <a:custGeom>
            <a:avLst/>
            <a:gdLst/>
            <a:ahLst/>
            <a:cxnLst/>
            <a:rect l="l" t="t" r="r" b="b"/>
            <a:pathLst>
              <a:path w="2927985" h="719455">
                <a:moveTo>
                  <a:pt x="2567686" y="0"/>
                </a:moveTo>
                <a:lnTo>
                  <a:pt x="359892" y="0"/>
                </a:lnTo>
                <a:lnTo>
                  <a:pt x="311056" y="3283"/>
                </a:lnTo>
                <a:lnTo>
                  <a:pt x="264217" y="12848"/>
                </a:lnTo>
                <a:lnTo>
                  <a:pt x="219804" y="28265"/>
                </a:lnTo>
                <a:lnTo>
                  <a:pt x="178245" y="49106"/>
                </a:lnTo>
                <a:lnTo>
                  <a:pt x="139971" y="74943"/>
                </a:lnTo>
                <a:lnTo>
                  <a:pt x="105408" y="105346"/>
                </a:lnTo>
                <a:lnTo>
                  <a:pt x="74986" y="139887"/>
                </a:lnTo>
                <a:lnTo>
                  <a:pt x="49134" y="178138"/>
                </a:lnTo>
                <a:lnTo>
                  <a:pt x="28281" y="219670"/>
                </a:lnTo>
                <a:lnTo>
                  <a:pt x="12855" y="264054"/>
                </a:lnTo>
                <a:lnTo>
                  <a:pt x="3285" y="310861"/>
                </a:lnTo>
                <a:lnTo>
                  <a:pt x="0" y="359664"/>
                </a:lnTo>
                <a:lnTo>
                  <a:pt x="3285" y="408466"/>
                </a:lnTo>
                <a:lnTo>
                  <a:pt x="12855" y="455273"/>
                </a:lnTo>
                <a:lnTo>
                  <a:pt x="28281" y="499657"/>
                </a:lnTo>
                <a:lnTo>
                  <a:pt x="49134" y="541189"/>
                </a:lnTo>
                <a:lnTo>
                  <a:pt x="74986" y="579440"/>
                </a:lnTo>
                <a:lnTo>
                  <a:pt x="105480" y="614045"/>
                </a:lnTo>
                <a:lnTo>
                  <a:pt x="139971" y="644384"/>
                </a:lnTo>
                <a:lnTo>
                  <a:pt x="178245" y="670221"/>
                </a:lnTo>
                <a:lnTo>
                  <a:pt x="219804" y="691062"/>
                </a:lnTo>
                <a:lnTo>
                  <a:pt x="264217" y="706479"/>
                </a:lnTo>
                <a:lnTo>
                  <a:pt x="311056" y="716044"/>
                </a:lnTo>
                <a:lnTo>
                  <a:pt x="359892" y="719328"/>
                </a:lnTo>
                <a:lnTo>
                  <a:pt x="2567686" y="719328"/>
                </a:lnTo>
                <a:lnTo>
                  <a:pt x="2615016" y="716212"/>
                </a:lnTo>
                <a:lnTo>
                  <a:pt x="2661129" y="707018"/>
                </a:lnTo>
                <a:lnTo>
                  <a:pt x="2705465" y="691975"/>
                </a:lnTo>
                <a:lnTo>
                  <a:pt x="2747461" y="671312"/>
                </a:lnTo>
                <a:lnTo>
                  <a:pt x="2786558" y="645259"/>
                </a:lnTo>
                <a:lnTo>
                  <a:pt x="2822249" y="613981"/>
                </a:lnTo>
                <a:lnTo>
                  <a:pt x="2853417" y="578365"/>
                </a:lnTo>
                <a:lnTo>
                  <a:pt x="2879494" y="539260"/>
                </a:lnTo>
                <a:lnTo>
                  <a:pt x="2900187" y="497284"/>
                </a:lnTo>
                <a:lnTo>
                  <a:pt x="2915261" y="452990"/>
                </a:lnTo>
                <a:lnTo>
                  <a:pt x="2924478" y="406932"/>
                </a:lnTo>
                <a:lnTo>
                  <a:pt x="2927604" y="359664"/>
                </a:lnTo>
                <a:lnTo>
                  <a:pt x="2924317" y="310861"/>
                </a:lnTo>
                <a:lnTo>
                  <a:pt x="2914745" y="264054"/>
                </a:lnTo>
                <a:lnTo>
                  <a:pt x="2899316" y="219670"/>
                </a:lnTo>
                <a:lnTo>
                  <a:pt x="2878459" y="178138"/>
                </a:lnTo>
                <a:lnTo>
                  <a:pt x="2852603" y="139887"/>
                </a:lnTo>
                <a:lnTo>
                  <a:pt x="2822178" y="105346"/>
                </a:lnTo>
                <a:lnTo>
                  <a:pt x="2787611" y="74943"/>
                </a:lnTo>
                <a:lnTo>
                  <a:pt x="2749333" y="49106"/>
                </a:lnTo>
                <a:lnTo>
                  <a:pt x="2707772" y="28265"/>
                </a:lnTo>
                <a:lnTo>
                  <a:pt x="2663358" y="12848"/>
                </a:lnTo>
                <a:lnTo>
                  <a:pt x="2616520" y="3283"/>
                </a:lnTo>
                <a:lnTo>
                  <a:pt x="2567686" y="0"/>
                </a:lnTo>
                <a:close/>
              </a:path>
            </a:pathLst>
          </a:custGeom>
          <a:solidFill>
            <a:srgbClr val="7A70F3"/>
          </a:solidFill>
        </p:spPr>
        <p:txBody>
          <a:bodyPr wrap="square" lIns="0" tIns="0" rIns="0" bIns="0" rtlCol="0"/>
          <a:lstStyle/>
          <a:p>
            <a:endParaRPr/>
          </a:p>
        </p:txBody>
      </p:sp>
      <p:sp>
        <p:nvSpPr>
          <p:cNvPr id="6" name="object 6"/>
          <p:cNvSpPr/>
          <p:nvPr/>
        </p:nvSpPr>
        <p:spPr>
          <a:xfrm>
            <a:off x="312420" y="1170432"/>
            <a:ext cx="2125980" cy="670560"/>
          </a:xfrm>
          <a:custGeom>
            <a:avLst/>
            <a:gdLst/>
            <a:ahLst/>
            <a:cxnLst/>
            <a:rect l="l" t="t" r="r" b="b"/>
            <a:pathLst>
              <a:path w="2125980" h="670560">
                <a:moveTo>
                  <a:pt x="1750060" y="0"/>
                </a:moveTo>
                <a:lnTo>
                  <a:pt x="375907" y="0"/>
                </a:lnTo>
                <a:lnTo>
                  <a:pt x="324899" y="3060"/>
                </a:lnTo>
                <a:lnTo>
                  <a:pt x="275976" y="11976"/>
                </a:lnTo>
                <a:lnTo>
                  <a:pt x="229587" y="26348"/>
                </a:lnTo>
                <a:lnTo>
                  <a:pt x="186180" y="45776"/>
                </a:lnTo>
                <a:lnTo>
                  <a:pt x="146201" y="69861"/>
                </a:lnTo>
                <a:lnTo>
                  <a:pt x="110101" y="98202"/>
                </a:lnTo>
                <a:lnTo>
                  <a:pt x="78325" y="130402"/>
                </a:lnTo>
                <a:lnTo>
                  <a:pt x="51322" y="166059"/>
                </a:lnTo>
                <a:lnTo>
                  <a:pt x="29540" y="204775"/>
                </a:lnTo>
                <a:lnTo>
                  <a:pt x="13427" y="246150"/>
                </a:lnTo>
                <a:lnTo>
                  <a:pt x="3431" y="289785"/>
                </a:lnTo>
                <a:lnTo>
                  <a:pt x="0" y="335279"/>
                </a:lnTo>
                <a:lnTo>
                  <a:pt x="3431" y="380774"/>
                </a:lnTo>
                <a:lnTo>
                  <a:pt x="13427" y="424409"/>
                </a:lnTo>
                <a:lnTo>
                  <a:pt x="29540" y="465784"/>
                </a:lnTo>
                <a:lnTo>
                  <a:pt x="51322" y="504500"/>
                </a:lnTo>
                <a:lnTo>
                  <a:pt x="78325" y="540157"/>
                </a:lnTo>
                <a:lnTo>
                  <a:pt x="110101" y="572357"/>
                </a:lnTo>
                <a:lnTo>
                  <a:pt x="146201" y="600698"/>
                </a:lnTo>
                <a:lnTo>
                  <a:pt x="186180" y="624783"/>
                </a:lnTo>
                <a:lnTo>
                  <a:pt x="229587" y="644211"/>
                </a:lnTo>
                <a:lnTo>
                  <a:pt x="275976" y="658583"/>
                </a:lnTo>
                <a:lnTo>
                  <a:pt x="324899" y="667499"/>
                </a:lnTo>
                <a:lnTo>
                  <a:pt x="375907" y="670560"/>
                </a:lnTo>
                <a:lnTo>
                  <a:pt x="1750060" y="670560"/>
                </a:lnTo>
                <a:lnTo>
                  <a:pt x="1801076" y="667499"/>
                </a:lnTo>
                <a:lnTo>
                  <a:pt x="1850004" y="658583"/>
                </a:lnTo>
                <a:lnTo>
                  <a:pt x="1896397" y="644211"/>
                </a:lnTo>
                <a:lnTo>
                  <a:pt x="1939807" y="624783"/>
                </a:lnTo>
                <a:lnTo>
                  <a:pt x="1979786" y="600698"/>
                </a:lnTo>
                <a:lnTo>
                  <a:pt x="2015886" y="572357"/>
                </a:lnTo>
                <a:lnTo>
                  <a:pt x="2047661" y="540157"/>
                </a:lnTo>
                <a:lnTo>
                  <a:pt x="2074662" y="504500"/>
                </a:lnTo>
                <a:lnTo>
                  <a:pt x="2096442" y="465784"/>
                </a:lnTo>
                <a:lnTo>
                  <a:pt x="2112553" y="424409"/>
                </a:lnTo>
                <a:lnTo>
                  <a:pt x="2122548" y="380774"/>
                </a:lnTo>
                <a:lnTo>
                  <a:pt x="2125980" y="335279"/>
                </a:lnTo>
                <a:lnTo>
                  <a:pt x="2122548" y="289785"/>
                </a:lnTo>
                <a:lnTo>
                  <a:pt x="2112553" y="246150"/>
                </a:lnTo>
                <a:lnTo>
                  <a:pt x="2096442" y="204775"/>
                </a:lnTo>
                <a:lnTo>
                  <a:pt x="2074662" y="166059"/>
                </a:lnTo>
                <a:lnTo>
                  <a:pt x="2047661" y="130402"/>
                </a:lnTo>
                <a:lnTo>
                  <a:pt x="2015886" y="98202"/>
                </a:lnTo>
                <a:lnTo>
                  <a:pt x="1979786" y="69861"/>
                </a:lnTo>
                <a:lnTo>
                  <a:pt x="1939807" y="45776"/>
                </a:lnTo>
                <a:lnTo>
                  <a:pt x="1896397" y="26348"/>
                </a:lnTo>
                <a:lnTo>
                  <a:pt x="1850004" y="11976"/>
                </a:lnTo>
                <a:lnTo>
                  <a:pt x="1801076" y="3060"/>
                </a:lnTo>
                <a:lnTo>
                  <a:pt x="1750060" y="0"/>
                </a:lnTo>
                <a:close/>
              </a:path>
            </a:pathLst>
          </a:custGeom>
          <a:solidFill>
            <a:srgbClr val="7A70F3"/>
          </a:solidFill>
        </p:spPr>
        <p:txBody>
          <a:bodyPr wrap="square" lIns="0" tIns="0" rIns="0" bIns="0" rtlCol="0"/>
          <a:lstStyle/>
          <a:p>
            <a:endParaRPr/>
          </a:p>
        </p:txBody>
      </p:sp>
      <p:grpSp>
        <p:nvGrpSpPr>
          <p:cNvPr id="7" name="object 7"/>
          <p:cNvGrpSpPr/>
          <p:nvPr/>
        </p:nvGrpSpPr>
        <p:grpSpPr>
          <a:xfrm>
            <a:off x="286511" y="1984248"/>
            <a:ext cx="3238500" cy="4152900"/>
            <a:chOff x="286511" y="1984248"/>
            <a:chExt cx="3238500" cy="4152900"/>
          </a:xfrm>
        </p:grpSpPr>
        <p:sp>
          <p:nvSpPr>
            <p:cNvPr id="8" name="object 8"/>
            <p:cNvSpPr/>
            <p:nvPr/>
          </p:nvSpPr>
          <p:spPr>
            <a:xfrm>
              <a:off x="286511" y="1984248"/>
              <a:ext cx="3238500" cy="4152900"/>
            </a:xfrm>
            <a:custGeom>
              <a:avLst/>
              <a:gdLst/>
              <a:ahLst/>
              <a:cxnLst/>
              <a:rect l="l" t="t" r="r" b="b"/>
              <a:pathLst>
                <a:path w="3238500" h="4152900">
                  <a:moveTo>
                    <a:pt x="3135757" y="0"/>
                  </a:moveTo>
                  <a:lnTo>
                    <a:pt x="102781" y="0"/>
                  </a:lnTo>
                  <a:lnTo>
                    <a:pt x="82637" y="2081"/>
                  </a:lnTo>
                  <a:lnTo>
                    <a:pt x="45756" y="18055"/>
                  </a:lnTo>
                  <a:lnTo>
                    <a:pt x="17268" y="47900"/>
                  </a:lnTo>
                  <a:lnTo>
                    <a:pt x="1993" y="86520"/>
                  </a:lnTo>
                  <a:lnTo>
                    <a:pt x="0" y="107569"/>
                  </a:lnTo>
                  <a:lnTo>
                    <a:pt x="0" y="4045330"/>
                  </a:lnTo>
                  <a:lnTo>
                    <a:pt x="7824" y="4086463"/>
                  </a:lnTo>
                  <a:lnTo>
                    <a:pt x="30099" y="4121404"/>
                  </a:lnTo>
                  <a:lnTo>
                    <a:pt x="63449" y="4144724"/>
                  </a:lnTo>
                  <a:lnTo>
                    <a:pt x="102781" y="4152900"/>
                  </a:lnTo>
                  <a:lnTo>
                    <a:pt x="3135757" y="4152900"/>
                  </a:lnTo>
                  <a:lnTo>
                    <a:pt x="3175031" y="4144724"/>
                  </a:lnTo>
                  <a:lnTo>
                    <a:pt x="3208401" y="4121404"/>
                  </a:lnTo>
                  <a:lnTo>
                    <a:pt x="3230689" y="4086463"/>
                  </a:lnTo>
                  <a:lnTo>
                    <a:pt x="3238500" y="4045330"/>
                  </a:lnTo>
                  <a:lnTo>
                    <a:pt x="3238500" y="107569"/>
                  </a:lnTo>
                  <a:lnTo>
                    <a:pt x="3230689" y="66436"/>
                  </a:lnTo>
                  <a:lnTo>
                    <a:pt x="3208401" y="31496"/>
                  </a:lnTo>
                  <a:lnTo>
                    <a:pt x="3175031" y="8175"/>
                  </a:lnTo>
                  <a:lnTo>
                    <a:pt x="3135757" y="0"/>
                  </a:lnTo>
                  <a:close/>
                </a:path>
              </a:pathLst>
            </a:custGeom>
            <a:solidFill>
              <a:srgbClr val="DDDDDD"/>
            </a:solidFill>
          </p:spPr>
          <p:txBody>
            <a:bodyPr wrap="square" lIns="0" tIns="0" rIns="0" bIns="0" rtlCol="0"/>
            <a:lstStyle/>
            <a:p>
              <a:endParaRPr/>
            </a:p>
          </p:txBody>
        </p:sp>
        <p:pic>
          <p:nvPicPr>
            <p:cNvPr id="9" name="object 9"/>
            <p:cNvPicPr/>
            <p:nvPr/>
          </p:nvPicPr>
          <p:blipFill>
            <a:blip r:embed="rId2" cstate="print"/>
            <a:stretch>
              <a:fillRect/>
            </a:stretch>
          </p:blipFill>
          <p:spPr>
            <a:xfrm>
              <a:off x="548639" y="2165604"/>
              <a:ext cx="1356360" cy="1357884"/>
            </a:xfrm>
            <a:prstGeom prst="rect">
              <a:avLst/>
            </a:prstGeom>
          </p:spPr>
        </p:pic>
      </p:grpSp>
      <p:grpSp>
        <p:nvGrpSpPr>
          <p:cNvPr id="10" name="object 10"/>
          <p:cNvGrpSpPr/>
          <p:nvPr/>
        </p:nvGrpSpPr>
        <p:grpSpPr>
          <a:xfrm>
            <a:off x="3810381" y="1943452"/>
            <a:ext cx="3240405" cy="4152900"/>
            <a:chOff x="3808476" y="1984248"/>
            <a:chExt cx="3240405" cy="4152900"/>
          </a:xfrm>
        </p:grpSpPr>
        <p:sp>
          <p:nvSpPr>
            <p:cNvPr id="11" name="object 11"/>
            <p:cNvSpPr/>
            <p:nvPr/>
          </p:nvSpPr>
          <p:spPr>
            <a:xfrm>
              <a:off x="3808476" y="1984248"/>
              <a:ext cx="3240405" cy="4152900"/>
            </a:xfrm>
            <a:custGeom>
              <a:avLst/>
              <a:gdLst/>
              <a:ahLst/>
              <a:cxnLst/>
              <a:rect l="l" t="t" r="r" b="b"/>
              <a:pathLst>
                <a:path w="3240404" h="4152900">
                  <a:moveTo>
                    <a:pt x="3137154" y="0"/>
                  </a:moveTo>
                  <a:lnTo>
                    <a:pt x="102870" y="0"/>
                  </a:lnTo>
                  <a:lnTo>
                    <a:pt x="82694" y="2081"/>
                  </a:lnTo>
                  <a:lnTo>
                    <a:pt x="45773" y="18055"/>
                  </a:lnTo>
                  <a:lnTo>
                    <a:pt x="17252" y="47900"/>
                  </a:lnTo>
                  <a:lnTo>
                    <a:pt x="1988" y="86520"/>
                  </a:lnTo>
                  <a:lnTo>
                    <a:pt x="0" y="107569"/>
                  </a:lnTo>
                  <a:lnTo>
                    <a:pt x="0" y="4045330"/>
                  </a:lnTo>
                  <a:lnTo>
                    <a:pt x="7810" y="4086463"/>
                  </a:lnTo>
                  <a:lnTo>
                    <a:pt x="30099" y="4121404"/>
                  </a:lnTo>
                  <a:lnTo>
                    <a:pt x="63484" y="4144724"/>
                  </a:lnTo>
                  <a:lnTo>
                    <a:pt x="102870" y="4152900"/>
                  </a:lnTo>
                  <a:lnTo>
                    <a:pt x="3137154" y="4152900"/>
                  </a:lnTo>
                  <a:lnTo>
                    <a:pt x="3176539" y="4144724"/>
                  </a:lnTo>
                  <a:lnTo>
                    <a:pt x="3209925" y="4121404"/>
                  </a:lnTo>
                  <a:lnTo>
                    <a:pt x="3232213" y="4086463"/>
                  </a:lnTo>
                  <a:lnTo>
                    <a:pt x="3240024" y="4045330"/>
                  </a:lnTo>
                  <a:lnTo>
                    <a:pt x="3240024" y="107569"/>
                  </a:lnTo>
                  <a:lnTo>
                    <a:pt x="3232213" y="66436"/>
                  </a:lnTo>
                  <a:lnTo>
                    <a:pt x="3209925" y="31496"/>
                  </a:lnTo>
                  <a:lnTo>
                    <a:pt x="3176539" y="8175"/>
                  </a:lnTo>
                  <a:lnTo>
                    <a:pt x="3137154" y="0"/>
                  </a:lnTo>
                  <a:close/>
                </a:path>
              </a:pathLst>
            </a:custGeom>
            <a:solidFill>
              <a:srgbClr val="DDDDDD"/>
            </a:solidFill>
          </p:spPr>
          <p:txBody>
            <a:bodyPr wrap="square" lIns="0" tIns="0" rIns="0" bIns="0" rtlCol="0"/>
            <a:lstStyle/>
            <a:p>
              <a:endParaRPr/>
            </a:p>
          </p:txBody>
        </p:sp>
        <p:pic>
          <p:nvPicPr>
            <p:cNvPr id="12" name="object 12"/>
            <p:cNvPicPr/>
            <p:nvPr/>
          </p:nvPicPr>
          <p:blipFill>
            <a:blip r:embed="rId3" cstate="print"/>
            <a:stretch>
              <a:fillRect/>
            </a:stretch>
          </p:blipFill>
          <p:spPr>
            <a:xfrm>
              <a:off x="4044696" y="2165604"/>
              <a:ext cx="1356359" cy="1357884"/>
            </a:xfrm>
            <a:prstGeom prst="rect">
              <a:avLst/>
            </a:prstGeom>
          </p:spPr>
        </p:pic>
      </p:grpSp>
      <p:grpSp>
        <p:nvGrpSpPr>
          <p:cNvPr id="13" name="object 13"/>
          <p:cNvGrpSpPr/>
          <p:nvPr/>
        </p:nvGrpSpPr>
        <p:grpSpPr>
          <a:xfrm>
            <a:off x="7306056" y="1984248"/>
            <a:ext cx="3238500" cy="4152900"/>
            <a:chOff x="7306056" y="1984248"/>
            <a:chExt cx="3238500" cy="4152900"/>
          </a:xfrm>
        </p:grpSpPr>
        <p:sp>
          <p:nvSpPr>
            <p:cNvPr id="14" name="object 14"/>
            <p:cNvSpPr/>
            <p:nvPr/>
          </p:nvSpPr>
          <p:spPr>
            <a:xfrm>
              <a:off x="7306056" y="1984248"/>
              <a:ext cx="3238500" cy="4152900"/>
            </a:xfrm>
            <a:custGeom>
              <a:avLst/>
              <a:gdLst/>
              <a:ahLst/>
              <a:cxnLst/>
              <a:rect l="l" t="t" r="r" b="b"/>
              <a:pathLst>
                <a:path w="3238500" h="4152900">
                  <a:moveTo>
                    <a:pt x="3135757" y="0"/>
                  </a:moveTo>
                  <a:lnTo>
                    <a:pt x="102743" y="0"/>
                  </a:lnTo>
                  <a:lnTo>
                    <a:pt x="82641" y="2081"/>
                  </a:lnTo>
                  <a:lnTo>
                    <a:pt x="45771" y="18055"/>
                  </a:lnTo>
                  <a:lnTo>
                    <a:pt x="17252" y="47900"/>
                  </a:lnTo>
                  <a:lnTo>
                    <a:pt x="1988" y="86520"/>
                  </a:lnTo>
                  <a:lnTo>
                    <a:pt x="0" y="107569"/>
                  </a:lnTo>
                  <a:lnTo>
                    <a:pt x="0" y="4045330"/>
                  </a:lnTo>
                  <a:lnTo>
                    <a:pt x="7810" y="4086463"/>
                  </a:lnTo>
                  <a:lnTo>
                    <a:pt x="30099" y="4121404"/>
                  </a:lnTo>
                  <a:lnTo>
                    <a:pt x="63468" y="4144724"/>
                  </a:lnTo>
                  <a:lnTo>
                    <a:pt x="102743" y="4152900"/>
                  </a:lnTo>
                  <a:lnTo>
                    <a:pt x="3135757" y="4152900"/>
                  </a:lnTo>
                  <a:lnTo>
                    <a:pt x="3175031" y="4144724"/>
                  </a:lnTo>
                  <a:lnTo>
                    <a:pt x="3208401" y="4121404"/>
                  </a:lnTo>
                  <a:lnTo>
                    <a:pt x="3230689" y="4086463"/>
                  </a:lnTo>
                  <a:lnTo>
                    <a:pt x="3238500" y="4045330"/>
                  </a:lnTo>
                  <a:lnTo>
                    <a:pt x="3238500" y="107569"/>
                  </a:lnTo>
                  <a:lnTo>
                    <a:pt x="3230689" y="66436"/>
                  </a:lnTo>
                  <a:lnTo>
                    <a:pt x="3208401" y="31496"/>
                  </a:lnTo>
                  <a:lnTo>
                    <a:pt x="3175031" y="8175"/>
                  </a:lnTo>
                  <a:lnTo>
                    <a:pt x="3135757" y="0"/>
                  </a:lnTo>
                  <a:close/>
                </a:path>
              </a:pathLst>
            </a:custGeom>
            <a:solidFill>
              <a:srgbClr val="DDDDDD"/>
            </a:solidFill>
          </p:spPr>
          <p:txBody>
            <a:bodyPr wrap="square" lIns="0" tIns="0" rIns="0" bIns="0" rtlCol="0"/>
            <a:lstStyle/>
            <a:p>
              <a:endParaRPr/>
            </a:p>
          </p:txBody>
        </p:sp>
        <p:pic>
          <p:nvPicPr>
            <p:cNvPr id="15" name="object 15"/>
            <p:cNvPicPr/>
            <p:nvPr/>
          </p:nvPicPr>
          <p:blipFill>
            <a:blip r:embed="rId4" cstate="print"/>
            <a:stretch>
              <a:fillRect/>
            </a:stretch>
          </p:blipFill>
          <p:spPr>
            <a:xfrm>
              <a:off x="7540752" y="2165604"/>
              <a:ext cx="1357883" cy="1357884"/>
            </a:xfrm>
            <a:prstGeom prst="rect">
              <a:avLst/>
            </a:prstGeom>
          </p:spPr>
        </p:pic>
      </p:grpSp>
      <p:sp>
        <p:nvSpPr>
          <p:cNvPr id="16" name="object 16"/>
          <p:cNvSpPr/>
          <p:nvPr/>
        </p:nvSpPr>
        <p:spPr>
          <a:xfrm>
            <a:off x="10802111" y="1171955"/>
            <a:ext cx="3218815" cy="670560"/>
          </a:xfrm>
          <a:custGeom>
            <a:avLst/>
            <a:gdLst/>
            <a:ahLst/>
            <a:cxnLst/>
            <a:rect l="l" t="t" r="r" b="b"/>
            <a:pathLst>
              <a:path w="3218815" h="670560">
                <a:moveTo>
                  <a:pt x="2851657" y="0"/>
                </a:moveTo>
                <a:lnTo>
                  <a:pt x="367030" y="0"/>
                </a:lnTo>
                <a:lnTo>
                  <a:pt x="317228" y="3060"/>
                </a:lnTo>
                <a:lnTo>
                  <a:pt x="269463" y="11976"/>
                </a:lnTo>
                <a:lnTo>
                  <a:pt x="224170" y="26348"/>
                </a:lnTo>
                <a:lnTo>
                  <a:pt x="181788" y="45776"/>
                </a:lnTo>
                <a:lnTo>
                  <a:pt x="142754" y="69861"/>
                </a:lnTo>
                <a:lnTo>
                  <a:pt x="107505" y="98202"/>
                </a:lnTo>
                <a:lnTo>
                  <a:pt x="76479" y="130402"/>
                </a:lnTo>
                <a:lnTo>
                  <a:pt x="50113" y="166059"/>
                </a:lnTo>
                <a:lnTo>
                  <a:pt x="28844" y="204775"/>
                </a:lnTo>
                <a:lnTo>
                  <a:pt x="13111" y="246150"/>
                </a:lnTo>
                <a:lnTo>
                  <a:pt x="3350" y="289785"/>
                </a:lnTo>
                <a:lnTo>
                  <a:pt x="0" y="335279"/>
                </a:lnTo>
                <a:lnTo>
                  <a:pt x="3350" y="380774"/>
                </a:lnTo>
                <a:lnTo>
                  <a:pt x="13111" y="424409"/>
                </a:lnTo>
                <a:lnTo>
                  <a:pt x="28844" y="465784"/>
                </a:lnTo>
                <a:lnTo>
                  <a:pt x="50113" y="504500"/>
                </a:lnTo>
                <a:lnTo>
                  <a:pt x="76479" y="540157"/>
                </a:lnTo>
                <a:lnTo>
                  <a:pt x="107505" y="572357"/>
                </a:lnTo>
                <a:lnTo>
                  <a:pt x="142754" y="600698"/>
                </a:lnTo>
                <a:lnTo>
                  <a:pt x="181788" y="624783"/>
                </a:lnTo>
                <a:lnTo>
                  <a:pt x="224170" y="644211"/>
                </a:lnTo>
                <a:lnTo>
                  <a:pt x="269463" y="658583"/>
                </a:lnTo>
                <a:lnTo>
                  <a:pt x="317228" y="667499"/>
                </a:lnTo>
                <a:lnTo>
                  <a:pt x="367030" y="670560"/>
                </a:lnTo>
                <a:lnTo>
                  <a:pt x="2851657" y="670560"/>
                </a:lnTo>
                <a:lnTo>
                  <a:pt x="2901459" y="667499"/>
                </a:lnTo>
                <a:lnTo>
                  <a:pt x="2949224" y="658583"/>
                </a:lnTo>
                <a:lnTo>
                  <a:pt x="2994517" y="644211"/>
                </a:lnTo>
                <a:lnTo>
                  <a:pt x="3036899" y="624783"/>
                </a:lnTo>
                <a:lnTo>
                  <a:pt x="3075933" y="600698"/>
                </a:lnTo>
                <a:lnTo>
                  <a:pt x="3111182" y="572357"/>
                </a:lnTo>
                <a:lnTo>
                  <a:pt x="3142208" y="540157"/>
                </a:lnTo>
                <a:lnTo>
                  <a:pt x="3168574" y="504500"/>
                </a:lnTo>
                <a:lnTo>
                  <a:pt x="3189843" y="465784"/>
                </a:lnTo>
                <a:lnTo>
                  <a:pt x="3205576" y="424409"/>
                </a:lnTo>
                <a:lnTo>
                  <a:pt x="3215337" y="380774"/>
                </a:lnTo>
                <a:lnTo>
                  <a:pt x="3218688" y="335279"/>
                </a:lnTo>
                <a:lnTo>
                  <a:pt x="3215337" y="289785"/>
                </a:lnTo>
                <a:lnTo>
                  <a:pt x="3205576" y="246150"/>
                </a:lnTo>
                <a:lnTo>
                  <a:pt x="3189843" y="204775"/>
                </a:lnTo>
                <a:lnTo>
                  <a:pt x="3168574" y="166059"/>
                </a:lnTo>
                <a:lnTo>
                  <a:pt x="3142208" y="130402"/>
                </a:lnTo>
                <a:lnTo>
                  <a:pt x="3111182" y="98202"/>
                </a:lnTo>
                <a:lnTo>
                  <a:pt x="3075933" y="69861"/>
                </a:lnTo>
                <a:lnTo>
                  <a:pt x="3036899" y="45776"/>
                </a:lnTo>
                <a:lnTo>
                  <a:pt x="2994517" y="26348"/>
                </a:lnTo>
                <a:lnTo>
                  <a:pt x="2949224" y="11976"/>
                </a:lnTo>
                <a:lnTo>
                  <a:pt x="2901459" y="3060"/>
                </a:lnTo>
                <a:lnTo>
                  <a:pt x="2851657" y="0"/>
                </a:lnTo>
                <a:close/>
              </a:path>
            </a:pathLst>
          </a:custGeom>
          <a:solidFill>
            <a:srgbClr val="7A70F3"/>
          </a:solidFill>
        </p:spPr>
        <p:txBody>
          <a:bodyPr wrap="square" lIns="0" tIns="0" rIns="0" bIns="0" rtlCol="0"/>
          <a:lstStyle/>
          <a:p>
            <a:endParaRPr/>
          </a:p>
        </p:txBody>
      </p:sp>
      <p:sp>
        <p:nvSpPr>
          <p:cNvPr id="17" name="object 17"/>
          <p:cNvSpPr/>
          <p:nvPr/>
        </p:nvSpPr>
        <p:spPr>
          <a:xfrm>
            <a:off x="10802111" y="1984248"/>
            <a:ext cx="7329170" cy="1554480"/>
          </a:xfrm>
          <a:custGeom>
            <a:avLst/>
            <a:gdLst/>
            <a:ahLst/>
            <a:cxnLst/>
            <a:rect l="l" t="t" r="r" b="b"/>
            <a:pathLst>
              <a:path w="7329169" h="1554479">
                <a:moveTo>
                  <a:pt x="7281545" y="0"/>
                </a:moveTo>
                <a:lnTo>
                  <a:pt x="47371" y="0"/>
                </a:lnTo>
                <a:lnTo>
                  <a:pt x="28932" y="1139"/>
                </a:lnTo>
                <a:lnTo>
                  <a:pt x="13874" y="4254"/>
                </a:lnTo>
                <a:lnTo>
                  <a:pt x="3722" y="8893"/>
                </a:lnTo>
                <a:lnTo>
                  <a:pt x="0" y="14604"/>
                </a:lnTo>
                <a:lnTo>
                  <a:pt x="0" y="1539875"/>
                </a:lnTo>
                <a:lnTo>
                  <a:pt x="3722" y="1545586"/>
                </a:lnTo>
                <a:lnTo>
                  <a:pt x="13874" y="1550225"/>
                </a:lnTo>
                <a:lnTo>
                  <a:pt x="28932" y="1553340"/>
                </a:lnTo>
                <a:lnTo>
                  <a:pt x="47371" y="1554479"/>
                </a:lnTo>
                <a:lnTo>
                  <a:pt x="7281545" y="1554479"/>
                </a:lnTo>
                <a:lnTo>
                  <a:pt x="7299983" y="1553340"/>
                </a:lnTo>
                <a:lnTo>
                  <a:pt x="7315041" y="1550225"/>
                </a:lnTo>
                <a:lnTo>
                  <a:pt x="7325193" y="1545586"/>
                </a:lnTo>
                <a:lnTo>
                  <a:pt x="7328916" y="1539875"/>
                </a:lnTo>
                <a:lnTo>
                  <a:pt x="7328916" y="10668"/>
                </a:lnTo>
                <a:lnTo>
                  <a:pt x="7290837" y="281"/>
                </a:lnTo>
                <a:lnTo>
                  <a:pt x="7281545" y="0"/>
                </a:lnTo>
                <a:close/>
              </a:path>
            </a:pathLst>
          </a:custGeom>
          <a:solidFill>
            <a:srgbClr val="DDDDDD"/>
          </a:solidFill>
        </p:spPr>
        <p:txBody>
          <a:bodyPr wrap="square" lIns="0" tIns="0" rIns="0" bIns="0" rtlCol="0"/>
          <a:lstStyle/>
          <a:p>
            <a:endParaRPr/>
          </a:p>
        </p:txBody>
      </p:sp>
      <p:sp>
        <p:nvSpPr>
          <p:cNvPr id="18" name="object 18"/>
          <p:cNvSpPr/>
          <p:nvPr/>
        </p:nvSpPr>
        <p:spPr>
          <a:xfrm>
            <a:off x="301752" y="6608064"/>
            <a:ext cx="5321935" cy="670560"/>
          </a:xfrm>
          <a:custGeom>
            <a:avLst/>
            <a:gdLst/>
            <a:ahLst/>
            <a:cxnLst/>
            <a:rect l="l" t="t" r="r" b="b"/>
            <a:pathLst>
              <a:path w="5321935" h="670559">
                <a:moveTo>
                  <a:pt x="5003038" y="0"/>
                </a:moveTo>
                <a:lnTo>
                  <a:pt x="318757" y="0"/>
                </a:lnTo>
                <a:lnTo>
                  <a:pt x="267052" y="3794"/>
                </a:lnTo>
                <a:lnTo>
                  <a:pt x="218004" y="14779"/>
                </a:lnTo>
                <a:lnTo>
                  <a:pt x="172268" y="32359"/>
                </a:lnTo>
                <a:lnTo>
                  <a:pt x="130502" y="55936"/>
                </a:lnTo>
                <a:lnTo>
                  <a:pt x="93360" y="84915"/>
                </a:lnTo>
                <a:lnTo>
                  <a:pt x="61500" y="118698"/>
                </a:lnTo>
                <a:lnTo>
                  <a:pt x="35578" y="156688"/>
                </a:lnTo>
                <a:lnTo>
                  <a:pt x="16250" y="198290"/>
                </a:lnTo>
                <a:lnTo>
                  <a:pt x="4171" y="242906"/>
                </a:lnTo>
                <a:lnTo>
                  <a:pt x="0" y="289941"/>
                </a:lnTo>
                <a:lnTo>
                  <a:pt x="0" y="380619"/>
                </a:lnTo>
                <a:lnTo>
                  <a:pt x="4171" y="427653"/>
                </a:lnTo>
                <a:lnTo>
                  <a:pt x="16250" y="472269"/>
                </a:lnTo>
                <a:lnTo>
                  <a:pt x="35578" y="513871"/>
                </a:lnTo>
                <a:lnTo>
                  <a:pt x="61500" y="551861"/>
                </a:lnTo>
                <a:lnTo>
                  <a:pt x="93360" y="585644"/>
                </a:lnTo>
                <a:lnTo>
                  <a:pt x="130502" y="614623"/>
                </a:lnTo>
                <a:lnTo>
                  <a:pt x="172268" y="638200"/>
                </a:lnTo>
                <a:lnTo>
                  <a:pt x="218004" y="655780"/>
                </a:lnTo>
                <a:lnTo>
                  <a:pt x="267052" y="666765"/>
                </a:lnTo>
                <a:lnTo>
                  <a:pt x="318757" y="670560"/>
                </a:lnTo>
                <a:lnTo>
                  <a:pt x="5003038" y="670560"/>
                </a:lnTo>
                <a:lnTo>
                  <a:pt x="5054736" y="666765"/>
                </a:lnTo>
                <a:lnTo>
                  <a:pt x="5103782" y="655780"/>
                </a:lnTo>
                <a:lnTo>
                  <a:pt x="5149518" y="638200"/>
                </a:lnTo>
                <a:lnTo>
                  <a:pt x="5191286" y="614623"/>
                </a:lnTo>
                <a:lnTo>
                  <a:pt x="5228431" y="585644"/>
                </a:lnTo>
                <a:lnTo>
                  <a:pt x="5260295" y="551861"/>
                </a:lnTo>
                <a:lnTo>
                  <a:pt x="5286221" y="513871"/>
                </a:lnTo>
                <a:lnTo>
                  <a:pt x="5305554" y="472269"/>
                </a:lnTo>
                <a:lnTo>
                  <a:pt x="5317635" y="427653"/>
                </a:lnTo>
                <a:lnTo>
                  <a:pt x="5321808" y="380619"/>
                </a:lnTo>
                <a:lnTo>
                  <a:pt x="5321808" y="289941"/>
                </a:lnTo>
                <a:lnTo>
                  <a:pt x="5317635" y="242906"/>
                </a:lnTo>
                <a:lnTo>
                  <a:pt x="5305554" y="198290"/>
                </a:lnTo>
                <a:lnTo>
                  <a:pt x="5286221" y="156688"/>
                </a:lnTo>
                <a:lnTo>
                  <a:pt x="5260295" y="118698"/>
                </a:lnTo>
                <a:lnTo>
                  <a:pt x="5228431" y="84915"/>
                </a:lnTo>
                <a:lnTo>
                  <a:pt x="5191286" y="55936"/>
                </a:lnTo>
                <a:lnTo>
                  <a:pt x="5149518" y="32359"/>
                </a:lnTo>
                <a:lnTo>
                  <a:pt x="5103782" y="14779"/>
                </a:lnTo>
                <a:lnTo>
                  <a:pt x="5054736" y="3794"/>
                </a:lnTo>
                <a:lnTo>
                  <a:pt x="5003038" y="0"/>
                </a:lnTo>
                <a:close/>
              </a:path>
            </a:pathLst>
          </a:custGeom>
          <a:solidFill>
            <a:srgbClr val="7A70F3"/>
          </a:solidFill>
        </p:spPr>
        <p:txBody>
          <a:bodyPr wrap="square" lIns="0" tIns="0" rIns="0" bIns="0" rtlCol="0"/>
          <a:lstStyle/>
          <a:p>
            <a:endParaRPr/>
          </a:p>
        </p:txBody>
      </p:sp>
      <p:pic>
        <p:nvPicPr>
          <p:cNvPr id="19" name="object 19"/>
          <p:cNvPicPr/>
          <p:nvPr/>
        </p:nvPicPr>
        <p:blipFill>
          <a:blip r:embed="rId5" cstate="print"/>
          <a:stretch>
            <a:fillRect/>
          </a:stretch>
        </p:blipFill>
        <p:spPr>
          <a:xfrm>
            <a:off x="548335" y="371220"/>
            <a:ext cx="2486406" cy="441959"/>
          </a:xfrm>
          <a:prstGeom prst="rect">
            <a:avLst/>
          </a:prstGeom>
        </p:spPr>
      </p:pic>
      <p:pic>
        <p:nvPicPr>
          <p:cNvPr id="20" name="object 20"/>
          <p:cNvPicPr/>
          <p:nvPr/>
        </p:nvPicPr>
        <p:blipFill>
          <a:blip r:embed="rId6" cstate="print"/>
          <a:stretch>
            <a:fillRect/>
          </a:stretch>
        </p:blipFill>
        <p:spPr>
          <a:xfrm>
            <a:off x="549249" y="1366723"/>
            <a:ext cx="1781556" cy="274624"/>
          </a:xfrm>
          <a:prstGeom prst="rect">
            <a:avLst/>
          </a:prstGeom>
        </p:spPr>
      </p:pic>
      <p:grpSp>
        <p:nvGrpSpPr>
          <p:cNvPr id="21" name="object 21"/>
          <p:cNvGrpSpPr/>
          <p:nvPr/>
        </p:nvGrpSpPr>
        <p:grpSpPr>
          <a:xfrm>
            <a:off x="2257679" y="2595372"/>
            <a:ext cx="880110" cy="523240"/>
            <a:chOff x="2257679" y="2595372"/>
            <a:chExt cx="880110" cy="523240"/>
          </a:xfrm>
        </p:grpSpPr>
        <p:pic>
          <p:nvPicPr>
            <p:cNvPr id="22" name="object 22"/>
            <p:cNvPicPr/>
            <p:nvPr/>
          </p:nvPicPr>
          <p:blipFill>
            <a:blip r:embed="rId7" cstate="print"/>
            <a:stretch>
              <a:fillRect/>
            </a:stretch>
          </p:blipFill>
          <p:spPr>
            <a:xfrm>
              <a:off x="2323211" y="2595372"/>
              <a:ext cx="759206" cy="243840"/>
            </a:xfrm>
            <a:prstGeom prst="rect">
              <a:avLst/>
            </a:prstGeom>
          </p:spPr>
        </p:pic>
        <p:pic>
          <p:nvPicPr>
            <p:cNvPr id="23" name="object 23"/>
            <p:cNvPicPr/>
            <p:nvPr/>
          </p:nvPicPr>
          <p:blipFill>
            <a:blip r:embed="rId8" cstate="print"/>
            <a:stretch>
              <a:fillRect/>
            </a:stretch>
          </p:blipFill>
          <p:spPr>
            <a:xfrm>
              <a:off x="2257679" y="2874263"/>
              <a:ext cx="879538" cy="243840"/>
            </a:xfrm>
            <a:prstGeom prst="rect">
              <a:avLst/>
            </a:prstGeom>
          </p:spPr>
        </p:pic>
      </p:grpSp>
      <p:grpSp>
        <p:nvGrpSpPr>
          <p:cNvPr id="35" name="object 35"/>
          <p:cNvGrpSpPr/>
          <p:nvPr/>
        </p:nvGrpSpPr>
        <p:grpSpPr>
          <a:xfrm>
            <a:off x="5787516" y="2595372"/>
            <a:ext cx="880110" cy="523240"/>
            <a:chOff x="5787516" y="2595372"/>
            <a:chExt cx="880110" cy="523240"/>
          </a:xfrm>
        </p:grpSpPr>
        <p:pic>
          <p:nvPicPr>
            <p:cNvPr id="36" name="object 36"/>
            <p:cNvPicPr/>
            <p:nvPr/>
          </p:nvPicPr>
          <p:blipFill>
            <a:blip r:embed="rId9" cstate="print"/>
            <a:stretch>
              <a:fillRect/>
            </a:stretch>
          </p:blipFill>
          <p:spPr>
            <a:xfrm>
              <a:off x="5912484" y="2595372"/>
              <a:ext cx="638251" cy="243840"/>
            </a:xfrm>
            <a:prstGeom prst="rect">
              <a:avLst/>
            </a:prstGeom>
          </p:spPr>
        </p:pic>
        <p:pic>
          <p:nvPicPr>
            <p:cNvPr id="37" name="object 37"/>
            <p:cNvPicPr/>
            <p:nvPr/>
          </p:nvPicPr>
          <p:blipFill>
            <a:blip r:embed="rId10" cstate="print"/>
            <a:stretch>
              <a:fillRect/>
            </a:stretch>
          </p:blipFill>
          <p:spPr>
            <a:xfrm>
              <a:off x="5787516" y="2874263"/>
              <a:ext cx="879538" cy="243840"/>
            </a:xfrm>
            <a:prstGeom prst="rect">
              <a:avLst/>
            </a:prstGeom>
          </p:spPr>
        </p:pic>
      </p:grpSp>
      <p:grpSp>
        <p:nvGrpSpPr>
          <p:cNvPr id="48" name="object 48"/>
          <p:cNvGrpSpPr/>
          <p:nvPr/>
        </p:nvGrpSpPr>
        <p:grpSpPr>
          <a:xfrm>
            <a:off x="9194038" y="2595372"/>
            <a:ext cx="1101725" cy="523240"/>
            <a:chOff x="9194038" y="2595372"/>
            <a:chExt cx="1101725" cy="523240"/>
          </a:xfrm>
        </p:grpSpPr>
        <p:pic>
          <p:nvPicPr>
            <p:cNvPr id="49" name="object 49"/>
            <p:cNvPicPr/>
            <p:nvPr/>
          </p:nvPicPr>
          <p:blipFill>
            <a:blip r:embed="rId11" cstate="print"/>
            <a:stretch>
              <a:fillRect/>
            </a:stretch>
          </p:blipFill>
          <p:spPr>
            <a:xfrm>
              <a:off x="9325102" y="2595372"/>
              <a:ext cx="833247" cy="243840"/>
            </a:xfrm>
            <a:prstGeom prst="rect">
              <a:avLst/>
            </a:prstGeom>
          </p:spPr>
        </p:pic>
        <p:pic>
          <p:nvPicPr>
            <p:cNvPr id="50" name="object 50"/>
            <p:cNvPicPr/>
            <p:nvPr/>
          </p:nvPicPr>
          <p:blipFill>
            <a:blip r:embed="rId12" cstate="print"/>
            <a:stretch>
              <a:fillRect/>
            </a:stretch>
          </p:blipFill>
          <p:spPr>
            <a:xfrm>
              <a:off x="9194038" y="2874263"/>
              <a:ext cx="1101394" cy="243840"/>
            </a:xfrm>
            <a:prstGeom prst="rect">
              <a:avLst/>
            </a:prstGeom>
          </p:spPr>
        </p:pic>
      </p:grpSp>
      <p:pic>
        <p:nvPicPr>
          <p:cNvPr id="63" name="object 63"/>
          <p:cNvPicPr/>
          <p:nvPr/>
        </p:nvPicPr>
        <p:blipFill>
          <a:blip r:embed="rId13" cstate="print"/>
          <a:stretch>
            <a:fillRect/>
          </a:stretch>
        </p:blipFill>
        <p:spPr>
          <a:xfrm>
            <a:off x="11011789" y="1368552"/>
            <a:ext cx="2930397" cy="274320"/>
          </a:xfrm>
          <a:prstGeom prst="rect">
            <a:avLst/>
          </a:prstGeom>
        </p:spPr>
      </p:pic>
      <p:grpSp>
        <p:nvGrpSpPr>
          <p:cNvPr id="64" name="object 64"/>
          <p:cNvGrpSpPr/>
          <p:nvPr/>
        </p:nvGrpSpPr>
        <p:grpSpPr>
          <a:xfrm>
            <a:off x="10944479" y="2100326"/>
            <a:ext cx="6166485" cy="274320"/>
            <a:chOff x="10944479" y="2100326"/>
            <a:chExt cx="6166485" cy="274320"/>
          </a:xfrm>
        </p:grpSpPr>
        <p:pic>
          <p:nvPicPr>
            <p:cNvPr id="65" name="object 65"/>
            <p:cNvPicPr/>
            <p:nvPr/>
          </p:nvPicPr>
          <p:blipFill>
            <a:blip r:embed="rId14" cstate="print"/>
            <a:stretch>
              <a:fillRect/>
            </a:stretch>
          </p:blipFill>
          <p:spPr>
            <a:xfrm>
              <a:off x="10944479" y="2146046"/>
              <a:ext cx="195072" cy="213359"/>
            </a:xfrm>
            <a:prstGeom prst="rect">
              <a:avLst/>
            </a:prstGeom>
          </p:spPr>
        </p:pic>
        <p:pic>
          <p:nvPicPr>
            <p:cNvPr id="66" name="object 66"/>
            <p:cNvPicPr/>
            <p:nvPr/>
          </p:nvPicPr>
          <p:blipFill>
            <a:blip r:embed="rId15" cstate="print"/>
            <a:stretch>
              <a:fillRect/>
            </a:stretch>
          </p:blipFill>
          <p:spPr>
            <a:xfrm>
              <a:off x="11042015" y="2146046"/>
              <a:ext cx="846569" cy="213359"/>
            </a:xfrm>
            <a:prstGeom prst="rect">
              <a:avLst/>
            </a:prstGeom>
          </p:spPr>
        </p:pic>
        <p:pic>
          <p:nvPicPr>
            <p:cNvPr id="67" name="object 67"/>
            <p:cNvPicPr/>
            <p:nvPr/>
          </p:nvPicPr>
          <p:blipFill>
            <a:blip r:embed="rId16" cstate="print"/>
            <a:stretch>
              <a:fillRect/>
            </a:stretch>
          </p:blipFill>
          <p:spPr>
            <a:xfrm>
              <a:off x="11817985" y="2100326"/>
              <a:ext cx="722376" cy="274320"/>
            </a:xfrm>
            <a:prstGeom prst="rect">
              <a:avLst/>
            </a:prstGeom>
          </p:spPr>
        </p:pic>
        <p:pic>
          <p:nvPicPr>
            <p:cNvPr id="68" name="object 68"/>
            <p:cNvPicPr/>
            <p:nvPr/>
          </p:nvPicPr>
          <p:blipFill>
            <a:blip r:embed="rId17" cstate="print"/>
            <a:stretch>
              <a:fillRect/>
            </a:stretch>
          </p:blipFill>
          <p:spPr>
            <a:xfrm>
              <a:off x="12465685" y="2146046"/>
              <a:ext cx="4644898" cy="213359"/>
            </a:xfrm>
            <a:prstGeom prst="rect">
              <a:avLst/>
            </a:prstGeom>
          </p:spPr>
        </p:pic>
      </p:grpSp>
      <p:sp>
        <p:nvSpPr>
          <p:cNvPr id="69" name="object 69"/>
          <p:cNvSpPr txBox="1"/>
          <p:nvPr/>
        </p:nvSpPr>
        <p:spPr>
          <a:xfrm>
            <a:off x="10931779" y="2369566"/>
            <a:ext cx="8826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t>
            </a:r>
            <a:endParaRPr sz="1400">
              <a:latin typeface="Arial MT"/>
              <a:cs typeface="Arial MT"/>
            </a:endParaRPr>
          </a:p>
        </p:txBody>
      </p:sp>
      <p:sp>
        <p:nvSpPr>
          <p:cNvPr id="77" name="object 77"/>
          <p:cNvSpPr txBox="1"/>
          <p:nvPr/>
        </p:nvSpPr>
        <p:spPr>
          <a:xfrm>
            <a:off x="13378434" y="2628646"/>
            <a:ext cx="190500" cy="168275"/>
          </a:xfrm>
          <a:prstGeom prst="rect">
            <a:avLst/>
          </a:prstGeom>
        </p:spPr>
        <p:txBody>
          <a:bodyPr vert="horz" wrap="square" lIns="0" tIns="17145" rIns="0" bIns="0" rtlCol="0">
            <a:spAutoFit/>
          </a:bodyPr>
          <a:lstStyle/>
          <a:p>
            <a:pPr marL="12700">
              <a:lnSpc>
                <a:spcPct val="100000"/>
              </a:lnSpc>
              <a:spcBef>
                <a:spcPts val="135"/>
              </a:spcBef>
            </a:pPr>
            <a:r>
              <a:rPr sz="900" b="1" u="sng" spc="10" dirty="0">
                <a:solidFill>
                  <a:srgbClr val="0000FF"/>
                </a:solidFill>
                <a:uFill>
                  <a:solidFill>
                    <a:srgbClr val="0000FF"/>
                  </a:solidFill>
                </a:uFill>
                <a:latin typeface="Calibri"/>
                <a:cs typeface="Calibri"/>
                <a:hlinkClick r:id="rId18"/>
              </a:rPr>
              <a:t>[9]</a:t>
            </a:r>
            <a:endParaRPr sz="900">
              <a:latin typeface="Calibri"/>
              <a:cs typeface="Calibri"/>
            </a:endParaRPr>
          </a:p>
        </p:txBody>
      </p:sp>
      <p:pic>
        <p:nvPicPr>
          <p:cNvPr id="82" name="object 82"/>
          <p:cNvPicPr/>
          <p:nvPr/>
        </p:nvPicPr>
        <p:blipFill>
          <a:blip r:embed="rId19" cstate="print"/>
          <a:stretch>
            <a:fillRect/>
          </a:stretch>
        </p:blipFill>
        <p:spPr>
          <a:xfrm>
            <a:off x="512368" y="6805294"/>
            <a:ext cx="4663694" cy="274320"/>
          </a:xfrm>
          <a:prstGeom prst="rect">
            <a:avLst/>
          </a:prstGeom>
        </p:spPr>
      </p:pic>
      <p:sp>
        <p:nvSpPr>
          <p:cNvPr id="103" name="object 103"/>
          <p:cNvSpPr txBox="1"/>
          <p:nvPr/>
        </p:nvSpPr>
        <p:spPr>
          <a:xfrm>
            <a:off x="13018135" y="8791194"/>
            <a:ext cx="251460" cy="155812"/>
          </a:xfrm>
          <a:prstGeom prst="rect">
            <a:avLst/>
          </a:prstGeom>
        </p:spPr>
        <p:txBody>
          <a:bodyPr vert="horz" wrap="square" lIns="0" tIns="17145" rIns="0" bIns="0" rtlCol="0">
            <a:spAutoFit/>
          </a:bodyPr>
          <a:lstStyle/>
          <a:p>
            <a:pPr marL="12700">
              <a:lnSpc>
                <a:spcPct val="100000"/>
              </a:lnSpc>
              <a:spcBef>
                <a:spcPts val="135"/>
              </a:spcBef>
            </a:pPr>
            <a:r>
              <a:rPr sz="900" b="1" u="sng" spc="15" dirty="0">
                <a:solidFill>
                  <a:srgbClr val="0000FF"/>
                </a:solidFill>
                <a:uFill>
                  <a:solidFill>
                    <a:srgbClr val="0000FF"/>
                  </a:solidFill>
                </a:uFill>
                <a:latin typeface="Calibri"/>
                <a:cs typeface="Calibri"/>
              </a:rPr>
              <a:t>[</a:t>
            </a:r>
            <a:r>
              <a:rPr sz="900" b="1" u="sng" spc="15" dirty="0">
                <a:solidFill>
                  <a:srgbClr val="0000FF"/>
                </a:solidFill>
                <a:uFill>
                  <a:solidFill>
                    <a:srgbClr val="0000FF"/>
                  </a:solidFill>
                </a:uFill>
                <a:latin typeface="Calibri"/>
                <a:cs typeface="Calibri"/>
                <a:hlinkClick r:id="rId20"/>
              </a:rPr>
              <a:t>]</a:t>
            </a:r>
            <a:endParaRPr sz="900" dirty="0">
              <a:latin typeface="Calibri"/>
              <a:cs typeface="Calibri"/>
            </a:endParaRPr>
          </a:p>
        </p:txBody>
      </p:sp>
      <p:pic>
        <p:nvPicPr>
          <p:cNvPr id="115" name="object 115"/>
          <p:cNvPicPr/>
          <p:nvPr/>
        </p:nvPicPr>
        <p:blipFill>
          <a:blip r:embed="rId21" cstate="print"/>
          <a:stretch>
            <a:fillRect/>
          </a:stretch>
        </p:blipFill>
        <p:spPr>
          <a:xfrm>
            <a:off x="330708" y="1952244"/>
            <a:ext cx="1792224" cy="1792224"/>
          </a:xfrm>
          <a:prstGeom prst="rect">
            <a:avLst/>
          </a:prstGeom>
        </p:spPr>
      </p:pic>
      <p:pic>
        <p:nvPicPr>
          <p:cNvPr id="116" name="object 116"/>
          <p:cNvPicPr/>
          <p:nvPr/>
        </p:nvPicPr>
        <p:blipFill>
          <a:blip r:embed="rId22" cstate="print"/>
          <a:stretch>
            <a:fillRect/>
          </a:stretch>
        </p:blipFill>
        <p:spPr>
          <a:xfrm>
            <a:off x="7360919" y="2001011"/>
            <a:ext cx="1717548" cy="1719072"/>
          </a:xfrm>
          <a:prstGeom prst="rect">
            <a:avLst/>
          </a:prstGeom>
        </p:spPr>
      </p:pic>
      <p:grpSp>
        <p:nvGrpSpPr>
          <p:cNvPr id="117" name="object 117"/>
          <p:cNvGrpSpPr/>
          <p:nvPr/>
        </p:nvGrpSpPr>
        <p:grpSpPr>
          <a:xfrm>
            <a:off x="10744454" y="4414882"/>
            <a:ext cx="7466330" cy="2776855"/>
            <a:chOff x="10733531" y="4425696"/>
            <a:chExt cx="7466330" cy="2776855"/>
          </a:xfrm>
        </p:grpSpPr>
        <p:sp>
          <p:nvSpPr>
            <p:cNvPr id="118" name="object 118"/>
            <p:cNvSpPr/>
            <p:nvPr/>
          </p:nvSpPr>
          <p:spPr>
            <a:xfrm>
              <a:off x="10733531" y="4425696"/>
              <a:ext cx="7466330" cy="2776855"/>
            </a:xfrm>
            <a:custGeom>
              <a:avLst/>
              <a:gdLst/>
              <a:ahLst/>
              <a:cxnLst/>
              <a:rect l="l" t="t" r="r" b="b"/>
              <a:pathLst>
                <a:path w="7466330" h="2776854">
                  <a:moveTo>
                    <a:pt x="7417816" y="0"/>
                  </a:moveTo>
                  <a:lnTo>
                    <a:pt x="48260" y="0"/>
                  </a:lnTo>
                  <a:lnTo>
                    <a:pt x="29467" y="2049"/>
                  </a:lnTo>
                  <a:lnTo>
                    <a:pt x="14128" y="7635"/>
                  </a:lnTo>
                  <a:lnTo>
                    <a:pt x="3790" y="15912"/>
                  </a:lnTo>
                  <a:lnTo>
                    <a:pt x="0" y="26034"/>
                  </a:lnTo>
                  <a:lnTo>
                    <a:pt x="0" y="2750692"/>
                  </a:lnTo>
                  <a:lnTo>
                    <a:pt x="3790" y="2760815"/>
                  </a:lnTo>
                  <a:lnTo>
                    <a:pt x="14128" y="2769092"/>
                  </a:lnTo>
                  <a:lnTo>
                    <a:pt x="29467" y="2774678"/>
                  </a:lnTo>
                  <a:lnTo>
                    <a:pt x="48260" y="2776728"/>
                  </a:lnTo>
                  <a:lnTo>
                    <a:pt x="7417816" y="2776728"/>
                  </a:lnTo>
                  <a:lnTo>
                    <a:pt x="7436608" y="2774678"/>
                  </a:lnTo>
                  <a:lnTo>
                    <a:pt x="7451947" y="2769092"/>
                  </a:lnTo>
                  <a:lnTo>
                    <a:pt x="7462285" y="2760815"/>
                  </a:lnTo>
                  <a:lnTo>
                    <a:pt x="7466076" y="2750692"/>
                  </a:lnTo>
                  <a:lnTo>
                    <a:pt x="7466076" y="19050"/>
                  </a:lnTo>
                  <a:lnTo>
                    <a:pt x="7427279" y="511"/>
                  </a:lnTo>
                  <a:lnTo>
                    <a:pt x="7417816" y="0"/>
                  </a:lnTo>
                  <a:close/>
                </a:path>
              </a:pathLst>
            </a:custGeom>
            <a:solidFill>
              <a:srgbClr val="DDDDDD"/>
            </a:solidFill>
          </p:spPr>
          <p:txBody>
            <a:bodyPr wrap="square" lIns="0" tIns="0" rIns="0" bIns="0" rtlCol="0"/>
            <a:lstStyle/>
            <a:p>
              <a:endParaRPr/>
            </a:p>
          </p:txBody>
        </p:sp>
        <p:pic>
          <p:nvPicPr>
            <p:cNvPr id="119" name="object 119"/>
            <p:cNvPicPr/>
            <p:nvPr/>
          </p:nvPicPr>
          <p:blipFill>
            <a:blip r:embed="rId23" cstate="print"/>
            <a:stretch>
              <a:fillRect/>
            </a:stretch>
          </p:blipFill>
          <p:spPr>
            <a:xfrm>
              <a:off x="10802746" y="4582922"/>
              <a:ext cx="512445" cy="213360"/>
            </a:xfrm>
            <a:prstGeom prst="rect">
              <a:avLst/>
            </a:prstGeom>
          </p:spPr>
        </p:pic>
        <p:pic>
          <p:nvPicPr>
            <p:cNvPr id="120" name="object 120"/>
            <p:cNvPicPr/>
            <p:nvPr/>
          </p:nvPicPr>
          <p:blipFill>
            <a:blip r:embed="rId24" cstate="print"/>
            <a:stretch>
              <a:fillRect/>
            </a:stretch>
          </p:blipFill>
          <p:spPr>
            <a:xfrm>
              <a:off x="11212702" y="4582922"/>
              <a:ext cx="967282" cy="213360"/>
            </a:xfrm>
            <a:prstGeom prst="rect">
              <a:avLst/>
            </a:prstGeom>
          </p:spPr>
        </p:pic>
        <p:pic>
          <p:nvPicPr>
            <p:cNvPr id="121" name="object 121"/>
            <p:cNvPicPr/>
            <p:nvPr/>
          </p:nvPicPr>
          <p:blipFill>
            <a:blip r:embed="rId25" cstate="print"/>
            <a:stretch>
              <a:fillRect/>
            </a:stretch>
          </p:blipFill>
          <p:spPr>
            <a:xfrm>
              <a:off x="12092050" y="4582922"/>
              <a:ext cx="488289" cy="213360"/>
            </a:xfrm>
            <a:prstGeom prst="rect">
              <a:avLst/>
            </a:prstGeom>
          </p:spPr>
        </p:pic>
        <p:pic>
          <p:nvPicPr>
            <p:cNvPr id="124" name="object 124"/>
            <p:cNvPicPr/>
            <p:nvPr/>
          </p:nvPicPr>
          <p:blipFill>
            <a:blip r:embed="rId26" cstate="print"/>
            <a:stretch>
              <a:fillRect/>
            </a:stretch>
          </p:blipFill>
          <p:spPr>
            <a:xfrm>
              <a:off x="17531841" y="4582922"/>
              <a:ext cx="510540" cy="213360"/>
            </a:xfrm>
            <a:prstGeom prst="rect">
              <a:avLst/>
            </a:prstGeom>
          </p:spPr>
        </p:pic>
      </p:grpSp>
      <p:sp>
        <p:nvSpPr>
          <p:cNvPr id="125" name="object 125"/>
          <p:cNvSpPr txBox="1"/>
          <p:nvPr/>
        </p:nvSpPr>
        <p:spPr>
          <a:xfrm>
            <a:off x="17927573" y="4558030"/>
            <a:ext cx="224154" cy="168275"/>
          </a:xfrm>
          <a:prstGeom prst="rect">
            <a:avLst/>
          </a:prstGeom>
        </p:spPr>
        <p:txBody>
          <a:bodyPr vert="horz" wrap="square" lIns="0" tIns="17145" rIns="0" bIns="0" rtlCol="0">
            <a:spAutoFit/>
          </a:bodyPr>
          <a:lstStyle/>
          <a:p>
            <a:pPr marL="12700">
              <a:lnSpc>
                <a:spcPct val="100000"/>
              </a:lnSpc>
              <a:spcBef>
                <a:spcPts val="135"/>
              </a:spcBef>
            </a:pPr>
            <a:r>
              <a:rPr sz="900" b="1" u="sng" spc="5" dirty="0">
                <a:solidFill>
                  <a:srgbClr val="0000FF"/>
                </a:solidFill>
                <a:uFill>
                  <a:solidFill>
                    <a:srgbClr val="0000FF"/>
                  </a:solidFill>
                </a:uFill>
                <a:latin typeface="Calibri"/>
                <a:cs typeface="Calibri"/>
                <a:hlinkClick r:id="rId27"/>
              </a:rPr>
              <a:t>[</a:t>
            </a:r>
            <a:r>
              <a:rPr sz="900" b="1" u="sng" spc="20" dirty="0">
                <a:solidFill>
                  <a:srgbClr val="0000FF"/>
                </a:solidFill>
                <a:uFill>
                  <a:solidFill>
                    <a:srgbClr val="0000FF"/>
                  </a:solidFill>
                </a:uFill>
                <a:latin typeface="Calibri"/>
                <a:cs typeface="Calibri"/>
                <a:hlinkClick r:id="rId27"/>
              </a:rPr>
              <a:t>10</a:t>
            </a:r>
            <a:r>
              <a:rPr sz="900" b="1" u="sng" spc="10" dirty="0">
                <a:solidFill>
                  <a:srgbClr val="0000FF"/>
                </a:solidFill>
                <a:uFill>
                  <a:solidFill>
                    <a:srgbClr val="0000FF"/>
                  </a:solidFill>
                </a:uFill>
                <a:latin typeface="Calibri"/>
                <a:cs typeface="Calibri"/>
                <a:hlinkClick r:id="rId27"/>
              </a:rPr>
              <a:t>]</a:t>
            </a:r>
            <a:endParaRPr sz="900">
              <a:latin typeface="Calibri"/>
              <a:cs typeface="Calibri"/>
            </a:endParaRPr>
          </a:p>
        </p:txBody>
      </p:sp>
      <p:grpSp>
        <p:nvGrpSpPr>
          <p:cNvPr id="126" name="object 126"/>
          <p:cNvGrpSpPr/>
          <p:nvPr/>
        </p:nvGrpSpPr>
        <p:grpSpPr>
          <a:xfrm>
            <a:off x="10802746" y="5090414"/>
            <a:ext cx="6084570" cy="1500505"/>
            <a:chOff x="10802746" y="5090414"/>
            <a:chExt cx="6084570" cy="1500505"/>
          </a:xfrm>
        </p:grpSpPr>
        <p:pic>
          <p:nvPicPr>
            <p:cNvPr id="127" name="object 127"/>
            <p:cNvPicPr/>
            <p:nvPr/>
          </p:nvPicPr>
          <p:blipFill>
            <a:blip r:embed="rId28" cstate="print"/>
            <a:stretch>
              <a:fillRect/>
            </a:stretch>
          </p:blipFill>
          <p:spPr>
            <a:xfrm>
              <a:off x="10802746" y="5090414"/>
              <a:ext cx="2683129" cy="213360"/>
            </a:xfrm>
            <a:prstGeom prst="rect">
              <a:avLst/>
            </a:prstGeom>
          </p:spPr>
        </p:pic>
        <p:pic>
          <p:nvPicPr>
            <p:cNvPr id="128" name="object 128"/>
            <p:cNvPicPr/>
            <p:nvPr/>
          </p:nvPicPr>
          <p:blipFill>
            <a:blip r:embed="rId29" cstate="print"/>
            <a:stretch>
              <a:fillRect/>
            </a:stretch>
          </p:blipFill>
          <p:spPr>
            <a:xfrm>
              <a:off x="13404468" y="5090414"/>
              <a:ext cx="1243228" cy="213360"/>
            </a:xfrm>
            <a:prstGeom prst="rect">
              <a:avLst/>
            </a:prstGeom>
          </p:spPr>
        </p:pic>
        <p:pic>
          <p:nvPicPr>
            <p:cNvPr id="129" name="object 129"/>
            <p:cNvPicPr/>
            <p:nvPr/>
          </p:nvPicPr>
          <p:blipFill>
            <a:blip r:embed="rId30" cstate="print"/>
            <a:stretch>
              <a:fillRect/>
            </a:stretch>
          </p:blipFill>
          <p:spPr>
            <a:xfrm>
              <a:off x="10802746" y="5554091"/>
              <a:ext cx="2764535" cy="274320"/>
            </a:xfrm>
            <a:prstGeom prst="rect">
              <a:avLst/>
            </a:prstGeom>
          </p:spPr>
        </p:pic>
        <p:pic>
          <p:nvPicPr>
            <p:cNvPr id="130" name="object 130"/>
            <p:cNvPicPr/>
            <p:nvPr/>
          </p:nvPicPr>
          <p:blipFill>
            <a:blip r:embed="rId31" cstate="print"/>
            <a:stretch>
              <a:fillRect/>
            </a:stretch>
          </p:blipFill>
          <p:spPr>
            <a:xfrm>
              <a:off x="10802746" y="6107303"/>
              <a:ext cx="1147445" cy="213360"/>
            </a:xfrm>
            <a:prstGeom prst="rect">
              <a:avLst/>
            </a:prstGeom>
          </p:spPr>
        </p:pic>
        <p:pic>
          <p:nvPicPr>
            <p:cNvPr id="131" name="object 131"/>
            <p:cNvPicPr/>
            <p:nvPr/>
          </p:nvPicPr>
          <p:blipFill>
            <a:blip r:embed="rId32" cstate="print"/>
            <a:stretch>
              <a:fillRect/>
            </a:stretch>
          </p:blipFill>
          <p:spPr>
            <a:xfrm>
              <a:off x="11089258" y="6361811"/>
              <a:ext cx="402335" cy="213360"/>
            </a:xfrm>
            <a:prstGeom prst="rect">
              <a:avLst/>
            </a:prstGeom>
          </p:spPr>
        </p:pic>
        <p:pic>
          <p:nvPicPr>
            <p:cNvPr id="132" name="object 132"/>
            <p:cNvPicPr/>
            <p:nvPr/>
          </p:nvPicPr>
          <p:blipFill>
            <a:blip r:embed="rId33" cstate="print"/>
            <a:stretch>
              <a:fillRect/>
            </a:stretch>
          </p:blipFill>
          <p:spPr>
            <a:xfrm>
              <a:off x="11433682" y="6361811"/>
              <a:ext cx="703656" cy="213360"/>
            </a:xfrm>
            <a:prstGeom prst="rect">
              <a:avLst/>
            </a:prstGeom>
          </p:spPr>
        </p:pic>
        <p:pic>
          <p:nvPicPr>
            <p:cNvPr id="133" name="object 133"/>
            <p:cNvPicPr/>
            <p:nvPr/>
          </p:nvPicPr>
          <p:blipFill>
            <a:blip r:embed="rId34" cstate="print"/>
            <a:stretch>
              <a:fillRect/>
            </a:stretch>
          </p:blipFill>
          <p:spPr>
            <a:xfrm>
              <a:off x="12090526" y="6361811"/>
              <a:ext cx="563270" cy="213360"/>
            </a:xfrm>
            <a:prstGeom prst="rect">
              <a:avLst/>
            </a:prstGeom>
          </p:spPr>
        </p:pic>
        <p:pic>
          <p:nvPicPr>
            <p:cNvPr id="134" name="object 134"/>
            <p:cNvPicPr/>
            <p:nvPr/>
          </p:nvPicPr>
          <p:blipFill>
            <a:blip r:embed="rId35" cstate="print"/>
            <a:stretch>
              <a:fillRect/>
            </a:stretch>
          </p:blipFill>
          <p:spPr>
            <a:xfrm>
              <a:off x="12604368" y="6361811"/>
              <a:ext cx="480974" cy="213360"/>
            </a:xfrm>
            <a:prstGeom prst="rect">
              <a:avLst/>
            </a:prstGeom>
          </p:spPr>
        </p:pic>
        <p:pic>
          <p:nvPicPr>
            <p:cNvPr id="135" name="object 135"/>
            <p:cNvPicPr/>
            <p:nvPr/>
          </p:nvPicPr>
          <p:blipFill>
            <a:blip r:embed="rId36" cstate="print"/>
            <a:stretch>
              <a:fillRect/>
            </a:stretch>
          </p:blipFill>
          <p:spPr>
            <a:xfrm>
              <a:off x="13046328" y="6361811"/>
              <a:ext cx="272288" cy="213360"/>
            </a:xfrm>
            <a:prstGeom prst="rect">
              <a:avLst/>
            </a:prstGeom>
          </p:spPr>
        </p:pic>
        <p:pic>
          <p:nvPicPr>
            <p:cNvPr id="136" name="object 136"/>
            <p:cNvPicPr/>
            <p:nvPr/>
          </p:nvPicPr>
          <p:blipFill>
            <a:blip r:embed="rId37" cstate="print"/>
            <a:stretch>
              <a:fillRect/>
            </a:stretch>
          </p:blipFill>
          <p:spPr>
            <a:xfrm>
              <a:off x="13250544" y="6316091"/>
              <a:ext cx="707745" cy="274320"/>
            </a:xfrm>
            <a:prstGeom prst="rect">
              <a:avLst/>
            </a:prstGeom>
          </p:spPr>
        </p:pic>
        <p:pic>
          <p:nvPicPr>
            <p:cNvPr id="137" name="object 137"/>
            <p:cNvPicPr/>
            <p:nvPr/>
          </p:nvPicPr>
          <p:blipFill>
            <a:blip r:embed="rId38" cstate="print"/>
            <a:stretch>
              <a:fillRect/>
            </a:stretch>
          </p:blipFill>
          <p:spPr>
            <a:xfrm>
              <a:off x="13899768" y="6316091"/>
              <a:ext cx="493776" cy="274320"/>
            </a:xfrm>
            <a:prstGeom prst="rect">
              <a:avLst/>
            </a:prstGeom>
          </p:spPr>
        </p:pic>
        <p:pic>
          <p:nvPicPr>
            <p:cNvPr id="138" name="object 138"/>
            <p:cNvPicPr/>
            <p:nvPr/>
          </p:nvPicPr>
          <p:blipFill>
            <a:blip r:embed="rId39" cstate="print"/>
            <a:stretch>
              <a:fillRect/>
            </a:stretch>
          </p:blipFill>
          <p:spPr>
            <a:xfrm>
              <a:off x="14328012" y="6316091"/>
              <a:ext cx="796544" cy="274320"/>
            </a:xfrm>
            <a:prstGeom prst="rect">
              <a:avLst/>
            </a:prstGeom>
          </p:spPr>
        </p:pic>
        <p:pic>
          <p:nvPicPr>
            <p:cNvPr id="139" name="object 139"/>
            <p:cNvPicPr/>
            <p:nvPr/>
          </p:nvPicPr>
          <p:blipFill>
            <a:blip r:embed="rId40" cstate="print"/>
            <a:stretch>
              <a:fillRect/>
            </a:stretch>
          </p:blipFill>
          <p:spPr>
            <a:xfrm>
              <a:off x="15068676" y="6316091"/>
              <a:ext cx="581558" cy="274320"/>
            </a:xfrm>
            <a:prstGeom prst="rect">
              <a:avLst/>
            </a:prstGeom>
          </p:spPr>
        </p:pic>
        <p:pic>
          <p:nvPicPr>
            <p:cNvPr id="140" name="object 140"/>
            <p:cNvPicPr/>
            <p:nvPr/>
          </p:nvPicPr>
          <p:blipFill>
            <a:blip r:embed="rId41" cstate="print"/>
            <a:stretch>
              <a:fillRect/>
            </a:stretch>
          </p:blipFill>
          <p:spPr>
            <a:xfrm>
              <a:off x="15595980" y="6361811"/>
              <a:ext cx="1291082" cy="213360"/>
            </a:xfrm>
            <a:prstGeom prst="rect">
              <a:avLst/>
            </a:prstGeom>
          </p:spPr>
        </p:pic>
      </p:grpSp>
      <p:sp>
        <p:nvSpPr>
          <p:cNvPr id="141" name="object 141"/>
          <p:cNvSpPr txBox="1"/>
          <p:nvPr/>
        </p:nvSpPr>
        <p:spPr>
          <a:xfrm>
            <a:off x="10790046" y="6291808"/>
            <a:ext cx="88265" cy="531495"/>
          </a:xfrm>
          <a:prstGeom prst="rect">
            <a:avLst/>
          </a:prstGeom>
        </p:spPr>
        <p:txBody>
          <a:bodyPr vert="horz" wrap="square" lIns="0" tIns="52069" rIns="0" bIns="0" rtlCol="0">
            <a:spAutoFit/>
          </a:bodyPr>
          <a:lstStyle/>
          <a:p>
            <a:pPr marL="12700">
              <a:lnSpc>
                <a:spcPct val="100000"/>
              </a:lnSpc>
              <a:spcBef>
                <a:spcPts val="409"/>
              </a:spcBef>
            </a:pPr>
            <a:r>
              <a:rPr sz="1400" dirty="0">
                <a:latin typeface="Arial MT"/>
                <a:cs typeface="Arial MT"/>
              </a:rPr>
              <a:t>•</a:t>
            </a:r>
            <a:endParaRPr sz="1400">
              <a:latin typeface="Arial MT"/>
              <a:cs typeface="Arial MT"/>
            </a:endParaRPr>
          </a:p>
          <a:p>
            <a:pPr marL="12700">
              <a:lnSpc>
                <a:spcPct val="100000"/>
              </a:lnSpc>
              <a:spcBef>
                <a:spcPts val="310"/>
              </a:spcBef>
            </a:pPr>
            <a:r>
              <a:rPr sz="1400" dirty="0">
                <a:latin typeface="Arial MT"/>
                <a:cs typeface="Arial MT"/>
              </a:rPr>
              <a:t>•</a:t>
            </a:r>
            <a:endParaRPr sz="1400">
              <a:latin typeface="Arial MT"/>
              <a:cs typeface="Arial MT"/>
            </a:endParaRPr>
          </a:p>
        </p:txBody>
      </p:sp>
      <p:grpSp>
        <p:nvGrpSpPr>
          <p:cNvPr id="152" name="object 152"/>
          <p:cNvGrpSpPr/>
          <p:nvPr/>
        </p:nvGrpSpPr>
        <p:grpSpPr>
          <a:xfrm>
            <a:off x="10821923" y="3634740"/>
            <a:ext cx="4918075" cy="670560"/>
            <a:chOff x="10821923" y="3634740"/>
            <a:chExt cx="4918075" cy="670560"/>
          </a:xfrm>
        </p:grpSpPr>
        <p:sp>
          <p:nvSpPr>
            <p:cNvPr id="153" name="object 153"/>
            <p:cNvSpPr/>
            <p:nvPr/>
          </p:nvSpPr>
          <p:spPr>
            <a:xfrm>
              <a:off x="10821923" y="3634740"/>
              <a:ext cx="4918075" cy="670560"/>
            </a:xfrm>
            <a:custGeom>
              <a:avLst/>
              <a:gdLst/>
              <a:ahLst/>
              <a:cxnLst/>
              <a:rect l="l" t="t" r="r" b="b"/>
              <a:pathLst>
                <a:path w="4918075" h="670560">
                  <a:moveTo>
                    <a:pt x="4680839" y="0"/>
                  </a:moveTo>
                  <a:lnTo>
                    <a:pt x="237108" y="0"/>
                  </a:lnTo>
                  <a:lnTo>
                    <a:pt x="194492" y="4190"/>
                  </a:lnTo>
                  <a:lnTo>
                    <a:pt x="154379" y="16273"/>
                  </a:lnTo>
                  <a:lnTo>
                    <a:pt x="117442" y="35512"/>
                  </a:lnTo>
                  <a:lnTo>
                    <a:pt x="84348" y="61174"/>
                  </a:lnTo>
                  <a:lnTo>
                    <a:pt x="55769" y="92523"/>
                  </a:lnTo>
                  <a:lnTo>
                    <a:pt x="32375" y="128825"/>
                  </a:lnTo>
                  <a:lnTo>
                    <a:pt x="14835" y="169344"/>
                  </a:lnTo>
                  <a:lnTo>
                    <a:pt x="3820" y="213346"/>
                  </a:lnTo>
                  <a:lnTo>
                    <a:pt x="0" y="260095"/>
                  </a:lnTo>
                  <a:lnTo>
                    <a:pt x="0" y="410463"/>
                  </a:lnTo>
                  <a:lnTo>
                    <a:pt x="3820" y="457213"/>
                  </a:lnTo>
                  <a:lnTo>
                    <a:pt x="14835" y="501215"/>
                  </a:lnTo>
                  <a:lnTo>
                    <a:pt x="32375" y="541734"/>
                  </a:lnTo>
                  <a:lnTo>
                    <a:pt x="55769" y="578036"/>
                  </a:lnTo>
                  <a:lnTo>
                    <a:pt x="84348" y="609385"/>
                  </a:lnTo>
                  <a:lnTo>
                    <a:pt x="117442" y="635047"/>
                  </a:lnTo>
                  <a:lnTo>
                    <a:pt x="154379" y="654286"/>
                  </a:lnTo>
                  <a:lnTo>
                    <a:pt x="194492" y="666369"/>
                  </a:lnTo>
                  <a:lnTo>
                    <a:pt x="237108" y="670559"/>
                  </a:lnTo>
                  <a:lnTo>
                    <a:pt x="4680839" y="670559"/>
                  </a:lnTo>
                  <a:lnTo>
                    <a:pt x="4723455" y="666369"/>
                  </a:lnTo>
                  <a:lnTo>
                    <a:pt x="4763568" y="654286"/>
                  </a:lnTo>
                  <a:lnTo>
                    <a:pt x="4800505" y="635047"/>
                  </a:lnTo>
                  <a:lnTo>
                    <a:pt x="4833599" y="609385"/>
                  </a:lnTo>
                  <a:lnTo>
                    <a:pt x="4862178" y="578036"/>
                  </a:lnTo>
                  <a:lnTo>
                    <a:pt x="4885572" y="541734"/>
                  </a:lnTo>
                  <a:lnTo>
                    <a:pt x="4903112" y="501215"/>
                  </a:lnTo>
                  <a:lnTo>
                    <a:pt x="4914127" y="457213"/>
                  </a:lnTo>
                  <a:lnTo>
                    <a:pt x="4917947" y="410463"/>
                  </a:lnTo>
                  <a:lnTo>
                    <a:pt x="4917947" y="260095"/>
                  </a:lnTo>
                  <a:lnTo>
                    <a:pt x="4914127" y="213346"/>
                  </a:lnTo>
                  <a:lnTo>
                    <a:pt x="4903112" y="169344"/>
                  </a:lnTo>
                  <a:lnTo>
                    <a:pt x="4885572" y="128825"/>
                  </a:lnTo>
                  <a:lnTo>
                    <a:pt x="4862178" y="92523"/>
                  </a:lnTo>
                  <a:lnTo>
                    <a:pt x="4833599" y="61174"/>
                  </a:lnTo>
                  <a:lnTo>
                    <a:pt x="4800505" y="35512"/>
                  </a:lnTo>
                  <a:lnTo>
                    <a:pt x="4763568" y="16273"/>
                  </a:lnTo>
                  <a:lnTo>
                    <a:pt x="4723455" y="4190"/>
                  </a:lnTo>
                  <a:lnTo>
                    <a:pt x="4680839" y="0"/>
                  </a:lnTo>
                  <a:close/>
                </a:path>
              </a:pathLst>
            </a:custGeom>
            <a:solidFill>
              <a:srgbClr val="7A70F3"/>
            </a:solidFill>
          </p:spPr>
          <p:txBody>
            <a:bodyPr wrap="square" lIns="0" tIns="0" rIns="0" bIns="0" rtlCol="0"/>
            <a:lstStyle/>
            <a:p>
              <a:endParaRPr/>
            </a:p>
          </p:txBody>
        </p:sp>
        <p:pic>
          <p:nvPicPr>
            <p:cNvPr id="154" name="object 154"/>
            <p:cNvPicPr/>
            <p:nvPr/>
          </p:nvPicPr>
          <p:blipFill>
            <a:blip r:embed="rId42" cstate="print"/>
            <a:stretch>
              <a:fillRect/>
            </a:stretch>
          </p:blipFill>
          <p:spPr>
            <a:xfrm>
              <a:off x="11093830" y="3875786"/>
              <a:ext cx="4315333" cy="274320"/>
            </a:xfrm>
            <a:prstGeom prst="rect">
              <a:avLst/>
            </a:prstGeom>
          </p:spPr>
        </p:pic>
      </p:grpSp>
      <p:pic>
        <p:nvPicPr>
          <p:cNvPr id="175" name="object 175"/>
          <p:cNvPicPr/>
          <p:nvPr/>
        </p:nvPicPr>
        <p:blipFill>
          <a:blip r:embed="rId43" cstate="print"/>
          <a:stretch>
            <a:fillRect/>
          </a:stretch>
        </p:blipFill>
        <p:spPr>
          <a:xfrm>
            <a:off x="3843528" y="1970532"/>
            <a:ext cx="1743455" cy="1743455"/>
          </a:xfrm>
          <a:prstGeom prst="rect">
            <a:avLst/>
          </a:prstGeom>
        </p:spPr>
      </p:pic>
      <p:sp>
        <p:nvSpPr>
          <p:cNvPr id="176" name="TextBox 175">
            <a:extLst>
              <a:ext uri="{FF2B5EF4-FFF2-40B4-BE49-F238E27FC236}">
                <a16:creationId xmlns:a16="http://schemas.microsoft.com/office/drawing/2014/main" id="{606FF394-7573-A599-DB03-10AB3130A102}"/>
              </a:ext>
            </a:extLst>
          </p:cNvPr>
          <p:cNvSpPr txBox="1"/>
          <p:nvPr/>
        </p:nvSpPr>
        <p:spPr>
          <a:xfrm>
            <a:off x="491337" y="3720083"/>
            <a:ext cx="2729991" cy="646331"/>
          </a:xfrm>
          <a:prstGeom prst="rect">
            <a:avLst/>
          </a:prstGeom>
          <a:noFill/>
        </p:spPr>
        <p:txBody>
          <a:bodyPr wrap="square" rtlCol="0">
            <a:spAutoFit/>
          </a:bodyPr>
          <a:lstStyle/>
          <a:p>
            <a:r>
              <a:rPr lang="en-IN" dirty="0">
                <a:latin typeface="Arial Black" panose="020B0A04020102020204" pitchFamily="34" charset="0"/>
                <a:ea typeface="Calibri" panose="020F0502020204030204" pitchFamily="34" charset="0"/>
                <a:cs typeface="Calibri" panose="020F0502020204030204" pitchFamily="34" charset="0"/>
              </a:rPr>
              <a:t>Profile</a:t>
            </a:r>
            <a:r>
              <a:rPr lang="en-IN" dirty="0">
                <a:latin typeface="Calibri" panose="020F0502020204030204" pitchFamily="34" charset="0"/>
                <a:ea typeface="Calibri" panose="020F0502020204030204" pitchFamily="34" charset="0"/>
                <a:cs typeface="Calibri" panose="020F0502020204030204" pitchFamily="34" charset="0"/>
              </a:rPr>
              <a:t>: Family head for a 6 member family</a:t>
            </a:r>
            <a:r>
              <a:rPr lang="en-IN" dirty="0"/>
              <a:t>.</a:t>
            </a:r>
          </a:p>
        </p:txBody>
      </p:sp>
      <p:sp>
        <p:nvSpPr>
          <p:cNvPr id="177" name="TextBox 176">
            <a:extLst>
              <a:ext uri="{FF2B5EF4-FFF2-40B4-BE49-F238E27FC236}">
                <a16:creationId xmlns:a16="http://schemas.microsoft.com/office/drawing/2014/main" id="{F913F270-79E8-4D59-A6E0-60BA3A5D95BD}"/>
              </a:ext>
            </a:extLst>
          </p:cNvPr>
          <p:cNvSpPr txBox="1"/>
          <p:nvPr/>
        </p:nvSpPr>
        <p:spPr>
          <a:xfrm>
            <a:off x="491338" y="4366414"/>
            <a:ext cx="2645880" cy="923330"/>
          </a:xfrm>
          <a:prstGeom prst="rect">
            <a:avLst/>
          </a:prstGeom>
          <a:noFill/>
        </p:spPr>
        <p:txBody>
          <a:bodyPr wrap="square" rtlCol="0">
            <a:spAutoFit/>
          </a:bodyPr>
          <a:lstStyle/>
          <a:p>
            <a:r>
              <a:rPr lang="en-IN" dirty="0">
                <a:latin typeface="Arial Black" panose="020B0A04020102020204" pitchFamily="34" charset="0"/>
              </a:rPr>
              <a:t>Goals</a:t>
            </a:r>
            <a:r>
              <a:rPr lang="en-IN" dirty="0"/>
              <a:t>: To provide good living conditions to their family.</a:t>
            </a:r>
          </a:p>
        </p:txBody>
      </p:sp>
      <p:sp>
        <p:nvSpPr>
          <p:cNvPr id="178" name="TextBox 177">
            <a:extLst>
              <a:ext uri="{FF2B5EF4-FFF2-40B4-BE49-F238E27FC236}">
                <a16:creationId xmlns:a16="http://schemas.microsoft.com/office/drawing/2014/main" id="{60E39952-2615-8B67-2C2B-C5C8A0034D69}"/>
              </a:ext>
            </a:extLst>
          </p:cNvPr>
          <p:cNvSpPr txBox="1"/>
          <p:nvPr/>
        </p:nvSpPr>
        <p:spPr>
          <a:xfrm>
            <a:off x="491337" y="5321748"/>
            <a:ext cx="2729991" cy="923330"/>
          </a:xfrm>
          <a:prstGeom prst="rect">
            <a:avLst/>
          </a:prstGeom>
          <a:noFill/>
        </p:spPr>
        <p:txBody>
          <a:bodyPr wrap="square" rtlCol="0">
            <a:spAutoFit/>
          </a:bodyPr>
          <a:lstStyle/>
          <a:p>
            <a:r>
              <a:rPr lang="en-IN" dirty="0">
                <a:latin typeface="Arial Black" panose="020B0A04020102020204" pitchFamily="34" charset="0"/>
              </a:rPr>
              <a:t>Pain points</a:t>
            </a:r>
            <a:r>
              <a:rPr lang="en-IN" dirty="0"/>
              <a:t>: Is really old so needs help from family.</a:t>
            </a:r>
          </a:p>
        </p:txBody>
      </p:sp>
      <p:sp>
        <p:nvSpPr>
          <p:cNvPr id="179" name="TextBox 178">
            <a:extLst>
              <a:ext uri="{FF2B5EF4-FFF2-40B4-BE49-F238E27FC236}">
                <a16:creationId xmlns:a16="http://schemas.microsoft.com/office/drawing/2014/main" id="{2426D938-E3DC-6427-F2E6-30578AB47A7B}"/>
              </a:ext>
            </a:extLst>
          </p:cNvPr>
          <p:cNvSpPr txBox="1"/>
          <p:nvPr/>
        </p:nvSpPr>
        <p:spPr>
          <a:xfrm>
            <a:off x="3974123" y="3587262"/>
            <a:ext cx="2835058" cy="923330"/>
          </a:xfrm>
          <a:prstGeom prst="rect">
            <a:avLst/>
          </a:prstGeom>
          <a:noFill/>
        </p:spPr>
        <p:txBody>
          <a:bodyPr wrap="square" rtlCol="0">
            <a:spAutoFit/>
          </a:bodyPr>
          <a:lstStyle/>
          <a:p>
            <a:endParaRPr lang="en-IN" dirty="0"/>
          </a:p>
          <a:p>
            <a:r>
              <a:rPr lang="en-IN" dirty="0">
                <a:latin typeface="Arial Black" panose="020B0A04020102020204" pitchFamily="34" charset="0"/>
              </a:rPr>
              <a:t>Profile:</a:t>
            </a:r>
            <a:r>
              <a:rPr lang="en-IN" dirty="0"/>
              <a:t> Works remotely as the tech lead of Meta.</a:t>
            </a:r>
          </a:p>
        </p:txBody>
      </p:sp>
      <p:sp>
        <p:nvSpPr>
          <p:cNvPr id="180" name="TextBox 179">
            <a:extLst>
              <a:ext uri="{FF2B5EF4-FFF2-40B4-BE49-F238E27FC236}">
                <a16:creationId xmlns:a16="http://schemas.microsoft.com/office/drawing/2014/main" id="{33AEA764-4983-8559-213C-EEE346290EBD}"/>
              </a:ext>
            </a:extLst>
          </p:cNvPr>
          <p:cNvSpPr txBox="1"/>
          <p:nvPr/>
        </p:nvSpPr>
        <p:spPr>
          <a:xfrm>
            <a:off x="3922309" y="4455942"/>
            <a:ext cx="2502658" cy="950410"/>
          </a:xfrm>
          <a:prstGeom prst="rect">
            <a:avLst/>
          </a:prstGeom>
          <a:noFill/>
        </p:spPr>
        <p:txBody>
          <a:bodyPr wrap="square" rtlCol="0">
            <a:spAutoFit/>
          </a:bodyPr>
          <a:lstStyle/>
          <a:p>
            <a:r>
              <a:rPr lang="en-IN" dirty="0">
                <a:latin typeface="Arial Black" panose="020B0A04020102020204" pitchFamily="34" charset="0"/>
              </a:rPr>
              <a:t>Goals</a:t>
            </a:r>
            <a:r>
              <a:rPr lang="en-IN" dirty="0"/>
              <a:t>: Maintain the budget and pay bills on time.</a:t>
            </a:r>
          </a:p>
        </p:txBody>
      </p:sp>
      <p:sp>
        <p:nvSpPr>
          <p:cNvPr id="181" name="TextBox 180">
            <a:extLst>
              <a:ext uri="{FF2B5EF4-FFF2-40B4-BE49-F238E27FC236}">
                <a16:creationId xmlns:a16="http://schemas.microsoft.com/office/drawing/2014/main" id="{780489EB-FC9A-AA6D-0F39-E75CE042740F}"/>
              </a:ext>
            </a:extLst>
          </p:cNvPr>
          <p:cNvSpPr txBox="1"/>
          <p:nvPr/>
        </p:nvSpPr>
        <p:spPr>
          <a:xfrm>
            <a:off x="3922309" y="5197094"/>
            <a:ext cx="2895981" cy="923330"/>
          </a:xfrm>
          <a:prstGeom prst="rect">
            <a:avLst/>
          </a:prstGeom>
          <a:noFill/>
        </p:spPr>
        <p:txBody>
          <a:bodyPr wrap="square" rtlCol="0">
            <a:spAutoFit/>
          </a:bodyPr>
          <a:lstStyle/>
          <a:p>
            <a:r>
              <a:rPr lang="en-IN" dirty="0">
                <a:latin typeface="Arial Black" panose="020B0A04020102020204" pitchFamily="34" charset="0"/>
              </a:rPr>
              <a:t>Pain points</a:t>
            </a:r>
            <a:r>
              <a:rPr lang="en-IN" dirty="0"/>
              <a:t>: Unable to pay bills on time due to busy</a:t>
            </a:r>
          </a:p>
          <a:p>
            <a:r>
              <a:rPr lang="en-IN" dirty="0"/>
              <a:t>schedule.</a:t>
            </a:r>
          </a:p>
        </p:txBody>
      </p:sp>
      <p:sp>
        <p:nvSpPr>
          <p:cNvPr id="183" name="TextBox 182">
            <a:extLst>
              <a:ext uri="{FF2B5EF4-FFF2-40B4-BE49-F238E27FC236}">
                <a16:creationId xmlns:a16="http://schemas.microsoft.com/office/drawing/2014/main" id="{08DEA3CF-5B1C-6A46-D8D5-E36F4F6628D6}"/>
              </a:ext>
            </a:extLst>
          </p:cNvPr>
          <p:cNvSpPr txBox="1"/>
          <p:nvPr/>
        </p:nvSpPr>
        <p:spPr>
          <a:xfrm>
            <a:off x="7540752" y="3666743"/>
            <a:ext cx="2754680" cy="646331"/>
          </a:xfrm>
          <a:prstGeom prst="rect">
            <a:avLst/>
          </a:prstGeom>
          <a:noFill/>
        </p:spPr>
        <p:txBody>
          <a:bodyPr wrap="square" rtlCol="0">
            <a:spAutoFit/>
          </a:bodyPr>
          <a:lstStyle/>
          <a:p>
            <a:endParaRPr lang="en-IN" dirty="0"/>
          </a:p>
          <a:p>
            <a:r>
              <a:rPr lang="en-IN" dirty="0">
                <a:latin typeface="Arial Black" panose="020B0A04020102020204" pitchFamily="34" charset="0"/>
              </a:rPr>
              <a:t>Profile</a:t>
            </a:r>
            <a:r>
              <a:rPr lang="en-IN" dirty="0"/>
              <a:t>: Freelancer</a:t>
            </a:r>
          </a:p>
        </p:txBody>
      </p:sp>
      <p:sp>
        <p:nvSpPr>
          <p:cNvPr id="184" name="TextBox 183">
            <a:extLst>
              <a:ext uri="{FF2B5EF4-FFF2-40B4-BE49-F238E27FC236}">
                <a16:creationId xmlns:a16="http://schemas.microsoft.com/office/drawing/2014/main" id="{7383A913-F6A9-C0AB-024B-535FEFEC0FCC}"/>
              </a:ext>
            </a:extLst>
          </p:cNvPr>
          <p:cNvSpPr txBox="1"/>
          <p:nvPr/>
        </p:nvSpPr>
        <p:spPr>
          <a:xfrm>
            <a:off x="7538553" y="4320694"/>
            <a:ext cx="2756879" cy="646331"/>
          </a:xfrm>
          <a:prstGeom prst="rect">
            <a:avLst/>
          </a:prstGeom>
          <a:noFill/>
        </p:spPr>
        <p:txBody>
          <a:bodyPr wrap="square" rtlCol="0">
            <a:spAutoFit/>
          </a:bodyPr>
          <a:lstStyle/>
          <a:p>
            <a:r>
              <a:rPr lang="en-IN" dirty="0"/>
              <a:t> </a:t>
            </a:r>
            <a:r>
              <a:rPr lang="en-IN" dirty="0">
                <a:latin typeface="Arial Black" panose="020B0A04020102020204" pitchFamily="34" charset="0"/>
              </a:rPr>
              <a:t>Goals:</a:t>
            </a:r>
            <a:r>
              <a:rPr lang="en-IN" dirty="0"/>
              <a:t> To be able to manage finances.</a:t>
            </a:r>
          </a:p>
        </p:txBody>
      </p:sp>
      <p:sp>
        <p:nvSpPr>
          <p:cNvPr id="185" name="TextBox 184">
            <a:extLst>
              <a:ext uri="{FF2B5EF4-FFF2-40B4-BE49-F238E27FC236}">
                <a16:creationId xmlns:a16="http://schemas.microsoft.com/office/drawing/2014/main" id="{01853A1F-6899-1A53-BECD-070BA8BB7E81}"/>
              </a:ext>
            </a:extLst>
          </p:cNvPr>
          <p:cNvSpPr txBox="1"/>
          <p:nvPr/>
        </p:nvSpPr>
        <p:spPr>
          <a:xfrm>
            <a:off x="7538553" y="5197094"/>
            <a:ext cx="3006003" cy="923330"/>
          </a:xfrm>
          <a:prstGeom prst="rect">
            <a:avLst/>
          </a:prstGeom>
          <a:noFill/>
        </p:spPr>
        <p:txBody>
          <a:bodyPr wrap="square" rtlCol="0">
            <a:spAutoFit/>
          </a:bodyPr>
          <a:lstStyle/>
          <a:p>
            <a:r>
              <a:rPr lang="en-IN" dirty="0">
                <a:latin typeface="Arial Black" panose="020B0A04020102020204" pitchFamily="34" charset="0"/>
              </a:rPr>
              <a:t>Pain points</a:t>
            </a:r>
            <a:r>
              <a:rPr lang="en-IN" dirty="0"/>
              <a:t>: Unable to manage finances due to uneven nature of work.</a:t>
            </a:r>
          </a:p>
        </p:txBody>
      </p:sp>
      <p:sp>
        <p:nvSpPr>
          <p:cNvPr id="186" name="TextBox 185">
            <a:extLst>
              <a:ext uri="{FF2B5EF4-FFF2-40B4-BE49-F238E27FC236}">
                <a16:creationId xmlns:a16="http://schemas.microsoft.com/office/drawing/2014/main" id="{A596210A-A549-184B-3C7F-CDEC27C103AD}"/>
              </a:ext>
            </a:extLst>
          </p:cNvPr>
          <p:cNvSpPr txBox="1"/>
          <p:nvPr/>
        </p:nvSpPr>
        <p:spPr>
          <a:xfrm>
            <a:off x="10931779" y="2391155"/>
            <a:ext cx="6995795" cy="1200329"/>
          </a:xfrm>
          <a:prstGeom prst="rect">
            <a:avLst/>
          </a:prstGeom>
          <a:noFill/>
        </p:spPr>
        <p:txBody>
          <a:bodyPr wrap="square" rtlCol="0">
            <a:spAutoFit/>
          </a:bodyPr>
          <a:lstStyle/>
          <a:p>
            <a:r>
              <a:rPr lang="en-IN" dirty="0"/>
              <a:t>He represents a larger population of society as only a few people are engaged in freelancing.</a:t>
            </a:r>
          </a:p>
          <a:p>
            <a:r>
              <a:rPr lang="en-IN" dirty="0"/>
              <a:t>. He has to manage his finances well so that his family can live in peace.</a:t>
            </a:r>
          </a:p>
          <a:p>
            <a:endParaRPr lang="en-IN" dirty="0"/>
          </a:p>
        </p:txBody>
      </p:sp>
      <p:sp>
        <p:nvSpPr>
          <p:cNvPr id="187" name="TextBox 186">
            <a:extLst>
              <a:ext uri="{FF2B5EF4-FFF2-40B4-BE49-F238E27FC236}">
                <a16:creationId xmlns:a16="http://schemas.microsoft.com/office/drawing/2014/main" id="{B83E3DA3-F071-AF6A-F15E-67B826F01D1E}"/>
              </a:ext>
            </a:extLst>
          </p:cNvPr>
          <p:cNvSpPr txBox="1"/>
          <p:nvPr/>
        </p:nvSpPr>
        <p:spPr>
          <a:xfrm>
            <a:off x="11376468" y="4496222"/>
            <a:ext cx="6625021" cy="369332"/>
          </a:xfrm>
          <a:prstGeom prst="rect">
            <a:avLst/>
          </a:prstGeom>
          <a:noFill/>
        </p:spPr>
        <p:txBody>
          <a:bodyPr wrap="square" rtlCol="0">
            <a:spAutoFit/>
          </a:bodyPr>
          <a:lstStyle/>
          <a:p>
            <a:r>
              <a:rPr lang="en-IN" dirty="0"/>
              <a:t>                     people finances × %of middle class and upper class in </a:t>
            </a:r>
          </a:p>
        </p:txBody>
      </p:sp>
      <p:sp>
        <p:nvSpPr>
          <p:cNvPr id="188" name="TextBox 187">
            <a:extLst>
              <a:ext uri="{FF2B5EF4-FFF2-40B4-BE49-F238E27FC236}">
                <a16:creationId xmlns:a16="http://schemas.microsoft.com/office/drawing/2014/main" id="{50F3E8F7-1C29-6520-8499-D133FE8749E5}"/>
              </a:ext>
            </a:extLst>
          </p:cNvPr>
          <p:cNvSpPr txBox="1"/>
          <p:nvPr/>
        </p:nvSpPr>
        <p:spPr>
          <a:xfrm>
            <a:off x="10790046" y="6533356"/>
            <a:ext cx="6897321" cy="369332"/>
          </a:xfrm>
          <a:prstGeom prst="rect">
            <a:avLst/>
          </a:prstGeom>
          <a:noFill/>
        </p:spPr>
        <p:txBody>
          <a:bodyPr wrap="square" rtlCol="0">
            <a:spAutoFit/>
          </a:bodyPr>
          <a:lstStyle/>
          <a:p>
            <a:r>
              <a:rPr lang="en-IN" dirty="0"/>
              <a:t>     Our product would cater to adults above the achievable age of 18.</a:t>
            </a:r>
          </a:p>
        </p:txBody>
      </p:sp>
      <p:sp>
        <p:nvSpPr>
          <p:cNvPr id="189" name="Rectangle: Rounded Corners 188">
            <a:extLst>
              <a:ext uri="{FF2B5EF4-FFF2-40B4-BE49-F238E27FC236}">
                <a16:creationId xmlns:a16="http://schemas.microsoft.com/office/drawing/2014/main" id="{8C5E9186-CD3A-53F3-0C87-6F5732ADD2F2}"/>
              </a:ext>
            </a:extLst>
          </p:cNvPr>
          <p:cNvSpPr/>
          <p:nvPr/>
        </p:nvSpPr>
        <p:spPr>
          <a:xfrm>
            <a:off x="548335" y="7581900"/>
            <a:ext cx="17139032" cy="233388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90" name="TextBox 189">
            <a:extLst>
              <a:ext uri="{FF2B5EF4-FFF2-40B4-BE49-F238E27FC236}">
                <a16:creationId xmlns:a16="http://schemas.microsoft.com/office/drawing/2014/main" id="{9FC18C7F-C154-A0AA-03C1-7E951CFC3D4B}"/>
              </a:ext>
            </a:extLst>
          </p:cNvPr>
          <p:cNvSpPr txBox="1"/>
          <p:nvPr/>
        </p:nvSpPr>
        <p:spPr>
          <a:xfrm>
            <a:off x="685800" y="7895845"/>
            <a:ext cx="17001567" cy="2308324"/>
          </a:xfrm>
          <a:prstGeom prst="rect">
            <a:avLst/>
          </a:prstGeom>
          <a:noFill/>
        </p:spPr>
        <p:txBody>
          <a:bodyPr wrap="square" rtlCol="0">
            <a:spAutoFit/>
          </a:bodyPr>
          <a:lstStyle/>
          <a:p>
            <a:r>
              <a:rPr lang="en-IN" dirty="0"/>
              <a:t>. Account Integration: Implementing robust account integration capabilities to connect with users bank accounts, credit cards, investment accounts and other financial institutions securely. This integration should support automatic transaction syncing and categorization to minimize manual data entry.</a:t>
            </a:r>
          </a:p>
          <a:p>
            <a:endParaRPr lang="en-IN" dirty="0"/>
          </a:p>
          <a:p>
            <a:r>
              <a:rPr lang="en-IN" dirty="0"/>
              <a:t>.Expense tracking: Developing features for tracking daily expenses, including categorization, tagging and the ability to set budgets. Users should easily be able to view their spending habits and identify areas where they can save money.</a:t>
            </a:r>
          </a:p>
          <a:p>
            <a:endParaRPr lang="en-IN" dirty="0"/>
          </a:p>
          <a:p>
            <a:r>
              <a:rPr lang="en-IN" dirty="0"/>
              <a:t>Bills reminders: Features to managing recurring bills and payments such as rents, utilities, subscriptions and loan payments.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5468" y="1127760"/>
            <a:ext cx="3220720" cy="670560"/>
          </a:xfrm>
          <a:custGeom>
            <a:avLst/>
            <a:gdLst/>
            <a:ahLst/>
            <a:cxnLst/>
            <a:rect l="l" t="t" r="r" b="b"/>
            <a:pathLst>
              <a:path w="3220720" h="670560">
                <a:moveTo>
                  <a:pt x="2852928" y="0"/>
                </a:moveTo>
                <a:lnTo>
                  <a:pt x="367220" y="0"/>
                </a:lnTo>
                <a:lnTo>
                  <a:pt x="317391" y="3060"/>
                </a:lnTo>
                <a:lnTo>
                  <a:pt x="269600" y="11976"/>
                </a:lnTo>
                <a:lnTo>
                  <a:pt x="224283" y="26348"/>
                </a:lnTo>
                <a:lnTo>
                  <a:pt x="181879" y="45776"/>
                </a:lnTo>
                <a:lnTo>
                  <a:pt x="142824" y="69861"/>
                </a:lnTo>
                <a:lnTo>
                  <a:pt x="107557" y="98202"/>
                </a:lnTo>
                <a:lnTo>
                  <a:pt x="76516" y="130402"/>
                </a:lnTo>
                <a:lnTo>
                  <a:pt x="50137" y="166059"/>
                </a:lnTo>
                <a:lnTo>
                  <a:pt x="28858" y="204775"/>
                </a:lnTo>
                <a:lnTo>
                  <a:pt x="13117" y="246150"/>
                </a:lnTo>
                <a:lnTo>
                  <a:pt x="3352" y="289785"/>
                </a:lnTo>
                <a:lnTo>
                  <a:pt x="0" y="335280"/>
                </a:lnTo>
                <a:lnTo>
                  <a:pt x="3352" y="380774"/>
                </a:lnTo>
                <a:lnTo>
                  <a:pt x="13117" y="424409"/>
                </a:lnTo>
                <a:lnTo>
                  <a:pt x="28858" y="465784"/>
                </a:lnTo>
                <a:lnTo>
                  <a:pt x="50137" y="504500"/>
                </a:lnTo>
                <a:lnTo>
                  <a:pt x="76516" y="540157"/>
                </a:lnTo>
                <a:lnTo>
                  <a:pt x="107557" y="572357"/>
                </a:lnTo>
                <a:lnTo>
                  <a:pt x="142824" y="600698"/>
                </a:lnTo>
                <a:lnTo>
                  <a:pt x="181879" y="624783"/>
                </a:lnTo>
                <a:lnTo>
                  <a:pt x="224283" y="644211"/>
                </a:lnTo>
                <a:lnTo>
                  <a:pt x="269600" y="658583"/>
                </a:lnTo>
                <a:lnTo>
                  <a:pt x="317391" y="667499"/>
                </a:lnTo>
                <a:lnTo>
                  <a:pt x="367220" y="670560"/>
                </a:lnTo>
                <a:lnTo>
                  <a:pt x="2852928" y="670560"/>
                </a:lnTo>
                <a:lnTo>
                  <a:pt x="2902760" y="667499"/>
                </a:lnTo>
                <a:lnTo>
                  <a:pt x="2950557" y="658583"/>
                </a:lnTo>
                <a:lnTo>
                  <a:pt x="2995880" y="644211"/>
                </a:lnTo>
                <a:lnTo>
                  <a:pt x="3038291" y="624783"/>
                </a:lnTo>
                <a:lnTo>
                  <a:pt x="3077353" y="600698"/>
                </a:lnTo>
                <a:lnTo>
                  <a:pt x="3112627" y="572357"/>
                </a:lnTo>
                <a:lnTo>
                  <a:pt x="3143675" y="540157"/>
                </a:lnTo>
                <a:lnTo>
                  <a:pt x="3170061" y="504500"/>
                </a:lnTo>
                <a:lnTo>
                  <a:pt x="3191345" y="465784"/>
                </a:lnTo>
                <a:lnTo>
                  <a:pt x="3207090" y="424409"/>
                </a:lnTo>
                <a:lnTo>
                  <a:pt x="3216858" y="380774"/>
                </a:lnTo>
                <a:lnTo>
                  <a:pt x="3220211" y="335280"/>
                </a:lnTo>
                <a:lnTo>
                  <a:pt x="3216858" y="289785"/>
                </a:lnTo>
                <a:lnTo>
                  <a:pt x="3207090" y="246150"/>
                </a:lnTo>
                <a:lnTo>
                  <a:pt x="3191345" y="204775"/>
                </a:lnTo>
                <a:lnTo>
                  <a:pt x="3170061" y="166059"/>
                </a:lnTo>
                <a:lnTo>
                  <a:pt x="3143675" y="130402"/>
                </a:lnTo>
                <a:lnTo>
                  <a:pt x="3112627" y="98202"/>
                </a:lnTo>
                <a:lnTo>
                  <a:pt x="3077353" y="69861"/>
                </a:lnTo>
                <a:lnTo>
                  <a:pt x="3038291" y="45776"/>
                </a:lnTo>
                <a:lnTo>
                  <a:pt x="2995880" y="26348"/>
                </a:lnTo>
                <a:lnTo>
                  <a:pt x="2950557" y="11976"/>
                </a:lnTo>
                <a:lnTo>
                  <a:pt x="2902760" y="3060"/>
                </a:lnTo>
                <a:lnTo>
                  <a:pt x="2852928" y="0"/>
                </a:lnTo>
                <a:close/>
              </a:path>
            </a:pathLst>
          </a:custGeom>
          <a:solidFill>
            <a:srgbClr val="7A70F3"/>
          </a:solidFill>
        </p:spPr>
        <p:txBody>
          <a:bodyPr wrap="square" lIns="0" tIns="0" rIns="0" bIns="0" rtlCol="0"/>
          <a:lstStyle/>
          <a:p>
            <a:endParaRPr/>
          </a:p>
        </p:txBody>
      </p:sp>
      <p:pic>
        <p:nvPicPr>
          <p:cNvPr id="3" name="object 3"/>
          <p:cNvPicPr/>
          <p:nvPr/>
        </p:nvPicPr>
        <p:blipFill>
          <a:blip r:embed="rId2" cstate="print"/>
          <a:stretch>
            <a:fillRect/>
          </a:stretch>
        </p:blipFill>
        <p:spPr>
          <a:xfrm>
            <a:off x="0" y="9446109"/>
            <a:ext cx="18281903" cy="840889"/>
          </a:xfrm>
          <a:prstGeom prst="rect">
            <a:avLst/>
          </a:prstGeom>
        </p:spPr>
      </p:pic>
      <p:grpSp>
        <p:nvGrpSpPr>
          <p:cNvPr id="4" name="object 4"/>
          <p:cNvGrpSpPr/>
          <p:nvPr/>
        </p:nvGrpSpPr>
        <p:grpSpPr>
          <a:xfrm>
            <a:off x="237012" y="2132139"/>
            <a:ext cx="12197080" cy="7172325"/>
            <a:chOff x="237743" y="2130551"/>
            <a:chExt cx="12197080" cy="7172325"/>
          </a:xfrm>
        </p:grpSpPr>
        <p:sp>
          <p:nvSpPr>
            <p:cNvPr id="5" name="object 5"/>
            <p:cNvSpPr/>
            <p:nvPr/>
          </p:nvSpPr>
          <p:spPr>
            <a:xfrm>
              <a:off x="237743" y="2130551"/>
              <a:ext cx="12197080" cy="7172325"/>
            </a:xfrm>
            <a:custGeom>
              <a:avLst/>
              <a:gdLst/>
              <a:ahLst/>
              <a:cxnLst/>
              <a:rect l="l" t="t" r="r" b="b"/>
              <a:pathLst>
                <a:path w="12197080" h="7172325">
                  <a:moveTo>
                    <a:pt x="12117705" y="0"/>
                  </a:moveTo>
                  <a:lnTo>
                    <a:pt x="78917" y="0"/>
                  </a:lnTo>
                  <a:lnTo>
                    <a:pt x="48198" y="5282"/>
                  </a:lnTo>
                  <a:lnTo>
                    <a:pt x="23114" y="19684"/>
                  </a:lnTo>
                  <a:lnTo>
                    <a:pt x="6201" y="41040"/>
                  </a:lnTo>
                  <a:lnTo>
                    <a:pt x="0" y="67182"/>
                  </a:lnTo>
                  <a:lnTo>
                    <a:pt x="0" y="7104824"/>
                  </a:lnTo>
                  <a:lnTo>
                    <a:pt x="6201" y="7130951"/>
                  </a:lnTo>
                  <a:lnTo>
                    <a:pt x="23114" y="7152285"/>
                  </a:lnTo>
                  <a:lnTo>
                    <a:pt x="48198" y="7166669"/>
                  </a:lnTo>
                  <a:lnTo>
                    <a:pt x="78917" y="7171944"/>
                  </a:lnTo>
                  <a:lnTo>
                    <a:pt x="12117705" y="7171944"/>
                  </a:lnTo>
                  <a:lnTo>
                    <a:pt x="12148405" y="7166669"/>
                  </a:lnTo>
                  <a:lnTo>
                    <a:pt x="12173473" y="7152285"/>
                  </a:lnTo>
                  <a:lnTo>
                    <a:pt x="12190374" y="7130951"/>
                  </a:lnTo>
                  <a:lnTo>
                    <a:pt x="12196572" y="7104824"/>
                  </a:lnTo>
                  <a:lnTo>
                    <a:pt x="12196572" y="67182"/>
                  </a:lnTo>
                  <a:lnTo>
                    <a:pt x="12183338" y="29892"/>
                  </a:lnTo>
                  <a:lnTo>
                    <a:pt x="12147819" y="5127"/>
                  </a:lnTo>
                  <a:lnTo>
                    <a:pt x="12117705" y="0"/>
                  </a:lnTo>
                  <a:close/>
                </a:path>
              </a:pathLst>
            </a:custGeom>
            <a:solidFill>
              <a:srgbClr val="DDDDDD"/>
            </a:solidFill>
          </p:spPr>
          <p:txBody>
            <a:bodyPr wrap="square" lIns="0" tIns="0" rIns="0" bIns="0" rtlCol="0"/>
            <a:lstStyle/>
            <a:p>
              <a:endParaRPr/>
            </a:p>
          </p:txBody>
        </p:sp>
        <p:sp>
          <p:nvSpPr>
            <p:cNvPr id="6" name="object 6"/>
            <p:cNvSpPr/>
            <p:nvPr/>
          </p:nvSpPr>
          <p:spPr>
            <a:xfrm>
              <a:off x="545591" y="2692907"/>
              <a:ext cx="1792605" cy="692150"/>
            </a:xfrm>
            <a:custGeom>
              <a:avLst/>
              <a:gdLst/>
              <a:ahLst/>
              <a:cxnLst/>
              <a:rect l="l" t="t" r="r" b="b"/>
              <a:pathLst>
                <a:path w="1792605" h="692150">
                  <a:moveTo>
                    <a:pt x="1792224" y="0"/>
                  </a:moveTo>
                  <a:lnTo>
                    <a:pt x="0" y="0"/>
                  </a:lnTo>
                  <a:lnTo>
                    <a:pt x="0" y="691896"/>
                  </a:lnTo>
                  <a:lnTo>
                    <a:pt x="1792224" y="691896"/>
                  </a:lnTo>
                  <a:lnTo>
                    <a:pt x="1792224" y="0"/>
                  </a:lnTo>
                  <a:close/>
                </a:path>
              </a:pathLst>
            </a:custGeom>
            <a:solidFill>
              <a:srgbClr val="7A70F3"/>
            </a:solidFill>
          </p:spPr>
          <p:txBody>
            <a:bodyPr wrap="square" lIns="0" tIns="0" rIns="0" bIns="0" rtlCol="0"/>
            <a:lstStyle/>
            <a:p>
              <a:endParaRPr/>
            </a:p>
          </p:txBody>
        </p:sp>
      </p:grpSp>
      <p:grpSp>
        <p:nvGrpSpPr>
          <p:cNvPr id="10" name="object 10"/>
          <p:cNvGrpSpPr/>
          <p:nvPr/>
        </p:nvGrpSpPr>
        <p:grpSpPr>
          <a:xfrm>
            <a:off x="271272" y="257556"/>
            <a:ext cx="3907790" cy="721360"/>
            <a:chOff x="271272" y="257556"/>
            <a:chExt cx="3907790" cy="721360"/>
          </a:xfrm>
        </p:grpSpPr>
        <p:sp>
          <p:nvSpPr>
            <p:cNvPr id="11" name="object 11"/>
            <p:cNvSpPr/>
            <p:nvPr/>
          </p:nvSpPr>
          <p:spPr>
            <a:xfrm>
              <a:off x="271272" y="257556"/>
              <a:ext cx="3907790" cy="721360"/>
            </a:xfrm>
            <a:custGeom>
              <a:avLst/>
              <a:gdLst/>
              <a:ahLst/>
              <a:cxnLst/>
              <a:rect l="l" t="t" r="r" b="b"/>
              <a:pathLst>
                <a:path w="3907790" h="721360">
                  <a:moveTo>
                    <a:pt x="3697731" y="0"/>
                  </a:moveTo>
                  <a:lnTo>
                    <a:pt x="209791" y="0"/>
                  </a:lnTo>
                  <a:lnTo>
                    <a:pt x="168672" y="5514"/>
                  </a:lnTo>
                  <a:lnTo>
                    <a:pt x="129506" y="21637"/>
                  </a:lnTo>
                  <a:lnTo>
                    <a:pt x="93396" y="47738"/>
                  </a:lnTo>
                  <a:lnTo>
                    <a:pt x="61442" y="83185"/>
                  </a:lnTo>
                  <a:lnTo>
                    <a:pt x="35243" y="126416"/>
                  </a:lnTo>
                  <a:lnTo>
                    <a:pt x="15967" y="175291"/>
                  </a:lnTo>
                  <a:lnTo>
                    <a:pt x="4067" y="228310"/>
                  </a:lnTo>
                  <a:lnTo>
                    <a:pt x="0" y="283972"/>
                  </a:lnTo>
                  <a:lnTo>
                    <a:pt x="0" y="436879"/>
                  </a:lnTo>
                  <a:lnTo>
                    <a:pt x="4067" y="492541"/>
                  </a:lnTo>
                  <a:lnTo>
                    <a:pt x="15967" y="545560"/>
                  </a:lnTo>
                  <a:lnTo>
                    <a:pt x="35243" y="594435"/>
                  </a:lnTo>
                  <a:lnTo>
                    <a:pt x="61442" y="637667"/>
                  </a:lnTo>
                  <a:lnTo>
                    <a:pt x="93396" y="673113"/>
                  </a:lnTo>
                  <a:lnTo>
                    <a:pt x="129506" y="699214"/>
                  </a:lnTo>
                  <a:lnTo>
                    <a:pt x="168672" y="715337"/>
                  </a:lnTo>
                  <a:lnTo>
                    <a:pt x="209791" y="720851"/>
                  </a:lnTo>
                  <a:lnTo>
                    <a:pt x="3697731" y="720851"/>
                  </a:lnTo>
                  <a:lnTo>
                    <a:pt x="3738840" y="715337"/>
                  </a:lnTo>
                  <a:lnTo>
                    <a:pt x="3777996" y="699214"/>
                  </a:lnTo>
                  <a:lnTo>
                    <a:pt x="3814103" y="673113"/>
                  </a:lnTo>
                  <a:lnTo>
                    <a:pt x="3846067" y="637667"/>
                  </a:lnTo>
                  <a:lnTo>
                    <a:pt x="3872281" y="594435"/>
                  </a:lnTo>
                  <a:lnTo>
                    <a:pt x="3891565" y="545560"/>
                  </a:lnTo>
                  <a:lnTo>
                    <a:pt x="3903468" y="492541"/>
                  </a:lnTo>
                  <a:lnTo>
                    <a:pt x="3907536" y="436879"/>
                  </a:lnTo>
                  <a:lnTo>
                    <a:pt x="3907536" y="283972"/>
                  </a:lnTo>
                  <a:lnTo>
                    <a:pt x="3903468" y="228310"/>
                  </a:lnTo>
                  <a:lnTo>
                    <a:pt x="3891565" y="175291"/>
                  </a:lnTo>
                  <a:lnTo>
                    <a:pt x="3872281" y="126416"/>
                  </a:lnTo>
                  <a:lnTo>
                    <a:pt x="3846067" y="83185"/>
                  </a:lnTo>
                  <a:lnTo>
                    <a:pt x="3814103" y="47738"/>
                  </a:lnTo>
                  <a:lnTo>
                    <a:pt x="3777995" y="21637"/>
                  </a:lnTo>
                  <a:lnTo>
                    <a:pt x="3738840" y="5514"/>
                  </a:lnTo>
                  <a:lnTo>
                    <a:pt x="3697731" y="0"/>
                  </a:lnTo>
                  <a:close/>
                </a:path>
              </a:pathLst>
            </a:custGeom>
            <a:solidFill>
              <a:srgbClr val="7A70F3"/>
            </a:solidFill>
          </p:spPr>
          <p:txBody>
            <a:bodyPr wrap="square" lIns="0" tIns="0" rIns="0" bIns="0" rtlCol="0"/>
            <a:lstStyle/>
            <a:p>
              <a:endParaRPr/>
            </a:p>
          </p:txBody>
        </p:sp>
        <p:pic>
          <p:nvPicPr>
            <p:cNvPr id="12" name="object 12"/>
            <p:cNvPicPr/>
            <p:nvPr/>
          </p:nvPicPr>
          <p:blipFill>
            <a:blip r:embed="rId3" cstate="print"/>
            <a:stretch>
              <a:fillRect/>
            </a:stretch>
          </p:blipFill>
          <p:spPr>
            <a:xfrm>
              <a:off x="479755" y="380746"/>
              <a:ext cx="3602354" cy="441959"/>
            </a:xfrm>
            <a:prstGeom prst="rect">
              <a:avLst/>
            </a:prstGeom>
          </p:spPr>
        </p:pic>
      </p:grpSp>
      <p:pic>
        <p:nvPicPr>
          <p:cNvPr id="13" name="object 13"/>
          <p:cNvPicPr/>
          <p:nvPr/>
        </p:nvPicPr>
        <p:blipFill>
          <a:blip r:embed="rId4" cstate="print"/>
          <a:stretch>
            <a:fillRect/>
          </a:stretch>
        </p:blipFill>
        <p:spPr>
          <a:xfrm>
            <a:off x="880872" y="2281427"/>
            <a:ext cx="269747" cy="310896"/>
          </a:xfrm>
          <a:prstGeom prst="rect">
            <a:avLst/>
          </a:prstGeom>
        </p:spPr>
      </p:pic>
      <p:pic>
        <p:nvPicPr>
          <p:cNvPr id="14" name="object 14"/>
          <p:cNvPicPr/>
          <p:nvPr/>
        </p:nvPicPr>
        <p:blipFill>
          <a:blip r:embed="rId5" cstate="print"/>
          <a:stretch>
            <a:fillRect/>
          </a:stretch>
        </p:blipFill>
        <p:spPr>
          <a:xfrm>
            <a:off x="1229563" y="2319223"/>
            <a:ext cx="776808" cy="213664"/>
          </a:xfrm>
          <a:prstGeom prst="rect">
            <a:avLst/>
          </a:prstGeom>
        </p:spPr>
      </p:pic>
      <p:sp>
        <p:nvSpPr>
          <p:cNvPr id="16" name="object 16"/>
          <p:cNvSpPr/>
          <p:nvPr/>
        </p:nvSpPr>
        <p:spPr>
          <a:xfrm>
            <a:off x="2338578" y="2692907"/>
            <a:ext cx="2460625" cy="692150"/>
          </a:xfrm>
          <a:custGeom>
            <a:avLst/>
            <a:gdLst/>
            <a:ahLst/>
            <a:cxnLst/>
            <a:rect l="l" t="t" r="r" b="b"/>
            <a:pathLst>
              <a:path w="2460625" h="692150">
                <a:moveTo>
                  <a:pt x="667639" y="346710"/>
                </a:moveTo>
                <a:lnTo>
                  <a:pt x="581914" y="303911"/>
                </a:lnTo>
                <a:lnTo>
                  <a:pt x="581914" y="332486"/>
                </a:lnTo>
                <a:lnTo>
                  <a:pt x="0" y="332359"/>
                </a:lnTo>
                <a:lnTo>
                  <a:pt x="0" y="360934"/>
                </a:lnTo>
                <a:lnTo>
                  <a:pt x="581914" y="361061"/>
                </a:lnTo>
                <a:lnTo>
                  <a:pt x="581914" y="389636"/>
                </a:lnTo>
                <a:lnTo>
                  <a:pt x="638975" y="361061"/>
                </a:lnTo>
                <a:lnTo>
                  <a:pt x="667639" y="346710"/>
                </a:lnTo>
                <a:close/>
              </a:path>
              <a:path w="2460625" h="692150">
                <a:moveTo>
                  <a:pt x="2460498" y="0"/>
                </a:moveTo>
                <a:lnTo>
                  <a:pt x="668274" y="0"/>
                </a:lnTo>
                <a:lnTo>
                  <a:pt x="668274" y="691896"/>
                </a:lnTo>
                <a:lnTo>
                  <a:pt x="2460498" y="691896"/>
                </a:lnTo>
                <a:lnTo>
                  <a:pt x="2460498" y="0"/>
                </a:lnTo>
                <a:close/>
              </a:path>
            </a:pathLst>
          </a:custGeom>
          <a:solidFill>
            <a:srgbClr val="7A70F3"/>
          </a:solidFill>
        </p:spPr>
        <p:txBody>
          <a:bodyPr wrap="square" lIns="0" tIns="0" rIns="0" bIns="0" rtlCol="0"/>
          <a:lstStyle/>
          <a:p>
            <a:endParaRPr/>
          </a:p>
        </p:txBody>
      </p:sp>
      <p:pic>
        <p:nvPicPr>
          <p:cNvPr id="20" name="object 20"/>
          <p:cNvPicPr/>
          <p:nvPr/>
        </p:nvPicPr>
        <p:blipFill>
          <a:blip r:embed="rId4" cstate="print"/>
          <a:stretch>
            <a:fillRect/>
          </a:stretch>
        </p:blipFill>
        <p:spPr>
          <a:xfrm>
            <a:off x="3366515" y="2255520"/>
            <a:ext cx="271272" cy="312420"/>
          </a:xfrm>
          <a:prstGeom prst="rect">
            <a:avLst/>
          </a:prstGeom>
        </p:spPr>
      </p:pic>
      <p:pic>
        <p:nvPicPr>
          <p:cNvPr id="21" name="object 21"/>
          <p:cNvPicPr/>
          <p:nvPr/>
        </p:nvPicPr>
        <p:blipFill>
          <a:blip r:embed="rId6" cstate="print"/>
          <a:stretch>
            <a:fillRect/>
          </a:stretch>
        </p:blipFill>
        <p:spPr>
          <a:xfrm>
            <a:off x="3715765" y="2294889"/>
            <a:ext cx="776808" cy="213359"/>
          </a:xfrm>
          <a:prstGeom prst="rect">
            <a:avLst/>
          </a:prstGeom>
        </p:spPr>
      </p:pic>
      <p:sp>
        <p:nvSpPr>
          <p:cNvPr id="23" name="object 23"/>
          <p:cNvSpPr/>
          <p:nvPr/>
        </p:nvSpPr>
        <p:spPr>
          <a:xfrm>
            <a:off x="4799838" y="2692907"/>
            <a:ext cx="2459355" cy="692150"/>
          </a:xfrm>
          <a:custGeom>
            <a:avLst/>
            <a:gdLst/>
            <a:ahLst/>
            <a:cxnLst/>
            <a:rect l="l" t="t" r="r" b="b"/>
            <a:pathLst>
              <a:path w="2459354" h="692150">
                <a:moveTo>
                  <a:pt x="2458974" y="0"/>
                </a:moveTo>
                <a:lnTo>
                  <a:pt x="666750" y="0"/>
                </a:lnTo>
                <a:lnTo>
                  <a:pt x="666750" y="346278"/>
                </a:lnTo>
                <a:lnTo>
                  <a:pt x="581914" y="303911"/>
                </a:lnTo>
                <a:lnTo>
                  <a:pt x="581914" y="332486"/>
                </a:lnTo>
                <a:lnTo>
                  <a:pt x="0" y="332359"/>
                </a:lnTo>
                <a:lnTo>
                  <a:pt x="0" y="360934"/>
                </a:lnTo>
                <a:lnTo>
                  <a:pt x="581914" y="361061"/>
                </a:lnTo>
                <a:lnTo>
                  <a:pt x="581914" y="389636"/>
                </a:lnTo>
                <a:lnTo>
                  <a:pt x="638975" y="361061"/>
                </a:lnTo>
                <a:lnTo>
                  <a:pt x="666750" y="347167"/>
                </a:lnTo>
                <a:lnTo>
                  <a:pt x="666750" y="691896"/>
                </a:lnTo>
                <a:lnTo>
                  <a:pt x="2458974" y="691896"/>
                </a:lnTo>
                <a:lnTo>
                  <a:pt x="2458974" y="0"/>
                </a:lnTo>
                <a:close/>
              </a:path>
            </a:pathLst>
          </a:custGeom>
          <a:solidFill>
            <a:srgbClr val="7A70F3"/>
          </a:solidFill>
        </p:spPr>
        <p:txBody>
          <a:bodyPr wrap="square" lIns="0" tIns="0" rIns="0" bIns="0" rtlCol="0"/>
          <a:lstStyle/>
          <a:p>
            <a:endParaRPr/>
          </a:p>
        </p:txBody>
      </p:sp>
      <p:pic>
        <p:nvPicPr>
          <p:cNvPr id="26" name="object 26"/>
          <p:cNvPicPr/>
          <p:nvPr/>
        </p:nvPicPr>
        <p:blipFill>
          <a:blip r:embed="rId7" cstate="print"/>
          <a:stretch>
            <a:fillRect/>
          </a:stretch>
        </p:blipFill>
        <p:spPr>
          <a:xfrm>
            <a:off x="5800344" y="2250948"/>
            <a:ext cx="292608" cy="312420"/>
          </a:xfrm>
          <a:prstGeom prst="rect">
            <a:avLst/>
          </a:prstGeom>
        </p:spPr>
      </p:pic>
      <p:pic>
        <p:nvPicPr>
          <p:cNvPr id="27" name="object 27"/>
          <p:cNvPicPr/>
          <p:nvPr/>
        </p:nvPicPr>
        <p:blipFill>
          <a:blip r:embed="rId8" cstate="print"/>
          <a:stretch>
            <a:fillRect/>
          </a:stretch>
        </p:blipFill>
        <p:spPr>
          <a:xfrm>
            <a:off x="6174994" y="2289682"/>
            <a:ext cx="879538" cy="213359"/>
          </a:xfrm>
          <a:prstGeom prst="rect">
            <a:avLst/>
          </a:prstGeom>
        </p:spPr>
      </p:pic>
      <p:grpSp>
        <p:nvGrpSpPr>
          <p:cNvPr id="28" name="object 28"/>
          <p:cNvGrpSpPr/>
          <p:nvPr/>
        </p:nvGrpSpPr>
        <p:grpSpPr>
          <a:xfrm>
            <a:off x="7259573" y="2692907"/>
            <a:ext cx="2456307" cy="692150"/>
            <a:chOff x="7259573" y="2692907"/>
            <a:chExt cx="2456307" cy="692150"/>
          </a:xfrm>
        </p:grpSpPr>
        <p:sp>
          <p:nvSpPr>
            <p:cNvPr id="29" name="object 29"/>
            <p:cNvSpPr/>
            <p:nvPr/>
          </p:nvSpPr>
          <p:spPr>
            <a:xfrm>
              <a:off x="7923275" y="2692907"/>
              <a:ext cx="1792605" cy="692150"/>
            </a:xfrm>
            <a:custGeom>
              <a:avLst/>
              <a:gdLst/>
              <a:ahLst/>
              <a:cxnLst/>
              <a:rect l="l" t="t" r="r" b="b"/>
              <a:pathLst>
                <a:path w="1792604" h="692150">
                  <a:moveTo>
                    <a:pt x="1792224" y="0"/>
                  </a:moveTo>
                  <a:lnTo>
                    <a:pt x="0" y="0"/>
                  </a:lnTo>
                  <a:lnTo>
                    <a:pt x="0" y="691896"/>
                  </a:lnTo>
                  <a:lnTo>
                    <a:pt x="1792224" y="691896"/>
                  </a:lnTo>
                  <a:lnTo>
                    <a:pt x="1792224" y="0"/>
                  </a:lnTo>
                  <a:close/>
                </a:path>
              </a:pathLst>
            </a:custGeom>
            <a:solidFill>
              <a:srgbClr val="FF0000"/>
            </a:solidFill>
          </p:spPr>
          <p:txBody>
            <a:bodyPr wrap="square" lIns="0" tIns="0" rIns="0" bIns="0" rtlCol="0"/>
            <a:lstStyle/>
            <a:p>
              <a:endParaRPr/>
            </a:p>
          </p:txBody>
        </p:sp>
        <p:sp>
          <p:nvSpPr>
            <p:cNvPr id="34" name="object 34"/>
            <p:cNvSpPr/>
            <p:nvPr/>
          </p:nvSpPr>
          <p:spPr>
            <a:xfrm>
              <a:off x="7259573" y="2996818"/>
              <a:ext cx="668020" cy="85725"/>
            </a:xfrm>
            <a:custGeom>
              <a:avLst/>
              <a:gdLst/>
              <a:ahLst/>
              <a:cxnLst/>
              <a:rect l="l" t="t" r="r" b="b"/>
              <a:pathLst>
                <a:path w="668020" h="85725">
                  <a:moveTo>
                    <a:pt x="581914" y="57146"/>
                  </a:moveTo>
                  <a:lnTo>
                    <a:pt x="581914" y="85725"/>
                  </a:lnTo>
                  <a:lnTo>
                    <a:pt x="638979" y="57150"/>
                  </a:lnTo>
                  <a:lnTo>
                    <a:pt x="581914" y="57146"/>
                  </a:lnTo>
                  <a:close/>
                </a:path>
                <a:path w="668020" h="85725">
                  <a:moveTo>
                    <a:pt x="581914" y="28571"/>
                  </a:moveTo>
                  <a:lnTo>
                    <a:pt x="581914" y="57146"/>
                  </a:lnTo>
                  <a:lnTo>
                    <a:pt x="596137" y="57150"/>
                  </a:lnTo>
                  <a:lnTo>
                    <a:pt x="596137" y="28575"/>
                  </a:lnTo>
                  <a:lnTo>
                    <a:pt x="581914" y="28571"/>
                  </a:lnTo>
                  <a:close/>
                </a:path>
                <a:path w="668020" h="85725">
                  <a:moveTo>
                    <a:pt x="581914" y="0"/>
                  </a:moveTo>
                  <a:lnTo>
                    <a:pt x="581914" y="28571"/>
                  </a:lnTo>
                  <a:lnTo>
                    <a:pt x="596137" y="28575"/>
                  </a:lnTo>
                  <a:lnTo>
                    <a:pt x="596137" y="57150"/>
                  </a:lnTo>
                  <a:lnTo>
                    <a:pt x="638985" y="57146"/>
                  </a:lnTo>
                  <a:lnTo>
                    <a:pt x="667639" y="42799"/>
                  </a:lnTo>
                  <a:lnTo>
                    <a:pt x="581914" y="0"/>
                  </a:lnTo>
                  <a:close/>
                </a:path>
                <a:path w="668020" h="85725">
                  <a:moveTo>
                    <a:pt x="0" y="28448"/>
                  </a:moveTo>
                  <a:lnTo>
                    <a:pt x="0" y="57023"/>
                  </a:lnTo>
                  <a:lnTo>
                    <a:pt x="581914" y="57146"/>
                  </a:lnTo>
                  <a:lnTo>
                    <a:pt x="581914" y="28571"/>
                  </a:lnTo>
                  <a:lnTo>
                    <a:pt x="0" y="28448"/>
                  </a:lnTo>
                  <a:close/>
                </a:path>
              </a:pathLst>
            </a:custGeom>
            <a:solidFill>
              <a:srgbClr val="7A70F3"/>
            </a:solidFill>
          </p:spPr>
          <p:txBody>
            <a:bodyPr wrap="square" lIns="0" tIns="0" rIns="0" bIns="0" rtlCol="0"/>
            <a:lstStyle/>
            <a:p>
              <a:endParaRPr/>
            </a:p>
          </p:txBody>
        </p:sp>
      </p:grpSp>
      <p:grpSp>
        <p:nvGrpSpPr>
          <p:cNvPr id="35" name="object 35"/>
          <p:cNvGrpSpPr/>
          <p:nvPr/>
        </p:nvGrpSpPr>
        <p:grpSpPr>
          <a:xfrm>
            <a:off x="9715880" y="2670048"/>
            <a:ext cx="2456053" cy="692150"/>
            <a:chOff x="9716261" y="2670048"/>
            <a:chExt cx="2456053" cy="692150"/>
          </a:xfrm>
        </p:grpSpPr>
        <p:sp>
          <p:nvSpPr>
            <p:cNvPr id="36" name="object 36"/>
            <p:cNvSpPr/>
            <p:nvPr/>
          </p:nvSpPr>
          <p:spPr>
            <a:xfrm>
              <a:off x="10378439" y="2670048"/>
              <a:ext cx="1793875" cy="692150"/>
            </a:xfrm>
            <a:custGeom>
              <a:avLst/>
              <a:gdLst/>
              <a:ahLst/>
              <a:cxnLst/>
              <a:rect l="l" t="t" r="r" b="b"/>
              <a:pathLst>
                <a:path w="1793875" h="692150">
                  <a:moveTo>
                    <a:pt x="1793748" y="0"/>
                  </a:moveTo>
                  <a:lnTo>
                    <a:pt x="0" y="0"/>
                  </a:lnTo>
                  <a:lnTo>
                    <a:pt x="0" y="691896"/>
                  </a:lnTo>
                  <a:lnTo>
                    <a:pt x="1793748" y="691896"/>
                  </a:lnTo>
                  <a:lnTo>
                    <a:pt x="1793748" y="0"/>
                  </a:lnTo>
                  <a:close/>
                </a:path>
              </a:pathLst>
            </a:custGeom>
            <a:solidFill>
              <a:srgbClr val="7A70F3"/>
            </a:solidFill>
          </p:spPr>
          <p:txBody>
            <a:bodyPr wrap="square" lIns="0" tIns="0" rIns="0" bIns="0" rtlCol="0"/>
            <a:lstStyle/>
            <a:p>
              <a:endParaRPr/>
            </a:p>
          </p:txBody>
        </p:sp>
        <p:sp>
          <p:nvSpPr>
            <p:cNvPr id="39" name="object 39"/>
            <p:cNvSpPr/>
            <p:nvPr/>
          </p:nvSpPr>
          <p:spPr>
            <a:xfrm>
              <a:off x="9716261" y="3012059"/>
              <a:ext cx="668020" cy="85725"/>
            </a:xfrm>
            <a:custGeom>
              <a:avLst/>
              <a:gdLst/>
              <a:ahLst/>
              <a:cxnLst/>
              <a:rect l="l" t="t" r="r" b="b"/>
              <a:pathLst>
                <a:path w="668020" h="85725">
                  <a:moveTo>
                    <a:pt x="581914" y="57146"/>
                  </a:moveTo>
                  <a:lnTo>
                    <a:pt x="581914" y="85598"/>
                  </a:lnTo>
                  <a:lnTo>
                    <a:pt x="638894" y="57150"/>
                  </a:lnTo>
                  <a:lnTo>
                    <a:pt x="581914" y="57146"/>
                  </a:lnTo>
                  <a:close/>
                </a:path>
                <a:path w="668020" h="85725">
                  <a:moveTo>
                    <a:pt x="581914" y="28571"/>
                  </a:moveTo>
                  <a:lnTo>
                    <a:pt x="581914" y="57146"/>
                  </a:lnTo>
                  <a:lnTo>
                    <a:pt x="596138" y="57150"/>
                  </a:lnTo>
                  <a:lnTo>
                    <a:pt x="596138" y="28575"/>
                  </a:lnTo>
                  <a:lnTo>
                    <a:pt x="581914" y="28571"/>
                  </a:lnTo>
                  <a:close/>
                </a:path>
                <a:path w="668020" h="85725">
                  <a:moveTo>
                    <a:pt x="581914" y="0"/>
                  </a:moveTo>
                  <a:lnTo>
                    <a:pt x="581914" y="28571"/>
                  </a:lnTo>
                  <a:lnTo>
                    <a:pt x="596138" y="28575"/>
                  </a:lnTo>
                  <a:lnTo>
                    <a:pt x="596138" y="57150"/>
                  </a:lnTo>
                  <a:lnTo>
                    <a:pt x="638900" y="57146"/>
                  </a:lnTo>
                  <a:lnTo>
                    <a:pt x="667639" y="42799"/>
                  </a:lnTo>
                  <a:lnTo>
                    <a:pt x="581914" y="0"/>
                  </a:lnTo>
                  <a:close/>
                </a:path>
                <a:path w="668020" h="85725">
                  <a:moveTo>
                    <a:pt x="0" y="28448"/>
                  </a:moveTo>
                  <a:lnTo>
                    <a:pt x="0" y="57023"/>
                  </a:lnTo>
                  <a:lnTo>
                    <a:pt x="581914" y="57146"/>
                  </a:lnTo>
                  <a:lnTo>
                    <a:pt x="581914" y="28571"/>
                  </a:lnTo>
                  <a:lnTo>
                    <a:pt x="0" y="28448"/>
                  </a:lnTo>
                  <a:close/>
                </a:path>
              </a:pathLst>
            </a:custGeom>
            <a:solidFill>
              <a:srgbClr val="7A70F3"/>
            </a:solidFill>
          </p:spPr>
          <p:txBody>
            <a:bodyPr wrap="square" lIns="0" tIns="0" rIns="0" bIns="0" rtlCol="0"/>
            <a:lstStyle/>
            <a:p>
              <a:endParaRPr/>
            </a:p>
          </p:txBody>
        </p:sp>
      </p:grpSp>
      <p:grpSp>
        <p:nvGrpSpPr>
          <p:cNvPr id="40" name="object 40"/>
          <p:cNvGrpSpPr/>
          <p:nvPr/>
        </p:nvGrpSpPr>
        <p:grpSpPr>
          <a:xfrm>
            <a:off x="9824466" y="3791711"/>
            <a:ext cx="2348230" cy="692150"/>
            <a:chOff x="9824466" y="3791711"/>
            <a:chExt cx="2348230" cy="692150"/>
          </a:xfrm>
        </p:grpSpPr>
        <p:sp>
          <p:nvSpPr>
            <p:cNvPr id="41" name="object 41"/>
            <p:cNvSpPr/>
            <p:nvPr/>
          </p:nvSpPr>
          <p:spPr>
            <a:xfrm>
              <a:off x="9824466" y="3791711"/>
              <a:ext cx="2348230" cy="692150"/>
            </a:xfrm>
            <a:custGeom>
              <a:avLst/>
              <a:gdLst/>
              <a:ahLst/>
              <a:cxnLst/>
              <a:rect l="l" t="t" r="r" b="b"/>
              <a:pathLst>
                <a:path w="2348229" h="692150">
                  <a:moveTo>
                    <a:pt x="2347722" y="0"/>
                  </a:moveTo>
                  <a:lnTo>
                    <a:pt x="553974" y="0"/>
                  </a:lnTo>
                  <a:lnTo>
                    <a:pt x="553974" y="376555"/>
                  </a:lnTo>
                  <a:lnTo>
                    <a:pt x="85725" y="376555"/>
                  </a:lnTo>
                  <a:lnTo>
                    <a:pt x="85725" y="347980"/>
                  </a:lnTo>
                  <a:lnTo>
                    <a:pt x="0" y="390906"/>
                  </a:lnTo>
                  <a:lnTo>
                    <a:pt x="85725" y="433705"/>
                  </a:lnTo>
                  <a:lnTo>
                    <a:pt x="85725" y="405130"/>
                  </a:lnTo>
                  <a:lnTo>
                    <a:pt x="553974" y="405130"/>
                  </a:lnTo>
                  <a:lnTo>
                    <a:pt x="553974" y="691896"/>
                  </a:lnTo>
                  <a:lnTo>
                    <a:pt x="2347722" y="691896"/>
                  </a:lnTo>
                  <a:lnTo>
                    <a:pt x="2347722" y="0"/>
                  </a:lnTo>
                  <a:close/>
                </a:path>
              </a:pathLst>
            </a:custGeom>
            <a:solidFill>
              <a:srgbClr val="7A70F3"/>
            </a:solidFill>
          </p:spPr>
          <p:txBody>
            <a:bodyPr wrap="square" lIns="0" tIns="0" rIns="0" bIns="0" rtlCol="0"/>
            <a:lstStyle/>
            <a:p>
              <a:endParaRPr/>
            </a:p>
          </p:txBody>
        </p:sp>
        <p:pic>
          <p:nvPicPr>
            <p:cNvPr id="43" name="object 43"/>
            <p:cNvPicPr/>
            <p:nvPr/>
          </p:nvPicPr>
          <p:blipFill>
            <a:blip r:embed="rId9" cstate="print"/>
            <a:stretch>
              <a:fillRect/>
            </a:stretch>
          </p:blipFill>
          <p:spPr>
            <a:xfrm>
              <a:off x="11509248" y="3924630"/>
              <a:ext cx="149351" cy="213664"/>
            </a:xfrm>
            <a:prstGeom prst="rect">
              <a:avLst/>
            </a:prstGeom>
          </p:spPr>
        </p:pic>
      </p:grpSp>
      <p:sp>
        <p:nvSpPr>
          <p:cNvPr id="47" name="object 47"/>
          <p:cNvSpPr/>
          <p:nvPr/>
        </p:nvSpPr>
        <p:spPr>
          <a:xfrm>
            <a:off x="7962900" y="3788664"/>
            <a:ext cx="1792605" cy="692150"/>
          </a:xfrm>
          <a:custGeom>
            <a:avLst/>
            <a:gdLst/>
            <a:ahLst/>
            <a:cxnLst/>
            <a:rect l="l" t="t" r="r" b="b"/>
            <a:pathLst>
              <a:path w="1792604" h="692150">
                <a:moveTo>
                  <a:pt x="1792224" y="0"/>
                </a:moveTo>
                <a:lnTo>
                  <a:pt x="0" y="0"/>
                </a:lnTo>
                <a:lnTo>
                  <a:pt x="0" y="691896"/>
                </a:lnTo>
                <a:lnTo>
                  <a:pt x="1792224" y="691896"/>
                </a:lnTo>
                <a:lnTo>
                  <a:pt x="1792224" y="0"/>
                </a:lnTo>
                <a:close/>
              </a:path>
            </a:pathLst>
          </a:custGeom>
          <a:solidFill>
            <a:srgbClr val="7A70F3"/>
          </a:solidFill>
        </p:spPr>
        <p:txBody>
          <a:bodyPr wrap="square" lIns="0" tIns="0" rIns="0" bIns="0" rtlCol="0"/>
          <a:lstStyle/>
          <a:p>
            <a:endParaRPr/>
          </a:p>
        </p:txBody>
      </p:sp>
      <p:pic>
        <p:nvPicPr>
          <p:cNvPr id="50" name="object 50"/>
          <p:cNvPicPr/>
          <p:nvPr/>
        </p:nvPicPr>
        <p:blipFill>
          <a:blip r:embed="rId7" cstate="print"/>
          <a:stretch>
            <a:fillRect/>
          </a:stretch>
        </p:blipFill>
        <p:spPr>
          <a:xfrm>
            <a:off x="10677143" y="2250948"/>
            <a:ext cx="292607" cy="312420"/>
          </a:xfrm>
          <a:prstGeom prst="rect">
            <a:avLst/>
          </a:prstGeom>
        </p:spPr>
      </p:pic>
      <p:pic>
        <p:nvPicPr>
          <p:cNvPr id="51" name="object 51"/>
          <p:cNvPicPr/>
          <p:nvPr/>
        </p:nvPicPr>
        <p:blipFill>
          <a:blip r:embed="rId10" cstate="print"/>
          <a:stretch>
            <a:fillRect/>
          </a:stretch>
        </p:blipFill>
        <p:spPr>
          <a:xfrm>
            <a:off x="11051158" y="2289682"/>
            <a:ext cx="879538" cy="213359"/>
          </a:xfrm>
          <a:prstGeom prst="rect">
            <a:avLst/>
          </a:prstGeom>
        </p:spPr>
      </p:pic>
      <p:sp>
        <p:nvSpPr>
          <p:cNvPr id="52" name="object 52"/>
          <p:cNvSpPr/>
          <p:nvPr/>
        </p:nvSpPr>
        <p:spPr>
          <a:xfrm>
            <a:off x="11328400" y="5752338"/>
            <a:ext cx="85725" cy="474980"/>
          </a:xfrm>
          <a:custGeom>
            <a:avLst/>
            <a:gdLst/>
            <a:ahLst/>
            <a:cxnLst/>
            <a:rect l="l" t="t" r="r" b="b"/>
            <a:pathLst>
              <a:path w="85725" h="474979">
                <a:moveTo>
                  <a:pt x="28575" y="388874"/>
                </a:moveTo>
                <a:lnTo>
                  <a:pt x="0" y="388874"/>
                </a:lnTo>
                <a:lnTo>
                  <a:pt x="42925" y="474599"/>
                </a:lnTo>
                <a:lnTo>
                  <a:pt x="78560" y="403225"/>
                </a:lnTo>
                <a:lnTo>
                  <a:pt x="28575" y="403225"/>
                </a:lnTo>
                <a:lnTo>
                  <a:pt x="28575" y="388874"/>
                </a:lnTo>
                <a:close/>
              </a:path>
              <a:path w="85725" h="474979">
                <a:moveTo>
                  <a:pt x="57150" y="0"/>
                </a:moveTo>
                <a:lnTo>
                  <a:pt x="28575" y="0"/>
                </a:lnTo>
                <a:lnTo>
                  <a:pt x="28575" y="403225"/>
                </a:lnTo>
                <a:lnTo>
                  <a:pt x="57150" y="403225"/>
                </a:lnTo>
                <a:lnTo>
                  <a:pt x="57150" y="0"/>
                </a:lnTo>
                <a:close/>
              </a:path>
              <a:path w="85725" h="474979">
                <a:moveTo>
                  <a:pt x="85725" y="388874"/>
                </a:moveTo>
                <a:lnTo>
                  <a:pt x="57150" y="388874"/>
                </a:lnTo>
                <a:lnTo>
                  <a:pt x="57150" y="403225"/>
                </a:lnTo>
                <a:lnTo>
                  <a:pt x="78560" y="403225"/>
                </a:lnTo>
                <a:lnTo>
                  <a:pt x="85725" y="388874"/>
                </a:lnTo>
                <a:close/>
              </a:path>
            </a:pathLst>
          </a:custGeom>
          <a:solidFill>
            <a:srgbClr val="7A70F3"/>
          </a:solidFill>
        </p:spPr>
        <p:txBody>
          <a:bodyPr wrap="square" lIns="0" tIns="0" rIns="0" bIns="0" rtlCol="0"/>
          <a:lstStyle/>
          <a:p>
            <a:endParaRPr/>
          </a:p>
        </p:txBody>
      </p:sp>
      <p:grpSp>
        <p:nvGrpSpPr>
          <p:cNvPr id="53" name="object 53"/>
          <p:cNvGrpSpPr/>
          <p:nvPr/>
        </p:nvGrpSpPr>
        <p:grpSpPr>
          <a:xfrm>
            <a:off x="5439155" y="3493008"/>
            <a:ext cx="2443354" cy="987806"/>
            <a:chOff x="5439155" y="3493008"/>
            <a:chExt cx="2443354" cy="987806"/>
          </a:xfrm>
        </p:grpSpPr>
        <p:sp>
          <p:nvSpPr>
            <p:cNvPr id="54" name="object 54"/>
            <p:cNvSpPr/>
            <p:nvPr/>
          </p:nvSpPr>
          <p:spPr>
            <a:xfrm>
              <a:off x="5439155" y="3788664"/>
              <a:ext cx="1793875" cy="692150"/>
            </a:xfrm>
            <a:custGeom>
              <a:avLst/>
              <a:gdLst/>
              <a:ahLst/>
              <a:cxnLst/>
              <a:rect l="l" t="t" r="r" b="b"/>
              <a:pathLst>
                <a:path w="1793875" h="692150">
                  <a:moveTo>
                    <a:pt x="1793748" y="0"/>
                  </a:moveTo>
                  <a:lnTo>
                    <a:pt x="0" y="0"/>
                  </a:lnTo>
                  <a:lnTo>
                    <a:pt x="0" y="691896"/>
                  </a:lnTo>
                  <a:lnTo>
                    <a:pt x="1793748" y="691896"/>
                  </a:lnTo>
                  <a:lnTo>
                    <a:pt x="1793748" y="0"/>
                  </a:lnTo>
                  <a:close/>
                </a:path>
              </a:pathLst>
            </a:custGeom>
            <a:solidFill>
              <a:srgbClr val="7A70F3"/>
            </a:solidFill>
          </p:spPr>
          <p:txBody>
            <a:bodyPr wrap="square" lIns="0" tIns="0" rIns="0" bIns="0" rtlCol="0"/>
            <a:lstStyle/>
            <a:p>
              <a:endParaRPr/>
            </a:p>
          </p:txBody>
        </p:sp>
        <p:pic>
          <p:nvPicPr>
            <p:cNvPr id="56" name="object 56"/>
            <p:cNvPicPr/>
            <p:nvPr/>
          </p:nvPicPr>
          <p:blipFill>
            <a:blip r:embed="rId7" cstate="print"/>
            <a:stretch>
              <a:fillRect/>
            </a:stretch>
          </p:blipFill>
          <p:spPr>
            <a:xfrm>
              <a:off x="5647943" y="3493008"/>
              <a:ext cx="292608" cy="312420"/>
            </a:xfrm>
            <a:prstGeom prst="rect">
              <a:avLst/>
            </a:prstGeom>
          </p:spPr>
        </p:pic>
        <p:pic>
          <p:nvPicPr>
            <p:cNvPr id="57" name="object 57"/>
            <p:cNvPicPr/>
            <p:nvPr/>
          </p:nvPicPr>
          <p:blipFill>
            <a:blip r:embed="rId11" cstate="print"/>
            <a:stretch>
              <a:fillRect/>
            </a:stretch>
          </p:blipFill>
          <p:spPr>
            <a:xfrm>
              <a:off x="6022593" y="3531743"/>
              <a:ext cx="879538" cy="213359"/>
            </a:xfrm>
            <a:prstGeom prst="rect">
              <a:avLst/>
            </a:prstGeom>
          </p:spPr>
        </p:pic>
        <p:sp>
          <p:nvSpPr>
            <p:cNvPr id="58" name="object 58"/>
            <p:cNvSpPr/>
            <p:nvPr/>
          </p:nvSpPr>
          <p:spPr>
            <a:xfrm>
              <a:off x="7251954" y="4092448"/>
              <a:ext cx="630555" cy="85725"/>
            </a:xfrm>
            <a:custGeom>
              <a:avLst/>
              <a:gdLst/>
              <a:ahLst/>
              <a:cxnLst/>
              <a:rect l="l" t="t" r="r" b="b"/>
              <a:pathLst>
                <a:path w="630554" h="85725">
                  <a:moveTo>
                    <a:pt x="85725" y="0"/>
                  </a:moveTo>
                  <a:lnTo>
                    <a:pt x="0" y="42925"/>
                  </a:lnTo>
                  <a:lnTo>
                    <a:pt x="85725" y="85725"/>
                  </a:lnTo>
                  <a:lnTo>
                    <a:pt x="85725" y="57150"/>
                  </a:lnTo>
                  <a:lnTo>
                    <a:pt x="71374" y="57150"/>
                  </a:lnTo>
                  <a:lnTo>
                    <a:pt x="71374" y="28575"/>
                  </a:lnTo>
                  <a:lnTo>
                    <a:pt x="85725" y="28575"/>
                  </a:lnTo>
                  <a:lnTo>
                    <a:pt x="85725" y="0"/>
                  </a:lnTo>
                  <a:close/>
                </a:path>
                <a:path w="630554" h="85725">
                  <a:moveTo>
                    <a:pt x="85725" y="28575"/>
                  </a:moveTo>
                  <a:lnTo>
                    <a:pt x="71374" y="28575"/>
                  </a:lnTo>
                  <a:lnTo>
                    <a:pt x="71374" y="57150"/>
                  </a:lnTo>
                  <a:lnTo>
                    <a:pt x="85725" y="57150"/>
                  </a:lnTo>
                  <a:lnTo>
                    <a:pt x="85725" y="28575"/>
                  </a:lnTo>
                  <a:close/>
                </a:path>
                <a:path w="630554" h="85725">
                  <a:moveTo>
                    <a:pt x="630174" y="28575"/>
                  </a:moveTo>
                  <a:lnTo>
                    <a:pt x="85725" y="28575"/>
                  </a:lnTo>
                  <a:lnTo>
                    <a:pt x="85725" y="57150"/>
                  </a:lnTo>
                  <a:lnTo>
                    <a:pt x="630174" y="57150"/>
                  </a:lnTo>
                  <a:lnTo>
                    <a:pt x="630174" y="28575"/>
                  </a:lnTo>
                  <a:close/>
                </a:path>
              </a:pathLst>
            </a:custGeom>
            <a:solidFill>
              <a:srgbClr val="7A70F3"/>
            </a:solidFill>
          </p:spPr>
          <p:txBody>
            <a:bodyPr wrap="square" lIns="0" tIns="0" rIns="0" bIns="0" rtlCol="0"/>
            <a:lstStyle/>
            <a:p>
              <a:endParaRPr/>
            </a:p>
          </p:txBody>
        </p:sp>
      </p:grpSp>
      <p:grpSp>
        <p:nvGrpSpPr>
          <p:cNvPr id="59" name="object 59"/>
          <p:cNvGrpSpPr/>
          <p:nvPr/>
        </p:nvGrpSpPr>
        <p:grpSpPr>
          <a:xfrm>
            <a:off x="3086100" y="3482593"/>
            <a:ext cx="1792605" cy="1030225"/>
            <a:chOff x="3086100" y="3483864"/>
            <a:chExt cx="1792605" cy="1028954"/>
          </a:xfrm>
        </p:grpSpPr>
        <p:sp>
          <p:nvSpPr>
            <p:cNvPr id="60" name="object 60"/>
            <p:cNvSpPr/>
            <p:nvPr/>
          </p:nvSpPr>
          <p:spPr>
            <a:xfrm>
              <a:off x="3086100" y="3820668"/>
              <a:ext cx="1792605" cy="692150"/>
            </a:xfrm>
            <a:custGeom>
              <a:avLst/>
              <a:gdLst/>
              <a:ahLst/>
              <a:cxnLst/>
              <a:rect l="l" t="t" r="r" b="b"/>
              <a:pathLst>
                <a:path w="1792604" h="692150">
                  <a:moveTo>
                    <a:pt x="1792224" y="0"/>
                  </a:moveTo>
                  <a:lnTo>
                    <a:pt x="0" y="0"/>
                  </a:lnTo>
                  <a:lnTo>
                    <a:pt x="0" y="691896"/>
                  </a:lnTo>
                  <a:lnTo>
                    <a:pt x="1792224" y="691896"/>
                  </a:lnTo>
                  <a:lnTo>
                    <a:pt x="1792224" y="0"/>
                  </a:lnTo>
                  <a:close/>
                </a:path>
              </a:pathLst>
            </a:custGeom>
            <a:solidFill>
              <a:srgbClr val="7A70F3"/>
            </a:solidFill>
          </p:spPr>
          <p:txBody>
            <a:bodyPr wrap="square" lIns="0" tIns="0" rIns="0" bIns="0" rtlCol="0"/>
            <a:lstStyle/>
            <a:p>
              <a:endParaRPr/>
            </a:p>
          </p:txBody>
        </p:sp>
        <p:pic>
          <p:nvPicPr>
            <p:cNvPr id="63" name="object 63"/>
            <p:cNvPicPr/>
            <p:nvPr/>
          </p:nvPicPr>
          <p:blipFill>
            <a:blip r:embed="rId7" cstate="print"/>
            <a:stretch>
              <a:fillRect/>
            </a:stretch>
          </p:blipFill>
          <p:spPr>
            <a:xfrm>
              <a:off x="3375659" y="3483864"/>
              <a:ext cx="292608" cy="310895"/>
            </a:xfrm>
            <a:prstGeom prst="rect">
              <a:avLst/>
            </a:prstGeom>
          </p:spPr>
        </p:pic>
        <p:pic>
          <p:nvPicPr>
            <p:cNvPr id="64" name="object 64"/>
            <p:cNvPicPr/>
            <p:nvPr/>
          </p:nvPicPr>
          <p:blipFill>
            <a:blip r:embed="rId12" cstate="print"/>
            <a:stretch>
              <a:fillRect/>
            </a:stretch>
          </p:blipFill>
          <p:spPr>
            <a:xfrm>
              <a:off x="3749294" y="3522599"/>
              <a:ext cx="862393" cy="213359"/>
            </a:xfrm>
            <a:prstGeom prst="rect">
              <a:avLst/>
            </a:prstGeom>
          </p:spPr>
        </p:pic>
      </p:grpSp>
      <p:grpSp>
        <p:nvGrpSpPr>
          <p:cNvPr id="65" name="object 65"/>
          <p:cNvGrpSpPr/>
          <p:nvPr/>
        </p:nvGrpSpPr>
        <p:grpSpPr>
          <a:xfrm>
            <a:off x="662940" y="3479291"/>
            <a:ext cx="2423540" cy="1042670"/>
            <a:chOff x="662940" y="3479291"/>
            <a:chExt cx="2423540" cy="1042670"/>
          </a:xfrm>
        </p:grpSpPr>
        <p:sp>
          <p:nvSpPr>
            <p:cNvPr id="66" name="object 66"/>
            <p:cNvSpPr/>
            <p:nvPr/>
          </p:nvSpPr>
          <p:spPr>
            <a:xfrm>
              <a:off x="662940" y="3829811"/>
              <a:ext cx="1792605" cy="692150"/>
            </a:xfrm>
            <a:custGeom>
              <a:avLst/>
              <a:gdLst/>
              <a:ahLst/>
              <a:cxnLst/>
              <a:rect l="l" t="t" r="r" b="b"/>
              <a:pathLst>
                <a:path w="1792605" h="692150">
                  <a:moveTo>
                    <a:pt x="1792224" y="0"/>
                  </a:moveTo>
                  <a:lnTo>
                    <a:pt x="0" y="0"/>
                  </a:lnTo>
                  <a:lnTo>
                    <a:pt x="0" y="691896"/>
                  </a:lnTo>
                  <a:lnTo>
                    <a:pt x="1792224" y="691896"/>
                  </a:lnTo>
                  <a:lnTo>
                    <a:pt x="1792224" y="0"/>
                  </a:lnTo>
                  <a:close/>
                </a:path>
              </a:pathLst>
            </a:custGeom>
            <a:solidFill>
              <a:srgbClr val="7A70F3"/>
            </a:solidFill>
          </p:spPr>
          <p:txBody>
            <a:bodyPr wrap="square" lIns="0" tIns="0" rIns="0" bIns="0" rtlCol="0"/>
            <a:lstStyle/>
            <a:p>
              <a:endParaRPr/>
            </a:p>
          </p:txBody>
        </p:sp>
        <p:sp>
          <p:nvSpPr>
            <p:cNvPr id="69" name="object 69"/>
            <p:cNvSpPr/>
            <p:nvPr/>
          </p:nvSpPr>
          <p:spPr>
            <a:xfrm>
              <a:off x="2455925" y="4144263"/>
              <a:ext cx="630555" cy="85725"/>
            </a:xfrm>
            <a:custGeom>
              <a:avLst/>
              <a:gdLst/>
              <a:ahLst/>
              <a:cxnLst/>
              <a:rect l="l" t="t" r="r" b="b"/>
              <a:pathLst>
                <a:path w="630555" h="85725">
                  <a:moveTo>
                    <a:pt x="85725" y="0"/>
                  </a:moveTo>
                  <a:lnTo>
                    <a:pt x="0" y="42925"/>
                  </a:lnTo>
                  <a:lnTo>
                    <a:pt x="85725" y="85725"/>
                  </a:lnTo>
                  <a:lnTo>
                    <a:pt x="85725" y="57150"/>
                  </a:lnTo>
                  <a:lnTo>
                    <a:pt x="71500" y="57150"/>
                  </a:lnTo>
                  <a:lnTo>
                    <a:pt x="71374" y="28575"/>
                  </a:lnTo>
                  <a:lnTo>
                    <a:pt x="85725" y="28575"/>
                  </a:lnTo>
                  <a:lnTo>
                    <a:pt x="85725" y="0"/>
                  </a:lnTo>
                  <a:close/>
                </a:path>
                <a:path w="630555" h="85725">
                  <a:moveTo>
                    <a:pt x="85725" y="28575"/>
                  </a:moveTo>
                  <a:lnTo>
                    <a:pt x="71374" y="28575"/>
                  </a:lnTo>
                  <a:lnTo>
                    <a:pt x="71500" y="57150"/>
                  </a:lnTo>
                  <a:lnTo>
                    <a:pt x="85725" y="57150"/>
                  </a:lnTo>
                  <a:lnTo>
                    <a:pt x="85725" y="28575"/>
                  </a:lnTo>
                  <a:close/>
                </a:path>
                <a:path w="630555" h="85725">
                  <a:moveTo>
                    <a:pt x="630174" y="28575"/>
                  </a:moveTo>
                  <a:lnTo>
                    <a:pt x="85725" y="28575"/>
                  </a:lnTo>
                  <a:lnTo>
                    <a:pt x="85725" y="57150"/>
                  </a:lnTo>
                  <a:lnTo>
                    <a:pt x="630174" y="57150"/>
                  </a:lnTo>
                  <a:lnTo>
                    <a:pt x="630174" y="28575"/>
                  </a:lnTo>
                  <a:close/>
                </a:path>
              </a:pathLst>
            </a:custGeom>
            <a:solidFill>
              <a:srgbClr val="7A70F3"/>
            </a:solidFill>
          </p:spPr>
          <p:txBody>
            <a:bodyPr wrap="square" lIns="0" tIns="0" rIns="0" bIns="0" rtlCol="0"/>
            <a:lstStyle/>
            <a:p>
              <a:endParaRPr/>
            </a:p>
          </p:txBody>
        </p:sp>
        <p:pic>
          <p:nvPicPr>
            <p:cNvPr id="70" name="object 70"/>
            <p:cNvPicPr/>
            <p:nvPr/>
          </p:nvPicPr>
          <p:blipFill>
            <a:blip r:embed="rId7" cstate="print"/>
            <a:stretch>
              <a:fillRect/>
            </a:stretch>
          </p:blipFill>
          <p:spPr>
            <a:xfrm>
              <a:off x="958596" y="3479291"/>
              <a:ext cx="291084" cy="310895"/>
            </a:xfrm>
            <a:prstGeom prst="rect">
              <a:avLst/>
            </a:prstGeom>
          </p:spPr>
        </p:pic>
        <p:pic>
          <p:nvPicPr>
            <p:cNvPr id="71" name="object 71"/>
            <p:cNvPicPr/>
            <p:nvPr/>
          </p:nvPicPr>
          <p:blipFill>
            <a:blip r:embed="rId13" cstate="print"/>
            <a:stretch>
              <a:fillRect/>
            </a:stretch>
          </p:blipFill>
          <p:spPr>
            <a:xfrm>
              <a:off x="1331341" y="3517645"/>
              <a:ext cx="759383" cy="213359"/>
            </a:xfrm>
            <a:prstGeom prst="rect">
              <a:avLst/>
            </a:prstGeom>
          </p:spPr>
        </p:pic>
      </p:grpSp>
      <p:sp>
        <p:nvSpPr>
          <p:cNvPr id="73" name="object 73"/>
          <p:cNvSpPr/>
          <p:nvPr/>
        </p:nvSpPr>
        <p:spPr>
          <a:xfrm>
            <a:off x="545591" y="5099303"/>
            <a:ext cx="1891664" cy="693420"/>
          </a:xfrm>
          <a:custGeom>
            <a:avLst/>
            <a:gdLst/>
            <a:ahLst/>
            <a:cxnLst/>
            <a:rect l="l" t="t" r="r" b="b"/>
            <a:pathLst>
              <a:path w="1891664" h="693420">
                <a:moveTo>
                  <a:pt x="1891283" y="0"/>
                </a:moveTo>
                <a:lnTo>
                  <a:pt x="0" y="0"/>
                </a:lnTo>
                <a:lnTo>
                  <a:pt x="0" y="693420"/>
                </a:lnTo>
                <a:lnTo>
                  <a:pt x="1891283" y="693420"/>
                </a:lnTo>
                <a:lnTo>
                  <a:pt x="1891283" y="0"/>
                </a:lnTo>
                <a:close/>
              </a:path>
            </a:pathLst>
          </a:custGeom>
          <a:solidFill>
            <a:srgbClr val="FF0000"/>
          </a:solidFill>
        </p:spPr>
        <p:txBody>
          <a:bodyPr wrap="square" lIns="0" tIns="0" rIns="0" bIns="0" rtlCol="0"/>
          <a:lstStyle/>
          <a:p>
            <a:endParaRPr/>
          </a:p>
        </p:txBody>
      </p:sp>
      <p:sp>
        <p:nvSpPr>
          <p:cNvPr id="78" name="object 78"/>
          <p:cNvSpPr/>
          <p:nvPr/>
        </p:nvSpPr>
        <p:spPr>
          <a:xfrm>
            <a:off x="2918460" y="5026152"/>
            <a:ext cx="1891664" cy="692150"/>
          </a:xfrm>
          <a:custGeom>
            <a:avLst/>
            <a:gdLst/>
            <a:ahLst/>
            <a:cxnLst/>
            <a:rect l="l" t="t" r="r" b="b"/>
            <a:pathLst>
              <a:path w="1891664" h="692150">
                <a:moveTo>
                  <a:pt x="1891284" y="0"/>
                </a:moveTo>
                <a:lnTo>
                  <a:pt x="0" y="0"/>
                </a:lnTo>
                <a:lnTo>
                  <a:pt x="0" y="691896"/>
                </a:lnTo>
                <a:lnTo>
                  <a:pt x="1891284" y="691896"/>
                </a:lnTo>
                <a:lnTo>
                  <a:pt x="1891284" y="0"/>
                </a:lnTo>
                <a:close/>
              </a:path>
            </a:pathLst>
          </a:custGeom>
          <a:solidFill>
            <a:srgbClr val="7A70F3"/>
          </a:solidFill>
        </p:spPr>
        <p:txBody>
          <a:bodyPr wrap="square" lIns="0" tIns="0" rIns="0" bIns="0" rtlCol="0"/>
          <a:lstStyle/>
          <a:p>
            <a:endParaRPr/>
          </a:p>
        </p:txBody>
      </p:sp>
      <p:pic>
        <p:nvPicPr>
          <p:cNvPr id="82" name="object 82"/>
          <p:cNvPicPr/>
          <p:nvPr/>
        </p:nvPicPr>
        <p:blipFill>
          <a:blip r:embed="rId7" cstate="print"/>
          <a:stretch>
            <a:fillRect/>
          </a:stretch>
        </p:blipFill>
        <p:spPr>
          <a:xfrm>
            <a:off x="3386328" y="4634484"/>
            <a:ext cx="292608" cy="312420"/>
          </a:xfrm>
          <a:prstGeom prst="rect">
            <a:avLst/>
          </a:prstGeom>
        </p:spPr>
      </p:pic>
      <p:pic>
        <p:nvPicPr>
          <p:cNvPr id="83" name="object 83"/>
          <p:cNvPicPr/>
          <p:nvPr/>
        </p:nvPicPr>
        <p:blipFill>
          <a:blip r:embed="rId14" cstate="print"/>
          <a:stretch>
            <a:fillRect/>
          </a:stretch>
        </p:blipFill>
        <p:spPr>
          <a:xfrm>
            <a:off x="3760342" y="4674361"/>
            <a:ext cx="759383" cy="213360"/>
          </a:xfrm>
          <a:prstGeom prst="rect">
            <a:avLst/>
          </a:prstGeom>
        </p:spPr>
      </p:pic>
      <p:sp>
        <p:nvSpPr>
          <p:cNvPr id="84" name="object 84"/>
          <p:cNvSpPr/>
          <p:nvPr/>
        </p:nvSpPr>
        <p:spPr>
          <a:xfrm>
            <a:off x="4879085" y="4144264"/>
            <a:ext cx="630555" cy="85725"/>
          </a:xfrm>
          <a:custGeom>
            <a:avLst/>
            <a:gdLst/>
            <a:ahLst/>
            <a:cxnLst/>
            <a:rect l="l" t="t" r="r" b="b"/>
            <a:pathLst>
              <a:path w="630554" h="85725">
                <a:moveTo>
                  <a:pt x="85725" y="0"/>
                </a:moveTo>
                <a:lnTo>
                  <a:pt x="0" y="42925"/>
                </a:lnTo>
                <a:lnTo>
                  <a:pt x="85725" y="85725"/>
                </a:lnTo>
                <a:lnTo>
                  <a:pt x="85725" y="57150"/>
                </a:lnTo>
                <a:lnTo>
                  <a:pt x="71500" y="57150"/>
                </a:lnTo>
                <a:lnTo>
                  <a:pt x="71500" y="28575"/>
                </a:lnTo>
                <a:lnTo>
                  <a:pt x="85725" y="28575"/>
                </a:lnTo>
                <a:lnTo>
                  <a:pt x="85725" y="0"/>
                </a:lnTo>
                <a:close/>
              </a:path>
              <a:path w="630554" h="85725">
                <a:moveTo>
                  <a:pt x="85725" y="28575"/>
                </a:moveTo>
                <a:lnTo>
                  <a:pt x="71500" y="28575"/>
                </a:lnTo>
                <a:lnTo>
                  <a:pt x="71500" y="57150"/>
                </a:lnTo>
                <a:lnTo>
                  <a:pt x="85725" y="57150"/>
                </a:lnTo>
                <a:lnTo>
                  <a:pt x="85725" y="28575"/>
                </a:lnTo>
                <a:close/>
              </a:path>
              <a:path w="630554" h="85725">
                <a:moveTo>
                  <a:pt x="630174" y="28575"/>
                </a:moveTo>
                <a:lnTo>
                  <a:pt x="85725" y="28575"/>
                </a:lnTo>
                <a:lnTo>
                  <a:pt x="85725" y="57150"/>
                </a:lnTo>
                <a:lnTo>
                  <a:pt x="630174" y="57150"/>
                </a:lnTo>
                <a:lnTo>
                  <a:pt x="630174" y="28575"/>
                </a:lnTo>
                <a:close/>
              </a:path>
            </a:pathLst>
          </a:custGeom>
          <a:solidFill>
            <a:srgbClr val="7A70F3"/>
          </a:solidFill>
        </p:spPr>
        <p:txBody>
          <a:bodyPr wrap="square" lIns="0" tIns="0" rIns="0" bIns="0" rtlCol="0"/>
          <a:lstStyle/>
          <a:p>
            <a:endParaRPr/>
          </a:p>
        </p:txBody>
      </p:sp>
      <p:sp>
        <p:nvSpPr>
          <p:cNvPr id="86" name="object 86"/>
          <p:cNvSpPr/>
          <p:nvPr/>
        </p:nvSpPr>
        <p:spPr>
          <a:xfrm>
            <a:off x="5526023" y="5074920"/>
            <a:ext cx="1793875" cy="692150"/>
          </a:xfrm>
          <a:custGeom>
            <a:avLst/>
            <a:gdLst/>
            <a:ahLst/>
            <a:cxnLst/>
            <a:rect l="l" t="t" r="r" b="b"/>
            <a:pathLst>
              <a:path w="1793875" h="692150">
                <a:moveTo>
                  <a:pt x="1793748" y="0"/>
                </a:moveTo>
                <a:lnTo>
                  <a:pt x="0" y="0"/>
                </a:lnTo>
                <a:lnTo>
                  <a:pt x="0" y="691896"/>
                </a:lnTo>
                <a:lnTo>
                  <a:pt x="1793748" y="691896"/>
                </a:lnTo>
                <a:lnTo>
                  <a:pt x="1793748" y="0"/>
                </a:lnTo>
                <a:close/>
              </a:path>
            </a:pathLst>
          </a:custGeom>
          <a:solidFill>
            <a:srgbClr val="7A70F3"/>
          </a:solidFill>
        </p:spPr>
        <p:txBody>
          <a:bodyPr wrap="square" lIns="0" tIns="0" rIns="0" bIns="0" rtlCol="0"/>
          <a:lstStyle/>
          <a:p>
            <a:endParaRPr/>
          </a:p>
        </p:txBody>
      </p:sp>
      <p:grpSp>
        <p:nvGrpSpPr>
          <p:cNvPr id="90" name="object 90"/>
          <p:cNvGrpSpPr/>
          <p:nvPr/>
        </p:nvGrpSpPr>
        <p:grpSpPr>
          <a:xfrm>
            <a:off x="7958961" y="4713258"/>
            <a:ext cx="4181857" cy="1045717"/>
            <a:chOff x="8008619" y="4713732"/>
            <a:chExt cx="4181857" cy="1045717"/>
          </a:xfrm>
        </p:grpSpPr>
        <p:sp>
          <p:nvSpPr>
            <p:cNvPr id="91" name="object 91"/>
            <p:cNvSpPr/>
            <p:nvPr/>
          </p:nvSpPr>
          <p:spPr>
            <a:xfrm>
              <a:off x="8008619" y="5044440"/>
              <a:ext cx="2074545" cy="692150"/>
            </a:xfrm>
            <a:custGeom>
              <a:avLst/>
              <a:gdLst/>
              <a:ahLst/>
              <a:cxnLst/>
              <a:rect l="l" t="t" r="r" b="b"/>
              <a:pathLst>
                <a:path w="2074545" h="692150">
                  <a:moveTo>
                    <a:pt x="2074164" y="0"/>
                  </a:moveTo>
                  <a:lnTo>
                    <a:pt x="0" y="0"/>
                  </a:lnTo>
                  <a:lnTo>
                    <a:pt x="0" y="691896"/>
                  </a:lnTo>
                  <a:lnTo>
                    <a:pt x="2074164" y="691896"/>
                  </a:lnTo>
                  <a:lnTo>
                    <a:pt x="2074164" y="0"/>
                  </a:lnTo>
                  <a:close/>
                </a:path>
              </a:pathLst>
            </a:custGeom>
            <a:solidFill>
              <a:srgbClr val="7A70F3"/>
            </a:solidFill>
          </p:spPr>
          <p:txBody>
            <a:bodyPr wrap="square" lIns="0" tIns="0" rIns="0" bIns="0" rtlCol="0"/>
            <a:lstStyle/>
            <a:p>
              <a:endParaRPr/>
            </a:p>
          </p:txBody>
        </p:sp>
        <p:pic>
          <p:nvPicPr>
            <p:cNvPr id="94" name="object 94"/>
            <p:cNvPicPr/>
            <p:nvPr/>
          </p:nvPicPr>
          <p:blipFill>
            <a:blip r:embed="rId7" cstate="print"/>
            <a:stretch>
              <a:fillRect/>
            </a:stretch>
          </p:blipFill>
          <p:spPr>
            <a:xfrm>
              <a:off x="8487155" y="4724400"/>
              <a:ext cx="292607" cy="312420"/>
            </a:xfrm>
            <a:prstGeom prst="rect">
              <a:avLst/>
            </a:prstGeom>
          </p:spPr>
        </p:pic>
        <p:pic>
          <p:nvPicPr>
            <p:cNvPr id="95" name="object 95"/>
            <p:cNvPicPr/>
            <p:nvPr/>
          </p:nvPicPr>
          <p:blipFill>
            <a:blip r:embed="rId15" cstate="print"/>
            <a:stretch>
              <a:fillRect/>
            </a:stretch>
          </p:blipFill>
          <p:spPr>
            <a:xfrm>
              <a:off x="8862059" y="4764278"/>
              <a:ext cx="759383" cy="213360"/>
            </a:xfrm>
            <a:prstGeom prst="rect">
              <a:avLst/>
            </a:prstGeom>
          </p:spPr>
        </p:pic>
        <p:sp>
          <p:nvSpPr>
            <p:cNvPr id="96" name="object 96"/>
            <p:cNvSpPr/>
            <p:nvPr/>
          </p:nvSpPr>
          <p:spPr>
            <a:xfrm>
              <a:off x="10083546" y="5067299"/>
              <a:ext cx="2106930" cy="692150"/>
            </a:xfrm>
            <a:custGeom>
              <a:avLst/>
              <a:gdLst/>
              <a:ahLst/>
              <a:cxnLst/>
              <a:rect l="l" t="t" r="r" b="b"/>
              <a:pathLst>
                <a:path w="2106929" h="692150">
                  <a:moveTo>
                    <a:pt x="2106930" y="0"/>
                  </a:moveTo>
                  <a:lnTo>
                    <a:pt x="465582" y="0"/>
                  </a:lnTo>
                  <a:lnTo>
                    <a:pt x="465582" y="351282"/>
                  </a:lnTo>
                  <a:lnTo>
                    <a:pt x="443014" y="339979"/>
                  </a:lnTo>
                  <a:lnTo>
                    <a:pt x="385953" y="311404"/>
                  </a:lnTo>
                  <a:lnTo>
                    <a:pt x="385953" y="339979"/>
                  </a:lnTo>
                  <a:lnTo>
                    <a:pt x="0" y="339979"/>
                  </a:lnTo>
                  <a:lnTo>
                    <a:pt x="0" y="368554"/>
                  </a:lnTo>
                  <a:lnTo>
                    <a:pt x="385953" y="368554"/>
                  </a:lnTo>
                  <a:lnTo>
                    <a:pt x="385953" y="397129"/>
                  </a:lnTo>
                  <a:lnTo>
                    <a:pt x="443179" y="368554"/>
                  </a:lnTo>
                  <a:lnTo>
                    <a:pt x="465582" y="357378"/>
                  </a:lnTo>
                  <a:lnTo>
                    <a:pt x="465582" y="691896"/>
                  </a:lnTo>
                  <a:lnTo>
                    <a:pt x="2106930" y="691896"/>
                  </a:lnTo>
                  <a:lnTo>
                    <a:pt x="2106930" y="0"/>
                  </a:lnTo>
                  <a:close/>
                </a:path>
              </a:pathLst>
            </a:custGeom>
            <a:solidFill>
              <a:srgbClr val="7A70F3"/>
            </a:solidFill>
          </p:spPr>
          <p:txBody>
            <a:bodyPr wrap="square" lIns="0" tIns="0" rIns="0" bIns="0" rtlCol="0"/>
            <a:lstStyle/>
            <a:p>
              <a:endParaRPr/>
            </a:p>
          </p:txBody>
        </p:sp>
        <p:pic>
          <p:nvPicPr>
            <p:cNvPr id="98" name="object 98"/>
            <p:cNvPicPr/>
            <p:nvPr/>
          </p:nvPicPr>
          <p:blipFill>
            <a:blip r:embed="rId16" cstate="print"/>
            <a:stretch>
              <a:fillRect/>
            </a:stretch>
          </p:blipFill>
          <p:spPr>
            <a:xfrm>
              <a:off x="12020422" y="5200523"/>
              <a:ext cx="149351" cy="213360"/>
            </a:xfrm>
            <a:prstGeom prst="rect">
              <a:avLst/>
            </a:prstGeom>
          </p:spPr>
        </p:pic>
        <p:pic>
          <p:nvPicPr>
            <p:cNvPr id="100" name="object 100"/>
            <p:cNvPicPr/>
            <p:nvPr/>
          </p:nvPicPr>
          <p:blipFill>
            <a:blip r:embed="rId7" cstate="print"/>
            <a:stretch>
              <a:fillRect/>
            </a:stretch>
          </p:blipFill>
          <p:spPr>
            <a:xfrm>
              <a:off x="10860023" y="4713732"/>
              <a:ext cx="292607" cy="312420"/>
            </a:xfrm>
            <a:prstGeom prst="rect">
              <a:avLst/>
            </a:prstGeom>
          </p:spPr>
        </p:pic>
        <p:pic>
          <p:nvPicPr>
            <p:cNvPr id="101" name="object 101"/>
            <p:cNvPicPr/>
            <p:nvPr/>
          </p:nvPicPr>
          <p:blipFill>
            <a:blip r:embed="rId17" cstate="print"/>
            <a:stretch>
              <a:fillRect/>
            </a:stretch>
          </p:blipFill>
          <p:spPr>
            <a:xfrm>
              <a:off x="11234292" y="4753305"/>
              <a:ext cx="759739" cy="213664"/>
            </a:xfrm>
            <a:prstGeom prst="rect">
              <a:avLst/>
            </a:prstGeom>
          </p:spPr>
        </p:pic>
      </p:grpSp>
      <p:grpSp>
        <p:nvGrpSpPr>
          <p:cNvPr id="102" name="object 102"/>
          <p:cNvGrpSpPr/>
          <p:nvPr/>
        </p:nvGrpSpPr>
        <p:grpSpPr>
          <a:xfrm>
            <a:off x="10378440" y="6181344"/>
            <a:ext cx="1793875" cy="1025906"/>
            <a:chOff x="10378440" y="6181344"/>
            <a:chExt cx="1793875" cy="1025906"/>
          </a:xfrm>
        </p:grpSpPr>
        <p:sp>
          <p:nvSpPr>
            <p:cNvPr id="103" name="object 103"/>
            <p:cNvSpPr/>
            <p:nvPr/>
          </p:nvSpPr>
          <p:spPr>
            <a:xfrm>
              <a:off x="10378440" y="6515100"/>
              <a:ext cx="1793875" cy="692150"/>
            </a:xfrm>
            <a:custGeom>
              <a:avLst/>
              <a:gdLst/>
              <a:ahLst/>
              <a:cxnLst/>
              <a:rect l="l" t="t" r="r" b="b"/>
              <a:pathLst>
                <a:path w="1793875" h="692150">
                  <a:moveTo>
                    <a:pt x="1793748" y="0"/>
                  </a:moveTo>
                  <a:lnTo>
                    <a:pt x="0" y="0"/>
                  </a:lnTo>
                  <a:lnTo>
                    <a:pt x="0" y="691895"/>
                  </a:lnTo>
                  <a:lnTo>
                    <a:pt x="1793748" y="691895"/>
                  </a:lnTo>
                  <a:lnTo>
                    <a:pt x="1793748" y="0"/>
                  </a:lnTo>
                  <a:close/>
                </a:path>
              </a:pathLst>
            </a:custGeom>
            <a:solidFill>
              <a:srgbClr val="7A70F3"/>
            </a:solidFill>
          </p:spPr>
          <p:txBody>
            <a:bodyPr wrap="square" lIns="0" tIns="0" rIns="0" bIns="0" rtlCol="0"/>
            <a:lstStyle/>
            <a:p>
              <a:endParaRPr/>
            </a:p>
          </p:txBody>
        </p:sp>
        <p:pic>
          <p:nvPicPr>
            <p:cNvPr id="107" name="object 107"/>
            <p:cNvPicPr/>
            <p:nvPr/>
          </p:nvPicPr>
          <p:blipFill>
            <a:blip r:embed="rId7" cstate="print"/>
            <a:stretch>
              <a:fillRect/>
            </a:stretch>
          </p:blipFill>
          <p:spPr>
            <a:xfrm>
              <a:off x="10668000" y="6181344"/>
              <a:ext cx="292607" cy="310896"/>
            </a:xfrm>
            <a:prstGeom prst="rect">
              <a:avLst/>
            </a:prstGeom>
          </p:spPr>
        </p:pic>
        <p:pic>
          <p:nvPicPr>
            <p:cNvPr id="108" name="object 108"/>
            <p:cNvPicPr/>
            <p:nvPr/>
          </p:nvPicPr>
          <p:blipFill>
            <a:blip r:embed="rId18" cstate="print"/>
            <a:stretch>
              <a:fillRect/>
            </a:stretch>
          </p:blipFill>
          <p:spPr>
            <a:xfrm>
              <a:off x="11042904" y="6219774"/>
              <a:ext cx="759739" cy="213664"/>
            </a:xfrm>
            <a:prstGeom prst="rect">
              <a:avLst/>
            </a:prstGeom>
          </p:spPr>
        </p:pic>
      </p:grpSp>
      <p:sp>
        <p:nvSpPr>
          <p:cNvPr id="110" name="object 110"/>
          <p:cNvSpPr/>
          <p:nvPr/>
        </p:nvSpPr>
        <p:spPr>
          <a:xfrm>
            <a:off x="7994904" y="6551676"/>
            <a:ext cx="1793875" cy="692150"/>
          </a:xfrm>
          <a:custGeom>
            <a:avLst/>
            <a:gdLst/>
            <a:ahLst/>
            <a:cxnLst/>
            <a:rect l="l" t="t" r="r" b="b"/>
            <a:pathLst>
              <a:path w="1793875" h="692150">
                <a:moveTo>
                  <a:pt x="1793748" y="0"/>
                </a:moveTo>
                <a:lnTo>
                  <a:pt x="0" y="0"/>
                </a:lnTo>
                <a:lnTo>
                  <a:pt x="0" y="691896"/>
                </a:lnTo>
                <a:lnTo>
                  <a:pt x="1793748" y="691896"/>
                </a:lnTo>
                <a:lnTo>
                  <a:pt x="1793748" y="0"/>
                </a:lnTo>
                <a:close/>
              </a:path>
            </a:pathLst>
          </a:custGeom>
          <a:solidFill>
            <a:srgbClr val="7A70F3"/>
          </a:solidFill>
        </p:spPr>
        <p:txBody>
          <a:bodyPr wrap="square" lIns="0" tIns="0" rIns="0" bIns="0" rtlCol="0"/>
          <a:lstStyle/>
          <a:p>
            <a:r>
              <a:rPr lang="en-IN" sz="1400" dirty="0">
                <a:solidFill>
                  <a:schemeClr val="bg1"/>
                </a:solidFill>
              </a:rPr>
              <a:t>He makes a budget list to spend for his sisters birthday.</a:t>
            </a:r>
            <a:endParaRPr sz="1400" dirty="0">
              <a:solidFill>
                <a:schemeClr val="bg1"/>
              </a:solidFill>
            </a:endParaRPr>
          </a:p>
        </p:txBody>
      </p:sp>
      <p:sp>
        <p:nvSpPr>
          <p:cNvPr id="115" name="object 115"/>
          <p:cNvSpPr/>
          <p:nvPr/>
        </p:nvSpPr>
        <p:spPr>
          <a:xfrm>
            <a:off x="5492322" y="6492240"/>
            <a:ext cx="1874520" cy="751840"/>
          </a:xfrm>
          <a:custGeom>
            <a:avLst/>
            <a:gdLst/>
            <a:ahLst/>
            <a:cxnLst/>
            <a:rect l="l" t="t" r="r" b="b"/>
            <a:pathLst>
              <a:path w="1874520" h="751840">
                <a:moveTo>
                  <a:pt x="1874520" y="0"/>
                </a:moveTo>
                <a:lnTo>
                  <a:pt x="0" y="0"/>
                </a:lnTo>
                <a:lnTo>
                  <a:pt x="0" y="751331"/>
                </a:lnTo>
                <a:lnTo>
                  <a:pt x="1874520" y="751331"/>
                </a:lnTo>
                <a:lnTo>
                  <a:pt x="1874520" y="0"/>
                </a:lnTo>
                <a:close/>
              </a:path>
            </a:pathLst>
          </a:custGeom>
          <a:solidFill>
            <a:srgbClr val="7A70F3"/>
          </a:solidFill>
        </p:spPr>
        <p:txBody>
          <a:bodyPr wrap="square" lIns="0" tIns="0" rIns="0" bIns="0" rtlCol="0"/>
          <a:lstStyle/>
          <a:p>
            <a:r>
              <a:rPr lang="en-IN" sz="1400" dirty="0">
                <a:solidFill>
                  <a:schemeClr val="bg1"/>
                </a:solidFill>
              </a:rPr>
              <a:t>He then turns to the app for managing his budgets using tools</a:t>
            </a:r>
            <a:endParaRPr sz="1400" dirty="0">
              <a:solidFill>
                <a:schemeClr val="bg1"/>
              </a:solidFill>
            </a:endParaRPr>
          </a:p>
        </p:txBody>
      </p:sp>
      <p:sp>
        <p:nvSpPr>
          <p:cNvPr id="122" name="object 122"/>
          <p:cNvSpPr/>
          <p:nvPr/>
        </p:nvSpPr>
        <p:spPr>
          <a:xfrm>
            <a:off x="2918460" y="6501384"/>
            <a:ext cx="1978660" cy="692150"/>
          </a:xfrm>
          <a:custGeom>
            <a:avLst/>
            <a:gdLst/>
            <a:ahLst/>
            <a:cxnLst/>
            <a:rect l="l" t="t" r="r" b="b"/>
            <a:pathLst>
              <a:path w="1978660" h="692150">
                <a:moveTo>
                  <a:pt x="1978152" y="0"/>
                </a:moveTo>
                <a:lnTo>
                  <a:pt x="0" y="0"/>
                </a:lnTo>
                <a:lnTo>
                  <a:pt x="0" y="691895"/>
                </a:lnTo>
                <a:lnTo>
                  <a:pt x="1978152" y="691895"/>
                </a:lnTo>
                <a:lnTo>
                  <a:pt x="1978152" y="0"/>
                </a:lnTo>
                <a:close/>
              </a:path>
            </a:pathLst>
          </a:custGeom>
          <a:solidFill>
            <a:srgbClr val="FF0000"/>
          </a:solidFill>
        </p:spPr>
        <p:txBody>
          <a:bodyPr wrap="square" lIns="0" tIns="0" rIns="0" bIns="0" rtlCol="0"/>
          <a:lstStyle/>
          <a:p>
            <a:endParaRPr/>
          </a:p>
        </p:txBody>
      </p:sp>
      <p:pic>
        <p:nvPicPr>
          <p:cNvPr id="126" name="object 126"/>
          <p:cNvPicPr/>
          <p:nvPr/>
        </p:nvPicPr>
        <p:blipFill>
          <a:blip r:embed="rId7" cstate="print"/>
          <a:stretch>
            <a:fillRect/>
          </a:stretch>
        </p:blipFill>
        <p:spPr>
          <a:xfrm>
            <a:off x="3403091" y="6091428"/>
            <a:ext cx="292608" cy="312420"/>
          </a:xfrm>
          <a:prstGeom prst="rect">
            <a:avLst/>
          </a:prstGeom>
        </p:spPr>
      </p:pic>
      <p:pic>
        <p:nvPicPr>
          <p:cNvPr id="127" name="object 127"/>
          <p:cNvPicPr/>
          <p:nvPr/>
        </p:nvPicPr>
        <p:blipFill>
          <a:blip r:embed="rId19" cstate="print"/>
          <a:stretch>
            <a:fillRect/>
          </a:stretch>
        </p:blipFill>
        <p:spPr>
          <a:xfrm>
            <a:off x="3776471" y="6131305"/>
            <a:ext cx="759383" cy="213360"/>
          </a:xfrm>
          <a:prstGeom prst="rect">
            <a:avLst/>
          </a:prstGeom>
        </p:spPr>
      </p:pic>
      <p:sp>
        <p:nvSpPr>
          <p:cNvPr id="128" name="object 128"/>
          <p:cNvSpPr/>
          <p:nvPr/>
        </p:nvSpPr>
        <p:spPr>
          <a:xfrm>
            <a:off x="7320533" y="5403088"/>
            <a:ext cx="668020" cy="85725"/>
          </a:xfrm>
          <a:custGeom>
            <a:avLst/>
            <a:gdLst/>
            <a:ahLst/>
            <a:cxnLst/>
            <a:rect l="l" t="t" r="r" b="b"/>
            <a:pathLst>
              <a:path w="668020" h="85725">
                <a:moveTo>
                  <a:pt x="581914" y="0"/>
                </a:moveTo>
                <a:lnTo>
                  <a:pt x="581914" y="85725"/>
                </a:lnTo>
                <a:lnTo>
                  <a:pt x="639148" y="57150"/>
                </a:lnTo>
                <a:lnTo>
                  <a:pt x="596138" y="57150"/>
                </a:lnTo>
                <a:lnTo>
                  <a:pt x="596138" y="28575"/>
                </a:lnTo>
                <a:lnTo>
                  <a:pt x="638979" y="28575"/>
                </a:lnTo>
                <a:lnTo>
                  <a:pt x="581914" y="0"/>
                </a:lnTo>
                <a:close/>
              </a:path>
              <a:path w="668020" h="85725">
                <a:moveTo>
                  <a:pt x="581914" y="28575"/>
                </a:moveTo>
                <a:lnTo>
                  <a:pt x="0" y="28575"/>
                </a:lnTo>
                <a:lnTo>
                  <a:pt x="0" y="57150"/>
                </a:lnTo>
                <a:lnTo>
                  <a:pt x="581914" y="57150"/>
                </a:lnTo>
                <a:lnTo>
                  <a:pt x="581914" y="28575"/>
                </a:lnTo>
                <a:close/>
              </a:path>
              <a:path w="668020" h="85725">
                <a:moveTo>
                  <a:pt x="638979" y="28575"/>
                </a:moveTo>
                <a:lnTo>
                  <a:pt x="596138" y="28575"/>
                </a:lnTo>
                <a:lnTo>
                  <a:pt x="596138" y="57150"/>
                </a:lnTo>
                <a:lnTo>
                  <a:pt x="639148" y="57150"/>
                </a:lnTo>
                <a:lnTo>
                  <a:pt x="667639" y="42925"/>
                </a:lnTo>
                <a:lnTo>
                  <a:pt x="638979" y="28575"/>
                </a:lnTo>
                <a:close/>
              </a:path>
            </a:pathLst>
          </a:custGeom>
          <a:solidFill>
            <a:srgbClr val="7A70F3"/>
          </a:solidFill>
        </p:spPr>
        <p:txBody>
          <a:bodyPr wrap="square" lIns="0" tIns="0" rIns="0" bIns="0" rtlCol="0"/>
          <a:lstStyle/>
          <a:p>
            <a:endParaRPr/>
          </a:p>
        </p:txBody>
      </p:sp>
      <p:sp>
        <p:nvSpPr>
          <p:cNvPr id="130" name="object 130"/>
          <p:cNvSpPr/>
          <p:nvPr/>
        </p:nvSpPr>
        <p:spPr>
          <a:xfrm>
            <a:off x="348995" y="8136635"/>
            <a:ext cx="2150745" cy="692150"/>
          </a:xfrm>
          <a:custGeom>
            <a:avLst/>
            <a:gdLst/>
            <a:ahLst/>
            <a:cxnLst/>
            <a:rect l="l" t="t" r="r" b="b"/>
            <a:pathLst>
              <a:path w="2150745" h="692150">
                <a:moveTo>
                  <a:pt x="2150364" y="0"/>
                </a:moveTo>
                <a:lnTo>
                  <a:pt x="0" y="0"/>
                </a:lnTo>
                <a:lnTo>
                  <a:pt x="0" y="691895"/>
                </a:lnTo>
                <a:lnTo>
                  <a:pt x="2150364" y="691895"/>
                </a:lnTo>
                <a:lnTo>
                  <a:pt x="2150364" y="0"/>
                </a:lnTo>
                <a:close/>
              </a:path>
            </a:pathLst>
          </a:custGeom>
          <a:solidFill>
            <a:srgbClr val="7A70F3"/>
          </a:solidFill>
        </p:spPr>
        <p:txBody>
          <a:bodyPr wrap="square" lIns="0" tIns="0" rIns="0" bIns="0" rtlCol="0"/>
          <a:lstStyle/>
          <a:p>
            <a:endParaRPr/>
          </a:p>
        </p:txBody>
      </p:sp>
      <p:pic>
        <p:nvPicPr>
          <p:cNvPr id="134" name="object 134"/>
          <p:cNvPicPr/>
          <p:nvPr/>
        </p:nvPicPr>
        <p:blipFill>
          <a:blip r:embed="rId7" cstate="print"/>
          <a:stretch>
            <a:fillRect/>
          </a:stretch>
        </p:blipFill>
        <p:spPr>
          <a:xfrm>
            <a:off x="867155" y="7748016"/>
            <a:ext cx="292607" cy="312419"/>
          </a:xfrm>
          <a:prstGeom prst="rect">
            <a:avLst/>
          </a:prstGeom>
        </p:spPr>
      </p:pic>
      <p:pic>
        <p:nvPicPr>
          <p:cNvPr id="135" name="object 135"/>
          <p:cNvPicPr/>
          <p:nvPr/>
        </p:nvPicPr>
        <p:blipFill>
          <a:blip r:embed="rId20" cstate="print"/>
          <a:stretch>
            <a:fillRect/>
          </a:stretch>
        </p:blipFill>
        <p:spPr>
          <a:xfrm>
            <a:off x="1240536" y="7787385"/>
            <a:ext cx="862393" cy="213360"/>
          </a:xfrm>
          <a:prstGeom prst="rect">
            <a:avLst/>
          </a:prstGeom>
        </p:spPr>
      </p:pic>
      <p:sp>
        <p:nvSpPr>
          <p:cNvPr id="137" name="object 137"/>
          <p:cNvSpPr/>
          <p:nvPr/>
        </p:nvSpPr>
        <p:spPr>
          <a:xfrm>
            <a:off x="2993135" y="8078723"/>
            <a:ext cx="2150745" cy="861060"/>
          </a:xfrm>
          <a:custGeom>
            <a:avLst/>
            <a:gdLst/>
            <a:ahLst/>
            <a:cxnLst/>
            <a:rect l="l" t="t" r="r" b="b"/>
            <a:pathLst>
              <a:path w="2150745" h="861059">
                <a:moveTo>
                  <a:pt x="2150364" y="0"/>
                </a:moveTo>
                <a:lnTo>
                  <a:pt x="0" y="0"/>
                </a:lnTo>
                <a:lnTo>
                  <a:pt x="0" y="861060"/>
                </a:lnTo>
                <a:lnTo>
                  <a:pt x="2150364" y="861060"/>
                </a:lnTo>
                <a:lnTo>
                  <a:pt x="2150364" y="0"/>
                </a:lnTo>
                <a:close/>
              </a:path>
            </a:pathLst>
          </a:custGeom>
          <a:solidFill>
            <a:srgbClr val="FF0000"/>
          </a:solidFill>
        </p:spPr>
        <p:txBody>
          <a:bodyPr wrap="square" lIns="0" tIns="0" rIns="0" bIns="0" rtlCol="0"/>
          <a:lstStyle/>
          <a:p>
            <a:endParaRPr/>
          </a:p>
        </p:txBody>
      </p:sp>
      <p:pic>
        <p:nvPicPr>
          <p:cNvPr id="141" name="object 141"/>
          <p:cNvPicPr/>
          <p:nvPr/>
        </p:nvPicPr>
        <p:blipFill>
          <a:blip r:embed="rId7" cstate="print"/>
          <a:stretch>
            <a:fillRect/>
          </a:stretch>
        </p:blipFill>
        <p:spPr>
          <a:xfrm>
            <a:off x="3462528" y="7680959"/>
            <a:ext cx="292608" cy="312419"/>
          </a:xfrm>
          <a:prstGeom prst="rect">
            <a:avLst/>
          </a:prstGeom>
        </p:spPr>
      </p:pic>
      <p:pic>
        <p:nvPicPr>
          <p:cNvPr id="142" name="object 142"/>
          <p:cNvPicPr/>
          <p:nvPr/>
        </p:nvPicPr>
        <p:blipFill>
          <a:blip r:embed="rId21" cstate="print"/>
          <a:stretch>
            <a:fillRect/>
          </a:stretch>
        </p:blipFill>
        <p:spPr>
          <a:xfrm>
            <a:off x="3835908" y="7720838"/>
            <a:ext cx="776808" cy="213360"/>
          </a:xfrm>
          <a:prstGeom prst="rect">
            <a:avLst/>
          </a:prstGeom>
        </p:spPr>
      </p:pic>
      <p:sp>
        <p:nvSpPr>
          <p:cNvPr id="144" name="object 144"/>
          <p:cNvSpPr/>
          <p:nvPr/>
        </p:nvSpPr>
        <p:spPr>
          <a:xfrm>
            <a:off x="5800344" y="8087868"/>
            <a:ext cx="2150745" cy="692150"/>
          </a:xfrm>
          <a:custGeom>
            <a:avLst/>
            <a:gdLst/>
            <a:ahLst/>
            <a:cxnLst/>
            <a:rect l="l" t="t" r="r" b="b"/>
            <a:pathLst>
              <a:path w="2150745" h="692150">
                <a:moveTo>
                  <a:pt x="2150363" y="0"/>
                </a:moveTo>
                <a:lnTo>
                  <a:pt x="0" y="0"/>
                </a:lnTo>
                <a:lnTo>
                  <a:pt x="0" y="691895"/>
                </a:lnTo>
                <a:lnTo>
                  <a:pt x="2150363" y="691895"/>
                </a:lnTo>
                <a:lnTo>
                  <a:pt x="2150363" y="0"/>
                </a:lnTo>
                <a:close/>
              </a:path>
            </a:pathLst>
          </a:custGeom>
          <a:solidFill>
            <a:srgbClr val="7A70F3"/>
          </a:solidFill>
        </p:spPr>
        <p:txBody>
          <a:bodyPr wrap="square" lIns="0" tIns="0" rIns="0" bIns="0" rtlCol="0"/>
          <a:lstStyle/>
          <a:p>
            <a:endParaRPr/>
          </a:p>
        </p:txBody>
      </p:sp>
      <p:pic>
        <p:nvPicPr>
          <p:cNvPr id="148" name="object 148"/>
          <p:cNvPicPr/>
          <p:nvPr/>
        </p:nvPicPr>
        <p:blipFill>
          <a:blip r:embed="rId7" cstate="print"/>
          <a:stretch>
            <a:fillRect/>
          </a:stretch>
        </p:blipFill>
        <p:spPr>
          <a:xfrm>
            <a:off x="6224015" y="7684007"/>
            <a:ext cx="292608" cy="310895"/>
          </a:xfrm>
          <a:prstGeom prst="rect">
            <a:avLst/>
          </a:prstGeom>
        </p:spPr>
      </p:pic>
      <p:pic>
        <p:nvPicPr>
          <p:cNvPr id="149" name="object 149"/>
          <p:cNvPicPr/>
          <p:nvPr/>
        </p:nvPicPr>
        <p:blipFill>
          <a:blip r:embed="rId22" cstate="print"/>
          <a:stretch>
            <a:fillRect/>
          </a:stretch>
        </p:blipFill>
        <p:spPr>
          <a:xfrm>
            <a:off x="6597650" y="7723378"/>
            <a:ext cx="776808" cy="213360"/>
          </a:xfrm>
          <a:prstGeom prst="rect">
            <a:avLst/>
          </a:prstGeom>
        </p:spPr>
      </p:pic>
      <p:sp>
        <p:nvSpPr>
          <p:cNvPr id="150" name="object 150"/>
          <p:cNvSpPr/>
          <p:nvPr/>
        </p:nvSpPr>
        <p:spPr>
          <a:xfrm>
            <a:off x="8252459" y="8912352"/>
            <a:ext cx="326390" cy="346075"/>
          </a:xfrm>
          <a:custGeom>
            <a:avLst/>
            <a:gdLst/>
            <a:ahLst/>
            <a:cxnLst/>
            <a:rect l="l" t="t" r="r" b="b"/>
            <a:pathLst>
              <a:path w="326390" h="346075">
                <a:moveTo>
                  <a:pt x="326135" y="0"/>
                </a:moveTo>
                <a:lnTo>
                  <a:pt x="0" y="0"/>
                </a:lnTo>
                <a:lnTo>
                  <a:pt x="0" y="345948"/>
                </a:lnTo>
                <a:lnTo>
                  <a:pt x="326135" y="345948"/>
                </a:lnTo>
                <a:lnTo>
                  <a:pt x="326135" y="0"/>
                </a:lnTo>
                <a:close/>
              </a:path>
            </a:pathLst>
          </a:custGeom>
          <a:solidFill>
            <a:srgbClr val="FF0000"/>
          </a:solidFill>
        </p:spPr>
        <p:txBody>
          <a:bodyPr wrap="square" lIns="0" tIns="0" rIns="0" bIns="0" rtlCol="0"/>
          <a:lstStyle/>
          <a:p>
            <a:endParaRPr/>
          </a:p>
        </p:txBody>
      </p:sp>
      <p:grpSp>
        <p:nvGrpSpPr>
          <p:cNvPr id="152" name="object 152"/>
          <p:cNvGrpSpPr/>
          <p:nvPr/>
        </p:nvGrpSpPr>
        <p:grpSpPr>
          <a:xfrm>
            <a:off x="545591" y="6515100"/>
            <a:ext cx="2374773" cy="678180"/>
            <a:chOff x="545591" y="6515100"/>
            <a:chExt cx="2374773" cy="678180"/>
          </a:xfrm>
        </p:grpSpPr>
        <p:sp>
          <p:nvSpPr>
            <p:cNvPr id="153" name="object 153"/>
            <p:cNvSpPr/>
            <p:nvPr/>
          </p:nvSpPr>
          <p:spPr>
            <a:xfrm>
              <a:off x="545591" y="6515100"/>
              <a:ext cx="1762125" cy="678180"/>
            </a:xfrm>
            <a:custGeom>
              <a:avLst/>
              <a:gdLst/>
              <a:ahLst/>
              <a:cxnLst/>
              <a:rect l="l" t="t" r="r" b="b"/>
              <a:pathLst>
                <a:path w="1762125" h="678179">
                  <a:moveTo>
                    <a:pt x="1761744" y="0"/>
                  </a:moveTo>
                  <a:lnTo>
                    <a:pt x="0" y="0"/>
                  </a:lnTo>
                  <a:lnTo>
                    <a:pt x="0" y="678180"/>
                  </a:lnTo>
                  <a:lnTo>
                    <a:pt x="1761744" y="678180"/>
                  </a:lnTo>
                  <a:lnTo>
                    <a:pt x="1761744" y="0"/>
                  </a:lnTo>
                  <a:close/>
                </a:path>
              </a:pathLst>
            </a:custGeom>
            <a:solidFill>
              <a:srgbClr val="7A70F3"/>
            </a:solidFill>
          </p:spPr>
          <p:txBody>
            <a:bodyPr wrap="square" lIns="0" tIns="0" rIns="0" bIns="0" rtlCol="0"/>
            <a:lstStyle/>
            <a:p>
              <a:endParaRPr/>
            </a:p>
          </p:txBody>
        </p:sp>
        <p:sp>
          <p:nvSpPr>
            <p:cNvPr id="157" name="object 157"/>
            <p:cNvSpPr/>
            <p:nvPr/>
          </p:nvSpPr>
          <p:spPr>
            <a:xfrm>
              <a:off x="2289809" y="6840220"/>
              <a:ext cx="630555" cy="85725"/>
            </a:xfrm>
            <a:custGeom>
              <a:avLst/>
              <a:gdLst/>
              <a:ahLst/>
              <a:cxnLst/>
              <a:rect l="l" t="t" r="r" b="b"/>
              <a:pathLst>
                <a:path w="630555" h="85725">
                  <a:moveTo>
                    <a:pt x="85725" y="0"/>
                  </a:moveTo>
                  <a:lnTo>
                    <a:pt x="0" y="42925"/>
                  </a:lnTo>
                  <a:lnTo>
                    <a:pt x="85725" y="85725"/>
                  </a:lnTo>
                  <a:lnTo>
                    <a:pt x="85725" y="57150"/>
                  </a:lnTo>
                  <a:lnTo>
                    <a:pt x="71373" y="57150"/>
                  </a:lnTo>
                  <a:lnTo>
                    <a:pt x="71373" y="28575"/>
                  </a:lnTo>
                  <a:lnTo>
                    <a:pt x="85725" y="28575"/>
                  </a:lnTo>
                  <a:lnTo>
                    <a:pt x="85725" y="0"/>
                  </a:lnTo>
                  <a:close/>
                </a:path>
                <a:path w="630555" h="85725">
                  <a:moveTo>
                    <a:pt x="85725" y="28575"/>
                  </a:moveTo>
                  <a:lnTo>
                    <a:pt x="71373" y="28575"/>
                  </a:lnTo>
                  <a:lnTo>
                    <a:pt x="71373" y="57150"/>
                  </a:lnTo>
                  <a:lnTo>
                    <a:pt x="85725" y="57150"/>
                  </a:lnTo>
                  <a:lnTo>
                    <a:pt x="85725" y="28575"/>
                  </a:lnTo>
                  <a:close/>
                </a:path>
                <a:path w="630555" h="85725">
                  <a:moveTo>
                    <a:pt x="630173" y="28575"/>
                  </a:moveTo>
                  <a:lnTo>
                    <a:pt x="85725" y="28575"/>
                  </a:lnTo>
                  <a:lnTo>
                    <a:pt x="85725" y="57150"/>
                  </a:lnTo>
                  <a:lnTo>
                    <a:pt x="630173" y="57150"/>
                  </a:lnTo>
                  <a:lnTo>
                    <a:pt x="630173" y="28575"/>
                  </a:lnTo>
                  <a:close/>
                </a:path>
              </a:pathLst>
            </a:custGeom>
            <a:solidFill>
              <a:srgbClr val="7A70F3"/>
            </a:solidFill>
          </p:spPr>
          <p:txBody>
            <a:bodyPr wrap="square" lIns="0" tIns="0" rIns="0" bIns="0" rtlCol="0"/>
            <a:lstStyle/>
            <a:p>
              <a:endParaRPr/>
            </a:p>
          </p:txBody>
        </p:sp>
      </p:grpSp>
      <p:sp>
        <p:nvSpPr>
          <p:cNvPr id="158" name="object 158"/>
          <p:cNvSpPr/>
          <p:nvPr/>
        </p:nvSpPr>
        <p:spPr>
          <a:xfrm>
            <a:off x="1392047" y="4600194"/>
            <a:ext cx="85725" cy="474980"/>
          </a:xfrm>
          <a:custGeom>
            <a:avLst/>
            <a:gdLst/>
            <a:ahLst/>
            <a:cxnLst/>
            <a:rect l="l" t="t" r="r" b="b"/>
            <a:pathLst>
              <a:path w="85725" h="474979">
                <a:moveTo>
                  <a:pt x="28570" y="388873"/>
                </a:moveTo>
                <a:lnTo>
                  <a:pt x="0" y="388873"/>
                </a:lnTo>
                <a:lnTo>
                  <a:pt x="42799" y="474598"/>
                </a:lnTo>
                <a:lnTo>
                  <a:pt x="78538" y="403225"/>
                </a:lnTo>
                <a:lnTo>
                  <a:pt x="28575" y="403225"/>
                </a:lnTo>
                <a:lnTo>
                  <a:pt x="28570" y="388873"/>
                </a:lnTo>
                <a:close/>
              </a:path>
              <a:path w="85725" h="474979">
                <a:moveTo>
                  <a:pt x="57022" y="0"/>
                </a:moveTo>
                <a:lnTo>
                  <a:pt x="28447" y="0"/>
                </a:lnTo>
                <a:lnTo>
                  <a:pt x="28575" y="403225"/>
                </a:lnTo>
                <a:lnTo>
                  <a:pt x="57150" y="403225"/>
                </a:lnTo>
                <a:lnTo>
                  <a:pt x="57022" y="0"/>
                </a:lnTo>
                <a:close/>
              </a:path>
              <a:path w="85725" h="474979">
                <a:moveTo>
                  <a:pt x="85725" y="388873"/>
                </a:moveTo>
                <a:lnTo>
                  <a:pt x="57145" y="388873"/>
                </a:lnTo>
                <a:lnTo>
                  <a:pt x="57150" y="403225"/>
                </a:lnTo>
                <a:lnTo>
                  <a:pt x="78538" y="403225"/>
                </a:lnTo>
                <a:lnTo>
                  <a:pt x="85725" y="388873"/>
                </a:lnTo>
                <a:close/>
              </a:path>
            </a:pathLst>
          </a:custGeom>
          <a:solidFill>
            <a:srgbClr val="7A70F3"/>
          </a:solidFill>
        </p:spPr>
        <p:txBody>
          <a:bodyPr wrap="square" lIns="0" tIns="0" rIns="0" bIns="0" rtlCol="0"/>
          <a:lstStyle/>
          <a:p>
            <a:endParaRPr/>
          </a:p>
        </p:txBody>
      </p:sp>
      <p:sp>
        <p:nvSpPr>
          <p:cNvPr id="159" name="object 159"/>
          <p:cNvSpPr/>
          <p:nvPr/>
        </p:nvSpPr>
        <p:spPr>
          <a:xfrm>
            <a:off x="4810505" y="5371084"/>
            <a:ext cx="668020" cy="85725"/>
          </a:xfrm>
          <a:custGeom>
            <a:avLst/>
            <a:gdLst/>
            <a:ahLst/>
            <a:cxnLst/>
            <a:rect l="l" t="t" r="r" b="b"/>
            <a:pathLst>
              <a:path w="668020" h="85725">
                <a:moveTo>
                  <a:pt x="581914" y="0"/>
                </a:moveTo>
                <a:lnTo>
                  <a:pt x="581914" y="85725"/>
                </a:lnTo>
                <a:lnTo>
                  <a:pt x="639148" y="57150"/>
                </a:lnTo>
                <a:lnTo>
                  <a:pt x="596138" y="57150"/>
                </a:lnTo>
                <a:lnTo>
                  <a:pt x="596138" y="28575"/>
                </a:lnTo>
                <a:lnTo>
                  <a:pt x="638979" y="28575"/>
                </a:lnTo>
                <a:lnTo>
                  <a:pt x="581914" y="0"/>
                </a:lnTo>
                <a:close/>
              </a:path>
              <a:path w="668020" h="85725">
                <a:moveTo>
                  <a:pt x="581914" y="28575"/>
                </a:moveTo>
                <a:lnTo>
                  <a:pt x="0" y="28575"/>
                </a:lnTo>
                <a:lnTo>
                  <a:pt x="0" y="57150"/>
                </a:lnTo>
                <a:lnTo>
                  <a:pt x="581914" y="57150"/>
                </a:lnTo>
                <a:lnTo>
                  <a:pt x="581914" y="28575"/>
                </a:lnTo>
                <a:close/>
              </a:path>
              <a:path w="668020" h="85725">
                <a:moveTo>
                  <a:pt x="638979" y="28575"/>
                </a:moveTo>
                <a:lnTo>
                  <a:pt x="596138" y="28575"/>
                </a:lnTo>
                <a:lnTo>
                  <a:pt x="596138" y="57150"/>
                </a:lnTo>
                <a:lnTo>
                  <a:pt x="639148" y="57150"/>
                </a:lnTo>
                <a:lnTo>
                  <a:pt x="667639" y="42925"/>
                </a:lnTo>
                <a:lnTo>
                  <a:pt x="638979" y="28575"/>
                </a:lnTo>
                <a:close/>
              </a:path>
            </a:pathLst>
          </a:custGeom>
          <a:solidFill>
            <a:srgbClr val="7A70F3"/>
          </a:solidFill>
        </p:spPr>
        <p:txBody>
          <a:bodyPr wrap="square" lIns="0" tIns="0" rIns="0" bIns="0" rtlCol="0"/>
          <a:lstStyle/>
          <a:p>
            <a:endParaRPr/>
          </a:p>
        </p:txBody>
      </p:sp>
      <p:sp>
        <p:nvSpPr>
          <p:cNvPr id="160" name="object 160"/>
          <p:cNvSpPr/>
          <p:nvPr/>
        </p:nvSpPr>
        <p:spPr>
          <a:xfrm>
            <a:off x="2410205" y="5453379"/>
            <a:ext cx="494030" cy="85725"/>
          </a:xfrm>
          <a:custGeom>
            <a:avLst/>
            <a:gdLst/>
            <a:ahLst/>
            <a:cxnLst/>
            <a:rect l="l" t="t" r="r" b="b"/>
            <a:pathLst>
              <a:path w="494030" h="85725">
                <a:moveTo>
                  <a:pt x="408177" y="0"/>
                </a:moveTo>
                <a:lnTo>
                  <a:pt x="408177" y="85725"/>
                </a:lnTo>
                <a:lnTo>
                  <a:pt x="465412" y="57150"/>
                </a:lnTo>
                <a:lnTo>
                  <a:pt x="422529" y="57150"/>
                </a:lnTo>
                <a:lnTo>
                  <a:pt x="422529" y="28575"/>
                </a:lnTo>
                <a:lnTo>
                  <a:pt x="465243" y="28575"/>
                </a:lnTo>
                <a:lnTo>
                  <a:pt x="408177" y="0"/>
                </a:lnTo>
                <a:close/>
              </a:path>
              <a:path w="494030" h="85725">
                <a:moveTo>
                  <a:pt x="408177" y="28575"/>
                </a:moveTo>
                <a:lnTo>
                  <a:pt x="0" y="28575"/>
                </a:lnTo>
                <a:lnTo>
                  <a:pt x="0" y="57150"/>
                </a:lnTo>
                <a:lnTo>
                  <a:pt x="408177" y="57150"/>
                </a:lnTo>
                <a:lnTo>
                  <a:pt x="408177" y="28575"/>
                </a:lnTo>
                <a:close/>
              </a:path>
              <a:path w="494030" h="85725">
                <a:moveTo>
                  <a:pt x="465243" y="28575"/>
                </a:moveTo>
                <a:lnTo>
                  <a:pt x="422529" y="28575"/>
                </a:lnTo>
                <a:lnTo>
                  <a:pt x="422529" y="57150"/>
                </a:lnTo>
                <a:lnTo>
                  <a:pt x="465412" y="57150"/>
                </a:lnTo>
                <a:lnTo>
                  <a:pt x="493902" y="42925"/>
                </a:lnTo>
                <a:lnTo>
                  <a:pt x="465243" y="28575"/>
                </a:lnTo>
                <a:close/>
              </a:path>
            </a:pathLst>
          </a:custGeom>
          <a:solidFill>
            <a:srgbClr val="7A70F3"/>
          </a:solidFill>
        </p:spPr>
        <p:txBody>
          <a:bodyPr wrap="square" lIns="0" tIns="0" rIns="0" bIns="0" rtlCol="0"/>
          <a:lstStyle/>
          <a:p>
            <a:endParaRPr/>
          </a:p>
        </p:txBody>
      </p:sp>
      <p:sp>
        <p:nvSpPr>
          <p:cNvPr id="161" name="object 161"/>
          <p:cNvSpPr/>
          <p:nvPr/>
        </p:nvSpPr>
        <p:spPr>
          <a:xfrm>
            <a:off x="9789414" y="6853935"/>
            <a:ext cx="591185" cy="85725"/>
          </a:xfrm>
          <a:custGeom>
            <a:avLst/>
            <a:gdLst/>
            <a:ahLst/>
            <a:cxnLst/>
            <a:rect l="l" t="t" r="r" b="b"/>
            <a:pathLst>
              <a:path w="591184" h="85725">
                <a:moveTo>
                  <a:pt x="85725" y="0"/>
                </a:moveTo>
                <a:lnTo>
                  <a:pt x="0" y="42925"/>
                </a:lnTo>
                <a:lnTo>
                  <a:pt x="85725" y="85724"/>
                </a:lnTo>
                <a:lnTo>
                  <a:pt x="85725" y="57149"/>
                </a:lnTo>
                <a:lnTo>
                  <a:pt x="71500" y="57149"/>
                </a:lnTo>
                <a:lnTo>
                  <a:pt x="71500" y="28574"/>
                </a:lnTo>
                <a:lnTo>
                  <a:pt x="85725" y="28574"/>
                </a:lnTo>
                <a:lnTo>
                  <a:pt x="85725" y="0"/>
                </a:lnTo>
                <a:close/>
              </a:path>
              <a:path w="591184" h="85725">
                <a:moveTo>
                  <a:pt x="85725" y="28574"/>
                </a:moveTo>
                <a:lnTo>
                  <a:pt x="71500" y="28574"/>
                </a:lnTo>
                <a:lnTo>
                  <a:pt x="71500" y="57149"/>
                </a:lnTo>
                <a:lnTo>
                  <a:pt x="85725" y="57149"/>
                </a:lnTo>
                <a:lnTo>
                  <a:pt x="85725" y="28574"/>
                </a:lnTo>
                <a:close/>
              </a:path>
              <a:path w="591184" h="85725">
                <a:moveTo>
                  <a:pt x="590803" y="28574"/>
                </a:moveTo>
                <a:lnTo>
                  <a:pt x="85725" y="28574"/>
                </a:lnTo>
                <a:lnTo>
                  <a:pt x="85725" y="57149"/>
                </a:lnTo>
                <a:lnTo>
                  <a:pt x="590803" y="57149"/>
                </a:lnTo>
                <a:lnTo>
                  <a:pt x="590803" y="28574"/>
                </a:lnTo>
                <a:close/>
              </a:path>
            </a:pathLst>
          </a:custGeom>
          <a:solidFill>
            <a:srgbClr val="7A70F3"/>
          </a:solidFill>
        </p:spPr>
        <p:txBody>
          <a:bodyPr wrap="square" lIns="0" tIns="0" rIns="0" bIns="0" rtlCol="0"/>
          <a:lstStyle/>
          <a:p>
            <a:endParaRPr/>
          </a:p>
        </p:txBody>
      </p:sp>
      <p:sp>
        <p:nvSpPr>
          <p:cNvPr id="162" name="object 162"/>
          <p:cNvSpPr/>
          <p:nvPr/>
        </p:nvSpPr>
        <p:spPr>
          <a:xfrm>
            <a:off x="7378445" y="6853935"/>
            <a:ext cx="630555" cy="85725"/>
          </a:xfrm>
          <a:custGeom>
            <a:avLst/>
            <a:gdLst/>
            <a:ahLst/>
            <a:cxnLst/>
            <a:rect l="l" t="t" r="r" b="b"/>
            <a:pathLst>
              <a:path w="630554" h="85725">
                <a:moveTo>
                  <a:pt x="85725" y="0"/>
                </a:moveTo>
                <a:lnTo>
                  <a:pt x="0" y="42925"/>
                </a:lnTo>
                <a:lnTo>
                  <a:pt x="85725" y="85724"/>
                </a:lnTo>
                <a:lnTo>
                  <a:pt x="85725" y="57149"/>
                </a:lnTo>
                <a:lnTo>
                  <a:pt x="71374" y="57149"/>
                </a:lnTo>
                <a:lnTo>
                  <a:pt x="71374" y="28574"/>
                </a:lnTo>
                <a:lnTo>
                  <a:pt x="85725" y="28574"/>
                </a:lnTo>
                <a:lnTo>
                  <a:pt x="85725" y="0"/>
                </a:lnTo>
                <a:close/>
              </a:path>
              <a:path w="630554" h="85725">
                <a:moveTo>
                  <a:pt x="85725" y="28574"/>
                </a:moveTo>
                <a:lnTo>
                  <a:pt x="71374" y="28574"/>
                </a:lnTo>
                <a:lnTo>
                  <a:pt x="71374" y="57149"/>
                </a:lnTo>
                <a:lnTo>
                  <a:pt x="85725" y="57149"/>
                </a:lnTo>
                <a:lnTo>
                  <a:pt x="85725" y="28574"/>
                </a:lnTo>
                <a:close/>
              </a:path>
              <a:path w="630554" h="85725">
                <a:moveTo>
                  <a:pt x="630174" y="28574"/>
                </a:moveTo>
                <a:lnTo>
                  <a:pt x="85725" y="28574"/>
                </a:lnTo>
                <a:lnTo>
                  <a:pt x="85725" y="57149"/>
                </a:lnTo>
                <a:lnTo>
                  <a:pt x="630174" y="57149"/>
                </a:lnTo>
                <a:lnTo>
                  <a:pt x="630174" y="28574"/>
                </a:lnTo>
                <a:close/>
              </a:path>
            </a:pathLst>
          </a:custGeom>
          <a:solidFill>
            <a:srgbClr val="7A70F3"/>
          </a:solidFill>
        </p:spPr>
        <p:txBody>
          <a:bodyPr wrap="square" lIns="0" tIns="0" rIns="0" bIns="0" rtlCol="0"/>
          <a:lstStyle/>
          <a:p>
            <a:endParaRPr/>
          </a:p>
        </p:txBody>
      </p:sp>
      <p:sp>
        <p:nvSpPr>
          <p:cNvPr id="163" name="object 163"/>
          <p:cNvSpPr/>
          <p:nvPr/>
        </p:nvSpPr>
        <p:spPr>
          <a:xfrm>
            <a:off x="4897373" y="6873747"/>
            <a:ext cx="630555" cy="85725"/>
          </a:xfrm>
          <a:custGeom>
            <a:avLst/>
            <a:gdLst/>
            <a:ahLst/>
            <a:cxnLst/>
            <a:rect l="l" t="t" r="r" b="b"/>
            <a:pathLst>
              <a:path w="630554" h="85725">
                <a:moveTo>
                  <a:pt x="85725" y="0"/>
                </a:moveTo>
                <a:lnTo>
                  <a:pt x="0" y="42925"/>
                </a:lnTo>
                <a:lnTo>
                  <a:pt x="85725" y="85725"/>
                </a:lnTo>
                <a:lnTo>
                  <a:pt x="85725" y="57150"/>
                </a:lnTo>
                <a:lnTo>
                  <a:pt x="71500" y="57150"/>
                </a:lnTo>
                <a:lnTo>
                  <a:pt x="71500" y="28575"/>
                </a:lnTo>
                <a:lnTo>
                  <a:pt x="85725" y="28575"/>
                </a:lnTo>
                <a:lnTo>
                  <a:pt x="85725" y="0"/>
                </a:lnTo>
                <a:close/>
              </a:path>
              <a:path w="630554" h="85725">
                <a:moveTo>
                  <a:pt x="85725" y="28575"/>
                </a:moveTo>
                <a:lnTo>
                  <a:pt x="71500" y="28575"/>
                </a:lnTo>
                <a:lnTo>
                  <a:pt x="71500" y="57150"/>
                </a:lnTo>
                <a:lnTo>
                  <a:pt x="85725" y="57150"/>
                </a:lnTo>
                <a:lnTo>
                  <a:pt x="85725" y="28575"/>
                </a:lnTo>
                <a:close/>
              </a:path>
              <a:path w="630554" h="85725">
                <a:moveTo>
                  <a:pt x="630174" y="28575"/>
                </a:moveTo>
                <a:lnTo>
                  <a:pt x="85725" y="28575"/>
                </a:lnTo>
                <a:lnTo>
                  <a:pt x="85725" y="57150"/>
                </a:lnTo>
                <a:lnTo>
                  <a:pt x="630174" y="57150"/>
                </a:lnTo>
                <a:lnTo>
                  <a:pt x="630174" y="28575"/>
                </a:lnTo>
                <a:close/>
              </a:path>
            </a:pathLst>
          </a:custGeom>
          <a:solidFill>
            <a:srgbClr val="7A70F3"/>
          </a:solidFill>
        </p:spPr>
        <p:txBody>
          <a:bodyPr wrap="square" lIns="0" tIns="0" rIns="0" bIns="0" rtlCol="0"/>
          <a:lstStyle/>
          <a:p>
            <a:endParaRPr/>
          </a:p>
        </p:txBody>
      </p:sp>
      <p:sp>
        <p:nvSpPr>
          <p:cNvPr id="164" name="object 164"/>
          <p:cNvSpPr/>
          <p:nvPr/>
        </p:nvSpPr>
        <p:spPr>
          <a:xfrm>
            <a:off x="1361566" y="7194042"/>
            <a:ext cx="85725" cy="474980"/>
          </a:xfrm>
          <a:custGeom>
            <a:avLst/>
            <a:gdLst/>
            <a:ahLst/>
            <a:cxnLst/>
            <a:rect l="l" t="t" r="r" b="b"/>
            <a:pathLst>
              <a:path w="85725" h="474979">
                <a:moveTo>
                  <a:pt x="28570" y="388873"/>
                </a:moveTo>
                <a:lnTo>
                  <a:pt x="0" y="388873"/>
                </a:lnTo>
                <a:lnTo>
                  <a:pt x="42799" y="474598"/>
                </a:lnTo>
                <a:lnTo>
                  <a:pt x="78538" y="403224"/>
                </a:lnTo>
                <a:lnTo>
                  <a:pt x="28575" y="403224"/>
                </a:lnTo>
                <a:lnTo>
                  <a:pt x="28570" y="388873"/>
                </a:lnTo>
                <a:close/>
              </a:path>
              <a:path w="85725" h="474979">
                <a:moveTo>
                  <a:pt x="57023" y="0"/>
                </a:moveTo>
                <a:lnTo>
                  <a:pt x="28448" y="0"/>
                </a:lnTo>
                <a:lnTo>
                  <a:pt x="28575" y="403224"/>
                </a:lnTo>
                <a:lnTo>
                  <a:pt x="57150" y="403224"/>
                </a:lnTo>
                <a:lnTo>
                  <a:pt x="57023" y="0"/>
                </a:lnTo>
                <a:close/>
              </a:path>
              <a:path w="85725" h="474979">
                <a:moveTo>
                  <a:pt x="85725" y="388873"/>
                </a:moveTo>
                <a:lnTo>
                  <a:pt x="57145" y="388873"/>
                </a:lnTo>
                <a:lnTo>
                  <a:pt x="57150" y="403224"/>
                </a:lnTo>
                <a:lnTo>
                  <a:pt x="78538" y="403224"/>
                </a:lnTo>
                <a:lnTo>
                  <a:pt x="85725" y="388873"/>
                </a:lnTo>
                <a:close/>
              </a:path>
            </a:pathLst>
          </a:custGeom>
          <a:solidFill>
            <a:srgbClr val="7A70F3"/>
          </a:solidFill>
        </p:spPr>
        <p:txBody>
          <a:bodyPr wrap="square" lIns="0" tIns="0" rIns="0" bIns="0" rtlCol="0"/>
          <a:lstStyle/>
          <a:p>
            <a:endParaRPr/>
          </a:p>
        </p:txBody>
      </p:sp>
      <p:sp>
        <p:nvSpPr>
          <p:cNvPr id="165" name="object 165"/>
          <p:cNvSpPr/>
          <p:nvPr/>
        </p:nvSpPr>
        <p:spPr>
          <a:xfrm>
            <a:off x="2500122" y="8391652"/>
            <a:ext cx="494030" cy="85725"/>
          </a:xfrm>
          <a:custGeom>
            <a:avLst/>
            <a:gdLst/>
            <a:ahLst/>
            <a:cxnLst/>
            <a:rect l="l" t="t" r="r" b="b"/>
            <a:pathLst>
              <a:path w="494030" h="85725">
                <a:moveTo>
                  <a:pt x="408177" y="0"/>
                </a:moveTo>
                <a:lnTo>
                  <a:pt x="408177" y="85725"/>
                </a:lnTo>
                <a:lnTo>
                  <a:pt x="465412" y="57150"/>
                </a:lnTo>
                <a:lnTo>
                  <a:pt x="422528" y="57150"/>
                </a:lnTo>
                <a:lnTo>
                  <a:pt x="422528" y="28575"/>
                </a:lnTo>
                <a:lnTo>
                  <a:pt x="465243" y="28575"/>
                </a:lnTo>
                <a:lnTo>
                  <a:pt x="408177" y="0"/>
                </a:lnTo>
                <a:close/>
              </a:path>
              <a:path w="494030" h="85725">
                <a:moveTo>
                  <a:pt x="408177" y="28575"/>
                </a:moveTo>
                <a:lnTo>
                  <a:pt x="0" y="28575"/>
                </a:lnTo>
                <a:lnTo>
                  <a:pt x="0" y="57150"/>
                </a:lnTo>
                <a:lnTo>
                  <a:pt x="408177" y="57150"/>
                </a:lnTo>
                <a:lnTo>
                  <a:pt x="408177" y="28575"/>
                </a:lnTo>
                <a:close/>
              </a:path>
              <a:path w="494030" h="85725">
                <a:moveTo>
                  <a:pt x="465243" y="28575"/>
                </a:moveTo>
                <a:lnTo>
                  <a:pt x="422528" y="28575"/>
                </a:lnTo>
                <a:lnTo>
                  <a:pt x="422528" y="57150"/>
                </a:lnTo>
                <a:lnTo>
                  <a:pt x="465412" y="57150"/>
                </a:lnTo>
                <a:lnTo>
                  <a:pt x="493902" y="42925"/>
                </a:lnTo>
                <a:lnTo>
                  <a:pt x="465243" y="28575"/>
                </a:lnTo>
                <a:close/>
              </a:path>
            </a:pathLst>
          </a:custGeom>
          <a:solidFill>
            <a:srgbClr val="7A70F3"/>
          </a:solidFill>
        </p:spPr>
        <p:txBody>
          <a:bodyPr wrap="square" lIns="0" tIns="0" rIns="0" bIns="0" rtlCol="0"/>
          <a:lstStyle/>
          <a:p>
            <a:endParaRPr/>
          </a:p>
        </p:txBody>
      </p:sp>
      <p:sp>
        <p:nvSpPr>
          <p:cNvPr id="166" name="object 166"/>
          <p:cNvSpPr/>
          <p:nvPr/>
        </p:nvSpPr>
        <p:spPr>
          <a:xfrm>
            <a:off x="5133594" y="8391652"/>
            <a:ext cx="668020" cy="85725"/>
          </a:xfrm>
          <a:custGeom>
            <a:avLst/>
            <a:gdLst/>
            <a:ahLst/>
            <a:cxnLst/>
            <a:rect l="l" t="t" r="r" b="b"/>
            <a:pathLst>
              <a:path w="668020" h="85725">
                <a:moveTo>
                  <a:pt x="581913" y="0"/>
                </a:moveTo>
                <a:lnTo>
                  <a:pt x="581913" y="85725"/>
                </a:lnTo>
                <a:lnTo>
                  <a:pt x="639148" y="57150"/>
                </a:lnTo>
                <a:lnTo>
                  <a:pt x="596138" y="57150"/>
                </a:lnTo>
                <a:lnTo>
                  <a:pt x="596138" y="28575"/>
                </a:lnTo>
                <a:lnTo>
                  <a:pt x="638979" y="28575"/>
                </a:lnTo>
                <a:lnTo>
                  <a:pt x="581913" y="0"/>
                </a:lnTo>
                <a:close/>
              </a:path>
              <a:path w="668020" h="85725">
                <a:moveTo>
                  <a:pt x="581913" y="28575"/>
                </a:moveTo>
                <a:lnTo>
                  <a:pt x="0" y="28575"/>
                </a:lnTo>
                <a:lnTo>
                  <a:pt x="0" y="57150"/>
                </a:lnTo>
                <a:lnTo>
                  <a:pt x="581913" y="57150"/>
                </a:lnTo>
                <a:lnTo>
                  <a:pt x="581913" y="28575"/>
                </a:lnTo>
                <a:close/>
              </a:path>
              <a:path w="668020" h="85725">
                <a:moveTo>
                  <a:pt x="638979" y="28575"/>
                </a:moveTo>
                <a:lnTo>
                  <a:pt x="596138" y="28575"/>
                </a:lnTo>
                <a:lnTo>
                  <a:pt x="596138" y="57150"/>
                </a:lnTo>
                <a:lnTo>
                  <a:pt x="639148" y="57150"/>
                </a:lnTo>
                <a:lnTo>
                  <a:pt x="667638" y="42925"/>
                </a:lnTo>
                <a:lnTo>
                  <a:pt x="638979" y="28575"/>
                </a:lnTo>
                <a:close/>
              </a:path>
            </a:pathLst>
          </a:custGeom>
          <a:solidFill>
            <a:srgbClr val="7A70F3"/>
          </a:solidFill>
        </p:spPr>
        <p:txBody>
          <a:bodyPr wrap="square" lIns="0" tIns="0" rIns="0" bIns="0" rtlCol="0"/>
          <a:lstStyle/>
          <a:p>
            <a:endParaRPr/>
          </a:p>
        </p:txBody>
      </p:sp>
      <p:pic>
        <p:nvPicPr>
          <p:cNvPr id="167" name="object 167"/>
          <p:cNvPicPr/>
          <p:nvPr/>
        </p:nvPicPr>
        <p:blipFill>
          <a:blip r:embed="rId23" cstate="print"/>
          <a:stretch>
            <a:fillRect/>
          </a:stretch>
        </p:blipFill>
        <p:spPr>
          <a:xfrm>
            <a:off x="662330" y="1335658"/>
            <a:ext cx="2346579" cy="274320"/>
          </a:xfrm>
          <a:prstGeom prst="rect">
            <a:avLst/>
          </a:prstGeom>
        </p:spPr>
      </p:pic>
      <p:sp>
        <p:nvSpPr>
          <p:cNvPr id="169" name="object 169"/>
          <p:cNvSpPr/>
          <p:nvPr/>
        </p:nvSpPr>
        <p:spPr>
          <a:xfrm>
            <a:off x="12588240" y="204561"/>
            <a:ext cx="5424170" cy="777240"/>
          </a:xfrm>
          <a:custGeom>
            <a:avLst/>
            <a:gdLst/>
            <a:ahLst/>
            <a:cxnLst/>
            <a:rect l="l" t="t" r="r" b="b"/>
            <a:pathLst>
              <a:path w="5424169" h="777240">
                <a:moveTo>
                  <a:pt x="5162423" y="0"/>
                </a:moveTo>
                <a:lnTo>
                  <a:pt x="261492" y="0"/>
                </a:lnTo>
                <a:lnTo>
                  <a:pt x="219082" y="3946"/>
                </a:lnTo>
                <a:lnTo>
                  <a:pt x="178848" y="15372"/>
                </a:lnTo>
                <a:lnTo>
                  <a:pt x="141330" y="33655"/>
                </a:lnTo>
                <a:lnTo>
                  <a:pt x="107067" y="58176"/>
                </a:lnTo>
                <a:lnTo>
                  <a:pt x="76596" y="88312"/>
                </a:lnTo>
                <a:lnTo>
                  <a:pt x="50458" y="123444"/>
                </a:lnTo>
                <a:lnTo>
                  <a:pt x="29191" y="162949"/>
                </a:lnTo>
                <a:lnTo>
                  <a:pt x="13332" y="206207"/>
                </a:lnTo>
                <a:lnTo>
                  <a:pt x="3423" y="252597"/>
                </a:lnTo>
                <a:lnTo>
                  <a:pt x="0" y="301498"/>
                </a:lnTo>
                <a:lnTo>
                  <a:pt x="0" y="475742"/>
                </a:lnTo>
                <a:lnTo>
                  <a:pt x="3423" y="524642"/>
                </a:lnTo>
                <a:lnTo>
                  <a:pt x="13332" y="571032"/>
                </a:lnTo>
                <a:lnTo>
                  <a:pt x="29191" y="614290"/>
                </a:lnTo>
                <a:lnTo>
                  <a:pt x="50458" y="653796"/>
                </a:lnTo>
                <a:lnTo>
                  <a:pt x="76596" y="688927"/>
                </a:lnTo>
                <a:lnTo>
                  <a:pt x="107067" y="719063"/>
                </a:lnTo>
                <a:lnTo>
                  <a:pt x="141330" y="743584"/>
                </a:lnTo>
                <a:lnTo>
                  <a:pt x="178848" y="761867"/>
                </a:lnTo>
                <a:lnTo>
                  <a:pt x="219082" y="773293"/>
                </a:lnTo>
                <a:lnTo>
                  <a:pt x="261492" y="777240"/>
                </a:lnTo>
                <a:lnTo>
                  <a:pt x="5162423" y="777240"/>
                </a:lnTo>
                <a:lnTo>
                  <a:pt x="5204833" y="773293"/>
                </a:lnTo>
                <a:lnTo>
                  <a:pt x="5245067" y="761867"/>
                </a:lnTo>
                <a:lnTo>
                  <a:pt x="5282585" y="743584"/>
                </a:lnTo>
                <a:lnTo>
                  <a:pt x="5316848" y="719063"/>
                </a:lnTo>
                <a:lnTo>
                  <a:pt x="5347319" y="688927"/>
                </a:lnTo>
                <a:lnTo>
                  <a:pt x="5373457" y="653796"/>
                </a:lnTo>
                <a:lnTo>
                  <a:pt x="5394724" y="614290"/>
                </a:lnTo>
                <a:lnTo>
                  <a:pt x="5410583" y="571032"/>
                </a:lnTo>
                <a:lnTo>
                  <a:pt x="5420492" y="524642"/>
                </a:lnTo>
                <a:lnTo>
                  <a:pt x="5423915" y="475742"/>
                </a:lnTo>
                <a:lnTo>
                  <a:pt x="5423915" y="301498"/>
                </a:lnTo>
                <a:lnTo>
                  <a:pt x="5420492" y="252597"/>
                </a:lnTo>
                <a:lnTo>
                  <a:pt x="5410583" y="206207"/>
                </a:lnTo>
                <a:lnTo>
                  <a:pt x="5394724" y="162949"/>
                </a:lnTo>
                <a:lnTo>
                  <a:pt x="5373457" y="123444"/>
                </a:lnTo>
                <a:lnTo>
                  <a:pt x="5347319" y="88312"/>
                </a:lnTo>
                <a:lnTo>
                  <a:pt x="5316848" y="58176"/>
                </a:lnTo>
                <a:lnTo>
                  <a:pt x="5282585" y="33655"/>
                </a:lnTo>
                <a:lnTo>
                  <a:pt x="5245067" y="15372"/>
                </a:lnTo>
                <a:lnTo>
                  <a:pt x="5204833" y="3946"/>
                </a:lnTo>
                <a:lnTo>
                  <a:pt x="5162423" y="0"/>
                </a:lnTo>
                <a:close/>
              </a:path>
            </a:pathLst>
          </a:custGeom>
          <a:solidFill>
            <a:srgbClr val="7A70F3"/>
          </a:solidFill>
        </p:spPr>
        <p:txBody>
          <a:bodyPr wrap="square" lIns="0" tIns="0" rIns="0" bIns="0" rtlCol="0"/>
          <a:lstStyle/>
          <a:p>
            <a:r>
              <a:rPr lang="en-IN" dirty="0"/>
              <a:t>F   </a:t>
            </a:r>
          </a:p>
          <a:p>
            <a:r>
              <a:rPr lang="en-IN" dirty="0"/>
              <a:t>  </a:t>
            </a:r>
            <a:r>
              <a:rPr lang="en-IN" dirty="0">
                <a:solidFill>
                  <a:schemeClr val="bg1"/>
                </a:solidFill>
              </a:rPr>
              <a:t>2.Potential Impacts and Benefits</a:t>
            </a:r>
            <a:endParaRPr dirty="0"/>
          </a:p>
        </p:txBody>
      </p:sp>
      <p:sp>
        <p:nvSpPr>
          <p:cNvPr id="171" name="object 171"/>
          <p:cNvSpPr/>
          <p:nvPr/>
        </p:nvSpPr>
        <p:spPr>
          <a:xfrm>
            <a:off x="12626340" y="1438655"/>
            <a:ext cx="5382895" cy="1885314"/>
          </a:xfrm>
          <a:custGeom>
            <a:avLst/>
            <a:gdLst/>
            <a:ahLst/>
            <a:cxnLst/>
            <a:rect l="l" t="t" r="r" b="b"/>
            <a:pathLst>
              <a:path w="5382894" h="1885314">
                <a:moveTo>
                  <a:pt x="5357113" y="0"/>
                </a:moveTo>
                <a:lnTo>
                  <a:pt x="34798" y="0"/>
                </a:lnTo>
                <a:lnTo>
                  <a:pt x="21270" y="1383"/>
                </a:lnTo>
                <a:lnTo>
                  <a:pt x="10207" y="5159"/>
                </a:lnTo>
                <a:lnTo>
                  <a:pt x="2740" y="10769"/>
                </a:lnTo>
                <a:lnTo>
                  <a:pt x="0" y="17652"/>
                </a:lnTo>
                <a:lnTo>
                  <a:pt x="0" y="1867535"/>
                </a:lnTo>
                <a:lnTo>
                  <a:pt x="2740" y="1874418"/>
                </a:lnTo>
                <a:lnTo>
                  <a:pt x="10207" y="1880028"/>
                </a:lnTo>
                <a:lnTo>
                  <a:pt x="21270" y="1883804"/>
                </a:lnTo>
                <a:lnTo>
                  <a:pt x="34798" y="1885188"/>
                </a:lnTo>
                <a:lnTo>
                  <a:pt x="5347969" y="1885188"/>
                </a:lnTo>
                <a:lnTo>
                  <a:pt x="5361497" y="1883804"/>
                </a:lnTo>
                <a:lnTo>
                  <a:pt x="5372560" y="1880028"/>
                </a:lnTo>
                <a:lnTo>
                  <a:pt x="5380027" y="1874418"/>
                </a:lnTo>
                <a:lnTo>
                  <a:pt x="5382767" y="1867535"/>
                </a:lnTo>
                <a:lnTo>
                  <a:pt x="5382767" y="12953"/>
                </a:lnTo>
                <a:lnTo>
                  <a:pt x="5379084" y="8509"/>
                </a:lnTo>
                <a:lnTo>
                  <a:pt x="5366004" y="1904"/>
                </a:lnTo>
                <a:lnTo>
                  <a:pt x="5357113" y="0"/>
                </a:lnTo>
                <a:close/>
              </a:path>
            </a:pathLst>
          </a:custGeom>
          <a:solidFill>
            <a:srgbClr val="DDDDDD"/>
          </a:solidFill>
        </p:spPr>
        <p:txBody>
          <a:bodyPr wrap="square" lIns="0" tIns="0" rIns="0" bIns="0" rtlCol="0"/>
          <a:lstStyle/>
          <a:p>
            <a:r>
              <a:rPr lang="en-IN" dirty="0"/>
              <a:t>    By providing users with detailed insights into their financial habits ,the app empowers them.</a:t>
            </a:r>
          </a:p>
          <a:p>
            <a:r>
              <a:rPr lang="en-IN" dirty="0"/>
              <a:t>      By offering personalized recommendations.</a:t>
            </a:r>
          </a:p>
          <a:p>
            <a:r>
              <a:rPr lang="en-IN" dirty="0"/>
              <a:t>       By leveraging data analytics tools like python and SQL ,better advices are given to the users.</a:t>
            </a:r>
          </a:p>
          <a:p>
            <a:r>
              <a:rPr lang="en-IN" dirty="0"/>
              <a:t>       Users can achieve their financial goals through goals. .</a:t>
            </a:r>
            <a:endParaRPr dirty="0"/>
          </a:p>
        </p:txBody>
      </p:sp>
      <p:sp>
        <p:nvSpPr>
          <p:cNvPr id="172" name="object 172"/>
          <p:cNvSpPr/>
          <p:nvPr/>
        </p:nvSpPr>
        <p:spPr>
          <a:xfrm>
            <a:off x="11211052" y="3345941"/>
            <a:ext cx="85725" cy="474980"/>
          </a:xfrm>
          <a:custGeom>
            <a:avLst/>
            <a:gdLst/>
            <a:ahLst/>
            <a:cxnLst/>
            <a:rect l="l" t="t" r="r" b="b"/>
            <a:pathLst>
              <a:path w="85725" h="474979">
                <a:moveTo>
                  <a:pt x="28575" y="388874"/>
                </a:moveTo>
                <a:lnTo>
                  <a:pt x="0" y="388874"/>
                </a:lnTo>
                <a:lnTo>
                  <a:pt x="42925" y="474598"/>
                </a:lnTo>
                <a:lnTo>
                  <a:pt x="78560" y="403225"/>
                </a:lnTo>
                <a:lnTo>
                  <a:pt x="28575" y="403225"/>
                </a:lnTo>
                <a:lnTo>
                  <a:pt x="28575" y="388874"/>
                </a:lnTo>
                <a:close/>
              </a:path>
              <a:path w="85725" h="474979">
                <a:moveTo>
                  <a:pt x="57150" y="0"/>
                </a:moveTo>
                <a:lnTo>
                  <a:pt x="28575" y="0"/>
                </a:lnTo>
                <a:lnTo>
                  <a:pt x="28575" y="403225"/>
                </a:lnTo>
                <a:lnTo>
                  <a:pt x="57150" y="403225"/>
                </a:lnTo>
                <a:lnTo>
                  <a:pt x="57150" y="0"/>
                </a:lnTo>
                <a:close/>
              </a:path>
              <a:path w="85725" h="474979">
                <a:moveTo>
                  <a:pt x="85725" y="388874"/>
                </a:moveTo>
                <a:lnTo>
                  <a:pt x="57150" y="388874"/>
                </a:lnTo>
                <a:lnTo>
                  <a:pt x="57150" y="403225"/>
                </a:lnTo>
                <a:lnTo>
                  <a:pt x="78560" y="403225"/>
                </a:lnTo>
                <a:lnTo>
                  <a:pt x="85725" y="388874"/>
                </a:lnTo>
                <a:close/>
              </a:path>
            </a:pathLst>
          </a:custGeom>
          <a:solidFill>
            <a:srgbClr val="7A70F3"/>
          </a:solidFill>
        </p:spPr>
        <p:txBody>
          <a:bodyPr wrap="square" lIns="0" tIns="0" rIns="0" bIns="0" rtlCol="0"/>
          <a:lstStyle/>
          <a:p>
            <a:endParaRPr/>
          </a:p>
        </p:txBody>
      </p:sp>
      <p:sp>
        <p:nvSpPr>
          <p:cNvPr id="181" name="object 181"/>
          <p:cNvSpPr txBox="1"/>
          <p:nvPr/>
        </p:nvSpPr>
        <p:spPr>
          <a:xfrm>
            <a:off x="12832460" y="1859382"/>
            <a:ext cx="88265" cy="1040765"/>
          </a:xfrm>
          <a:prstGeom prst="rect">
            <a:avLst/>
          </a:prstGeom>
        </p:spPr>
        <p:txBody>
          <a:bodyPr vert="horz" wrap="square" lIns="0" tIns="52069" rIns="0" bIns="0" rtlCol="0">
            <a:spAutoFit/>
          </a:bodyPr>
          <a:lstStyle/>
          <a:p>
            <a:pPr marL="12700">
              <a:lnSpc>
                <a:spcPct val="100000"/>
              </a:lnSpc>
              <a:spcBef>
                <a:spcPts val="409"/>
              </a:spcBef>
            </a:pPr>
            <a:r>
              <a:rPr sz="1400" dirty="0">
                <a:latin typeface="Arial MT"/>
                <a:cs typeface="Arial MT"/>
              </a:rPr>
              <a:t>•</a:t>
            </a:r>
            <a:endParaRPr sz="1400">
              <a:latin typeface="Arial MT"/>
              <a:cs typeface="Arial MT"/>
            </a:endParaRPr>
          </a:p>
          <a:p>
            <a:pPr marL="12700">
              <a:lnSpc>
                <a:spcPct val="100000"/>
              </a:lnSpc>
              <a:spcBef>
                <a:spcPts val="310"/>
              </a:spcBef>
            </a:pPr>
            <a:r>
              <a:rPr sz="1400" dirty="0">
                <a:latin typeface="Arial MT"/>
                <a:cs typeface="Arial MT"/>
              </a:rPr>
              <a:t>•</a:t>
            </a:r>
            <a:endParaRPr sz="1400">
              <a:latin typeface="Arial MT"/>
              <a:cs typeface="Arial MT"/>
            </a:endParaRPr>
          </a:p>
          <a:p>
            <a:pPr>
              <a:lnSpc>
                <a:spcPct val="100000"/>
              </a:lnSpc>
              <a:spcBef>
                <a:spcPts val="30"/>
              </a:spcBef>
            </a:pPr>
            <a:endParaRPr sz="2000">
              <a:latin typeface="Arial MT"/>
              <a:cs typeface="Arial MT"/>
            </a:endParaRPr>
          </a:p>
          <a:p>
            <a:pPr marL="12700">
              <a:lnSpc>
                <a:spcPct val="100000"/>
              </a:lnSpc>
            </a:pPr>
            <a:r>
              <a:rPr sz="1400" dirty="0">
                <a:latin typeface="Arial MT"/>
                <a:cs typeface="Arial MT"/>
              </a:rPr>
              <a:t>•</a:t>
            </a:r>
            <a:endParaRPr sz="1400">
              <a:latin typeface="Arial MT"/>
              <a:cs typeface="Arial MT"/>
            </a:endParaRPr>
          </a:p>
        </p:txBody>
      </p:sp>
      <p:sp>
        <p:nvSpPr>
          <p:cNvPr id="187" name="object 187"/>
          <p:cNvSpPr/>
          <p:nvPr/>
        </p:nvSpPr>
        <p:spPr>
          <a:xfrm>
            <a:off x="12593784" y="3612010"/>
            <a:ext cx="5417820" cy="928369"/>
          </a:xfrm>
          <a:custGeom>
            <a:avLst/>
            <a:gdLst/>
            <a:ahLst/>
            <a:cxnLst/>
            <a:rect l="l" t="t" r="r" b="b"/>
            <a:pathLst>
              <a:path w="5417819" h="928370">
                <a:moveTo>
                  <a:pt x="5156708" y="0"/>
                </a:moveTo>
                <a:lnTo>
                  <a:pt x="261112" y="0"/>
                </a:lnTo>
                <a:lnTo>
                  <a:pt x="222541" y="3903"/>
                </a:lnTo>
                <a:lnTo>
                  <a:pt x="185722" y="15241"/>
                </a:lnTo>
                <a:lnTo>
                  <a:pt x="151061" y="33457"/>
                </a:lnTo>
                <a:lnTo>
                  <a:pt x="118961" y="57996"/>
                </a:lnTo>
                <a:lnTo>
                  <a:pt x="89828" y="88301"/>
                </a:lnTo>
                <a:lnTo>
                  <a:pt x="64067" y="123814"/>
                </a:lnTo>
                <a:lnTo>
                  <a:pt x="42082" y="163981"/>
                </a:lnTo>
                <a:lnTo>
                  <a:pt x="24278" y="208244"/>
                </a:lnTo>
                <a:lnTo>
                  <a:pt x="11060" y="256046"/>
                </a:lnTo>
                <a:lnTo>
                  <a:pt x="2832" y="306832"/>
                </a:lnTo>
                <a:lnTo>
                  <a:pt x="0" y="360045"/>
                </a:lnTo>
                <a:lnTo>
                  <a:pt x="0" y="568071"/>
                </a:lnTo>
                <a:lnTo>
                  <a:pt x="2832" y="621283"/>
                </a:lnTo>
                <a:lnTo>
                  <a:pt x="11060" y="672069"/>
                </a:lnTo>
                <a:lnTo>
                  <a:pt x="24278" y="719871"/>
                </a:lnTo>
                <a:lnTo>
                  <a:pt x="42082" y="764134"/>
                </a:lnTo>
                <a:lnTo>
                  <a:pt x="64067" y="804301"/>
                </a:lnTo>
                <a:lnTo>
                  <a:pt x="89828" y="839814"/>
                </a:lnTo>
                <a:lnTo>
                  <a:pt x="118961" y="870119"/>
                </a:lnTo>
                <a:lnTo>
                  <a:pt x="151061" y="894658"/>
                </a:lnTo>
                <a:lnTo>
                  <a:pt x="185722" y="912874"/>
                </a:lnTo>
                <a:lnTo>
                  <a:pt x="222541" y="924212"/>
                </a:lnTo>
                <a:lnTo>
                  <a:pt x="261112" y="928116"/>
                </a:lnTo>
                <a:lnTo>
                  <a:pt x="5156708" y="928116"/>
                </a:lnTo>
                <a:lnTo>
                  <a:pt x="5195278" y="924212"/>
                </a:lnTo>
                <a:lnTo>
                  <a:pt x="5232097" y="912874"/>
                </a:lnTo>
                <a:lnTo>
                  <a:pt x="5266758" y="894658"/>
                </a:lnTo>
                <a:lnTo>
                  <a:pt x="5298858" y="870119"/>
                </a:lnTo>
                <a:lnTo>
                  <a:pt x="5327991" y="839814"/>
                </a:lnTo>
                <a:lnTo>
                  <a:pt x="5353752" y="804301"/>
                </a:lnTo>
                <a:lnTo>
                  <a:pt x="5375737" y="764134"/>
                </a:lnTo>
                <a:lnTo>
                  <a:pt x="5393541" y="719871"/>
                </a:lnTo>
                <a:lnTo>
                  <a:pt x="5406759" y="672069"/>
                </a:lnTo>
                <a:lnTo>
                  <a:pt x="5414987" y="621283"/>
                </a:lnTo>
                <a:lnTo>
                  <a:pt x="5417820" y="568071"/>
                </a:lnTo>
                <a:lnTo>
                  <a:pt x="5417820" y="360045"/>
                </a:lnTo>
                <a:lnTo>
                  <a:pt x="5414987" y="306832"/>
                </a:lnTo>
                <a:lnTo>
                  <a:pt x="5406759" y="256046"/>
                </a:lnTo>
                <a:lnTo>
                  <a:pt x="5393541" y="208244"/>
                </a:lnTo>
                <a:lnTo>
                  <a:pt x="5375737" y="163981"/>
                </a:lnTo>
                <a:lnTo>
                  <a:pt x="5353752" y="123814"/>
                </a:lnTo>
                <a:lnTo>
                  <a:pt x="5327991" y="88301"/>
                </a:lnTo>
                <a:lnTo>
                  <a:pt x="5298858" y="57996"/>
                </a:lnTo>
                <a:lnTo>
                  <a:pt x="5266758" y="33457"/>
                </a:lnTo>
                <a:lnTo>
                  <a:pt x="5232097" y="15241"/>
                </a:lnTo>
                <a:lnTo>
                  <a:pt x="5195278" y="3903"/>
                </a:lnTo>
                <a:lnTo>
                  <a:pt x="5156708" y="0"/>
                </a:lnTo>
                <a:close/>
              </a:path>
            </a:pathLst>
          </a:custGeom>
          <a:solidFill>
            <a:srgbClr val="7A70F3"/>
          </a:solidFill>
        </p:spPr>
        <p:txBody>
          <a:bodyPr wrap="square" lIns="0" tIns="0" rIns="0" bIns="0" rtlCol="0"/>
          <a:lstStyle/>
          <a:p>
            <a:endParaRPr lang="en-IN" dirty="0"/>
          </a:p>
          <a:p>
            <a:r>
              <a:rPr lang="en-IN" dirty="0"/>
              <a:t>      </a:t>
            </a:r>
            <a:r>
              <a:rPr lang="en-IN" dirty="0">
                <a:solidFill>
                  <a:schemeClr val="bg1"/>
                </a:solidFill>
              </a:rPr>
              <a:t>3. Market Potential</a:t>
            </a:r>
            <a:endParaRPr dirty="0"/>
          </a:p>
        </p:txBody>
      </p:sp>
      <p:sp>
        <p:nvSpPr>
          <p:cNvPr id="191" name="object 191"/>
          <p:cNvSpPr/>
          <p:nvPr/>
        </p:nvSpPr>
        <p:spPr>
          <a:xfrm>
            <a:off x="12665964" y="4730496"/>
            <a:ext cx="5382895" cy="5366385"/>
          </a:xfrm>
          <a:custGeom>
            <a:avLst/>
            <a:gdLst/>
            <a:ahLst/>
            <a:cxnLst/>
            <a:rect l="l" t="t" r="r" b="b"/>
            <a:pathLst>
              <a:path w="5382894" h="5366384">
                <a:moveTo>
                  <a:pt x="5347970" y="0"/>
                </a:moveTo>
                <a:lnTo>
                  <a:pt x="34797" y="0"/>
                </a:lnTo>
                <a:lnTo>
                  <a:pt x="21270" y="3944"/>
                </a:lnTo>
                <a:lnTo>
                  <a:pt x="10207" y="14700"/>
                </a:lnTo>
                <a:lnTo>
                  <a:pt x="2740" y="30646"/>
                </a:lnTo>
                <a:lnTo>
                  <a:pt x="0" y="50164"/>
                </a:lnTo>
                <a:lnTo>
                  <a:pt x="0" y="5315775"/>
                </a:lnTo>
                <a:lnTo>
                  <a:pt x="2740" y="5335325"/>
                </a:lnTo>
                <a:lnTo>
                  <a:pt x="10207" y="5351291"/>
                </a:lnTo>
                <a:lnTo>
                  <a:pt x="21270" y="5362056"/>
                </a:lnTo>
                <a:lnTo>
                  <a:pt x="34797" y="5366004"/>
                </a:lnTo>
                <a:lnTo>
                  <a:pt x="5347970" y="5366004"/>
                </a:lnTo>
                <a:lnTo>
                  <a:pt x="5361497" y="5362056"/>
                </a:lnTo>
                <a:lnTo>
                  <a:pt x="5372560" y="5351291"/>
                </a:lnTo>
                <a:lnTo>
                  <a:pt x="5380027" y="5335325"/>
                </a:lnTo>
                <a:lnTo>
                  <a:pt x="5382768" y="5315775"/>
                </a:lnTo>
                <a:lnTo>
                  <a:pt x="5382768" y="50164"/>
                </a:lnTo>
                <a:lnTo>
                  <a:pt x="5367258" y="8465"/>
                </a:lnTo>
                <a:lnTo>
                  <a:pt x="5347970" y="0"/>
                </a:lnTo>
                <a:close/>
              </a:path>
            </a:pathLst>
          </a:custGeom>
          <a:solidFill>
            <a:srgbClr val="DDDDDD"/>
          </a:solidFill>
        </p:spPr>
        <p:txBody>
          <a:bodyPr wrap="square" lIns="0" tIns="0" rIns="0" bIns="0" rtlCol="0"/>
          <a:lstStyle/>
          <a:p>
            <a:r>
              <a:rPr lang="en-IN" dirty="0"/>
              <a:t>   . The financial tracking app is designed to cater to diverse demographics including young professionals, families and retirees by offering customizable features and insights tailored to their specific financial needs and goals.</a:t>
            </a:r>
          </a:p>
          <a:p>
            <a:r>
              <a:rPr lang="en-IN" dirty="0"/>
              <a:t>   . Its scalability is evident in its ability to adapt to various user profiles, accommodating differences in income levels, spending habits and financial priorities. </a:t>
            </a:r>
          </a:p>
        </p:txBody>
      </p:sp>
      <p:sp>
        <p:nvSpPr>
          <p:cNvPr id="194" name="object 194"/>
          <p:cNvSpPr txBox="1"/>
          <p:nvPr/>
        </p:nvSpPr>
        <p:spPr>
          <a:xfrm>
            <a:off x="17534382" y="4857115"/>
            <a:ext cx="250190" cy="168275"/>
          </a:xfrm>
          <a:prstGeom prst="rect">
            <a:avLst/>
          </a:prstGeom>
        </p:spPr>
        <p:txBody>
          <a:bodyPr vert="horz" wrap="square" lIns="0" tIns="17145" rIns="0" bIns="0" rtlCol="0">
            <a:spAutoFit/>
          </a:bodyPr>
          <a:lstStyle/>
          <a:p>
            <a:pPr marL="12700">
              <a:lnSpc>
                <a:spcPct val="100000"/>
              </a:lnSpc>
              <a:spcBef>
                <a:spcPts val="135"/>
              </a:spcBef>
            </a:pPr>
            <a:r>
              <a:rPr sz="900" b="1" u="sng" spc="15" dirty="0">
                <a:solidFill>
                  <a:srgbClr val="0000FF"/>
                </a:solidFill>
                <a:uFill>
                  <a:solidFill>
                    <a:srgbClr val="0000FF"/>
                  </a:solidFill>
                </a:uFill>
                <a:latin typeface="Calibri"/>
                <a:cs typeface="Calibri"/>
                <a:hlinkClick r:id="rId24"/>
              </a:rPr>
              <a:t>[13]</a:t>
            </a:r>
            <a:endParaRPr sz="900">
              <a:latin typeface="Calibri"/>
              <a:cs typeface="Calibri"/>
            </a:endParaRPr>
          </a:p>
        </p:txBody>
      </p:sp>
      <p:sp>
        <p:nvSpPr>
          <p:cNvPr id="196" name="TextBox 195">
            <a:extLst>
              <a:ext uri="{FF2B5EF4-FFF2-40B4-BE49-F238E27FC236}">
                <a16:creationId xmlns:a16="http://schemas.microsoft.com/office/drawing/2014/main" id="{6BDC8C3B-6E7B-11E1-0E6C-DB4A12BDA5AF}"/>
              </a:ext>
            </a:extLst>
          </p:cNvPr>
          <p:cNvSpPr txBox="1"/>
          <p:nvPr/>
        </p:nvSpPr>
        <p:spPr>
          <a:xfrm>
            <a:off x="543747" y="2676588"/>
            <a:ext cx="1792605" cy="646331"/>
          </a:xfrm>
          <a:prstGeom prst="rect">
            <a:avLst/>
          </a:prstGeom>
          <a:noFill/>
        </p:spPr>
        <p:txBody>
          <a:bodyPr wrap="square" rtlCol="0">
            <a:spAutoFit/>
          </a:bodyPr>
          <a:lstStyle/>
          <a:p>
            <a:r>
              <a:rPr lang="en-IN" sz="1200" dirty="0">
                <a:solidFill>
                  <a:schemeClr val="bg1"/>
                </a:solidFill>
              </a:rPr>
              <a:t>User downloads and installs the financial tracking app .</a:t>
            </a:r>
          </a:p>
        </p:txBody>
      </p:sp>
      <p:sp>
        <p:nvSpPr>
          <p:cNvPr id="197" name="TextBox 196">
            <a:extLst>
              <a:ext uri="{FF2B5EF4-FFF2-40B4-BE49-F238E27FC236}">
                <a16:creationId xmlns:a16="http://schemas.microsoft.com/office/drawing/2014/main" id="{A87FCFDB-919A-62EC-3922-03A883EB991E}"/>
              </a:ext>
            </a:extLst>
          </p:cNvPr>
          <p:cNvSpPr txBox="1"/>
          <p:nvPr/>
        </p:nvSpPr>
        <p:spPr>
          <a:xfrm>
            <a:off x="3034221" y="2730921"/>
            <a:ext cx="1764982" cy="523220"/>
          </a:xfrm>
          <a:prstGeom prst="rect">
            <a:avLst/>
          </a:prstGeom>
          <a:noFill/>
        </p:spPr>
        <p:txBody>
          <a:bodyPr wrap="square" rtlCol="0">
            <a:spAutoFit/>
          </a:bodyPr>
          <a:lstStyle/>
          <a:p>
            <a:r>
              <a:rPr lang="en-IN" sz="1400" dirty="0">
                <a:solidFill>
                  <a:schemeClr val="bg1"/>
                </a:solidFill>
              </a:rPr>
              <a:t>The user is prompted to create an account </a:t>
            </a:r>
          </a:p>
        </p:txBody>
      </p:sp>
      <p:sp>
        <p:nvSpPr>
          <p:cNvPr id="198" name="TextBox 197">
            <a:extLst>
              <a:ext uri="{FF2B5EF4-FFF2-40B4-BE49-F238E27FC236}">
                <a16:creationId xmlns:a16="http://schemas.microsoft.com/office/drawing/2014/main" id="{BFBAED39-EC69-74F9-421B-76E97CD0C012}"/>
              </a:ext>
            </a:extLst>
          </p:cNvPr>
          <p:cNvSpPr txBox="1"/>
          <p:nvPr/>
        </p:nvSpPr>
        <p:spPr>
          <a:xfrm>
            <a:off x="5420105" y="2727326"/>
            <a:ext cx="1921127" cy="646331"/>
          </a:xfrm>
          <a:prstGeom prst="rect">
            <a:avLst/>
          </a:prstGeom>
          <a:noFill/>
        </p:spPr>
        <p:txBody>
          <a:bodyPr wrap="square" rtlCol="0">
            <a:spAutoFit/>
          </a:bodyPr>
          <a:lstStyle/>
          <a:p>
            <a:r>
              <a:rPr lang="en-IN" sz="1200" dirty="0">
                <a:solidFill>
                  <a:schemeClr val="bg1"/>
                </a:solidFill>
              </a:rPr>
              <a:t>After account creation, the user is prompted to link their bank accounts.</a:t>
            </a:r>
          </a:p>
        </p:txBody>
      </p:sp>
      <p:sp>
        <p:nvSpPr>
          <p:cNvPr id="199" name="TextBox 198">
            <a:extLst>
              <a:ext uri="{FF2B5EF4-FFF2-40B4-BE49-F238E27FC236}">
                <a16:creationId xmlns:a16="http://schemas.microsoft.com/office/drawing/2014/main" id="{19658507-4E8C-1ABE-252B-BE4C7C4CB63E}"/>
              </a:ext>
            </a:extLst>
          </p:cNvPr>
          <p:cNvSpPr txBox="1"/>
          <p:nvPr/>
        </p:nvSpPr>
        <p:spPr>
          <a:xfrm>
            <a:off x="7879460" y="2691383"/>
            <a:ext cx="1792605" cy="738664"/>
          </a:xfrm>
          <a:prstGeom prst="rect">
            <a:avLst/>
          </a:prstGeom>
          <a:noFill/>
        </p:spPr>
        <p:txBody>
          <a:bodyPr wrap="square" rtlCol="0">
            <a:spAutoFit/>
          </a:bodyPr>
          <a:lstStyle/>
          <a:p>
            <a:r>
              <a:rPr lang="en-IN" sz="1400" dirty="0">
                <a:solidFill>
                  <a:schemeClr val="bg1"/>
                </a:solidFill>
              </a:rPr>
              <a:t>Once the accounts are </a:t>
            </a:r>
            <a:r>
              <a:rPr lang="en-IN" sz="1400" dirty="0" err="1">
                <a:solidFill>
                  <a:schemeClr val="bg1"/>
                </a:solidFill>
              </a:rPr>
              <a:t>linked,the</a:t>
            </a:r>
            <a:r>
              <a:rPr lang="en-IN" sz="1400" dirty="0">
                <a:solidFill>
                  <a:schemeClr val="bg1"/>
                </a:solidFill>
              </a:rPr>
              <a:t> app begins syncing</a:t>
            </a:r>
          </a:p>
        </p:txBody>
      </p:sp>
      <p:sp>
        <p:nvSpPr>
          <p:cNvPr id="200" name="TextBox 199">
            <a:extLst>
              <a:ext uri="{FF2B5EF4-FFF2-40B4-BE49-F238E27FC236}">
                <a16:creationId xmlns:a16="http://schemas.microsoft.com/office/drawing/2014/main" id="{7A61C083-6D09-B439-D4D2-2F0732739CD2}"/>
              </a:ext>
            </a:extLst>
          </p:cNvPr>
          <p:cNvSpPr txBox="1"/>
          <p:nvPr/>
        </p:nvSpPr>
        <p:spPr>
          <a:xfrm>
            <a:off x="10378058" y="2798062"/>
            <a:ext cx="1791715" cy="523220"/>
          </a:xfrm>
          <a:prstGeom prst="rect">
            <a:avLst/>
          </a:prstGeom>
          <a:noFill/>
        </p:spPr>
        <p:txBody>
          <a:bodyPr wrap="square" rtlCol="0">
            <a:spAutoFit/>
          </a:bodyPr>
          <a:lstStyle/>
          <a:p>
            <a:r>
              <a:rPr lang="en-IN" sz="1400" dirty="0">
                <a:solidFill>
                  <a:schemeClr val="bg1"/>
                </a:solidFill>
              </a:rPr>
              <a:t>The user explore the dashboard</a:t>
            </a:r>
          </a:p>
        </p:txBody>
      </p:sp>
      <p:sp>
        <p:nvSpPr>
          <p:cNvPr id="201" name="TextBox 200">
            <a:extLst>
              <a:ext uri="{FF2B5EF4-FFF2-40B4-BE49-F238E27FC236}">
                <a16:creationId xmlns:a16="http://schemas.microsoft.com/office/drawing/2014/main" id="{1775E1FF-E2E0-887A-1CFC-FDDA93B27DA8}"/>
              </a:ext>
            </a:extLst>
          </p:cNvPr>
          <p:cNvSpPr txBox="1"/>
          <p:nvPr/>
        </p:nvSpPr>
        <p:spPr>
          <a:xfrm>
            <a:off x="10378057" y="3853435"/>
            <a:ext cx="2016507" cy="523220"/>
          </a:xfrm>
          <a:prstGeom prst="rect">
            <a:avLst/>
          </a:prstGeom>
          <a:noFill/>
        </p:spPr>
        <p:txBody>
          <a:bodyPr wrap="square" rtlCol="0">
            <a:spAutoFit/>
          </a:bodyPr>
          <a:lstStyle/>
          <a:p>
            <a:r>
              <a:rPr lang="en-IN" sz="1400" dirty="0">
                <a:solidFill>
                  <a:schemeClr val="bg1"/>
                </a:solidFill>
              </a:rPr>
              <a:t>It displays overview of their finances.</a:t>
            </a:r>
          </a:p>
        </p:txBody>
      </p:sp>
      <p:sp>
        <p:nvSpPr>
          <p:cNvPr id="202" name="TextBox 201">
            <a:extLst>
              <a:ext uri="{FF2B5EF4-FFF2-40B4-BE49-F238E27FC236}">
                <a16:creationId xmlns:a16="http://schemas.microsoft.com/office/drawing/2014/main" id="{E0B3BA2A-CB30-3CCA-AA2C-BA76F9AE0ACA}"/>
              </a:ext>
            </a:extLst>
          </p:cNvPr>
          <p:cNvSpPr txBox="1"/>
          <p:nvPr/>
        </p:nvSpPr>
        <p:spPr>
          <a:xfrm>
            <a:off x="7994904" y="3820668"/>
            <a:ext cx="1710690" cy="738664"/>
          </a:xfrm>
          <a:prstGeom prst="rect">
            <a:avLst/>
          </a:prstGeom>
          <a:noFill/>
        </p:spPr>
        <p:txBody>
          <a:bodyPr wrap="square" rtlCol="0">
            <a:spAutoFit/>
          </a:bodyPr>
          <a:lstStyle/>
          <a:p>
            <a:r>
              <a:rPr lang="en-IN" sz="1400" dirty="0">
                <a:solidFill>
                  <a:schemeClr val="bg1"/>
                </a:solidFill>
              </a:rPr>
              <a:t>They navigate to expense section to see overspending.</a:t>
            </a:r>
          </a:p>
        </p:txBody>
      </p:sp>
      <p:sp>
        <p:nvSpPr>
          <p:cNvPr id="203" name="TextBox 202">
            <a:extLst>
              <a:ext uri="{FF2B5EF4-FFF2-40B4-BE49-F238E27FC236}">
                <a16:creationId xmlns:a16="http://schemas.microsoft.com/office/drawing/2014/main" id="{BAE573BB-AF1F-E960-E646-337E15EB9694}"/>
              </a:ext>
            </a:extLst>
          </p:cNvPr>
          <p:cNvSpPr txBox="1"/>
          <p:nvPr/>
        </p:nvSpPr>
        <p:spPr>
          <a:xfrm>
            <a:off x="5480304" y="3853435"/>
            <a:ext cx="1752726" cy="738664"/>
          </a:xfrm>
          <a:prstGeom prst="rect">
            <a:avLst/>
          </a:prstGeom>
          <a:noFill/>
        </p:spPr>
        <p:txBody>
          <a:bodyPr wrap="square" rtlCol="0">
            <a:spAutoFit/>
          </a:bodyPr>
          <a:lstStyle/>
          <a:p>
            <a:r>
              <a:rPr lang="en-IN" sz="1400" dirty="0">
                <a:solidFill>
                  <a:schemeClr val="bg1"/>
                </a:solidFill>
              </a:rPr>
              <a:t>They navigate to the bills section to look for unpaid bills.</a:t>
            </a:r>
          </a:p>
        </p:txBody>
      </p:sp>
      <p:sp>
        <p:nvSpPr>
          <p:cNvPr id="204" name="TextBox 203">
            <a:extLst>
              <a:ext uri="{FF2B5EF4-FFF2-40B4-BE49-F238E27FC236}">
                <a16:creationId xmlns:a16="http://schemas.microsoft.com/office/drawing/2014/main" id="{039F0AF9-CDBD-34E6-C3E4-B66D5117E00D}"/>
              </a:ext>
            </a:extLst>
          </p:cNvPr>
          <p:cNvSpPr txBox="1"/>
          <p:nvPr/>
        </p:nvSpPr>
        <p:spPr>
          <a:xfrm>
            <a:off x="3127630" y="3811777"/>
            <a:ext cx="1711927" cy="738664"/>
          </a:xfrm>
          <a:prstGeom prst="rect">
            <a:avLst/>
          </a:prstGeom>
          <a:noFill/>
        </p:spPr>
        <p:txBody>
          <a:bodyPr wrap="square" rtlCol="0">
            <a:spAutoFit/>
          </a:bodyPr>
          <a:lstStyle/>
          <a:p>
            <a:r>
              <a:rPr lang="en-IN" sz="1400" dirty="0">
                <a:solidFill>
                  <a:schemeClr val="bg1"/>
                </a:solidFill>
              </a:rPr>
              <a:t>They notice a lot of unpaid bills from last month</a:t>
            </a:r>
          </a:p>
        </p:txBody>
      </p:sp>
      <p:sp>
        <p:nvSpPr>
          <p:cNvPr id="205" name="TextBox 204">
            <a:extLst>
              <a:ext uri="{FF2B5EF4-FFF2-40B4-BE49-F238E27FC236}">
                <a16:creationId xmlns:a16="http://schemas.microsoft.com/office/drawing/2014/main" id="{B52012AF-DFCF-1698-026D-5B7579BBE052}"/>
              </a:ext>
            </a:extLst>
          </p:cNvPr>
          <p:cNvSpPr txBox="1"/>
          <p:nvPr/>
        </p:nvSpPr>
        <p:spPr>
          <a:xfrm>
            <a:off x="662330" y="3866386"/>
            <a:ext cx="1774671" cy="738664"/>
          </a:xfrm>
          <a:prstGeom prst="rect">
            <a:avLst/>
          </a:prstGeom>
          <a:noFill/>
        </p:spPr>
        <p:txBody>
          <a:bodyPr wrap="square" rtlCol="0">
            <a:spAutoFit/>
          </a:bodyPr>
          <a:lstStyle/>
          <a:p>
            <a:r>
              <a:rPr lang="en-IN" sz="1400" dirty="0">
                <a:solidFill>
                  <a:schemeClr val="bg1"/>
                </a:solidFill>
              </a:rPr>
              <a:t>Quickly pays the bills from the help of the app.</a:t>
            </a:r>
          </a:p>
        </p:txBody>
      </p:sp>
      <p:sp>
        <p:nvSpPr>
          <p:cNvPr id="206" name="TextBox 205">
            <a:extLst>
              <a:ext uri="{FF2B5EF4-FFF2-40B4-BE49-F238E27FC236}">
                <a16:creationId xmlns:a16="http://schemas.microsoft.com/office/drawing/2014/main" id="{EFB3C58F-4CEE-322A-BE0B-BA3138537881}"/>
              </a:ext>
            </a:extLst>
          </p:cNvPr>
          <p:cNvSpPr txBox="1"/>
          <p:nvPr/>
        </p:nvSpPr>
        <p:spPr>
          <a:xfrm>
            <a:off x="472567" y="5084317"/>
            <a:ext cx="1978913" cy="738664"/>
          </a:xfrm>
          <a:prstGeom prst="rect">
            <a:avLst/>
          </a:prstGeom>
          <a:noFill/>
        </p:spPr>
        <p:txBody>
          <a:bodyPr wrap="square" rtlCol="0">
            <a:spAutoFit/>
          </a:bodyPr>
          <a:lstStyle/>
          <a:p>
            <a:r>
              <a:rPr lang="en-IN" sz="1400" dirty="0">
                <a:solidFill>
                  <a:schemeClr val="bg1"/>
                </a:solidFill>
              </a:rPr>
              <a:t>Based on the </a:t>
            </a:r>
            <a:r>
              <a:rPr lang="en-IN" sz="1400" dirty="0" err="1">
                <a:solidFill>
                  <a:schemeClr val="bg1"/>
                </a:solidFill>
              </a:rPr>
              <a:t>Dereks</a:t>
            </a:r>
            <a:r>
              <a:rPr lang="en-IN" sz="1400" dirty="0">
                <a:solidFill>
                  <a:schemeClr val="bg1"/>
                </a:solidFill>
              </a:rPr>
              <a:t> transaction </a:t>
            </a:r>
            <a:r>
              <a:rPr lang="en-IN" sz="1400" dirty="0" err="1">
                <a:solidFill>
                  <a:schemeClr val="bg1"/>
                </a:solidFill>
              </a:rPr>
              <a:t>history,the</a:t>
            </a:r>
            <a:r>
              <a:rPr lang="en-IN" sz="1400" dirty="0">
                <a:solidFill>
                  <a:schemeClr val="bg1"/>
                </a:solidFill>
              </a:rPr>
              <a:t> app provides advice</a:t>
            </a:r>
          </a:p>
        </p:txBody>
      </p:sp>
      <p:sp>
        <p:nvSpPr>
          <p:cNvPr id="207" name="TextBox 206">
            <a:extLst>
              <a:ext uri="{FF2B5EF4-FFF2-40B4-BE49-F238E27FC236}">
                <a16:creationId xmlns:a16="http://schemas.microsoft.com/office/drawing/2014/main" id="{727F4C3D-3FAE-E490-94C5-3A159284EEA3}"/>
              </a:ext>
            </a:extLst>
          </p:cNvPr>
          <p:cNvSpPr txBox="1"/>
          <p:nvPr/>
        </p:nvSpPr>
        <p:spPr>
          <a:xfrm>
            <a:off x="2917826" y="5095367"/>
            <a:ext cx="1919476" cy="523220"/>
          </a:xfrm>
          <a:prstGeom prst="rect">
            <a:avLst/>
          </a:prstGeom>
          <a:noFill/>
        </p:spPr>
        <p:txBody>
          <a:bodyPr wrap="square" rtlCol="0">
            <a:spAutoFit/>
          </a:bodyPr>
          <a:lstStyle/>
          <a:p>
            <a:r>
              <a:rPr lang="en-IN" sz="1400" dirty="0">
                <a:solidFill>
                  <a:schemeClr val="bg1"/>
                </a:solidFill>
              </a:rPr>
              <a:t>Derek decides to set specific financial goals</a:t>
            </a:r>
          </a:p>
        </p:txBody>
      </p:sp>
      <p:sp>
        <p:nvSpPr>
          <p:cNvPr id="208" name="TextBox 207">
            <a:extLst>
              <a:ext uri="{FF2B5EF4-FFF2-40B4-BE49-F238E27FC236}">
                <a16:creationId xmlns:a16="http://schemas.microsoft.com/office/drawing/2014/main" id="{13AC8056-3B36-3332-FA1C-6E8359E88291}"/>
              </a:ext>
            </a:extLst>
          </p:cNvPr>
          <p:cNvSpPr txBox="1"/>
          <p:nvPr/>
        </p:nvSpPr>
        <p:spPr>
          <a:xfrm>
            <a:off x="5505320" y="5095367"/>
            <a:ext cx="1835911" cy="738664"/>
          </a:xfrm>
          <a:prstGeom prst="rect">
            <a:avLst/>
          </a:prstGeom>
          <a:noFill/>
        </p:spPr>
        <p:txBody>
          <a:bodyPr wrap="square" rtlCol="0">
            <a:spAutoFit/>
          </a:bodyPr>
          <a:lstStyle/>
          <a:p>
            <a:r>
              <a:rPr lang="en-IN" sz="1400" dirty="0">
                <a:solidFill>
                  <a:schemeClr val="bg1"/>
                </a:solidFill>
              </a:rPr>
              <a:t>Navigates to the goal section of the app and creates a new goal.</a:t>
            </a:r>
          </a:p>
        </p:txBody>
      </p:sp>
      <p:sp>
        <p:nvSpPr>
          <p:cNvPr id="210" name="TextBox 209">
            <a:extLst>
              <a:ext uri="{FF2B5EF4-FFF2-40B4-BE49-F238E27FC236}">
                <a16:creationId xmlns:a16="http://schemas.microsoft.com/office/drawing/2014/main" id="{0AEAFC00-D52F-FB1A-9D25-2C6F598CE333}"/>
              </a:ext>
            </a:extLst>
          </p:cNvPr>
          <p:cNvSpPr txBox="1"/>
          <p:nvPr/>
        </p:nvSpPr>
        <p:spPr>
          <a:xfrm>
            <a:off x="7951090" y="4976240"/>
            <a:ext cx="2127342" cy="738664"/>
          </a:xfrm>
          <a:prstGeom prst="rect">
            <a:avLst/>
          </a:prstGeom>
          <a:noFill/>
        </p:spPr>
        <p:txBody>
          <a:bodyPr wrap="square" rtlCol="0">
            <a:spAutoFit/>
          </a:bodyPr>
          <a:lstStyle/>
          <a:p>
            <a:r>
              <a:rPr lang="en-IN" sz="1400" dirty="0">
                <a:solidFill>
                  <a:schemeClr val="bg1"/>
                </a:solidFill>
              </a:rPr>
              <a:t>The app calculates the monthly savings or debt repayment for goal.</a:t>
            </a:r>
          </a:p>
        </p:txBody>
      </p:sp>
      <p:sp>
        <p:nvSpPr>
          <p:cNvPr id="213" name="TextBox 212">
            <a:extLst>
              <a:ext uri="{FF2B5EF4-FFF2-40B4-BE49-F238E27FC236}">
                <a16:creationId xmlns:a16="http://schemas.microsoft.com/office/drawing/2014/main" id="{DE4739FE-71FA-3A76-2B0B-7CB5821314A6}"/>
              </a:ext>
            </a:extLst>
          </p:cNvPr>
          <p:cNvSpPr txBox="1"/>
          <p:nvPr/>
        </p:nvSpPr>
        <p:spPr>
          <a:xfrm>
            <a:off x="10482198" y="5016014"/>
            <a:ext cx="1624220" cy="738664"/>
          </a:xfrm>
          <a:prstGeom prst="rect">
            <a:avLst/>
          </a:prstGeom>
          <a:noFill/>
        </p:spPr>
        <p:txBody>
          <a:bodyPr wrap="square" rtlCol="0">
            <a:spAutoFit/>
          </a:bodyPr>
          <a:lstStyle/>
          <a:p>
            <a:r>
              <a:rPr lang="en-IN" sz="1400" dirty="0">
                <a:solidFill>
                  <a:schemeClr val="bg1"/>
                </a:solidFill>
              </a:rPr>
              <a:t>Derek tracks progress of his achievable goal.</a:t>
            </a:r>
          </a:p>
        </p:txBody>
      </p:sp>
      <p:sp>
        <p:nvSpPr>
          <p:cNvPr id="214" name="TextBox 213">
            <a:extLst>
              <a:ext uri="{FF2B5EF4-FFF2-40B4-BE49-F238E27FC236}">
                <a16:creationId xmlns:a16="http://schemas.microsoft.com/office/drawing/2014/main" id="{5A499FE7-826D-3200-B781-875F3610D212}"/>
              </a:ext>
            </a:extLst>
          </p:cNvPr>
          <p:cNvSpPr txBox="1"/>
          <p:nvPr/>
        </p:nvSpPr>
        <p:spPr>
          <a:xfrm>
            <a:off x="565708" y="6548882"/>
            <a:ext cx="1742007" cy="738664"/>
          </a:xfrm>
          <a:prstGeom prst="rect">
            <a:avLst/>
          </a:prstGeom>
          <a:noFill/>
        </p:spPr>
        <p:txBody>
          <a:bodyPr wrap="square" rtlCol="0">
            <a:spAutoFit/>
          </a:bodyPr>
          <a:lstStyle/>
          <a:p>
            <a:r>
              <a:rPr lang="en-IN" sz="1400" dirty="0">
                <a:solidFill>
                  <a:schemeClr val="bg1"/>
                </a:solidFill>
              </a:rPr>
              <a:t>The app provides tools for tracking financial goals.</a:t>
            </a:r>
          </a:p>
        </p:txBody>
      </p:sp>
      <p:sp>
        <p:nvSpPr>
          <p:cNvPr id="215" name="TextBox 214">
            <a:extLst>
              <a:ext uri="{FF2B5EF4-FFF2-40B4-BE49-F238E27FC236}">
                <a16:creationId xmlns:a16="http://schemas.microsoft.com/office/drawing/2014/main" id="{58C8613D-40BF-63E1-3B0E-C378896554FE}"/>
              </a:ext>
            </a:extLst>
          </p:cNvPr>
          <p:cNvSpPr txBox="1"/>
          <p:nvPr/>
        </p:nvSpPr>
        <p:spPr>
          <a:xfrm>
            <a:off x="2933318" y="6501384"/>
            <a:ext cx="1951101" cy="738664"/>
          </a:xfrm>
          <a:prstGeom prst="rect">
            <a:avLst/>
          </a:prstGeom>
          <a:noFill/>
        </p:spPr>
        <p:txBody>
          <a:bodyPr wrap="square" rtlCol="0">
            <a:spAutoFit/>
          </a:bodyPr>
          <a:lstStyle/>
          <a:p>
            <a:r>
              <a:rPr lang="en-IN" sz="1400" dirty="0">
                <a:solidFill>
                  <a:schemeClr val="bg1"/>
                </a:solidFill>
              </a:rPr>
              <a:t>These tools include progress </a:t>
            </a:r>
            <a:r>
              <a:rPr lang="en-IN" sz="1400" dirty="0" err="1">
                <a:solidFill>
                  <a:schemeClr val="bg1"/>
                </a:solidFill>
              </a:rPr>
              <a:t>bars,charts</a:t>
            </a:r>
            <a:r>
              <a:rPr lang="en-IN" sz="1400" dirty="0">
                <a:solidFill>
                  <a:schemeClr val="bg1"/>
                </a:solidFill>
              </a:rPr>
              <a:t> and graphs</a:t>
            </a:r>
          </a:p>
        </p:txBody>
      </p:sp>
      <p:sp>
        <p:nvSpPr>
          <p:cNvPr id="217" name="TextBox 216">
            <a:extLst>
              <a:ext uri="{FF2B5EF4-FFF2-40B4-BE49-F238E27FC236}">
                <a16:creationId xmlns:a16="http://schemas.microsoft.com/office/drawing/2014/main" id="{B1A81C02-9C93-7865-C2E3-C68CA78D3557}"/>
              </a:ext>
            </a:extLst>
          </p:cNvPr>
          <p:cNvSpPr txBox="1"/>
          <p:nvPr/>
        </p:nvSpPr>
        <p:spPr>
          <a:xfrm>
            <a:off x="10377805" y="6515100"/>
            <a:ext cx="1728613" cy="738664"/>
          </a:xfrm>
          <a:prstGeom prst="rect">
            <a:avLst/>
          </a:prstGeom>
          <a:noFill/>
        </p:spPr>
        <p:txBody>
          <a:bodyPr wrap="square" rtlCol="0">
            <a:spAutoFit/>
          </a:bodyPr>
          <a:lstStyle/>
          <a:p>
            <a:r>
              <a:rPr lang="en-IN" sz="1400" dirty="0">
                <a:solidFill>
                  <a:schemeClr val="bg1"/>
                </a:solidFill>
              </a:rPr>
              <a:t>He sets a reminder for his sisters birthday coming .</a:t>
            </a:r>
          </a:p>
        </p:txBody>
      </p:sp>
      <p:sp>
        <p:nvSpPr>
          <p:cNvPr id="218" name="TextBox 217">
            <a:extLst>
              <a:ext uri="{FF2B5EF4-FFF2-40B4-BE49-F238E27FC236}">
                <a16:creationId xmlns:a16="http://schemas.microsoft.com/office/drawing/2014/main" id="{750AFF83-B299-DAA2-7208-C52C57D723BB}"/>
              </a:ext>
            </a:extLst>
          </p:cNvPr>
          <p:cNvSpPr txBox="1"/>
          <p:nvPr/>
        </p:nvSpPr>
        <p:spPr>
          <a:xfrm>
            <a:off x="348613" y="8125095"/>
            <a:ext cx="2098801" cy="738664"/>
          </a:xfrm>
          <a:prstGeom prst="rect">
            <a:avLst/>
          </a:prstGeom>
          <a:noFill/>
        </p:spPr>
        <p:txBody>
          <a:bodyPr wrap="square" rtlCol="0">
            <a:spAutoFit/>
          </a:bodyPr>
          <a:lstStyle/>
          <a:p>
            <a:r>
              <a:rPr lang="en-IN" sz="1400" dirty="0">
                <a:solidFill>
                  <a:schemeClr val="bg1"/>
                </a:solidFill>
              </a:rPr>
              <a:t>The spending by Derek in this month was far beyond expectations</a:t>
            </a:r>
          </a:p>
        </p:txBody>
      </p:sp>
      <p:sp>
        <p:nvSpPr>
          <p:cNvPr id="219" name="TextBox 218">
            <a:extLst>
              <a:ext uri="{FF2B5EF4-FFF2-40B4-BE49-F238E27FC236}">
                <a16:creationId xmlns:a16="http://schemas.microsoft.com/office/drawing/2014/main" id="{7A231D4D-F09B-04C1-C345-9AE1C8B299E7}"/>
              </a:ext>
            </a:extLst>
          </p:cNvPr>
          <p:cNvSpPr txBox="1"/>
          <p:nvPr/>
        </p:nvSpPr>
        <p:spPr>
          <a:xfrm>
            <a:off x="2972308" y="8223989"/>
            <a:ext cx="2150745" cy="738664"/>
          </a:xfrm>
          <a:prstGeom prst="rect">
            <a:avLst/>
          </a:prstGeom>
          <a:noFill/>
        </p:spPr>
        <p:txBody>
          <a:bodyPr wrap="square" rtlCol="0">
            <a:spAutoFit/>
          </a:bodyPr>
          <a:lstStyle/>
          <a:p>
            <a:r>
              <a:rPr lang="en-IN" sz="1400" dirty="0">
                <a:solidFill>
                  <a:schemeClr val="bg1"/>
                </a:solidFill>
              </a:rPr>
              <a:t>The app gives a notification to Derek to reduce his spendings.</a:t>
            </a:r>
          </a:p>
        </p:txBody>
      </p:sp>
      <p:sp>
        <p:nvSpPr>
          <p:cNvPr id="220" name="TextBox 219">
            <a:extLst>
              <a:ext uri="{FF2B5EF4-FFF2-40B4-BE49-F238E27FC236}">
                <a16:creationId xmlns:a16="http://schemas.microsoft.com/office/drawing/2014/main" id="{1E60FFBC-5A5A-04BB-DCBF-F8EC14C71950}"/>
              </a:ext>
            </a:extLst>
          </p:cNvPr>
          <p:cNvSpPr txBox="1"/>
          <p:nvPr/>
        </p:nvSpPr>
        <p:spPr>
          <a:xfrm>
            <a:off x="5779517" y="8146032"/>
            <a:ext cx="2143757" cy="738664"/>
          </a:xfrm>
          <a:prstGeom prst="rect">
            <a:avLst/>
          </a:prstGeom>
          <a:noFill/>
        </p:spPr>
        <p:txBody>
          <a:bodyPr wrap="square" rtlCol="0">
            <a:spAutoFit/>
          </a:bodyPr>
          <a:lstStyle/>
          <a:p>
            <a:r>
              <a:rPr lang="en-IN" sz="1400" dirty="0">
                <a:solidFill>
                  <a:schemeClr val="bg1"/>
                </a:solidFill>
              </a:rPr>
              <a:t>Derek takes this into consideration and reduces his budget for next month.</a:t>
            </a:r>
          </a:p>
        </p:txBody>
      </p:sp>
      <p:sp>
        <p:nvSpPr>
          <p:cNvPr id="221" name="TextBox 220">
            <a:extLst>
              <a:ext uri="{FF2B5EF4-FFF2-40B4-BE49-F238E27FC236}">
                <a16:creationId xmlns:a16="http://schemas.microsoft.com/office/drawing/2014/main" id="{4B3CB36C-A461-F181-638B-87A7A111DC33}"/>
              </a:ext>
            </a:extLst>
          </p:cNvPr>
          <p:cNvSpPr txBox="1"/>
          <p:nvPr/>
        </p:nvSpPr>
        <p:spPr>
          <a:xfrm flipH="1">
            <a:off x="8754935" y="8727397"/>
            <a:ext cx="3414838" cy="646331"/>
          </a:xfrm>
          <a:prstGeom prst="rect">
            <a:avLst/>
          </a:prstGeom>
          <a:noFill/>
        </p:spPr>
        <p:txBody>
          <a:bodyPr wrap="square" rtlCol="0">
            <a:spAutoFit/>
          </a:bodyPr>
          <a:lstStyle/>
          <a:p>
            <a:r>
              <a:rPr lang="en-IN" dirty="0"/>
              <a:t> </a:t>
            </a:r>
          </a:p>
          <a:p>
            <a:r>
              <a:rPr lang="en-IN" dirty="0"/>
              <a:t>Importance of the app.</a:t>
            </a:r>
          </a:p>
        </p:txBody>
      </p:sp>
      <p:pic>
        <p:nvPicPr>
          <p:cNvPr id="223" name="Picture 222">
            <a:extLst>
              <a:ext uri="{FF2B5EF4-FFF2-40B4-BE49-F238E27FC236}">
                <a16:creationId xmlns:a16="http://schemas.microsoft.com/office/drawing/2014/main" id="{18E4DAC1-106A-8B0F-450E-14B6EB9DE156}"/>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2906278" y="7072664"/>
            <a:ext cx="4878293" cy="27952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499361"/>
            <a:ext cx="18281903" cy="9049509"/>
            <a:chOff x="0" y="1237488"/>
            <a:chExt cx="18281903" cy="9049509"/>
          </a:xfrm>
        </p:grpSpPr>
        <p:pic>
          <p:nvPicPr>
            <p:cNvPr id="3" name="object 3"/>
            <p:cNvPicPr/>
            <p:nvPr/>
          </p:nvPicPr>
          <p:blipFill>
            <a:blip r:embed="rId2" cstate="print"/>
            <a:stretch>
              <a:fillRect/>
            </a:stretch>
          </p:blipFill>
          <p:spPr>
            <a:xfrm>
              <a:off x="0" y="9403035"/>
              <a:ext cx="18281903" cy="883962"/>
            </a:xfrm>
            <a:prstGeom prst="rect">
              <a:avLst/>
            </a:prstGeom>
          </p:spPr>
        </p:pic>
        <p:sp>
          <p:nvSpPr>
            <p:cNvPr id="4" name="object 4"/>
            <p:cNvSpPr/>
            <p:nvPr/>
          </p:nvSpPr>
          <p:spPr>
            <a:xfrm>
              <a:off x="185927" y="1237488"/>
              <a:ext cx="17908905" cy="8854440"/>
            </a:xfrm>
            <a:custGeom>
              <a:avLst/>
              <a:gdLst/>
              <a:ahLst/>
              <a:cxnLst/>
              <a:rect l="l" t="t" r="r" b="b"/>
              <a:pathLst>
                <a:path w="17908905" h="8854440">
                  <a:moveTo>
                    <a:pt x="17822672" y="0"/>
                  </a:moveTo>
                  <a:lnTo>
                    <a:pt x="85801" y="0"/>
                  </a:lnTo>
                  <a:lnTo>
                    <a:pt x="68983" y="865"/>
                  </a:lnTo>
                  <a:lnTo>
                    <a:pt x="25133" y="13080"/>
                  </a:lnTo>
                  <a:lnTo>
                    <a:pt x="0" y="44576"/>
                  </a:lnTo>
                  <a:lnTo>
                    <a:pt x="0" y="8809888"/>
                  </a:lnTo>
                  <a:lnTo>
                    <a:pt x="25133" y="8841384"/>
                  </a:lnTo>
                  <a:lnTo>
                    <a:pt x="68983" y="8853575"/>
                  </a:lnTo>
                  <a:lnTo>
                    <a:pt x="85801" y="8854440"/>
                  </a:lnTo>
                  <a:lnTo>
                    <a:pt x="17822672" y="8854440"/>
                  </a:lnTo>
                  <a:lnTo>
                    <a:pt x="17870302" y="8846949"/>
                  </a:lnTo>
                  <a:lnTo>
                    <a:pt x="17906863" y="8818617"/>
                  </a:lnTo>
                  <a:lnTo>
                    <a:pt x="17908524" y="8809888"/>
                  </a:lnTo>
                  <a:lnTo>
                    <a:pt x="17908524" y="44576"/>
                  </a:lnTo>
                  <a:lnTo>
                    <a:pt x="17883378" y="13080"/>
                  </a:lnTo>
                  <a:lnTo>
                    <a:pt x="17839533" y="865"/>
                  </a:lnTo>
                  <a:lnTo>
                    <a:pt x="17822672" y="0"/>
                  </a:lnTo>
                  <a:close/>
                </a:path>
              </a:pathLst>
            </a:custGeom>
            <a:solidFill>
              <a:srgbClr val="DDDDDD"/>
            </a:solidFill>
          </p:spPr>
          <p:txBody>
            <a:bodyPr wrap="square" lIns="0" tIns="0" rIns="0" bIns="0" rtlCol="0"/>
            <a:lstStyle/>
            <a:p>
              <a:endParaRPr dirty="0"/>
            </a:p>
          </p:txBody>
        </p:sp>
      </p:grpSp>
      <p:sp>
        <p:nvSpPr>
          <p:cNvPr id="11" name="object 11"/>
          <p:cNvSpPr/>
          <p:nvPr/>
        </p:nvSpPr>
        <p:spPr>
          <a:xfrm>
            <a:off x="312420" y="309372"/>
            <a:ext cx="5285740" cy="719455"/>
          </a:xfrm>
          <a:custGeom>
            <a:avLst/>
            <a:gdLst/>
            <a:ahLst/>
            <a:cxnLst/>
            <a:rect l="l" t="t" r="r" b="b"/>
            <a:pathLst>
              <a:path w="5285740" h="719455">
                <a:moveTo>
                  <a:pt x="5001514" y="0"/>
                </a:moveTo>
                <a:lnTo>
                  <a:pt x="283768" y="0"/>
                </a:lnTo>
                <a:lnTo>
                  <a:pt x="239108" y="3529"/>
                </a:lnTo>
                <a:lnTo>
                  <a:pt x="195949" y="13911"/>
                </a:lnTo>
                <a:lnTo>
                  <a:pt x="155054" y="30833"/>
                </a:lnTo>
                <a:lnTo>
                  <a:pt x="117186" y="53986"/>
                </a:lnTo>
                <a:lnTo>
                  <a:pt x="83108" y="83057"/>
                </a:lnTo>
                <a:lnTo>
                  <a:pt x="47673" y="126194"/>
                </a:lnTo>
                <a:lnTo>
                  <a:pt x="21599" y="174974"/>
                </a:lnTo>
                <a:lnTo>
                  <a:pt x="5502" y="227897"/>
                </a:lnTo>
                <a:lnTo>
                  <a:pt x="0" y="283463"/>
                </a:lnTo>
                <a:lnTo>
                  <a:pt x="0" y="435863"/>
                </a:lnTo>
                <a:lnTo>
                  <a:pt x="5502" y="491430"/>
                </a:lnTo>
                <a:lnTo>
                  <a:pt x="21599" y="544353"/>
                </a:lnTo>
                <a:lnTo>
                  <a:pt x="47673" y="593133"/>
                </a:lnTo>
                <a:lnTo>
                  <a:pt x="83108" y="636270"/>
                </a:lnTo>
                <a:lnTo>
                  <a:pt x="117186" y="665341"/>
                </a:lnTo>
                <a:lnTo>
                  <a:pt x="155054" y="688494"/>
                </a:lnTo>
                <a:lnTo>
                  <a:pt x="195949" y="705416"/>
                </a:lnTo>
                <a:lnTo>
                  <a:pt x="239108" y="715798"/>
                </a:lnTo>
                <a:lnTo>
                  <a:pt x="283768" y="719327"/>
                </a:lnTo>
                <a:lnTo>
                  <a:pt x="5001514" y="719327"/>
                </a:lnTo>
                <a:lnTo>
                  <a:pt x="5046144" y="715798"/>
                </a:lnTo>
                <a:lnTo>
                  <a:pt x="5089300" y="705416"/>
                </a:lnTo>
                <a:lnTo>
                  <a:pt x="5130206" y="688494"/>
                </a:lnTo>
                <a:lnTo>
                  <a:pt x="5168089" y="665341"/>
                </a:lnTo>
                <a:lnTo>
                  <a:pt x="5202174" y="636270"/>
                </a:lnTo>
                <a:lnTo>
                  <a:pt x="5237601" y="593133"/>
                </a:lnTo>
                <a:lnTo>
                  <a:pt x="5263657" y="544353"/>
                </a:lnTo>
                <a:lnTo>
                  <a:pt x="5279737" y="491430"/>
                </a:lnTo>
                <a:lnTo>
                  <a:pt x="5285232" y="435863"/>
                </a:lnTo>
                <a:lnTo>
                  <a:pt x="5285232" y="283463"/>
                </a:lnTo>
                <a:lnTo>
                  <a:pt x="5279737" y="227897"/>
                </a:lnTo>
                <a:lnTo>
                  <a:pt x="5263657" y="174974"/>
                </a:lnTo>
                <a:lnTo>
                  <a:pt x="5237601" y="126194"/>
                </a:lnTo>
                <a:lnTo>
                  <a:pt x="5202174" y="83057"/>
                </a:lnTo>
                <a:lnTo>
                  <a:pt x="5168089" y="53986"/>
                </a:lnTo>
                <a:lnTo>
                  <a:pt x="5130206" y="30833"/>
                </a:lnTo>
                <a:lnTo>
                  <a:pt x="5089300" y="13911"/>
                </a:lnTo>
                <a:lnTo>
                  <a:pt x="5046144" y="3529"/>
                </a:lnTo>
                <a:lnTo>
                  <a:pt x="5001514" y="0"/>
                </a:lnTo>
                <a:close/>
              </a:path>
            </a:pathLst>
          </a:custGeom>
          <a:solidFill>
            <a:srgbClr val="7A70F3"/>
          </a:solidFill>
        </p:spPr>
        <p:txBody>
          <a:bodyPr wrap="square" lIns="0" tIns="0" rIns="0" bIns="0" rtlCol="0"/>
          <a:lstStyle/>
          <a:p>
            <a:r>
              <a:rPr lang="en-IN" dirty="0"/>
              <a:t>    </a:t>
            </a:r>
          </a:p>
          <a:p>
            <a:r>
              <a:rPr lang="en-IN" dirty="0"/>
              <a:t>     </a:t>
            </a:r>
            <a:r>
              <a:rPr lang="en-IN" sz="2800">
                <a:solidFill>
                  <a:schemeClr val="bg1"/>
                </a:solidFill>
              </a:rPr>
              <a:t>The Solution </a:t>
            </a:r>
            <a:endParaRPr/>
          </a:p>
        </p:txBody>
      </p:sp>
      <p:grpSp>
        <p:nvGrpSpPr>
          <p:cNvPr id="12" name="object 12"/>
          <p:cNvGrpSpPr/>
          <p:nvPr/>
        </p:nvGrpSpPr>
        <p:grpSpPr>
          <a:xfrm>
            <a:off x="12545655" y="2423414"/>
            <a:ext cx="2478405" cy="1224280"/>
            <a:chOff x="12548616" y="2423160"/>
            <a:chExt cx="2478405" cy="1224280"/>
          </a:xfrm>
        </p:grpSpPr>
        <p:sp>
          <p:nvSpPr>
            <p:cNvPr id="13" name="object 13"/>
            <p:cNvSpPr/>
            <p:nvPr/>
          </p:nvSpPr>
          <p:spPr>
            <a:xfrm>
              <a:off x="12730734" y="2606802"/>
              <a:ext cx="2277110" cy="1021080"/>
            </a:xfrm>
            <a:custGeom>
              <a:avLst/>
              <a:gdLst/>
              <a:ahLst/>
              <a:cxnLst/>
              <a:rect l="l" t="t" r="r" b="b"/>
              <a:pathLst>
                <a:path w="2277109" h="1021079">
                  <a:moveTo>
                    <a:pt x="2276856" y="0"/>
                  </a:moveTo>
                  <a:lnTo>
                    <a:pt x="0" y="0"/>
                  </a:lnTo>
                  <a:lnTo>
                    <a:pt x="0" y="1021079"/>
                  </a:lnTo>
                  <a:lnTo>
                    <a:pt x="2276856" y="1021079"/>
                  </a:lnTo>
                  <a:lnTo>
                    <a:pt x="2276856" y="0"/>
                  </a:lnTo>
                  <a:close/>
                </a:path>
              </a:pathLst>
            </a:custGeom>
            <a:solidFill>
              <a:srgbClr val="DDDDDD"/>
            </a:solidFill>
          </p:spPr>
          <p:txBody>
            <a:bodyPr wrap="square" lIns="0" tIns="0" rIns="0" bIns="0" rtlCol="0"/>
            <a:lstStyle/>
            <a:p>
              <a:r>
                <a:rPr lang="en-IN" dirty="0"/>
                <a:t>    </a:t>
              </a:r>
              <a:r>
                <a:rPr lang="en-IN" dirty="0">
                  <a:solidFill>
                    <a:schemeClr val="tx2">
                      <a:lumMod val="75000"/>
                    </a:schemeClr>
                  </a:solidFill>
                </a:rPr>
                <a:t>Financial Dashboard</a:t>
              </a:r>
            </a:p>
            <a:p>
              <a:r>
                <a:rPr lang="en-IN" dirty="0">
                  <a:solidFill>
                    <a:schemeClr val="tx2">
                      <a:lumMod val="75000"/>
                    </a:schemeClr>
                  </a:solidFill>
                </a:rPr>
                <a:t>    </a:t>
              </a:r>
              <a:r>
                <a:rPr lang="en-IN" dirty="0"/>
                <a:t>Provide a overview of the users finance</a:t>
              </a:r>
            </a:p>
          </p:txBody>
        </p:sp>
        <p:sp>
          <p:nvSpPr>
            <p:cNvPr id="14" name="object 14"/>
            <p:cNvSpPr/>
            <p:nvPr/>
          </p:nvSpPr>
          <p:spPr>
            <a:xfrm>
              <a:off x="12730734" y="2606802"/>
              <a:ext cx="2277110" cy="1021080"/>
            </a:xfrm>
            <a:custGeom>
              <a:avLst/>
              <a:gdLst/>
              <a:ahLst/>
              <a:cxnLst/>
              <a:rect l="l" t="t" r="r" b="b"/>
              <a:pathLst>
                <a:path w="2277109" h="1021079">
                  <a:moveTo>
                    <a:pt x="0" y="1021079"/>
                  </a:moveTo>
                  <a:lnTo>
                    <a:pt x="2276856" y="1021079"/>
                  </a:lnTo>
                  <a:lnTo>
                    <a:pt x="2276856" y="0"/>
                  </a:lnTo>
                  <a:lnTo>
                    <a:pt x="0" y="0"/>
                  </a:lnTo>
                  <a:lnTo>
                    <a:pt x="0" y="1021079"/>
                  </a:lnTo>
                  <a:close/>
                </a:path>
              </a:pathLst>
            </a:custGeom>
            <a:ln w="38100">
              <a:solidFill>
                <a:srgbClr val="7A70F3"/>
              </a:solidFill>
            </a:ln>
          </p:spPr>
          <p:txBody>
            <a:bodyPr wrap="square" lIns="0" tIns="0" rIns="0" bIns="0" rtlCol="0"/>
            <a:lstStyle/>
            <a:p>
              <a:endParaRPr/>
            </a:p>
          </p:txBody>
        </p:sp>
        <p:sp>
          <p:nvSpPr>
            <p:cNvPr id="15" name="object 15"/>
            <p:cNvSpPr/>
            <p:nvPr/>
          </p:nvSpPr>
          <p:spPr>
            <a:xfrm>
              <a:off x="12548616" y="2423160"/>
              <a:ext cx="364490" cy="364490"/>
            </a:xfrm>
            <a:custGeom>
              <a:avLst/>
              <a:gdLst/>
              <a:ahLst/>
              <a:cxnLst/>
              <a:rect l="l" t="t" r="r" b="b"/>
              <a:pathLst>
                <a:path w="364490" h="364489">
                  <a:moveTo>
                    <a:pt x="182117" y="0"/>
                  </a:moveTo>
                  <a:lnTo>
                    <a:pt x="133702" y="6505"/>
                  </a:lnTo>
                  <a:lnTo>
                    <a:pt x="90198" y="24863"/>
                  </a:lnTo>
                  <a:lnTo>
                    <a:pt x="53339" y="53340"/>
                  </a:lnTo>
                  <a:lnTo>
                    <a:pt x="24863" y="90198"/>
                  </a:lnTo>
                  <a:lnTo>
                    <a:pt x="6505" y="133702"/>
                  </a:lnTo>
                  <a:lnTo>
                    <a:pt x="0" y="182118"/>
                  </a:lnTo>
                  <a:lnTo>
                    <a:pt x="6505" y="230533"/>
                  </a:lnTo>
                  <a:lnTo>
                    <a:pt x="24863" y="274037"/>
                  </a:lnTo>
                  <a:lnTo>
                    <a:pt x="53339" y="310896"/>
                  </a:lnTo>
                  <a:lnTo>
                    <a:pt x="90198" y="339372"/>
                  </a:lnTo>
                  <a:lnTo>
                    <a:pt x="133702" y="357730"/>
                  </a:lnTo>
                  <a:lnTo>
                    <a:pt x="182117" y="364236"/>
                  </a:lnTo>
                  <a:lnTo>
                    <a:pt x="230533" y="357730"/>
                  </a:lnTo>
                  <a:lnTo>
                    <a:pt x="274037" y="339372"/>
                  </a:lnTo>
                  <a:lnTo>
                    <a:pt x="310895" y="310896"/>
                  </a:lnTo>
                  <a:lnTo>
                    <a:pt x="339372" y="274037"/>
                  </a:lnTo>
                  <a:lnTo>
                    <a:pt x="357730" y="230533"/>
                  </a:lnTo>
                  <a:lnTo>
                    <a:pt x="364235" y="182118"/>
                  </a:lnTo>
                  <a:lnTo>
                    <a:pt x="357730" y="133702"/>
                  </a:lnTo>
                  <a:lnTo>
                    <a:pt x="339372" y="90198"/>
                  </a:lnTo>
                  <a:lnTo>
                    <a:pt x="310895" y="53340"/>
                  </a:lnTo>
                  <a:lnTo>
                    <a:pt x="274037" y="24863"/>
                  </a:lnTo>
                  <a:lnTo>
                    <a:pt x="230533" y="6505"/>
                  </a:lnTo>
                  <a:lnTo>
                    <a:pt x="182117" y="0"/>
                  </a:lnTo>
                  <a:close/>
                </a:path>
              </a:pathLst>
            </a:custGeom>
            <a:solidFill>
              <a:srgbClr val="7A70F3"/>
            </a:solidFill>
          </p:spPr>
          <p:txBody>
            <a:bodyPr wrap="square" lIns="0" tIns="0" rIns="0" bIns="0" rtlCol="0"/>
            <a:lstStyle/>
            <a:p>
              <a:endParaRPr/>
            </a:p>
          </p:txBody>
        </p:sp>
        <p:pic>
          <p:nvPicPr>
            <p:cNvPr id="16" name="object 16"/>
            <p:cNvPicPr/>
            <p:nvPr/>
          </p:nvPicPr>
          <p:blipFill>
            <a:blip r:embed="rId3" cstate="print"/>
            <a:stretch>
              <a:fillRect/>
            </a:stretch>
          </p:blipFill>
          <p:spPr>
            <a:xfrm>
              <a:off x="12692507" y="2511298"/>
              <a:ext cx="155448" cy="182879"/>
            </a:xfrm>
            <a:prstGeom prst="rect">
              <a:avLst/>
            </a:prstGeom>
          </p:spPr>
        </p:pic>
      </p:grpSp>
      <p:pic>
        <p:nvPicPr>
          <p:cNvPr id="22" name="object 22"/>
          <p:cNvPicPr/>
          <p:nvPr/>
        </p:nvPicPr>
        <p:blipFill>
          <a:blip r:embed="rId4" cstate="print"/>
          <a:stretch>
            <a:fillRect/>
          </a:stretch>
        </p:blipFill>
        <p:spPr>
          <a:xfrm>
            <a:off x="11900661" y="7888223"/>
            <a:ext cx="1515490" cy="213360"/>
          </a:xfrm>
          <a:prstGeom prst="rect">
            <a:avLst/>
          </a:prstGeom>
        </p:spPr>
      </p:pic>
      <p:sp>
        <p:nvSpPr>
          <p:cNvPr id="45" name="object 45"/>
          <p:cNvSpPr/>
          <p:nvPr/>
        </p:nvSpPr>
        <p:spPr>
          <a:xfrm>
            <a:off x="10972800" y="1286255"/>
            <a:ext cx="5716905" cy="800260"/>
          </a:xfrm>
          <a:custGeom>
            <a:avLst/>
            <a:gdLst/>
            <a:ahLst/>
            <a:cxnLst/>
            <a:rect l="l" t="t" r="r" b="b"/>
            <a:pathLst>
              <a:path w="5564505" h="670560">
                <a:moveTo>
                  <a:pt x="5311775" y="0"/>
                </a:moveTo>
                <a:lnTo>
                  <a:pt x="252349" y="0"/>
                </a:lnTo>
                <a:lnTo>
                  <a:pt x="202894" y="4887"/>
                </a:lnTo>
                <a:lnTo>
                  <a:pt x="155797" y="19192"/>
                </a:lnTo>
                <a:lnTo>
                  <a:pt x="112367" y="42380"/>
                </a:lnTo>
                <a:lnTo>
                  <a:pt x="73914" y="73914"/>
                </a:lnTo>
                <a:lnTo>
                  <a:pt x="42380" y="112367"/>
                </a:lnTo>
                <a:lnTo>
                  <a:pt x="19192" y="155797"/>
                </a:lnTo>
                <a:lnTo>
                  <a:pt x="4887" y="202894"/>
                </a:lnTo>
                <a:lnTo>
                  <a:pt x="0" y="252349"/>
                </a:lnTo>
                <a:lnTo>
                  <a:pt x="0" y="418211"/>
                </a:lnTo>
                <a:lnTo>
                  <a:pt x="4887" y="467665"/>
                </a:lnTo>
                <a:lnTo>
                  <a:pt x="19192" y="514762"/>
                </a:lnTo>
                <a:lnTo>
                  <a:pt x="42380" y="558192"/>
                </a:lnTo>
                <a:lnTo>
                  <a:pt x="73914" y="596646"/>
                </a:lnTo>
                <a:lnTo>
                  <a:pt x="112367" y="628179"/>
                </a:lnTo>
                <a:lnTo>
                  <a:pt x="155797" y="651367"/>
                </a:lnTo>
                <a:lnTo>
                  <a:pt x="202894" y="665672"/>
                </a:lnTo>
                <a:lnTo>
                  <a:pt x="252349" y="670560"/>
                </a:lnTo>
                <a:lnTo>
                  <a:pt x="5311775" y="670560"/>
                </a:lnTo>
                <a:lnTo>
                  <a:pt x="5361229" y="665672"/>
                </a:lnTo>
                <a:lnTo>
                  <a:pt x="5408326" y="651367"/>
                </a:lnTo>
                <a:lnTo>
                  <a:pt x="5451756" y="628179"/>
                </a:lnTo>
                <a:lnTo>
                  <a:pt x="5490209" y="596646"/>
                </a:lnTo>
                <a:lnTo>
                  <a:pt x="5521743" y="558192"/>
                </a:lnTo>
                <a:lnTo>
                  <a:pt x="5544931" y="514762"/>
                </a:lnTo>
                <a:lnTo>
                  <a:pt x="5559236" y="467665"/>
                </a:lnTo>
                <a:lnTo>
                  <a:pt x="5564123" y="418211"/>
                </a:lnTo>
                <a:lnTo>
                  <a:pt x="5564123" y="252349"/>
                </a:lnTo>
                <a:lnTo>
                  <a:pt x="5559236" y="202894"/>
                </a:lnTo>
                <a:lnTo>
                  <a:pt x="5544931" y="155797"/>
                </a:lnTo>
                <a:lnTo>
                  <a:pt x="5521743" y="112367"/>
                </a:lnTo>
                <a:lnTo>
                  <a:pt x="5490209" y="73914"/>
                </a:lnTo>
                <a:lnTo>
                  <a:pt x="5451756" y="42380"/>
                </a:lnTo>
                <a:lnTo>
                  <a:pt x="5408326" y="19192"/>
                </a:lnTo>
                <a:lnTo>
                  <a:pt x="5361229" y="4887"/>
                </a:lnTo>
                <a:lnTo>
                  <a:pt x="5311775" y="0"/>
                </a:lnTo>
                <a:close/>
              </a:path>
            </a:pathLst>
          </a:custGeom>
          <a:solidFill>
            <a:srgbClr val="7A70F3"/>
          </a:solidFill>
        </p:spPr>
        <p:txBody>
          <a:bodyPr wrap="square" lIns="0" tIns="0" rIns="0" bIns="0" rtlCol="0"/>
          <a:lstStyle/>
          <a:p>
            <a:r>
              <a:rPr lang="en-IN" sz="2400" dirty="0">
                <a:solidFill>
                  <a:schemeClr val="bg1"/>
                </a:solidFill>
              </a:rPr>
              <a:t>  </a:t>
            </a:r>
          </a:p>
          <a:p>
            <a:r>
              <a:rPr lang="en-IN" sz="2400" dirty="0">
                <a:solidFill>
                  <a:schemeClr val="bg1"/>
                </a:solidFill>
              </a:rPr>
              <a:t>   Part C- Alerts and Notifications</a:t>
            </a:r>
          </a:p>
        </p:txBody>
      </p:sp>
      <p:sp>
        <p:nvSpPr>
          <p:cNvPr id="47" name="object 47"/>
          <p:cNvSpPr/>
          <p:nvPr/>
        </p:nvSpPr>
        <p:spPr>
          <a:xfrm>
            <a:off x="12092178" y="3435858"/>
            <a:ext cx="649605" cy="5080"/>
          </a:xfrm>
          <a:custGeom>
            <a:avLst/>
            <a:gdLst/>
            <a:ahLst/>
            <a:cxnLst/>
            <a:rect l="l" t="t" r="r" b="b"/>
            <a:pathLst>
              <a:path w="649604" h="5079">
                <a:moveTo>
                  <a:pt x="0" y="4572"/>
                </a:moveTo>
                <a:lnTo>
                  <a:pt x="649224" y="0"/>
                </a:lnTo>
              </a:path>
            </a:pathLst>
          </a:custGeom>
          <a:ln w="38100">
            <a:solidFill>
              <a:srgbClr val="7A70F3"/>
            </a:solidFill>
          </a:ln>
        </p:spPr>
        <p:txBody>
          <a:bodyPr wrap="square" lIns="0" tIns="0" rIns="0" bIns="0" rtlCol="0"/>
          <a:lstStyle/>
          <a:p>
            <a:endParaRPr/>
          </a:p>
        </p:txBody>
      </p:sp>
      <p:grpSp>
        <p:nvGrpSpPr>
          <p:cNvPr id="48" name="object 48"/>
          <p:cNvGrpSpPr/>
          <p:nvPr/>
        </p:nvGrpSpPr>
        <p:grpSpPr>
          <a:xfrm>
            <a:off x="11853176" y="3632378"/>
            <a:ext cx="3793490" cy="4031742"/>
            <a:chOff x="11857481" y="3665220"/>
            <a:chExt cx="3793490" cy="4031742"/>
          </a:xfrm>
        </p:grpSpPr>
        <p:sp>
          <p:nvSpPr>
            <p:cNvPr id="49" name="object 49"/>
            <p:cNvSpPr/>
            <p:nvPr/>
          </p:nvSpPr>
          <p:spPr>
            <a:xfrm>
              <a:off x="13069061" y="3847338"/>
              <a:ext cx="1981200" cy="1001394"/>
            </a:xfrm>
            <a:custGeom>
              <a:avLst/>
              <a:gdLst/>
              <a:ahLst/>
              <a:cxnLst/>
              <a:rect l="l" t="t" r="r" b="b"/>
              <a:pathLst>
                <a:path w="1981200" h="1001395">
                  <a:moveTo>
                    <a:pt x="1981200" y="0"/>
                  </a:moveTo>
                  <a:lnTo>
                    <a:pt x="0" y="0"/>
                  </a:lnTo>
                  <a:lnTo>
                    <a:pt x="0" y="1001268"/>
                  </a:lnTo>
                  <a:lnTo>
                    <a:pt x="1981200" y="1001268"/>
                  </a:lnTo>
                  <a:lnTo>
                    <a:pt x="1981200" y="0"/>
                  </a:lnTo>
                  <a:close/>
                </a:path>
              </a:pathLst>
            </a:custGeom>
            <a:solidFill>
              <a:srgbClr val="DDDDDD"/>
            </a:solidFill>
          </p:spPr>
          <p:txBody>
            <a:bodyPr wrap="square" lIns="0" tIns="0" rIns="0" bIns="0" rtlCol="0"/>
            <a:lstStyle/>
            <a:p>
              <a:r>
                <a:rPr lang="en-IN" dirty="0">
                  <a:solidFill>
                    <a:schemeClr val="tx2">
                      <a:lumMod val="75000"/>
                    </a:schemeClr>
                  </a:solidFill>
                </a:rPr>
                <a:t>   Notifications</a:t>
              </a:r>
            </a:p>
            <a:p>
              <a:r>
                <a:rPr lang="en-IN" dirty="0"/>
                <a:t>  Notifications are pushed accordingly</a:t>
              </a:r>
              <a:endParaRPr dirty="0"/>
            </a:p>
          </p:txBody>
        </p:sp>
        <p:sp>
          <p:nvSpPr>
            <p:cNvPr id="50" name="object 50"/>
            <p:cNvSpPr/>
            <p:nvPr/>
          </p:nvSpPr>
          <p:spPr>
            <a:xfrm>
              <a:off x="13069061" y="3847338"/>
              <a:ext cx="1981200" cy="1001394"/>
            </a:xfrm>
            <a:custGeom>
              <a:avLst/>
              <a:gdLst/>
              <a:ahLst/>
              <a:cxnLst/>
              <a:rect l="l" t="t" r="r" b="b"/>
              <a:pathLst>
                <a:path w="1981200" h="1001395">
                  <a:moveTo>
                    <a:pt x="0" y="1001268"/>
                  </a:moveTo>
                  <a:lnTo>
                    <a:pt x="1981200" y="1001268"/>
                  </a:lnTo>
                  <a:lnTo>
                    <a:pt x="1981200" y="0"/>
                  </a:lnTo>
                  <a:lnTo>
                    <a:pt x="0" y="0"/>
                  </a:lnTo>
                  <a:lnTo>
                    <a:pt x="0" y="1001268"/>
                  </a:lnTo>
                  <a:close/>
                </a:path>
              </a:pathLst>
            </a:custGeom>
            <a:ln w="38100">
              <a:solidFill>
                <a:srgbClr val="7A70F3"/>
              </a:solidFill>
            </a:ln>
          </p:spPr>
          <p:txBody>
            <a:bodyPr wrap="square" lIns="0" tIns="0" rIns="0" bIns="0" rtlCol="0"/>
            <a:lstStyle/>
            <a:p>
              <a:endParaRPr/>
            </a:p>
          </p:txBody>
        </p:sp>
        <p:sp>
          <p:nvSpPr>
            <p:cNvPr id="51" name="object 51"/>
            <p:cNvSpPr/>
            <p:nvPr/>
          </p:nvSpPr>
          <p:spPr>
            <a:xfrm>
              <a:off x="12859511" y="3665220"/>
              <a:ext cx="364490" cy="364490"/>
            </a:xfrm>
            <a:custGeom>
              <a:avLst/>
              <a:gdLst/>
              <a:ahLst/>
              <a:cxnLst/>
              <a:rect l="l" t="t" r="r" b="b"/>
              <a:pathLst>
                <a:path w="364490" h="364489">
                  <a:moveTo>
                    <a:pt x="182118" y="0"/>
                  </a:moveTo>
                  <a:lnTo>
                    <a:pt x="133702" y="6505"/>
                  </a:lnTo>
                  <a:lnTo>
                    <a:pt x="90198" y="24863"/>
                  </a:lnTo>
                  <a:lnTo>
                    <a:pt x="53340" y="53340"/>
                  </a:lnTo>
                  <a:lnTo>
                    <a:pt x="24863" y="90198"/>
                  </a:lnTo>
                  <a:lnTo>
                    <a:pt x="6505" y="133702"/>
                  </a:lnTo>
                  <a:lnTo>
                    <a:pt x="0" y="182117"/>
                  </a:lnTo>
                  <a:lnTo>
                    <a:pt x="6505" y="230533"/>
                  </a:lnTo>
                  <a:lnTo>
                    <a:pt x="24863" y="274037"/>
                  </a:lnTo>
                  <a:lnTo>
                    <a:pt x="53340" y="310895"/>
                  </a:lnTo>
                  <a:lnTo>
                    <a:pt x="90198" y="339372"/>
                  </a:lnTo>
                  <a:lnTo>
                    <a:pt x="133702" y="357730"/>
                  </a:lnTo>
                  <a:lnTo>
                    <a:pt x="182118" y="364235"/>
                  </a:lnTo>
                  <a:lnTo>
                    <a:pt x="230533" y="357730"/>
                  </a:lnTo>
                  <a:lnTo>
                    <a:pt x="274037" y="339372"/>
                  </a:lnTo>
                  <a:lnTo>
                    <a:pt x="310896" y="310896"/>
                  </a:lnTo>
                  <a:lnTo>
                    <a:pt x="339372" y="274037"/>
                  </a:lnTo>
                  <a:lnTo>
                    <a:pt x="357730" y="230533"/>
                  </a:lnTo>
                  <a:lnTo>
                    <a:pt x="364236" y="182117"/>
                  </a:lnTo>
                  <a:lnTo>
                    <a:pt x="357730" y="133702"/>
                  </a:lnTo>
                  <a:lnTo>
                    <a:pt x="339372" y="90198"/>
                  </a:lnTo>
                  <a:lnTo>
                    <a:pt x="310896" y="53340"/>
                  </a:lnTo>
                  <a:lnTo>
                    <a:pt x="274037" y="24863"/>
                  </a:lnTo>
                  <a:lnTo>
                    <a:pt x="230533" y="6505"/>
                  </a:lnTo>
                  <a:lnTo>
                    <a:pt x="182118" y="0"/>
                  </a:lnTo>
                  <a:close/>
                </a:path>
              </a:pathLst>
            </a:custGeom>
            <a:solidFill>
              <a:srgbClr val="7A70F3"/>
            </a:solidFill>
          </p:spPr>
          <p:txBody>
            <a:bodyPr wrap="square" lIns="0" tIns="0" rIns="0" bIns="0" rtlCol="0"/>
            <a:lstStyle/>
            <a:p>
              <a:endParaRPr/>
            </a:p>
          </p:txBody>
        </p:sp>
        <p:pic>
          <p:nvPicPr>
            <p:cNvPr id="52" name="object 52"/>
            <p:cNvPicPr/>
            <p:nvPr/>
          </p:nvPicPr>
          <p:blipFill>
            <a:blip r:embed="rId5" cstate="print"/>
            <a:stretch>
              <a:fillRect/>
            </a:stretch>
          </p:blipFill>
          <p:spPr>
            <a:xfrm>
              <a:off x="13004545" y="3752723"/>
              <a:ext cx="152400" cy="182879"/>
            </a:xfrm>
            <a:prstGeom prst="rect">
              <a:avLst/>
            </a:prstGeom>
          </p:spPr>
        </p:pic>
        <p:sp>
          <p:nvSpPr>
            <p:cNvPr id="56" name="object 56"/>
            <p:cNvSpPr/>
            <p:nvPr/>
          </p:nvSpPr>
          <p:spPr>
            <a:xfrm>
              <a:off x="13069061" y="5033010"/>
              <a:ext cx="1981200" cy="1210310"/>
            </a:xfrm>
            <a:custGeom>
              <a:avLst/>
              <a:gdLst/>
              <a:ahLst/>
              <a:cxnLst/>
              <a:rect l="l" t="t" r="r" b="b"/>
              <a:pathLst>
                <a:path w="1981200" h="1210310">
                  <a:moveTo>
                    <a:pt x="1981200" y="0"/>
                  </a:moveTo>
                  <a:lnTo>
                    <a:pt x="0" y="0"/>
                  </a:lnTo>
                  <a:lnTo>
                    <a:pt x="0" y="1210056"/>
                  </a:lnTo>
                  <a:lnTo>
                    <a:pt x="1981200" y="1210056"/>
                  </a:lnTo>
                  <a:lnTo>
                    <a:pt x="1981200" y="0"/>
                  </a:lnTo>
                  <a:close/>
                </a:path>
              </a:pathLst>
            </a:custGeom>
            <a:solidFill>
              <a:srgbClr val="DDDDDD"/>
            </a:solidFill>
          </p:spPr>
          <p:txBody>
            <a:bodyPr wrap="square" lIns="0" tIns="0" rIns="0" bIns="0" rtlCol="0"/>
            <a:lstStyle/>
            <a:p>
              <a:r>
                <a:rPr lang="en-IN" dirty="0"/>
                <a:t>   </a:t>
              </a:r>
              <a:r>
                <a:rPr lang="en-IN" dirty="0">
                  <a:solidFill>
                    <a:schemeClr val="tx2">
                      <a:lumMod val="75000"/>
                    </a:schemeClr>
                  </a:solidFill>
                </a:rPr>
                <a:t>Alerts</a:t>
              </a:r>
            </a:p>
            <a:p>
              <a:r>
                <a:rPr lang="en-IN" dirty="0"/>
                <a:t>  Push notifications are on for various budgeting issues</a:t>
              </a:r>
              <a:endParaRPr dirty="0"/>
            </a:p>
          </p:txBody>
        </p:sp>
        <p:sp>
          <p:nvSpPr>
            <p:cNvPr id="57" name="object 57"/>
            <p:cNvSpPr/>
            <p:nvPr/>
          </p:nvSpPr>
          <p:spPr>
            <a:xfrm>
              <a:off x="13069061" y="5033010"/>
              <a:ext cx="1981200" cy="1210310"/>
            </a:xfrm>
            <a:custGeom>
              <a:avLst/>
              <a:gdLst/>
              <a:ahLst/>
              <a:cxnLst/>
              <a:rect l="l" t="t" r="r" b="b"/>
              <a:pathLst>
                <a:path w="1981200" h="1210310">
                  <a:moveTo>
                    <a:pt x="0" y="1210056"/>
                  </a:moveTo>
                  <a:lnTo>
                    <a:pt x="1981200" y="1210056"/>
                  </a:lnTo>
                  <a:lnTo>
                    <a:pt x="1981200" y="0"/>
                  </a:lnTo>
                  <a:lnTo>
                    <a:pt x="0" y="0"/>
                  </a:lnTo>
                  <a:lnTo>
                    <a:pt x="0" y="1210056"/>
                  </a:lnTo>
                  <a:close/>
                </a:path>
              </a:pathLst>
            </a:custGeom>
            <a:ln w="38099">
              <a:solidFill>
                <a:srgbClr val="7A70F3"/>
              </a:solidFill>
            </a:ln>
          </p:spPr>
          <p:txBody>
            <a:bodyPr wrap="square" lIns="0" tIns="0" rIns="0" bIns="0" rtlCol="0"/>
            <a:lstStyle/>
            <a:p>
              <a:endParaRPr/>
            </a:p>
          </p:txBody>
        </p:sp>
        <p:sp>
          <p:nvSpPr>
            <p:cNvPr id="58" name="object 58"/>
            <p:cNvSpPr/>
            <p:nvPr/>
          </p:nvSpPr>
          <p:spPr>
            <a:xfrm>
              <a:off x="12842747" y="4866132"/>
              <a:ext cx="364490" cy="364490"/>
            </a:xfrm>
            <a:custGeom>
              <a:avLst/>
              <a:gdLst/>
              <a:ahLst/>
              <a:cxnLst/>
              <a:rect l="l" t="t" r="r" b="b"/>
              <a:pathLst>
                <a:path w="364490" h="364489">
                  <a:moveTo>
                    <a:pt x="182117" y="0"/>
                  </a:moveTo>
                  <a:lnTo>
                    <a:pt x="133702" y="6505"/>
                  </a:lnTo>
                  <a:lnTo>
                    <a:pt x="90198" y="24863"/>
                  </a:lnTo>
                  <a:lnTo>
                    <a:pt x="53339" y="53339"/>
                  </a:lnTo>
                  <a:lnTo>
                    <a:pt x="24863" y="90198"/>
                  </a:lnTo>
                  <a:lnTo>
                    <a:pt x="6505" y="133702"/>
                  </a:lnTo>
                  <a:lnTo>
                    <a:pt x="0" y="182117"/>
                  </a:lnTo>
                  <a:lnTo>
                    <a:pt x="6505" y="230533"/>
                  </a:lnTo>
                  <a:lnTo>
                    <a:pt x="24863" y="274037"/>
                  </a:lnTo>
                  <a:lnTo>
                    <a:pt x="53339" y="310895"/>
                  </a:lnTo>
                  <a:lnTo>
                    <a:pt x="90198" y="339372"/>
                  </a:lnTo>
                  <a:lnTo>
                    <a:pt x="133702" y="357730"/>
                  </a:lnTo>
                  <a:lnTo>
                    <a:pt x="182117" y="364235"/>
                  </a:lnTo>
                  <a:lnTo>
                    <a:pt x="230533" y="357730"/>
                  </a:lnTo>
                  <a:lnTo>
                    <a:pt x="274037" y="339372"/>
                  </a:lnTo>
                  <a:lnTo>
                    <a:pt x="310896" y="310896"/>
                  </a:lnTo>
                  <a:lnTo>
                    <a:pt x="339372" y="274037"/>
                  </a:lnTo>
                  <a:lnTo>
                    <a:pt x="357730" y="230533"/>
                  </a:lnTo>
                  <a:lnTo>
                    <a:pt x="364236" y="182117"/>
                  </a:lnTo>
                  <a:lnTo>
                    <a:pt x="357730" y="133702"/>
                  </a:lnTo>
                  <a:lnTo>
                    <a:pt x="339372" y="90198"/>
                  </a:lnTo>
                  <a:lnTo>
                    <a:pt x="310896" y="53339"/>
                  </a:lnTo>
                  <a:lnTo>
                    <a:pt x="274037" y="24863"/>
                  </a:lnTo>
                  <a:lnTo>
                    <a:pt x="230533" y="6505"/>
                  </a:lnTo>
                  <a:lnTo>
                    <a:pt x="182117" y="0"/>
                  </a:lnTo>
                  <a:close/>
                </a:path>
              </a:pathLst>
            </a:custGeom>
            <a:solidFill>
              <a:srgbClr val="7A70F3"/>
            </a:solidFill>
          </p:spPr>
          <p:txBody>
            <a:bodyPr wrap="square" lIns="0" tIns="0" rIns="0" bIns="0" rtlCol="0"/>
            <a:lstStyle/>
            <a:p>
              <a:endParaRPr/>
            </a:p>
          </p:txBody>
        </p:sp>
        <p:pic>
          <p:nvPicPr>
            <p:cNvPr id="59" name="object 59"/>
            <p:cNvPicPr/>
            <p:nvPr/>
          </p:nvPicPr>
          <p:blipFill>
            <a:blip r:embed="rId6" cstate="print"/>
            <a:stretch>
              <a:fillRect/>
            </a:stretch>
          </p:blipFill>
          <p:spPr>
            <a:xfrm>
              <a:off x="12986003" y="4954270"/>
              <a:ext cx="161544" cy="182879"/>
            </a:xfrm>
            <a:prstGeom prst="rect">
              <a:avLst/>
            </a:prstGeom>
          </p:spPr>
        </p:pic>
        <p:sp>
          <p:nvSpPr>
            <p:cNvPr id="66" name="object 66"/>
            <p:cNvSpPr/>
            <p:nvPr/>
          </p:nvSpPr>
          <p:spPr>
            <a:xfrm>
              <a:off x="12859511" y="6424422"/>
              <a:ext cx="2190877" cy="1272540"/>
            </a:xfrm>
            <a:custGeom>
              <a:avLst/>
              <a:gdLst/>
              <a:ahLst/>
              <a:cxnLst/>
              <a:rect l="l" t="t" r="r" b="b"/>
              <a:pathLst>
                <a:path w="2319655" h="1272540">
                  <a:moveTo>
                    <a:pt x="2319528" y="0"/>
                  </a:moveTo>
                  <a:lnTo>
                    <a:pt x="0" y="0"/>
                  </a:lnTo>
                  <a:lnTo>
                    <a:pt x="0" y="1272539"/>
                  </a:lnTo>
                  <a:lnTo>
                    <a:pt x="2319528" y="1272539"/>
                  </a:lnTo>
                  <a:lnTo>
                    <a:pt x="2319528" y="0"/>
                  </a:lnTo>
                  <a:close/>
                </a:path>
              </a:pathLst>
            </a:custGeom>
            <a:solidFill>
              <a:srgbClr val="DDDDDD"/>
            </a:solidFill>
          </p:spPr>
          <p:txBody>
            <a:bodyPr wrap="square" lIns="0" tIns="0" rIns="0" bIns="0" rtlCol="0"/>
            <a:lstStyle/>
            <a:p>
              <a:r>
                <a:rPr lang="en-IN" dirty="0">
                  <a:solidFill>
                    <a:schemeClr val="tx2">
                      <a:lumMod val="75000"/>
                    </a:schemeClr>
                  </a:solidFill>
                </a:rPr>
                <a:t>     See All button</a:t>
              </a:r>
            </a:p>
            <a:p>
              <a:r>
                <a:rPr lang="en-IN" dirty="0"/>
                <a:t>  The see all button offers financial advise for the users.</a:t>
              </a:r>
              <a:endParaRPr dirty="0"/>
            </a:p>
          </p:txBody>
        </p:sp>
        <p:sp>
          <p:nvSpPr>
            <p:cNvPr id="67" name="object 67"/>
            <p:cNvSpPr/>
            <p:nvPr/>
          </p:nvSpPr>
          <p:spPr>
            <a:xfrm>
              <a:off x="12730733" y="6424422"/>
              <a:ext cx="2319655" cy="1272540"/>
            </a:xfrm>
            <a:custGeom>
              <a:avLst/>
              <a:gdLst/>
              <a:ahLst/>
              <a:cxnLst/>
              <a:rect l="l" t="t" r="r" b="b"/>
              <a:pathLst>
                <a:path w="2319655" h="1272540">
                  <a:moveTo>
                    <a:pt x="0" y="1272539"/>
                  </a:moveTo>
                  <a:lnTo>
                    <a:pt x="2319528" y="1272539"/>
                  </a:lnTo>
                  <a:lnTo>
                    <a:pt x="2319528" y="0"/>
                  </a:lnTo>
                  <a:lnTo>
                    <a:pt x="0" y="0"/>
                  </a:lnTo>
                  <a:lnTo>
                    <a:pt x="0" y="1272539"/>
                  </a:lnTo>
                  <a:close/>
                </a:path>
              </a:pathLst>
            </a:custGeom>
            <a:ln w="38100">
              <a:solidFill>
                <a:srgbClr val="7A70F3"/>
              </a:solidFill>
            </a:ln>
          </p:spPr>
          <p:txBody>
            <a:bodyPr wrap="square" lIns="0" tIns="0" rIns="0" bIns="0" rtlCol="0"/>
            <a:lstStyle/>
            <a:p>
              <a:endParaRPr/>
            </a:p>
          </p:txBody>
        </p:sp>
        <p:sp>
          <p:nvSpPr>
            <p:cNvPr id="68" name="object 68"/>
            <p:cNvSpPr/>
            <p:nvPr/>
          </p:nvSpPr>
          <p:spPr>
            <a:xfrm>
              <a:off x="12557759" y="6278880"/>
              <a:ext cx="364490" cy="364490"/>
            </a:xfrm>
            <a:custGeom>
              <a:avLst/>
              <a:gdLst/>
              <a:ahLst/>
              <a:cxnLst/>
              <a:rect l="l" t="t" r="r" b="b"/>
              <a:pathLst>
                <a:path w="364490" h="364490">
                  <a:moveTo>
                    <a:pt x="182118" y="0"/>
                  </a:moveTo>
                  <a:lnTo>
                    <a:pt x="133702" y="6505"/>
                  </a:lnTo>
                  <a:lnTo>
                    <a:pt x="90198" y="24863"/>
                  </a:lnTo>
                  <a:lnTo>
                    <a:pt x="53340" y="53340"/>
                  </a:lnTo>
                  <a:lnTo>
                    <a:pt x="24863" y="90198"/>
                  </a:lnTo>
                  <a:lnTo>
                    <a:pt x="6505" y="133702"/>
                  </a:lnTo>
                  <a:lnTo>
                    <a:pt x="0" y="182118"/>
                  </a:lnTo>
                  <a:lnTo>
                    <a:pt x="6505" y="230533"/>
                  </a:lnTo>
                  <a:lnTo>
                    <a:pt x="24863" y="274037"/>
                  </a:lnTo>
                  <a:lnTo>
                    <a:pt x="53340" y="310896"/>
                  </a:lnTo>
                  <a:lnTo>
                    <a:pt x="90198" y="339372"/>
                  </a:lnTo>
                  <a:lnTo>
                    <a:pt x="133702" y="357730"/>
                  </a:lnTo>
                  <a:lnTo>
                    <a:pt x="182118" y="364236"/>
                  </a:lnTo>
                  <a:lnTo>
                    <a:pt x="230533" y="357730"/>
                  </a:lnTo>
                  <a:lnTo>
                    <a:pt x="274037" y="339372"/>
                  </a:lnTo>
                  <a:lnTo>
                    <a:pt x="310896" y="310896"/>
                  </a:lnTo>
                  <a:lnTo>
                    <a:pt x="339372" y="274037"/>
                  </a:lnTo>
                  <a:lnTo>
                    <a:pt x="357730" y="230533"/>
                  </a:lnTo>
                  <a:lnTo>
                    <a:pt x="364236" y="182118"/>
                  </a:lnTo>
                  <a:lnTo>
                    <a:pt x="357730" y="133702"/>
                  </a:lnTo>
                  <a:lnTo>
                    <a:pt x="339372" y="90198"/>
                  </a:lnTo>
                  <a:lnTo>
                    <a:pt x="310896" y="53340"/>
                  </a:lnTo>
                  <a:lnTo>
                    <a:pt x="274037" y="24863"/>
                  </a:lnTo>
                  <a:lnTo>
                    <a:pt x="230533" y="6505"/>
                  </a:lnTo>
                  <a:lnTo>
                    <a:pt x="182118" y="0"/>
                  </a:lnTo>
                  <a:close/>
                </a:path>
              </a:pathLst>
            </a:custGeom>
            <a:solidFill>
              <a:srgbClr val="7A70F3"/>
            </a:solidFill>
          </p:spPr>
          <p:txBody>
            <a:bodyPr wrap="square" lIns="0" tIns="0" rIns="0" bIns="0" rtlCol="0"/>
            <a:lstStyle/>
            <a:p>
              <a:endParaRPr/>
            </a:p>
          </p:txBody>
        </p:sp>
        <p:pic>
          <p:nvPicPr>
            <p:cNvPr id="69" name="object 69"/>
            <p:cNvPicPr/>
            <p:nvPr/>
          </p:nvPicPr>
          <p:blipFill>
            <a:blip r:embed="rId7" cstate="print"/>
            <a:stretch>
              <a:fillRect/>
            </a:stretch>
          </p:blipFill>
          <p:spPr>
            <a:xfrm>
              <a:off x="12706857" y="6366637"/>
              <a:ext cx="137159" cy="182879"/>
            </a:xfrm>
            <a:prstGeom prst="rect">
              <a:avLst/>
            </a:prstGeom>
          </p:spPr>
        </p:pic>
        <p:sp>
          <p:nvSpPr>
            <p:cNvPr id="74" name="object 74"/>
            <p:cNvSpPr/>
            <p:nvPr/>
          </p:nvSpPr>
          <p:spPr>
            <a:xfrm>
              <a:off x="11857481" y="4109466"/>
              <a:ext cx="3793490" cy="2824480"/>
            </a:xfrm>
            <a:custGeom>
              <a:avLst/>
              <a:gdLst/>
              <a:ahLst/>
              <a:cxnLst/>
              <a:rect l="l" t="t" r="r" b="b"/>
              <a:pathLst>
                <a:path w="3793490" h="2824479">
                  <a:moveTo>
                    <a:pt x="0" y="2823972"/>
                  </a:moveTo>
                  <a:lnTo>
                    <a:pt x="6096" y="1990344"/>
                  </a:lnTo>
                </a:path>
                <a:path w="3793490" h="2824479">
                  <a:moveTo>
                    <a:pt x="16764" y="2798064"/>
                  </a:moveTo>
                  <a:lnTo>
                    <a:pt x="873251" y="2796540"/>
                  </a:lnTo>
                </a:path>
                <a:path w="3793490" h="2824479">
                  <a:moveTo>
                    <a:pt x="3185160" y="1524"/>
                  </a:moveTo>
                  <a:lnTo>
                    <a:pt x="3793235" y="0"/>
                  </a:lnTo>
                </a:path>
                <a:path w="3793490" h="2824479">
                  <a:moveTo>
                    <a:pt x="3192779" y="1525524"/>
                  </a:moveTo>
                  <a:lnTo>
                    <a:pt x="3759708" y="1525524"/>
                  </a:lnTo>
                </a:path>
              </a:pathLst>
            </a:custGeom>
            <a:ln w="38100">
              <a:solidFill>
                <a:srgbClr val="7A70F3"/>
              </a:solidFill>
            </a:ln>
          </p:spPr>
          <p:txBody>
            <a:bodyPr wrap="square" lIns="0" tIns="0" rIns="0" bIns="0" rtlCol="0"/>
            <a:lstStyle/>
            <a:p>
              <a:endParaRPr/>
            </a:p>
          </p:txBody>
        </p:sp>
      </p:grpSp>
      <p:sp>
        <p:nvSpPr>
          <p:cNvPr id="76" name="object 76"/>
          <p:cNvSpPr/>
          <p:nvPr/>
        </p:nvSpPr>
        <p:spPr>
          <a:xfrm>
            <a:off x="312420" y="1277111"/>
            <a:ext cx="4259580" cy="670560"/>
          </a:xfrm>
          <a:custGeom>
            <a:avLst/>
            <a:gdLst/>
            <a:ahLst/>
            <a:cxnLst/>
            <a:rect l="l" t="t" r="r" b="b"/>
            <a:pathLst>
              <a:path w="4259580" h="670560">
                <a:moveTo>
                  <a:pt x="4066413" y="0"/>
                </a:moveTo>
                <a:lnTo>
                  <a:pt x="193192" y="0"/>
                </a:lnTo>
                <a:lnTo>
                  <a:pt x="155322" y="4887"/>
                </a:lnTo>
                <a:lnTo>
                  <a:pt x="119256" y="19192"/>
                </a:lnTo>
                <a:lnTo>
                  <a:pt x="86004" y="42380"/>
                </a:lnTo>
                <a:lnTo>
                  <a:pt x="56578" y="73914"/>
                </a:lnTo>
                <a:lnTo>
                  <a:pt x="32457" y="112367"/>
                </a:lnTo>
                <a:lnTo>
                  <a:pt x="14706" y="155797"/>
                </a:lnTo>
                <a:lnTo>
                  <a:pt x="3746" y="202894"/>
                </a:lnTo>
                <a:lnTo>
                  <a:pt x="0" y="252349"/>
                </a:lnTo>
                <a:lnTo>
                  <a:pt x="0" y="418211"/>
                </a:lnTo>
                <a:lnTo>
                  <a:pt x="3746" y="467665"/>
                </a:lnTo>
                <a:lnTo>
                  <a:pt x="14706" y="514762"/>
                </a:lnTo>
                <a:lnTo>
                  <a:pt x="32457" y="558192"/>
                </a:lnTo>
                <a:lnTo>
                  <a:pt x="56578" y="596646"/>
                </a:lnTo>
                <a:lnTo>
                  <a:pt x="86004" y="628179"/>
                </a:lnTo>
                <a:lnTo>
                  <a:pt x="119256" y="651367"/>
                </a:lnTo>
                <a:lnTo>
                  <a:pt x="155322" y="665672"/>
                </a:lnTo>
                <a:lnTo>
                  <a:pt x="193192" y="670560"/>
                </a:lnTo>
                <a:lnTo>
                  <a:pt x="4066413" y="670560"/>
                </a:lnTo>
                <a:lnTo>
                  <a:pt x="4104247" y="665672"/>
                </a:lnTo>
                <a:lnTo>
                  <a:pt x="4140295" y="651367"/>
                </a:lnTo>
                <a:lnTo>
                  <a:pt x="4173533" y="628179"/>
                </a:lnTo>
                <a:lnTo>
                  <a:pt x="4202938" y="596646"/>
                </a:lnTo>
                <a:lnTo>
                  <a:pt x="4227111" y="558192"/>
                </a:lnTo>
                <a:lnTo>
                  <a:pt x="4244879" y="514762"/>
                </a:lnTo>
                <a:lnTo>
                  <a:pt x="4255837" y="467665"/>
                </a:lnTo>
                <a:lnTo>
                  <a:pt x="4259580" y="418211"/>
                </a:lnTo>
                <a:lnTo>
                  <a:pt x="4259580" y="252349"/>
                </a:lnTo>
                <a:lnTo>
                  <a:pt x="4255837" y="202894"/>
                </a:lnTo>
                <a:lnTo>
                  <a:pt x="4244879" y="155797"/>
                </a:lnTo>
                <a:lnTo>
                  <a:pt x="4227111" y="112367"/>
                </a:lnTo>
                <a:lnTo>
                  <a:pt x="4202938" y="73914"/>
                </a:lnTo>
                <a:lnTo>
                  <a:pt x="4173533" y="42380"/>
                </a:lnTo>
                <a:lnTo>
                  <a:pt x="4140295" y="19192"/>
                </a:lnTo>
                <a:lnTo>
                  <a:pt x="4104247" y="4887"/>
                </a:lnTo>
                <a:lnTo>
                  <a:pt x="4066413" y="0"/>
                </a:lnTo>
                <a:close/>
              </a:path>
            </a:pathLst>
          </a:custGeom>
          <a:solidFill>
            <a:srgbClr val="7A70F3"/>
          </a:solidFill>
        </p:spPr>
        <p:txBody>
          <a:bodyPr wrap="square" lIns="0" tIns="0" rIns="0" bIns="0" rtlCol="0"/>
          <a:lstStyle/>
          <a:p>
            <a:r>
              <a:rPr lang="en-IN" dirty="0"/>
              <a:t>    </a:t>
            </a:r>
          </a:p>
          <a:p>
            <a:r>
              <a:rPr lang="en-IN" dirty="0"/>
              <a:t>      </a:t>
            </a:r>
            <a:r>
              <a:rPr lang="en-IN" sz="2400" dirty="0">
                <a:solidFill>
                  <a:schemeClr val="bg1"/>
                </a:solidFill>
              </a:rPr>
              <a:t>Part A- SMS Alert from bank</a:t>
            </a:r>
            <a:endParaRPr dirty="0"/>
          </a:p>
        </p:txBody>
      </p:sp>
      <p:sp>
        <p:nvSpPr>
          <p:cNvPr id="81" name="object 81"/>
          <p:cNvSpPr/>
          <p:nvPr/>
        </p:nvSpPr>
        <p:spPr>
          <a:xfrm>
            <a:off x="5907023" y="1290827"/>
            <a:ext cx="3548379" cy="670560"/>
          </a:xfrm>
          <a:custGeom>
            <a:avLst/>
            <a:gdLst/>
            <a:ahLst/>
            <a:cxnLst/>
            <a:rect l="l" t="t" r="r" b="b"/>
            <a:pathLst>
              <a:path w="3548379" h="670560">
                <a:moveTo>
                  <a:pt x="3386962" y="0"/>
                </a:moveTo>
                <a:lnTo>
                  <a:pt x="160909" y="0"/>
                </a:lnTo>
                <a:lnTo>
                  <a:pt x="129377" y="4887"/>
                </a:lnTo>
                <a:lnTo>
                  <a:pt x="71647" y="42380"/>
                </a:lnTo>
                <a:lnTo>
                  <a:pt x="47116" y="73914"/>
                </a:lnTo>
                <a:lnTo>
                  <a:pt x="27003" y="112367"/>
                </a:lnTo>
                <a:lnTo>
                  <a:pt x="12223" y="155797"/>
                </a:lnTo>
                <a:lnTo>
                  <a:pt x="3111" y="202894"/>
                </a:lnTo>
                <a:lnTo>
                  <a:pt x="0" y="252349"/>
                </a:lnTo>
                <a:lnTo>
                  <a:pt x="0" y="418211"/>
                </a:lnTo>
                <a:lnTo>
                  <a:pt x="3111" y="467665"/>
                </a:lnTo>
                <a:lnTo>
                  <a:pt x="12223" y="514762"/>
                </a:lnTo>
                <a:lnTo>
                  <a:pt x="27003" y="558192"/>
                </a:lnTo>
                <a:lnTo>
                  <a:pt x="47116" y="596646"/>
                </a:lnTo>
                <a:lnTo>
                  <a:pt x="71647" y="628179"/>
                </a:lnTo>
                <a:lnTo>
                  <a:pt x="129377" y="665672"/>
                </a:lnTo>
                <a:lnTo>
                  <a:pt x="160909" y="670560"/>
                </a:lnTo>
                <a:lnTo>
                  <a:pt x="3386962" y="670560"/>
                </a:lnTo>
                <a:lnTo>
                  <a:pt x="3448526" y="651367"/>
                </a:lnTo>
                <a:lnTo>
                  <a:pt x="3500754" y="596646"/>
                </a:lnTo>
                <a:lnTo>
                  <a:pt x="3520815" y="558192"/>
                </a:lnTo>
                <a:lnTo>
                  <a:pt x="3535600" y="514762"/>
                </a:lnTo>
                <a:lnTo>
                  <a:pt x="3544742" y="467665"/>
                </a:lnTo>
                <a:lnTo>
                  <a:pt x="3547872" y="418211"/>
                </a:lnTo>
                <a:lnTo>
                  <a:pt x="3547872" y="252349"/>
                </a:lnTo>
                <a:lnTo>
                  <a:pt x="3544742" y="202894"/>
                </a:lnTo>
                <a:lnTo>
                  <a:pt x="3535600" y="155797"/>
                </a:lnTo>
                <a:lnTo>
                  <a:pt x="3520815" y="112367"/>
                </a:lnTo>
                <a:lnTo>
                  <a:pt x="3500754" y="73914"/>
                </a:lnTo>
                <a:lnTo>
                  <a:pt x="3476224" y="42380"/>
                </a:lnTo>
                <a:lnTo>
                  <a:pt x="3418494" y="4887"/>
                </a:lnTo>
                <a:lnTo>
                  <a:pt x="3386962" y="0"/>
                </a:lnTo>
                <a:close/>
              </a:path>
            </a:pathLst>
          </a:custGeom>
          <a:solidFill>
            <a:srgbClr val="7A70F3"/>
          </a:solidFill>
        </p:spPr>
        <p:txBody>
          <a:bodyPr wrap="square" lIns="0" tIns="0" rIns="0" bIns="0" rtlCol="0"/>
          <a:lstStyle/>
          <a:p>
            <a:r>
              <a:rPr lang="en-IN" dirty="0"/>
              <a:t>   </a:t>
            </a:r>
          </a:p>
          <a:p>
            <a:r>
              <a:rPr lang="en-IN" dirty="0"/>
              <a:t>   </a:t>
            </a:r>
            <a:r>
              <a:rPr lang="en-IN" sz="2400" dirty="0">
                <a:solidFill>
                  <a:schemeClr val="bg1"/>
                </a:solidFill>
              </a:rPr>
              <a:t>Part B- Transactions</a:t>
            </a:r>
            <a:endParaRPr dirty="0"/>
          </a:p>
        </p:txBody>
      </p:sp>
      <p:grpSp>
        <p:nvGrpSpPr>
          <p:cNvPr id="85" name="object 85"/>
          <p:cNvGrpSpPr/>
          <p:nvPr/>
        </p:nvGrpSpPr>
        <p:grpSpPr>
          <a:xfrm>
            <a:off x="2753455" y="2416394"/>
            <a:ext cx="4572253" cy="4940300"/>
            <a:chOff x="2751582" y="2572512"/>
            <a:chExt cx="4572253" cy="4940300"/>
          </a:xfrm>
        </p:grpSpPr>
        <p:sp>
          <p:nvSpPr>
            <p:cNvPr id="88" name="object 88"/>
            <p:cNvSpPr/>
            <p:nvPr/>
          </p:nvSpPr>
          <p:spPr>
            <a:xfrm>
              <a:off x="3251454" y="2754630"/>
              <a:ext cx="2275840" cy="1211580"/>
            </a:xfrm>
            <a:custGeom>
              <a:avLst/>
              <a:gdLst/>
              <a:ahLst/>
              <a:cxnLst/>
              <a:rect l="l" t="t" r="r" b="b"/>
              <a:pathLst>
                <a:path w="2275840" h="1211579">
                  <a:moveTo>
                    <a:pt x="2275331" y="0"/>
                  </a:moveTo>
                  <a:lnTo>
                    <a:pt x="0" y="0"/>
                  </a:lnTo>
                  <a:lnTo>
                    <a:pt x="0" y="1211580"/>
                  </a:lnTo>
                  <a:lnTo>
                    <a:pt x="2275331" y="1211580"/>
                  </a:lnTo>
                  <a:lnTo>
                    <a:pt x="2275331" y="0"/>
                  </a:lnTo>
                  <a:close/>
                </a:path>
              </a:pathLst>
            </a:custGeom>
            <a:solidFill>
              <a:srgbClr val="DDDDDD"/>
            </a:solidFill>
          </p:spPr>
          <p:txBody>
            <a:bodyPr wrap="square" lIns="0" tIns="0" rIns="0" bIns="0" rtlCol="0"/>
            <a:lstStyle/>
            <a:p>
              <a:r>
                <a:rPr lang="en-IN" dirty="0"/>
                <a:t>   </a:t>
              </a:r>
              <a:r>
                <a:rPr lang="en-IN" dirty="0">
                  <a:solidFill>
                    <a:schemeClr val="accent1">
                      <a:lumMod val="75000"/>
                    </a:schemeClr>
                  </a:solidFill>
                </a:rPr>
                <a:t>SMS Alert</a:t>
              </a:r>
            </a:p>
            <a:p>
              <a:r>
                <a:rPr lang="en-IN" dirty="0">
                  <a:solidFill>
                    <a:schemeClr val="accent1">
                      <a:lumMod val="75000"/>
                    </a:schemeClr>
                  </a:solidFill>
                </a:rPr>
                <a:t>   </a:t>
              </a:r>
              <a:r>
                <a:rPr lang="en-IN" dirty="0"/>
                <a:t> The user has received</a:t>
              </a:r>
            </a:p>
            <a:p>
              <a:r>
                <a:rPr lang="en-IN" dirty="0"/>
                <a:t>     a SMS from the bank</a:t>
              </a:r>
            </a:p>
            <a:p>
              <a:r>
                <a:rPr lang="en-IN" dirty="0"/>
                <a:t>     he is a customer of.</a:t>
              </a:r>
              <a:endParaRPr dirty="0"/>
            </a:p>
          </p:txBody>
        </p:sp>
        <p:sp>
          <p:nvSpPr>
            <p:cNvPr id="89" name="object 89"/>
            <p:cNvSpPr/>
            <p:nvPr/>
          </p:nvSpPr>
          <p:spPr>
            <a:xfrm>
              <a:off x="3251454" y="2754630"/>
              <a:ext cx="2275840" cy="1211580"/>
            </a:xfrm>
            <a:custGeom>
              <a:avLst/>
              <a:gdLst/>
              <a:ahLst/>
              <a:cxnLst/>
              <a:rect l="l" t="t" r="r" b="b"/>
              <a:pathLst>
                <a:path w="2275840" h="1211579">
                  <a:moveTo>
                    <a:pt x="0" y="1211580"/>
                  </a:moveTo>
                  <a:lnTo>
                    <a:pt x="2275331" y="1211580"/>
                  </a:lnTo>
                  <a:lnTo>
                    <a:pt x="2275331" y="0"/>
                  </a:lnTo>
                  <a:lnTo>
                    <a:pt x="0" y="0"/>
                  </a:lnTo>
                  <a:lnTo>
                    <a:pt x="0" y="1211580"/>
                  </a:lnTo>
                  <a:close/>
                </a:path>
              </a:pathLst>
            </a:custGeom>
            <a:ln w="38100">
              <a:solidFill>
                <a:srgbClr val="7A70F3"/>
              </a:solidFill>
            </a:ln>
          </p:spPr>
          <p:txBody>
            <a:bodyPr wrap="square" lIns="0" tIns="0" rIns="0" bIns="0" rtlCol="0"/>
            <a:lstStyle/>
            <a:p>
              <a:endParaRPr/>
            </a:p>
          </p:txBody>
        </p:sp>
        <p:sp>
          <p:nvSpPr>
            <p:cNvPr id="94" name="object 94"/>
            <p:cNvSpPr/>
            <p:nvPr/>
          </p:nvSpPr>
          <p:spPr>
            <a:xfrm>
              <a:off x="2757678" y="3315462"/>
              <a:ext cx="492759" cy="0"/>
            </a:xfrm>
            <a:custGeom>
              <a:avLst/>
              <a:gdLst/>
              <a:ahLst/>
              <a:cxnLst/>
              <a:rect l="l" t="t" r="r" b="b"/>
              <a:pathLst>
                <a:path w="492760">
                  <a:moveTo>
                    <a:pt x="0" y="0"/>
                  </a:moveTo>
                  <a:lnTo>
                    <a:pt x="492252" y="0"/>
                  </a:lnTo>
                </a:path>
              </a:pathLst>
            </a:custGeom>
            <a:ln w="38100">
              <a:solidFill>
                <a:srgbClr val="7A70F3"/>
              </a:solidFill>
            </a:ln>
          </p:spPr>
          <p:txBody>
            <a:bodyPr wrap="square" lIns="0" tIns="0" rIns="0" bIns="0" rtlCol="0"/>
            <a:lstStyle/>
            <a:p>
              <a:endParaRPr/>
            </a:p>
          </p:txBody>
        </p:sp>
        <p:sp>
          <p:nvSpPr>
            <p:cNvPr id="95" name="object 95"/>
            <p:cNvSpPr/>
            <p:nvPr/>
          </p:nvSpPr>
          <p:spPr>
            <a:xfrm>
              <a:off x="3072384" y="2572512"/>
              <a:ext cx="364490" cy="364490"/>
            </a:xfrm>
            <a:custGeom>
              <a:avLst/>
              <a:gdLst/>
              <a:ahLst/>
              <a:cxnLst/>
              <a:rect l="l" t="t" r="r" b="b"/>
              <a:pathLst>
                <a:path w="364489" h="364489">
                  <a:moveTo>
                    <a:pt x="182118" y="0"/>
                  </a:moveTo>
                  <a:lnTo>
                    <a:pt x="133702" y="6505"/>
                  </a:lnTo>
                  <a:lnTo>
                    <a:pt x="90198" y="24863"/>
                  </a:lnTo>
                  <a:lnTo>
                    <a:pt x="53339" y="53340"/>
                  </a:lnTo>
                  <a:lnTo>
                    <a:pt x="24863" y="90198"/>
                  </a:lnTo>
                  <a:lnTo>
                    <a:pt x="6505" y="133702"/>
                  </a:lnTo>
                  <a:lnTo>
                    <a:pt x="0" y="182118"/>
                  </a:lnTo>
                  <a:lnTo>
                    <a:pt x="6505" y="230533"/>
                  </a:lnTo>
                  <a:lnTo>
                    <a:pt x="24863" y="274037"/>
                  </a:lnTo>
                  <a:lnTo>
                    <a:pt x="53339" y="310896"/>
                  </a:lnTo>
                  <a:lnTo>
                    <a:pt x="90198" y="339372"/>
                  </a:lnTo>
                  <a:lnTo>
                    <a:pt x="133702" y="357730"/>
                  </a:lnTo>
                  <a:lnTo>
                    <a:pt x="182118" y="364236"/>
                  </a:lnTo>
                  <a:lnTo>
                    <a:pt x="230533" y="357730"/>
                  </a:lnTo>
                  <a:lnTo>
                    <a:pt x="274037" y="339372"/>
                  </a:lnTo>
                  <a:lnTo>
                    <a:pt x="310895" y="310896"/>
                  </a:lnTo>
                  <a:lnTo>
                    <a:pt x="339372" y="274037"/>
                  </a:lnTo>
                  <a:lnTo>
                    <a:pt x="357730" y="230533"/>
                  </a:lnTo>
                  <a:lnTo>
                    <a:pt x="364236" y="182118"/>
                  </a:lnTo>
                  <a:lnTo>
                    <a:pt x="357730" y="133702"/>
                  </a:lnTo>
                  <a:lnTo>
                    <a:pt x="339372" y="90198"/>
                  </a:lnTo>
                  <a:lnTo>
                    <a:pt x="310895" y="53340"/>
                  </a:lnTo>
                  <a:lnTo>
                    <a:pt x="274037" y="24863"/>
                  </a:lnTo>
                  <a:lnTo>
                    <a:pt x="230533" y="6505"/>
                  </a:lnTo>
                  <a:lnTo>
                    <a:pt x="182118" y="0"/>
                  </a:lnTo>
                  <a:close/>
                </a:path>
              </a:pathLst>
            </a:custGeom>
            <a:solidFill>
              <a:srgbClr val="7A70F3"/>
            </a:solidFill>
          </p:spPr>
          <p:txBody>
            <a:bodyPr wrap="square" lIns="0" tIns="0" rIns="0" bIns="0" rtlCol="0"/>
            <a:lstStyle/>
            <a:p>
              <a:endParaRPr/>
            </a:p>
          </p:txBody>
        </p:sp>
        <p:pic>
          <p:nvPicPr>
            <p:cNvPr id="96" name="object 96"/>
            <p:cNvPicPr/>
            <p:nvPr/>
          </p:nvPicPr>
          <p:blipFill>
            <a:blip r:embed="rId8" cstate="print"/>
            <a:stretch>
              <a:fillRect/>
            </a:stretch>
          </p:blipFill>
          <p:spPr>
            <a:xfrm>
              <a:off x="3229102" y="2658821"/>
              <a:ext cx="97536" cy="183184"/>
            </a:xfrm>
            <a:prstGeom prst="rect">
              <a:avLst/>
            </a:prstGeom>
          </p:spPr>
        </p:pic>
        <p:sp>
          <p:nvSpPr>
            <p:cNvPr id="97" name="object 97"/>
            <p:cNvSpPr/>
            <p:nvPr/>
          </p:nvSpPr>
          <p:spPr>
            <a:xfrm>
              <a:off x="3946398" y="4202430"/>
              <a:ext cx="2275840" cy="1463040"/>
            </a:xfrm>
            <a:custGeom>
              <a:avLst/>
              <a:gdLst/>
              <a:ahLst/>
              <a:cxnLst/>
              <a:rect l="l" t="t" r="r" b="b"/>
              <a:pathLst>
                <a:path w="2275840" h="1463039">
                  <a:moveTo>
                    <a:pt x="2275331" y="0"/>
                  </a:moveTo>
                  <a:lnTo>
                    <a:pt x="0" y="0"/>
                  </a:lnTo>
                  <a:lnTo>
                    <a:pt x="0" y="1463039"/>
                  </a:lnTo>
                  <a:lnTo>
                    <a:pt x="2275331" y="1463039"/>
                  </a:lnTo>
                  <a:lnTo>
                    <a:pt x="2275331" y="0"/>
                  </a:lnTo>
                  <a:close/>
                </a:path>
              </a:pathLst>
            </a:custGeom>
            <a:solidFill>
              <a:srgbClr val="DDDDDD"/>
            </a:solidFill>
          </p:spPr>
          <p:txBody>
            <a:bodyPr wrap="square" lIns="0" tIns="0" rIns="0" bIns="0" rtlCol="0"/>
            <a:lstStyle/>
            <a:p>
              <a:r>
                <a:rPr lang="en-IN" dirty="0"/>
                <a:t>    </a:t>
              </a:r>
              <a:r>
                <a:rPr lang="en-IN" dirty="0">
                  <a:solidFill>
                    <a:schemeClr val="accent1"/>
                  </a:solidFill>
                </a:rPr>
                <a:t>Transaction Tracking</a:t>
              </a:r>
            </a:p>
            <a:p>
              <a:r>
                <a:rPr lang="en-IN" dirty="0">
                  <a:solidFill>
                    <a:schemeClr val="accent1"/>
                  </a:solidFill>
                </a:rPr>
                <a:t>   </a:t>
              </a:r>
              <a:r>
                <a:rPr lang="en-IN" dirty="0"/>
                <a:t>It tracks a transaction</a:t>
              </a:r>
            </a:p>
            <a:p>
              <a:r>
                <a:rPr lang="en-IN" dirty="0">
                  <a:solidFill>
                    <a:schemeClr val="accent1"/>
                  </a:solidFill>
                </a:rPr>
                <a:t>   </a:t>
              </a:r>
              <a:r>
                <a:rPr lang="en-IN" dirty="0"/>
                <a:t> based on </a:t>
              </a:r>
              <a:r>
                <a:rPr lang="en-IN" dirty="0" err="1"/>
                <a:t>sms</a:t>
              </a:r>
              <a:r>
                <a:rPr lang="en-IN" dirty="0"/>
                <a:t> parsing</a:t>
              </a:r>
            </a:p>
            <a:p>
              <a:r>
                <a:rPr lang="en-IN" dirty="0">
                  <a:solidFill>
                    <a:schemeClr val="accent1"/>
                  </a:solidFill>
                </a:rPr>
                <a:t>     </a:t>
              </a:r>
              <a:r>
                <a:rPr lang="en-IN" dirty="0"/>
                <a:t>and shows </a:t>
              </a:r>
            </a:p>
            <a:p>
              <a:r>
                <a:rPr lang="en-IN" dirty="0">
                  <a:solidFill>
                    <a:schemeClr val="accent1"/>
                  </a:solidFill>
                </a:rPr>
                <a:t>     </a:t>
              </a:r>
              <a:r>
                <a:rPr lang="en-IN" dirty="0"/>
                <a:t>transactions</a:t>
              </a:r>
              <a:r>
                <a:rPr lang="en-IN" dirty="0">
                  <a:solidFill>
                    <a:schemeClr val="accent1"/>
                  </a:solidFill>
                </a:rPr>
                <a:t>.</a:t>
              </a:r>
            </a:p>
          </p:txBody>
        </p:sp>
        <p:sp>
          <p:nvSpPr>
            <p:cNvPr id="98" name="object 98"/>
            <p:cNvSpPr/>
            <p:nvPr/>
          </p:nvSpPr>
          <p:spPr>
            <a:xfrm>
              <a:off x="3946398" y="4202430"/>
              <a:ext cx="2275840" cy="1463040"/>
            </a:xfrm>
            <a:custGeom>
              <a:avLst/>
              <a:gdLst/>
              <a:ahLst/>
              <a:cxnLst/>
              <a:rect l="l" t="t" r="r" b="b"/>
              <a:pathLst>
                <a:path w="2275840" h="1463039">
                  <a:moveTo>
                    <a:pt x="0" y="1463039"/>
                  </a:moveTo>
                  <a:lnTo>
                    <a:pt x="2275331" y="1463039"/>
                  </a:lnTo>
                  <a:lnTo>
                    <a:pt x="2275331" y="0"/>
                  </a:lnTo>
                  <a:lnTo>
                    <a:pt x="0" y="0"/>
                  </a:lnTo>
                  <a:lnTo>
                    <a:pt x="0" y="1463039"/>
                  </a:lnTo>
                  <a:close/>
                </a:path>
              </a:pathLst>
            </a:custGeom>
            <a:ln w="38100">
              <a:solidFill>
                <a:srgbClr val="7A70F3"/>
              </a:solidFill>
            </a:ln>
          </p:spPr>
          <p:txBody>
            <a:bodyPr wrap="square" lIns="0" tIns="0" rIns="0" bIns="0" rtlCol="0"/>
            <a:lstStyle/>
            <a:p>
              <a:endParaRPr/>
            </a:p>
          </p:txBody>
        </p:sp>
        <p:sp>
          <p:nvSpPr>
            <p:cNvPr id="107" name="object 107"/>
            <p:cNvSpPr/>
            <p:nvPr/>
          </p:nvSpPr>
          <p:spPr>
            <a:xfrm>
              <a:off x="3762756" y="4012692"/>
              <a:ext cx="364490" cy="364490"/>
            </a:xfrm>
            <a:custGeom>
              <a:avLst/>
              <a:gdLst/>
              <a:ahLst/>
              <a:cxnLst/>
              <a:rect l="l" t="t" r="r" b="b"/>
              <a:pathLst>
                <a:path w="364489" h="364489">
                  <a:moveTo>
                    <a:pt x="182118" y="0"/>
                  </a:moveTo>
                  <a:lnTo>
                    <a:pt x="133702" y="6505"/>
                  </a:lnTo>
                  <a:lnTo>
                    <a:pt x="90198" y="24863"/>
                  </a:lnTo>
                  <a:lnTo>
                    <a:pt x="53340" y="53340"/>
                  </a:lnTo>
                  <a:lnTo>
                    <a:pt x="24863" y="90198"/>
                  </a:lnTo>
                  <a:lnTo>
                    <a:pt x="6505" y="133702"/>
                  </a:lnTo>
                  <a:lnTo>
                    <a:pt x="0" y="182118"/>
                  </a:lnTo>
                  <a:lnTo>
                    <a:pt x="6505" y="230533"/>
                  </a:lnTo>
                  <a:lnTo>
                    <a:pt x="24863" y="274037"/>
                  </a:lnTo>
                  <a:lnTo>
                    <a:pt x="53340" y="310896"/>
                  </a:lnTo>
                  <a:lnTo>
                    <a:pt x="90198" y="339372"/>
                  </a:lnTo>
                  <a:lnTo>
                    <a:pt x="133702" y="357730"/>
                  </a:lnTo>
                  <a:lnTo>
                    <a:pt x="182118" y="364236"/>
                  </a:lnTo>
                  <a:lnTo>
                    <a:pt x="230533" y="357730"/>
                  </a:lnTo>
                  <a:lnTo>
                    <a:pt x="274037" y="339372"/>
                  </a:lnTo>
                  <a:lnTo>
                    <a:pt x="310896" y="310896"/>
                  </a:lnTo>
                  <a:lnTo>
                    <a:pt x="339372" y="274037"/>
                  </a:lnTo>
                  <a:lnTo>
                    <a:pt x="357730" y="230533"/>
                  </a:lnTo>
                  <a:lnTo>
                    <a:pt x="364236" y="182118"/>
                  </a:lnTo>
                  <a:lnTo>
                    <a:pt x="357730" y="133702"/>
                  </a:lnTo>
                  <a:lnTo>
                    <a:pt x="339372" y="90198"/>
                  </a:lnTo>
                  <a:lnTo>
                    <a:pt x="310896" y="53340"/>
                  </a:lnTo>
                  <a:lnTo>
                    <a:pt x="274037" y="24863"/>
                  </a:lnTo>
                  <a:lnTo>
                    <a:pt x="230533" y="6505"/>
                  </a:lnTo>
                  <a:lnTo>
                    <a:pt x="182118" y="0"/>
                  </a:lnTo>
                  <a:close/>
                </a:path>
              </a:pathLst>
            </a:custGeom>
            <a:solidFill>
              <a:srgbClr val="7A70F3"/>
            </a:solidFill>
          </p:spPr>
          <p:txBody>
            <a:bodyPr wrap="square" lIns="0" tIns="0" rIns="0" bIns="0" rtlCol="0"/>
            <a:lstStyle/>
            <a:p>
              <a:endParaRPr/>
            </a:p>
          </p:txBody>
        </p:sp>
        <p:pic>
          <p:nvPicPr>
            <p:cNvPr id="108" name="object 108"/>
            <p:cNvPicPr/>
            <p:nvPr/>
          </p:nvPicPr>
          <p:blipFill>
            <a:blip r:embed="rId9" cstate="print"/>
            <a:stretch>
              <a:fillRect/>
            </a:stretch>
          </p:blipFill>
          <p:spPr>
            <a:xfrm>
              <a:off x="3905377" y="4099814"/>
              <a:ext cx="161544" cy="182879"/>
            </a:xfrm>
            <a:prstGeom prst="rect">
              <a:avLst/>
            </a:prstGeom>
          </p:spPr>
        </p:pic>
        <p:sp>
          <p:nvSpPr>
            <p:cNvPr id="109" name="object 109"/>
            <p:cNvSpPr/>
            <p:nvPr/>
          </p:nvSpPr>
          <p:spPr>
            <a:xfrm>
              <a:off x="6212585" y="5142738"/>
              <a:ext cx="1111250" cy="203200"/>
            </a:xfrm>
            <a:custGeom>
              <a:avLst/>
              <a:gdLst/>
              <a:ahLst/>
              <a:cxnLst/>
              <a:rect l="l" t="t" r="r" b="b"/>
              <a:pathLst>
                <a:path w="1111250" h="203200">
                  <a:moveTo>
                    <a:pt x="0" y="1524"/>
                  </a:moveTo>
                  <a:lnTo>
                    <a:pt x="1110995" y="0"/>
                  </a:lnTo>
                </a:path>
                <a:path w="1111250" h="203200">
                  <a:moveTo>
                    <a:pt x="1103375" y="202691"/>
                  </a:moveTo>
                  <a:lnTo>
                    <a:pt x="1103375" y="1524"/>
                  </a:lnTo>
                </a:path>
              </a:pathLst>
            </a:custGeom>
            <a:ln w="38100">
              <a:solidFill>
                <a:srgbClr val="7A70F3"/>
              </a:solidFill>
            </a:ln>
          </p:spPr>
          <p:txBody>
            <a:bodyPr wrap="square" lIns="0" tIns="0" rIns="0" bIns="0" rtlCol="0"/>
            <a:lstStyle/>
            <a:p>
              <a:endParaRPr/>
            </a:p>
          </p:txBody>
        </p:sp>
        <p:sp>
          <p:nvSpPr>
            <p:cNvPr id="110" name="object 110"/>
            <p:cNvSpPr/>
            <p:nvPr/>
          </p:nvSpPr>
          <p:spPr>
            <a:xfrm>
              <a:off x="3245358" y="5860542"/>
              <a:ext cx="2275840" cy="1652270"/>
            </a:xfrm>
            <a:custGeom>
              <a:avLst/>
              <a:gdLst/>
              <a:ahLst/>
              <a:cxnLst/>
              <a:rect l="l" t="t" r="r" b="b"/>
              <a:pathLst>
                <a:path w="2275840" h="1652270">
                  <a:moveTo>
                    <a:pt x="2275332" y="0"/>
                  </a:moveTo>
                  <a:lnTo>
                    <a:pt x="0" y="0"/>
                  </a:lnTo>
                  <a:lnTo>
                    <a:pt x="0" y="1652016"/>
                  </a:lnTo>
                  <a:lnTo>
                    <a:pt x="2275332" y="1652016"/>
                  </a:lnTo>
                  <a:lnTo>
                    <a:pt x="2275332" y="0"/>
                  </a:lnTo>
                  <a:close/>
                </a:path>
              </a:pathLst>
            </a:custGeom>
            <a:solidFill>
              <a:srgbClr val="DDDDDD"/>
            </a:solidFill>
          </p:spPr>
          <p:txBody>
            <a:bodyPr wrap="square" lIns="0" tIns="0" rIns="0" bIns="0" rtlCol="0"/>
            <a:lstStyle/>
            <a:p>
              <a:r>
                <a:rPr lang="en-IN" dirty="0"/>
                <a:t>    </a:t>
              </a:r>
              <a:r>
                <a:rPr lang="en-IN" dirty="0">
                  <a:solidFill>
                    <a:schemeClr val="accent1">
                      <a:lumMod val="75000"/>
                    </a:schemeClr>
                  </a:solidFill>
                </a:rPr>
                <a:t>SMS Parsing</a:t>
              </a:r>
            </a:p>
            <a:p>
              <a:r>
                <a:rPr lang="en-IN" dirty="0">
                  <a:solidFill>
                    <a:schemeClr val="accent1">
                      <a:lumMod val="75000"/>
                    </a:schemeClr>
                  </a:solidFill>
                </a:rPr>
                <a:t>   </a:t>
              </a:r>
              <a:r>
                <a:rPr lang="en-IN" dirty="0"/>
                <a:t>Uses </a:t>
              </a:r>
              <a:r>
                <a:rPr lang="en-IN" dirty="0" err="1"/>
                <a:t>ocr</a:t>
              </a:r>
              <a:r>
                <a:rPr lang="en-IN" dirty="0"/>
                <a:t> and </a:t>
              </a:r>
              <a:r>
                <a:rPr lang="en-IN" dirty="0" err="1"/>
                <a:t>nlp</a:t>
              </a:r>
              <a:r>
                <a:rPr lang="en-IN" dirty="0"/>
                <a:t> </a:t>
              </a:r>
            </a:p>
            <a:p>
              <a:r>
                <a:rPr lang="en-IN" dirty="0"/>
                <a:t>   techniques to extract</a:t>
              </a:r>
            </a:p>
            <a:p>
              <a:r>
                <a:rPr lang="en-IN" dirty="0"/>
                <a:t>   transaction data from  </a:t>
              </a:r>
            </a:p>
            <a:p>
              <a:r>
                <a:rPr lang="en-IN" dirty="0"/>
                <a:t>    the messages</a:t>
              </a:r>
              <a:r>
                <a:rPr lang="en-IN" dirty="0">
                  <a:solidFill>
                    <a:schemeClr val="accent1">
                      <a:lumMod val="75000"/>
                    </a:schemeClr>
                  </a:solidFill>
                </a:rPr>
                <a:t>.</a:t>
              </a:r>
              <a:endParaRPr dirty="0"/>
            </a:p>
          </p:txBody>
        </p:sp>
        <p:sp>
          <p:nvSpPr>
            <p:cNvPr id="111" name="object 111"/>
            <p:cNvSpPr/>
            <p:nvPr/>
          </p:nvSpPr>
          <p:spPr>
            <a:xfrm>
              <a:off x="3245358" y="5860542"/>
              <a:ext cx="2275840" cy="1652270"/>
            </a:xfrm>
            <a:custGeom>
              <a:avLst/>
              <a:gdLst/>
              <a:ahLst/>
              <a:cxnLst/>
              <a:rect l="l" t="t" r="r" b="b"/>
              <a:pathLst>
                <a:path w="2275840" h="1652270">
                  <a:moveTo>
                    <a:pt x="0" y="1652016"/>
                  </a:moveTo>
                  <a:lnTo>
                    <a:pt x="2275332" y="1652016"/>
                  </a:lnTo>
                  <a:lnTo>
                    <a:pt x="2275332" y="0"/>
                  </a:lnTo>
                  <a:lnTo>
                    <a:pt x="0" y="0"/>
                  </a:lnTo>
                  <a:lnTo>
                    <a:pt x="0" y="1652016"/>
                  </a:lnTo>
                  <a:close/>
                </a:path>
              </a:pathLst>
            </a:custGeom>
            <a:ln w="38100">
              <a:solidFill>
                <a:srgbClr val="7A70F3"/>
              </a:solidFill>
            </a:ln>
          </p:spPr>
          <p:txBody>
            <a:bodyPr wrap="square" lIns="0" tIns="0" rIns="0" bIns="0" rtlCol="0"/>
            <a:lstStyle/>
            <a:p>
              <a:endParaRPr/>
            </a:p>
          </p:txBody>
        </p:sp>
        <p:sp>
          <p:nvSpPr>
            <p:cNvPr id="121" name="object 121"/>
            <p:cNvSpPr/>
            <p:nvPr/>
          </p:nvSpPr>
          <p:spPr>
            <a:xfrm>
              <a:off x="3080004" y="5661660"/>
              <a:ext cx="365760" cy="364490"/>
            </a:xfrm>
            <a:custGeom>
              <a:avLst/>
              <a:gdLst/>
              <a:ahLst/>
              <a:cxnLst/>
              <a:rect l="l" t="t" r="r" b="b"/>
              <a:pathLst>
                <a:path w="365760" h="364489">
                  <a:moveTo>
                    <a:pt x="182880" y="0"/>
                  </a:moveTo>
                  <a:lnTo>
                    <a:pt x="134276" y="6505"/>
                  </a:lnTo>
                  <a:lnTo>
                    <a:pt x="90593" y="24863"/>
                  </a:lnTo>
                  <a:lnTo>
                    <a:pt x="53578" y="53339"/>
                  </a:lnTo>
                  <a:lnTo>
                    <a:pt x="24976" y="90198"/>
                  </a:lnTo>
                  <a:lnTo>
                    <a:pt x="6535" y="133702"/>
                  </a:lnTo>
                  <a:lnTo>
                    <a:pt x="0" y="182117"/>
                  </a:lnTo>
                  <a:lnTo>
                    <a:pt x="6535" y="230533"/>
                  </a:lnTo>
                  <a:lnTo>
                    <a:pt x="24976" y="274037"/>
                  </a:lnTo>
                  <a:lnTo>
                    <a:pt x="53578" y="310895"/>
                  </a:lnTo>
                  <a:lnTo>
                    <a:pt x="90593" y="339372"/>
                  </a:lnTo>
                  <a:lnTo>
                    <a:pt x="134276" y="357730"/>
                  </a:lnTo>
                  <a:lnTo>
                    <a:pt x="182880" y="364236"/>
                  </a:lnTo>
                  <a:lnTo>
                    <a:pt x="231483" y="357730"/>
                  </a:lnTo>
                  <a:lnTo>
                    <a:pt x="275166" y="339372"/>
                  </a:lnTo>
                  <a:lnTo>
                    <a:pt x="312181" y="310895"/>
                  </a:lnTo>
                  <a:lnTo>
                    <a:pt x="340783" y="274037"/>
                  </a:lnTo>
                  <a:lnTo>
                    <a:pt x="359224" y="230533"/>
                  </a:lnTo>
                  <a:lnTo>
                    <a:pt x="365759" y="182117"/>
                  </a:lnTo>
                  <a:lnTo>
                    <a:pt x="359224" y="133702"/>
                  </a:lnTo>
                  <a:lnTo>
                    <a:pt x="340783" y="90198"/>
                  </a:lnTo>
                  <a:lnTo>
                    <a:pt x="312181" y="53339"/>
                  </a:lnTo>
                  <a:lnTo>
                    <a:pt x="275166" y="24863"/>
                  </a:lnTo>
                  <a:lnTo>
                    <a:pt x="231483" y="6505"/>
                  </a:lnTo>
                  <a:lnTo>
                    <a:pt x="182880" y="0"/>
                  </a:lnTo>
                  <a:close/>
                </a:path>
              </a:pathLst>
            </a:custGeom>
            <a:solidFill>
              <a:srgbClr val="7A70F3"/>
            </a:solidFill>
          </p:spPr>
          <p:txBody>
            <a:bodyPr wrap="square" lIns="0" tIns="0" rIns="0" bIns="0" rtlCol="0"/>
            <a:lstStyle/>
            <a:p>
              <a:endParaRPr/>
            </a:p>
          </p:txBody>
        </p:sp>
        <p:pic>
          <p:nvPicPr>
            <p:cNvPr id="122" name="object 122"/>
            <p:cNvPicPr/>
            <p:nvPr/>
          </p:nvPicPr>
          <p:blipFill>
            <a:blip r:embed="rId10" cstate="print"/>
            <a:stretch>
              <a:fillRect/>
            </a:stretch>
          </p:blipFill>
          <p:spPr>
            <a:xfrm>
              <a:off x="3224149" y="5749798"/>
              <a:ext cx="152400" cy="182879"/>
            </a:xfrm>
            <a:prstGeom prst="rect">
              <a:avLst/>
            </a:prstGeom>
          </p:spPr>
        </p:pic>
        <p:sp>
          <p:nvSpPr>
            <p:cNvPr id="123" name="object 123"/>
            <p:cNvSpPr/>
            <p:nvPr/>
          </p:nvSpPr>
          <p:spPr>
            <a:xfrm>
              <a:off x="2751582" y="6496050"/>
              <a:ext cx="490855" cy="0"/>
            </a:xfrm>
            <a:custGeom>
              <a:avLst/>
              <a:gdLst/>
              <a:ahLst/>
              <a:cxnLst/>
              <a:rect l="l" t="t" r="r" b="b"/>
              <a:pathLst>
                <a:path w="490855">
                  <a:moveTo>
                    <a:pt x="0" y="0"/>
                  </a:moveTo>
                  <a:lnTo>
                    <a:pt x="490728" y="0"/>
                  </a:lnTo>
                </a:path>
              </a:pathLst>
            </a:custGeom>
            <a:ln w="38100">
              <a:solidFill>
                <a:srgbClr val="7A70F3"/>
              </a:solidFill>
            </a:ln>
          </p:spPr>
          <p:txBody>
            <a:bodyPr wrap="square" lIns="0" tIns="0" rIns="0" bIns="0" rtlCol="0"/>
            <a:lstStyle/>
            <a:p>
              <a:endParaRPr/>
            </a:p>
          </p:txBody>
        </p:sp>
      </p:grpSp>
      <p:pic>
        <p:nvPicPr>
          <p:cNvPr id="127" name="object 127"/>
          <p:cNvPicPr/>
          <p:nvPr/>
        </p:nvPicPr>
        <p:blipFill>
          <a:blip r:embed="rId4" cstate="print"/>
          <a:stretch>
            <a:fillRect/>
          </a:stretch>
        </p:blipFill>
        <p:spPr>
          <a:xfrm>
            <a:off x="5635752" y="7860538"/>
            <a:ext cx="1515236" cy="213360"/>
          </a:xfrm>
          <a:prstGeom prst="rect">
            <a:avLst/>
          </a:prstGeom>
        </p:spPr>
      </p:pic>
      <p:pic>
        <p:nvPicPr>
          <p:cNvPr id="153" name="object 153"/>
          <p:cNvPicPr/>
          <p:nvPr/>
        </p:nvPicPr>
        <p:blipFill>
          <a:blip r:embed="rId4" cstate="print"/>
          <a:stretch>
            <a:fillRect/>
          </a:stretch>
        </p:blipFill>
        <p:spPr>
          <a:xfrm>
            <a:off x="533400" y="7907146"/>
            <a:ext cx="1515490" cy="213360"/>
          </a:xfrm>
          <a:prstGeom prst="rect">
            <a:avLst/>
          </a:prstGeom>
        </p:spPr>
      </p:pic>
      <p:sp>
        <p:nvSpPr>
          <p:cNvPr id="154" name="object 154"/>
          <p:cNvSpPr txBox="1"/>
          <p:nvPr/>
        </p:nvSpPr>
        <p:spPr>
          <a:xfrm>
            <a:off x="520700" y="8130667"/>
            <a:ext cx="8826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t>
            </a:r>
            <a:endParaRPr sz="1400">
              <a:latin typeface="Arial MT"/>
              <a:cs typeface="Arial MT"/>
            </a:endParaRPr>
          </a:p>
        </p:txBody>
      </p:sp>
      <p:sp>
        <p:nvSpPr>
          <p:cNvPr id="163" name="object 163"/>
          <p:cNvSpPr txBox="1"/>
          <p:nvPr/>
        </p:nvSpPr>
        <p:spPr>
          <a:xfrm>
            <a:off x="520700" y="9145625"/>
            <a:ext cx="8826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a:t>
            </a:r>
            <a:endParaRPr sz="1400">
              <a:latin typeface="Arial MT"/>
              <a:cs typeface="Arial MT"/>
            </a:endParaRPr>
          </a:p>
        </p:txBody>
      </p:sp>
      <p:sp>
        <p:nvSpPr>
          <p:cNvPr id="172" name="object 172"/>
          <p:cNvSpPr txBox="1"/>
          <p:nvPr/>
        </p:nvSpPr>
        <p:spPr>
          <a:xfrm>
            <a:off x="520700" y="9654337"/>
            <a:ext cx="88265" cy="240029"/>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a:t>
            </a:r>
            <a:endParaRPr sz="1400">
              <a:latin typeface="Arial MT"/>
              <a:cs typeface="Arial MT"/>
            </a:endParaRPr>
          </a:p>
        </p:txBody>
      </p:sp>
      <p:pic>
        <p:nvPicPr>
          <p:cNvPr id="174" name="Picture 173">
            <a:extLst>
              <a:ext uri="{FF2B5EF4-FFF2-40B4-BE49-F238E27FC236}">
                <a16:creationId xmlns:a16="http://schemas.microsoft.com/office/drawing/2014/main" id="{3E87AEE8-391B-74AA-4EAE-99B8FDA0F95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2420" y="2186012"/>
            <a:ext cx="2575332" cy="5289461"/>
          </a:xfrm>
          <a:prstGeom prst="rect">
            <a:avLst/>
          </a:prstGeom>
        </p:spPr>
      </p:pic>
      <p:sp>
        <p:nvSpPr>
          <p:cNvPr id="175" name="TextBox 174">
            <a:extLst>
              <a:ext uri="{FF2B5EF4-FFF2-40B4-BE49-F238E27FC236}">
                <a16:creationId xmlns:a16="http://schemas.microsoft.com/office/drawing/2014/main" id="{C5F2682D-C4D8-275E-AC36-7ED6CF9E4C25}"/>
              </a:ext>
            </a:extLst>
          </p:cNvPr>
          <p:cNvSpPr txBox="1"/>
          <p:nvPr/>
        </p:nvSpPr>
        <p:spPr>
          <a:xfrm flipH="1">
            <a:off x="608965" y="7520178"/>
            <a:ext cx="1702560" cy="646331"/>
          </a:xfrm>
          <a:prstGeom prst="rect">
            <a:avLst/>
          </a:prstGeom>
          <a:noFill/>
        </p:spPr>
        <p:txBody>
          <a:bodyPr wrap="square" rtlCol="0">
            <a:spAutoFit/>
          </a:bodyPr>
          <a:lstStyle/>
          <a:p>
            <a:r>
              <a:rPr lang="en-IN" dirty="0"/>
              <a:t> SMS Alert</a:t>
            </a:r>
          </a:p>
          <a:p>
            <a:endParaRPr lang="en-IN" dirty="0"/>
          </a:p>
        </p:txBody>
      </p:sp>
      <p:pic>
        <p:nvPicPr>
          <p:cNvPr id="177" name="Picture 176">
            <a:extLst>
              <a:ext uri="{FF2B5EF4-FFF2-40B4-BE49-F238E27FC236}">
                <a16:creationId xmlns:a16="http://schemas.microsoft.com/office/drawing/2014/main" id="{357D2A1E-C599-1892-530D-B100958FCBF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10140" y="2137327"/>
            <a:ext cx="2743341" cy="5333067"/>
          </a:xfrm>
          <a:prstGeom prst="rect">
            <a:avLst/>
          </a:prstGeom>
        </p:spPr>
      </p:pic>
      <p:sp>
        <p:nvSpPr>
          <p:cNvPr id="178" name="TextBox 177">
            <a:extLst>
              <a:ext uri="{FF2B5EF4-FFF2-40B4-BE49-F238E27FC236}">
                <a16:creationId xmlns:a16="http://schemas.microsoft.com/office/drawing/2014/main" id="{DCCFC740-6724-9017-D807-F9D9FB07A723}"/>
              </a:ext>
            </a:extLst>
          </p:cNvPr>
          <p:cNvSpPr txBox="1"/>
          <p:nvPr/>
        </p:nvSpPr>
        <p:spPr>
          <a:xfrm>
            <a:off x="6751993" y="7470394"/>
            <a:ext cx="2275840" cy="369332"/>
          </a:xfrm>
          <a:prstGeom prst="rect">
            <a:avLst/>
          </a:prstGeom>
          <a:noFill/>
        </p:spPr>
        <p:txBody>
          <a:bodyPr wrap="square" rtlCol="0">
            <a:spAutoFit/>
          </a:bodyPr>
          <a:lstStyle/>
          <a:p>
            <a:r>
              <a:rPr lang="en-IN" dirty="0"/>
              <a:t>Transaction Tracking</a:t>
            </a:r>
          </a:p>
        </p:txBody>
      </p:sp>
      <p:pic>
        <p:nvPicPr>
          <p:cNvPr id="180" name="Picture 179">
            <a:extLst>
              <a:ext uri="{FF2B5EF4-FFF2-40B4-BE49-F238E27FC236}">
                <a16:creationId xmlns:a16="http://schemas.microsoft.com/office/drawing/2014/main" id="{7BF30131-35EF-C19D-2988-EF8445DF324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545565" y="2137327"/>
            <a:ext cx="2787854" cy="5314377"/>
          </a:xfrm>
          <a:prstGeom prst="rect">
            <a:avLst/>
          </a:prstGeom>
        </p:spPr>
      </p:pic>
      <p:sp>
        <p:nvSpPr>
          <p:cNvPr id="181" name="TextBox 180">
            <a:extLst>
              <a:ext uri="{FF2B5EF4-FFF2-40B4-BE49-F238E27FC236}">
                <a16:creationId xmlns:a16="http://schemas.microsoft.com/office/drawing/2014/main" id="{479BD727-0C61-185D-BDCC-BD174058634B}"/>
              </a:ext>
            </a:extLst>
          </p:cNvPr>
          <p:cNvSpPr txBox="1"/>
          <p:nvPr/>
        </p:nvSpPr>
        <p:spPr>
          <a:xfrm>
            <a:off x="9824300" y="7451704"/>
            <a:ext cx="2262850" cy="369332"/>
          </a:xfrm>
          <a:prstGeom prst="rect">
            <a:avLst/>
          </a:prstGeom>
          <a:noFill/>
        </p:spPr>
        <p:txBody>
          <a:bodyPr wrap="square" rtlCol="0">
            <a:spAutoFit/>
          </a:bodyPr>
          <a:lstStyle/>
          <a:p>
            <a:r>
              <a:rPr lang="en-IN" dirty="0"/>
              <a:t> Financial Dashboard</a:t>
            </a:r>
          </a:p>
        </p:txBody>
      </p:sp>
      <p:pic>
        <p:nvPicPr>
          <p:cNvPr id="183" name="Picture 182">
            <a:extLst>
              <a:ext uri="{FF2B5EF4-FFF2-40B4-BE49-F238E27FC236}">
                <a16:creationId xmlns:a16="http://schemas.microsoft.com/office/drawing/2014/main" id="{6873CD69-D64A-560E-4D2A-F00FB3B3838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276575" y="2086515"/>
            <a:ext cx="2818257" cy="5365189"/>
          </a:xfrm>
          <a:prstGeom prst="rect">
            <a:avLst/>
          </a:prstGeom>
        </p:spPr>
      </p:pic>
      <p:sp>
        <p:nvSpPr>
          <p:cNvPr id="184" name="TextBox 183">
            <a:extLst>
              <a:ext uri="{FF2B5EF4-FFF2-40B4-BE49-F238E27FC236}">
                <a16:creationId xmlns:a16="http://schemas.microsoft.com/office/drawing/2014/main" id="{EFDF995F-76F5-8A6F-3740-F2DE28648713}"/>
              </a:ext>
            </a:extLst>
          </p:cNvPr>
          <p:cNvSpPr txBox="1"/>
          <p:nvPr/>
        </p:nvSpPr>
        <p:spPr>
          <a:xfrm>
            <a:off x="15322080" y="7415276"/>
            <a:ext cx="2760330" cy="369332"/>
          </a:xfrm>
          <a:prstGeom prst="rect">
            <a:avLst/>
          </a:prstGeom>
          <a:noFill/>
        </p:spPr>
        <p:txBody>
          <a:bodyPr wrap="square" rtlCol="0">
            <a:spAutoFit/>
          </a:bodyPr>
          <a:lstStyle/>
          <a:p>
            <a:r>
              <a:rPr lang="en-IN" dirty="0"/>
              <a:t> Alerts and notifications</a:t>
            </a:r>
          </a:p>
        </p:txBody>
      </p:sp>
      <p:sp>
        <p:nvSpPr>
          <p:cNvPr id="185" name="TextBox 184">
            <a:extLst>
              <a:ext uri="{FF2B5EF4-FFF2-40B4-BE49-F238E27FC236}">
                <a16:creationId xmlns:a16="http://schemas.microsoft.com/office/drawing/2014/main" id="{232A0CAF-DF17-C132-D748-0B367E843D13}"/>
              </a:ext>
            </a:extLst>
          </p:cNvPr>
          <p:cNvSpPr txBox="1"/>
          <p:nvPr/>
        </p:nvSpPr>
        <p:spPr>
          <a:xfrm>
            <a:off x="533399" y="8083236"/>
            <a:ext cx="4154553" cy="2308324"/>
          </a:xfrm>
          <a:prstGeom prst="rect">
            <a:avLst/>
          </a:prstGeom>
          <a:noFill/>
        </p:spPr>
        <p:txBody>
          <a:bodyPr wrap="square" rtlCol="0">
            <a:spAutoFit/>
          </a:bodyPr>
          <a:lstStyle/>
          <a:p>
            <a:r>
              <a:rPr lang="en-US" dirty="0">
                <a:latin typeface="Arial Black" panose="020B0A04020102020204" pitchFamily="34" charset="0"/>
              </a:rPr>
              <a:t>Data Capture</a:t>
            </a:r>
            <a:r>
              <a:rPr lang="en-US" dirty="0"/>
              <a:t>: Uses Optical Character Recognition (OCR) and natural language processing to extract transaction data from SMS and emails.</a:t>
            </a:r>
          </a:p>
          <a:p>
            <a:r>
              <a:rPr lang="en-US" dirty="0">
                <a:latin typeface="Arial Black" panose="020B0A04020102020204" pitchFamily="34" charset="0"/>
              </a:rPr>
              <a:t>Data Security</a:t>
            </a:r>
            <a:r>
              <a:rPr lang="en-US" dirty="0"/>
              <a:t>: Implements robust encryption methods to ensure user data privacy and compliance with financial regulations.</a:t>
            </a:r>
            <a:endParaRPr lang="en-IN" dirty="0"/>
          </a:p>
        </p:txBody>
      </p:sp>
      <p:sp>
        <p:nvSpPr>
          <p:cNvPr id="186" name="TextBox 185">
            <a:extLst>
              <a:ext uri="{FF2B5EF4-FFF2-40B4-BE49-F238E27FC236}">
                <a16:creationId xmlns:a16="http://schemas.microsoft.com/office/drawing/2014/main" id="{B1304B26-7895-B916-884B-0057FF5FED8F}"/>
              </a:ext>
            </a:extLst>
          </p:cNvPr>
          <p:cNvSpPr txBox="1"/>
          <p:nvPr/>
        </p:nvSpPr>
        <p:spPr>
          <a:xfrm>
            <a:off x="5396803" y="8073898"/>
            <a:ext cx="5157734" cy="2031325"/>
          </a:xfrm>
          <a:prstGeom prst="rect">
            <a:avLst/>
          </a:prstGeom>
          <a:noFill/>
        </p:spPr>
        <p:txBody>
          <a:bodyPr wrap="square" rtlCol="0">
            <a:spAutoFit/>
          </a:bodyPr>
          <a:lstStyle/>
          <a:p>
            <a:r>
              <a:rPr lang="en-US" dirty="0">
                <a:latin typeface="Arial Black" panose="020B0A04020102020204" pitchFamily="34" charset="0"/>
              </a:rPr>
              <a:t>.Behavioral Analysis Models</a:t>
            </a:r>
            <a:r>
              <a:rPr lang="en-US" dirty="0"/>
              <a:t>:  Uses AI like </a:t>
            </a:r>
            <a:r>
              <a:rPr lang="en-US" dirty="0" err="1"/>
              <a:t>ocr</a:t>
            </a:r>
            <a:r>
              <a:rPr lang="en-US" dirty="0"/>
              <a:t> and </a:t>
            </a:r>
            <a:r>
              <a:rPr lang="en-US" dirty="0" err="1"/>
              <a:t>nlp</a:t>
            </a:r>
            <a:r>
              <a:rPr lang="en-US" dirty="0"/>
              <a:t> techniques to learn individual spending behaviors and predict future trends.</a:t>
            </a:r>
          </a:p>
          <a:p>
            <a:endParaRPr lang="en-US" dirty="0"/>
          </a:p>
          <a:p>
            <a:r>
              <a:rPr lang="en-US" dirty="0">
                <a:latin typeface="Arial Black" panose="020B0A04020102020204" pitchFamily="34" charset="0"/>
              </a:rPr>
              <a:t>.Custom Advice Algorithms</a:t>
            </a:r>
            <a:r>
              <a:rPr lang="en-US" dirty="0"/>
              <a:t>: The app uses ai and  user data to generate </a:t>
            </a:r>
            <a:r>
              <a:rPr lang="en-US" dirty="0" err="1"/>
              <a:t>personalised</a:t>
            </a:r>
            <a:r>
              <a:rPr lang="en-US" dirty="0"/>
              <a:t> financial advice.</a:t>
            </a:r>
            <a:endParaRPr lang="en-IN" dirty="0"/>
          </a:p>
        </p:txBody>
      </p:sp>
      <p:sp>
        <p:nvSpPr>
          <p:cNvPr id="187" name="TextBox 186">
            <a:extLst>
              <a:ext uri="{FF2B5EF4-FFF2-40B4-BE49-F238E27FC236}">
                <a16:creationId xmlns:a16="http://schemas.microsoft.com/office/drawing/2014/main" id="{D56BB79D-9690-74E6-1AA5-804D08A661C1}"/>
              </a:ext>
            </a:extLst>
          </p:cNvPr>
          <p:cNvSpPr txBox="1"/>
          <p:nvPr/>
        </p:nvSpPr>
        <p:spPr>
          <a:xfrm>
            <a:off x="11346434" y="8166510"/>
            <a:ext cx="6408167" cy="2031325"/>
          </a:xfrm>
          <a:prstGeom prst="rect">
            <a:avLst/>
          </a:prstGeom>
          <a:noFill/>
        </p:spPr>
        <p:txBody>
          <a:bodyPr wrap="square" rtlCol="0">
            <a:spAutoFit/>
          </a:bodyPr>
          <a:lstStyle/>
          <a:p>
            <a:r>
              <a:rPr lang="en-IN" dirty="0"/>
              <a:t> </a:t>
            </a:r>
            <a:r>
              <a:rPr lang="en-US" dirty="0">
                <a:latin typeface="Arial Black" panose="020B0A04020102020204" pitchFamily="34" charset="0"/>
              </a:rPr>
              <a:t>Transaction Alerts</a:t>
            </a:r>
            <a:r>
              <a:rPr lang="en-US" dirty="0"/>
              <a:t>: Notifies users whenever a transaction is made on their linked accounts. Include details such as transaction amount, merchant name, and category.</a:t>
            </a:r>
          </a:p>
          <a:p>
            <a:endParaRPr lang="en-US" dirty="0"/>
          </a:p>
          <a:p>
            <a:r>
              <a:rPr lang="en-US" dirty="0">
                <a:latin typeface="Arial Black" panose="020B0A04020102020204" pitchFamily="34" charset="0"/>
              </a:rPr>
              <a:t>Budget Alerts</a:t>
            </a:r>
            <a:r>
              <a:rPr lang="en-US" dirty="0"/>
              <a:t>: Sends notifications when users are nearing or have exceeded their budget limits for specific categories. Provide suggestions on how they can adjust their spending to stay on track</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12420" y="309372"/>
            <a:ext cx="4259580" cy="719455"/>
          </a:xfrm>
          <a:custGeom>
            <a:avLst/>
            <a:gdLst/>
            <a:ahLst/>
            <a:cxnLst/>
            <a:rect l="l" t="t" r="r" b="b"/>
            <a:pathLst>
              <a:path w="4259580" h="719455">
                <a:moveTo>
                  <a:pt x="4030853" y="0"/>
                </a:moveTo>
                <a:lnTo>
                  <a:pt x="228701" y="0"/>
                </a:lnTo>
                <a:lnTo>
                  <a:pt x="183874" y="5494"/>
                </a:lnTo>
                <a:lnTo>
                  <a:pt x="141177" y="21574"/>
                </a:lnTo>
                <a:lnTo>
                  <a:pt x="101812" y="47630"/>
                </a:lnTo>
                <a:lnTo>
                  <a:pt x="66979" y="83057"/>
                </a:lnTo>
                <a:lnTo>
                  <a:pt x="38420" y="126194"/>
                </a:lnTo>
                <a:lnTo>
                  <a:pt x="17406" y="174974"/>
                </a:lnTo>
                <a:lnTo>
                  <a:pt x="4434" y="227897"/>
                </a:lnTo>
                <a:lnTo>
                  <a:pt x="0" y="283463"/>
                </a:lnTo>
                <a:lnTo>
                  <a:pt x="0" y="435863"/>
                </a:lnTo>
                <a:lnTo>
                  <a:pt x="4434" y="491430"/>
                </a:lnTo>
                <a:lnTo>
                  <a:pt x="17406" y="544353"/>
                </a:lnTo>
                <a:lnTo>
                  <a:pt x="38420" y="593133"/>
                </a:lnTo>
                <a:lnTo>
                  <a:pt x="66979" y="636270"/>
                </a:lnTo>
                <a:lnTo>
                  <a:pt x="101812" y="671697"/>
                </a:lnTo>
                <a:lnTo>
                  <a:pt x="141177" y="697753"/>
                </a:lnTo>
                <a:lnTo>
                  <a:pt x="183874" y="713833"/>
                </a:lnTo>
                <a:lnTo>
                  <a:pt x="228701" y="719327"/>
                </a:lnTo>
                <a:lnTo>
                  <a:pt x="4030853" y="719327"/>
                </a:lnTo>
                <a:lnTo>
                  <a:pt x="4075707" y="713833"/>
                </a:lnTo>
                <a:lnTo>
                  <a:pt x="4118419" y="697753"/>
                </a:lnTo>
                <a:lnTo>
                  <a:pt x="4157797" y="671697"/>
                </a:lnTo>
                <a:lnTo>
                  <a:pt x="4192651" y="636270"/>
                </a:lnTo>
                <a:lnTo>
                  <a:pt x="4221164" y="593133"/>
                </a:lnTo>
                <a:lnTo>
                  <a:pt x="4242165" y="544353"/>
                </a:lnTo>
                <a:lnTo>
                  <a:pt x="4255140" y="491430"/>
                </a:lnTo>
                <a:lnTo>
                  <a:pt x="4259580" y="435863"/>
                </a:lnTo>
                <a:lnTo>
                  <a:pt x="4259580" y="283463"/>
                </a:lnTo>
                <a:lnTo>
                  <a:pt x="4255140" y="227897"/>
                </a:lnTo>
                <a:lnTo>
                  <a:pt x="4242165" y="174974"/>
                </a:lnTo>
                <a:lnTo>
                  <a:pt x="4221164" y="126194"/>
                </a:lnTo>
                <a:lnTo>
                  <a:pt x="4192651" y="83057"/>
                </a:lnTo>
                <a:lnTo>
                  <a:pt x="4157797" y="47630"/>
                </a:lnTo>
                <a:lnTo>
                  <a:pt x="4118419" y="21574"/>
                </a:lnTo>
                <a:lnTo>
                  <a:pt x="4075707" y="5494"/>
                </a:lnTo>
                <a:lnTo>
                  <a:pt x="4030853" y="0"/>
                </a:lnTo>
                <a:close/>
              </a:path>
            </a:pathLst>
          </a:custGeom>
          <a:solidFill>
            <a:srgbClr val="7A70F3"/>
          </a:solidFill>
        </p:spPr>
        <p:txBody>
          <a:bodyPr wrap="square" lIns="0" tIns="0" rIns="0" bIns="0" rtlCol="0"/>
          <a:lstStyle/>
          <a:p>
            <a:r>
              <a:rPr lang="en-IN" dirty="0"/>
              <a:t>    </a:t>
            </a:r>
          </a:p>
          <a:p>
            <a:r>
              <a:rPr lang="en-IN" dirty="0"/>
              <a:t>             </a:t>
            </a:r>
            <a:r>
              <a:rPr lang="en-IN" sz="2400" dirty="0">
                <a:solidFill>
                  <a:schemeClr val="bg1"/>
                </a:solidFill>
              </a:rPr>
              <a:t>1. Scalability plans</a:t>
            </a:r>
            <a:endParaRPr dirty="0"/>
          </a:p>
        </p:txBody>
      </p:sp>
      <p:sp>
        <p:nvSpPr>
          <p:cNvPr id="202" name="Rectangle: Rounded Corners 201">
            <a:extLst>
              <a:ext uri="{FF2B5EF4-FFF2-40B4-BE49-F238E27FC236}">
                <a16:creationId xmlns:a16="http://schemas.microsoft.com/office/drawing/2014/main" id="{AEDC064D-FDC7-9EC4-EE5F-D7B62FD7951E}"/>
              </a:ext>
            </a:extLst>
          </p:cNvPr>
          <p:cNvSpPr/>
          <p:nvPr/>
        </p:nvSpPr>
        <p:spPr>
          <a:xfrm>
            <a:off x="245110" y="1443569"/>
            <a:ext cx="7952713" cy="853405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t> </a:t>
            </a:r>
          </a:p>
        </p:txBody>
      </p:sp>
      <p:sp>
        <p:nvSpPr>
          <p:cNvPr id="203" name="TextBox 202">
            <a:extLst>
              <a:ext uri="{FF2B5EF4-FFF2-40B4-BE49-F238E27FC236}">
                <a16:creationId xmlns:a16="http://schemas.microsoft.com/office/drawing/2014/main" id="{26EF62D5-27FB-6592-0333-08EEC273EFE4}"/>
              </a:ext>
            </a:extLst>
          </p:cNvPr>
          <p:cNvSpPr txBox="1"/>
          <p:nvPr/>
        </p:nvSpPr>
        <p:spPr>
          <a:xfrm>
            <a:off x="371220" y="1589277"/>
            <a:ext cx="8050377" cy="4247317"/>
          </a:xfrm>
          <a:prstGeom prst="rect">
            <a:avLst/>
          </a:prstGeom>
          <a:noFill/>
        </p:spPr>
        <p:txBody>
          <a:bodyPr wrap="square" rtlCol="0">
            <a:spAutoFit/>
          </a:bodyPr>
          <a:lstStyle/>
          <a:p>
            <a:r>
              <a:rPr lang="en-IN" dirty="0"/>
              <a:t>        </a:t>
            </a:r>
          </a:p>
          <a:p>
            <a:r>
              <a:rPr lang="en-IN" dirty="0"/>
              <a:t>    Scalability in financial expense tracker app involves both horizontal and </a:t>
            </a:r>
          </a:p>
          <a:p>
            <a:r>
              <a:rPr lang="en-IN" dirty="0"/>
              <a:t>    vertical scalability. Horizontal </a:t>
            </a:r>
            <a:r>
              <a:rPr lang="en-IN" dirty="0" err="1"/>
              <a:t>scalibility</a:t>
            </a:r>
            <a:r>
              <a:rPr lang="en-IN" dirty="0"/>
              <a:t> refers to the ability to handle increased           .   loads by adding more resources such as </a:t>
            </a:r>
            <a:r>
              <a:rPr lang="en-IN" dirty="0" err="1"/>
              <a:t>servers,while</a:t>
            </a:r>
            <a:r>
              <a:rPr lang="en-IN" dirty="0"/>
              <a:t> vertical scalability involves enhancing the existing infrastructure to handle more transactions per unit of time.</a:t>
            </a:r>
          </a:p>
          <a:p>
            <a:endParaRPr lang="en-IN" dirty="0"/>
          </a:p>
          <a:p>
            <a:r>
              <a:rPr lang="en-IN" dirty="0">
                <a:latin typeface="Arial Black" panose="020B0A04020102020204" pitchFamily="34" charset="0"/>
              </a:rPr>
              <a:t>  Database architecture</a:t>
            </a:r>
            <a:r>
              <a:rPr lang="en-IN" dirty="0"/>
              <a:t>: Employing a scalable database architecture like </a:t>
            </a:r>
            <a:r>
              <a:rPr lang="en-IN" dirty="0" err="1"/>
              <a:t>sharding</a:t>
            </a:r>
            <a:r>
              <a:rPr lang="en-IN" dirty="0"/>
              <a:t> portioning to distribute the data across multiple </a:t>
            </a:r>
            <a:r>
              <a:rPr lang="en-IN" dirty="0" err="1"/>
              <a:t>servers.This</a:t>
            </a:r>
            <a:r>
              <a:rPr lang="en-IN" dirty="0"/>
              <a:t> ensures that as the number of users and transactions </a:t>
            </a:r>
            <a:r>
              <a:rPr lang="en-IN" dirty="0" err="1"/>
              <a:t>grows,the</a:t>
            </a:r>
            <a:r>
              <a:rPr lang="en-IN" dirty="0"/>
              <a:t> database can handle the increased loads efficiently.</a:t>
            </a:r>
          </a:p>
          <a:p>
            <a:endParaRPr lang="en-IN" dirty="0"/>
          </a:p>
          <a:p>
            <a:r>
              <a:rPr lang="en-IN" dirty="0">
                <a:latin typeface="Arial Black" panose="020B0A04020102020204" pitchFamily="34" charset="0"/>
              </a:rPr>
              <a:t>  Caching mechanisms</a:t>
            </a:r>
            <a:r>
              <a:rPr lang="en-IN" dirty="0"/>
              <a:t>: Utilize caching mechanisms to reduce the load on the </a:t>
            </a:r>
            <a:r>
              <a:rPr lang="en-IN" dirty="0" err="1"/>
              <a:t>database.Implementing</a:t>
            </a:r>
            <a:r>
              <a:rPr lang="en-IN" dirty="0"/>
              <a:t> a catching layer can significantly improve performance by storing frequently accessed data in </a:t>
            </a:r>
            <a:r>
              <a:rPr lang="en-IN" dirty="0" err="1"/>
              <a:t>memory,reducing</a:t>
            </a:r>
            <a:r>
              <a:rPr lang="en-IN" dirty="0"/>
              <a:t> the number of database queries.</a:t>
            </a:r>
          </a:p>
        </p:txBody>
      </p:sp>
      <p:pic>
        <p:nvPicPr>
          <p:cNvPr id="205" name="Picture 204">
            <a:extLst>
              <a:ext uri="{FF2B5EF4-FFF2-40B4-BE49-F238E27FC236}">
                <a16:creationId xmlns:a16="http://schemas.microsoft.com/office/drawing/2014/main" id="{CF15F4EB-9FFC-B358-1D17-F2EBC62D5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091" y="5772917"/>
            <a:ext cx="3602698" cy="3758321"/>
          </a:xfrm>
          <a:prstGeom prst="rect">
            <a:avLst/>
          </a:prstGeom>
        </p:spPr>
      </p:pic>
      <p:pic>
        <p:nvPicPr>
          <p:cNvPr id="207" name="Picture 206">
            <a:extLst>
              <a:ext uri="{FF2B5EF4-FFF2-40B4-BE49-F238E27FC236}">
                <a16:creationId xmlns:a16="http://schemas.microsoft.com/office/drawing/2014/main" id="{70812B8C-A7B5-1FF2-1424-D6000DA8B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0865" y="5772916"/>
            <a:ext cx="3467227" cy="3758321"/>
          </a:xfrm>
          <a:prstGeom prst="rect">
            <a:avLst/>
          </a:prstGeom>
        </p:spPr>
      </p:pic>
      <p:sp>
        <p:nvSpPr>
          <p:cNvPr id="208" name="Rectangle: Rounded Corners 207">
            <a:extLst>
              <a:ext uri="{FF2B5EF4-FFF2-40B4-BE49-F238E27FC236}">
                <a16:creationId xmlns:a16="http://schemas.microsoft.com/office/drawing/2014/main" id="{90378F9A-550D-B083-0701-8F9D3A026E40}"/>
              </a:ext>
            </a:extLst>
          </p:cNvPr>
          <p:cNvSpPr/>
          <p:nvPr/>
        </p:nvSpPr>
        <p:spPr>
          <a:xfrm>
            <a:off x="9448800" y="309372"/>
            <a:ext cx="4419600" cy="71945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209" name="TextBox 208">
            <a:extLst>
              <a:ext uri="{FF2B5EF4-FFF2-40B4-BE49-F238E27FC236}">
                <a16:creationId xmlns:a16="http://schemas.microsoft.com/office/drawing/2014/main" id="{59FEE99D-EC11-751A-A498-E7AB0B3ADBDD}"/>
              </a:ext>
            </a:extLst>
          </p:cNvPr>
          <p:cNvSpPr txBox="1"/>
          <p:nvPr/>
        </p:nvSpPr>
        <p:spPr>
          <a:xfrm>
            <a:off x="9296400" y="309372"/>
            <a:ext cx="4640580" cy="738664"/>
          </a:xfrm>
          <a:prstGeom prst="rect">
            <a:avLst/>
          </a:prstGeom>
          <a:noFill/>
        </p:spPr>
        <p:txBody>
          <a:bodyPr wrap="square" rtlCol="0">
            <a:spAutoFit/>
          </a:bodyPr>
          <a:lstStyle/>
          <a:p>
            <a:r>
              <a:rPr lang="en-IN" dirty="0"/>
              <a:t> </a:t>
            </a:r>
          </a:p>
          <a:p>
            <a:r>
              <a:rPr lang="en-IN" dirty="0"/>
              <a:t>    </a:t>
            </a:r>
            <a:r>
              <a:rPr lang="en-IN" sz="2400" dirty="0">
                <a:solidFill>
                  <a:schemeClr val="bg1"/>
                </a:solidFill>
              </a:rPr>
              <a:t>2. Future features</a:t>
            </a:r>
            <a:endParaRPr lang="en-IN" dirty="0"/>
          </a:p>
        </p:txBody>
      </p:sp>
      <p:sp>
        <p:nvSpPr>
          <p:cNvPr id="210" name="Rectangle: Rounded Corners 209">
            <a:extLst>
              <a:ext uri="{FF2B5EF4-FFF2-40B4-BE49-F238E27FC236}">
                <a16:creationId xmlns:a16="http://schemas.microsoft.com/office/drawing/2014/main" id="{2659DA42-75BE-9305-BDD6-B26D690AF882}"/>
              </a:ext>
            </a:extLst>
          </p:cNvPr>
          <p:cNvSpPr/>
          <p:nvPr/>
        </p:nvSpPr>
        <p:spPr>
          <a:xfrm>
            <a:off x="9144000" y="1443569"/>
            <a:ext cx="8355177" cy="853405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12" name="TextBox 211">
            <a:extLst>
              <a:ext uri="{FF2B5EF4-FFF2-40B4-BE49-F238E27FC236}">
                <a16:creationId xmlns:a16="http://schemas.microsoft.com/office/drawing/2014/main" id="{1218A72D-7A43-858C-A702-E344CE1FC800}"/>
              </a:ext>
            </a:extLst>
          </p:cNvPr>
          <p:cNvSpPr txBox="1"/>
          <p:nvPr/>
        </p:nvSpPr>
        <p:spPr>
          <a:xfrm>
            <a:off x="9397288" y="1589277"/>
            <a:ext cx="7848599" cy="5355312"/>
          </a:xfrm>
          <a:prstGeom prst="rect">
            <a:avLst/>
          </a:prstGeom>
          <a:noFill/>
        </p:spPr>
        <p:txBody>
          <a:bodyPr wrap="square" rtlCol="0">
            <a:spAutoFit/>
          </a:bodyPr>
          <a:lstStyle/>
          <a:p>
            <a:r>
              <a:rPr lang="en-IN" dirty="0"/>
              <a:t>     </a:t>
            </a:r>
          </a:p>
          <a:p>
            <a:r>
              <a:rPr lang="en-IN" dirty="0"/>
              <a:t> </a:t>
            </a:r>
            <a:r>
              <a:rPr lang="en-US" dirty="0">
                <a:solidFill>
                  <a:srgbClr val="222222"/>
                </a:solidFill>
              </a:rPr>
              <a:t>A</a:t>
            </a:r>
            <a:r>
              <a:rPr lang="en-US" b="0" i="0" dirty="0">
                <a:solidFill>
                  <a:srgbClr val="222222"/>
                </a:solidFill>
                <a:effectLst/>
              </a:rPr>
              <a:t>dvanced features for financial tracking app like investment tracking, integration with tax filing services, and expansion to include financial planning for retirement.</a:t>
            </a:r>
            <a:endParaRPr lang="en-US" dirty="0">
              <a:solidFill>
                <a:srgbClr val="222222"/>
              </a:solidFill>
            </a:endParaRPr>
          </a:p>
          <a:p>
            <a:endParaRPr lang="en-US" dirty="0">
              <a:solidFill>
                <a:srgbClr val="222222"/>
              </a:solidFill>
            </a:endParaRPr>
          </a:p>
          <a:p>
            <a:pPr algn="l"/>
            <a:r>
              <a:rPr lang="en-US" b="0" i="0" dirty="0">
                <a:solidFill>
                  <a:srgbClr val="222222"/>
                </a:solidFill>
                <a:effectLst/>
              </a:rPr>
              <a:t>Real-time Portfolio Analysis: Provide users with real-time analysis of their investment portfolios, including performance metrics, asset allocation, and risk assessment. This feature can help users make informed decisions about their investments.</a:t>
            </a:r>
          </a:p>
          <a:p>
            <a:pPr algn="l"/>
            <a:endParaRPr lang="en-US" b="0" i="0" dirty="0">
              <a:solidFill>
                <a:srgbClr val="222222"/>
              </a:solidFill>
              <a:effectLst/>
            </a:endParaRPr>
          </a:p>
          <a:p>
            <a:pPr algn="l"/>
            <a:r>
              <a:rPr lang="en-US" b="0" i="0" dirty="0">
                <a:solidFill>
                  <a:srgbClr val="222222"/>
                </a:solidFill>
                <a:effectLst/>
              </a:rPr>
              <a:t>Automatic Bill Payment Integration: Integrate with bill payment services to allow users to automate their bill payments directly from the app. This feature can help users stay organized and avoid late fees.</a:t>
            </a:r>
          </a:p>
          <a:p>
            <a:pPr algn="l"/>
            <a:endParaRPr lang="en-US" b="0" i="0" dirty="0">
              <a:solidFill>
                <a:srgbClr val="222222"/>
              </a:solidFill>
              <a:effectLst/>
            </a:endParaRPr>
          </a:p>
          <a:p>
            <a:pPr algn="l"/>
            <a:r>
              <a:rPr lang="en-US" b="0" i="0" dirty="0">
                <a:solidFill>
                  <a:srgbClr val="222222"/>
                </a:solidFill>
                <a:effectLst/>
              </a:rPr>
              <a:t>Budget Optimization: Implement machine learning algorithms to analyze user spending patterns and recommend personalized budget optimization strategies. This feature can help users optimize their spending and achieve their financial goals more efficiently.</a:t>
            </a:r>
          </a:p>
          <a:p>
            <a:pPr algn="l"/>
            <a:endParaRPr lang="en-US" b="0" i="0" dirty="0">
              <a:solidFill>
                <a:srgbClr val="222222"/>
              </a:solidFill>
              <a:effectLst/>
            </a:endParaRPr>
          </a:p>
          <a:p>
            <a:endParaRPr lang="en-IN" dirty="0"/>
          </a:p>
        </p:txBody>
      </p:sp>
      <p:pic>
        <p:nvPicPr>
          <p:cNvPr id="214" name="Picture 213">
            <a:extLst>
              <a:ext uri="{FF2B5EF4-FFF2-40B4-BE49-F238E27FC236}">
                <a16:creationId xmlns:a16="http://schemas.microsoft.com/office/drawing/2014/main" id="{BFD84FCF-FB3D-E8A6-F9C4-4C6FFA45C3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02087" y="6362700"/>
            <a:ext cx="7239000" cy="304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12420" y="530351"/>
            <a:ext cx="4113529" cy="721360"/>
          </a:xfrm>
          <a:custGeom>
            <a:avLst/>
            <a:gdLst/>
            <a:ahLst/>
            <a:cxnLst/>
            <a:rect l="l" t="t" r="r" b="b"/>
            <a:pathLst>
              <a:path w="4113529" h="721360">
                <a:moveTo>
                  <a:pt x="3753230" y="0"/>
                </a:moveTo>
                <a:lnTo>
                  <a:pt x="360070" y="0"/>
                </a:lnTo>
                <a:lnTo>
                  <a:pt x="311211" y="3291"/>
                </a:lnTo>
                <a:lnTo>
                  <a:pt x="264351" y="12878"/>
                </a:lnTo>
                <a:lnTo>
                  <a:pt x="219916" y="28330"/>
                </a:lnTo>
                <a:lnTo>
                  <a:pt x="178338" y="49219"/>
                </a:lnTo>
                <a:lnTo>
                  <a:pt x="140044" y="75114"/>
                </a:lnTo>
                <a:lnTo>
                  <a:pt x="105463" y="105584"/>
                </a:lnTo>
                <a:lnTo>
                  <a:pt x="75026" y="140201"/>
                </a:lnTo>
                <a:lnTo>
                  <a:pt x="49161" y="178533"/>
                </a:lnTo>
                <a:lnTo>
                  <a:pt x="28296" y="220152"/>
                </a:lnTo>
                <a:lnTo>
                  <a:pt x="12862" y="264627"/>
                </a:lnTo>
                <a:lnTo>
                  <a:pt x="3287" y="311528"/>
                </a:lnTo>
                <a:lnTo>
                  <a:pt x="0" y="360425"/>
                </a:lnTo>
                <a:lnTo>
                  <a:pt x="3287" y="409323"/>
                </a:lnTo>
                <a:lnTo>
                  <a:pt x="12862" y="456224"/>
                </a:lnTo>
                <a:lnTo>
                  <a:pt x="28296" y="500699"/>
                </a:lnTo>
                <a:lnTo>
                  <a:pt x="49161" y="542318"/>
                </a:lnTo>
                <a:lnTo>
                  <a:pt x="75026" y="580650"/>
                </a:lnTo>
                <a:lnTo>
                  <a:pt x="105463" y="615267"/>
                </a:lnTo>
                <a:lnTo>
                  <a:pt x="140044" y="645737"/>
                </a:lnTo>
                <a:lnTo>
                  <a:pt x="178338" y="671632"/>
                </a:lnTo>
                <a:lnTo>
                  <a:pt x="219916" y="692521"/>
                </a:lnTo>
                <a:lnTo>
                  <a:pt x="264351" y="707973"/>
                </a:lnTo>
                <a:lnTo>
                  <a:pt x="311211" y="717560"/>
                </a:lnTo>
                <a:lnTo>
                  <a:pt x="360070" y="720851"/>
                </a:lnTo>
                <a:lnTo>
                  <a:pt x="3753230" y="720851"/>
                </a:lnTo>
                <a:lnTo>
                  <a:pt x="3802094" y="717560"/>
                </a:lnTo>
                <a:lnTo>
                  <a:pt x="3848957" y="707973"/>
                </a:lnTo>
                <a:lnTo>
                  <a:pt x="3893391" y="692521"/>
                </a:lnTo>
                <a:lnTo>
                  <a:pt x="3934967" y="671632"/>
                </a:lnTo>
                <a:lnTo>
                  <a:pt x="3973258" y="645737"/>
                </a:lnTo>
                <a:lnTo>
                  <a:pt x="4007834" y="615267"/>
                </a:lnTo>
                <a:lnTo>
                  <a:pt x="4038266" y="580650"/>
                </a:lnTo>
                <a:lnTo>
                  <a:pt x="4064126" y="542318"/>
                </a:lnTo>
                <a:lnTo>
                  <a:pt x="4084986" y="500699"/>
                </a:lnTo>
                <a:lnTo>
                  <a:pt x="4100417" y="456224"/>
                </a:lnTo>
                <a:lnTo>
                  <a:pt x="4109989" y="409323"/>
                </a:lnTo>
                <a:lnTo>
                  <a:pt x="4113276" y="360425"/>
                </a:lnTo>
                <a:lnTo>
                  <a:pt x="4110150" y="313032"/>
                </a:lnTo>
                <a:lnTo>
                  <a:pt x="4100933" y="266855"/>
                </a:lnTo>
                <a:lnTo>
                  <a:pt x="4085859" y="222456"/>
                </a:lnTo>
                <a:lnTo>
                  <a:pt x="4065166" y="180396"/>
                </a:lnTo>
                <a:lnTo>
                  <a:pt x="4039089" y="141236"/>
                </a:lnTo>
                <a:lnTo>
                  <a:pt x="4007866" y="105537"/>
                </a:lnTo>
                <a:lnTo>
                  <a:pt x="3972176" y="74259"/>
                </a:lnTo>
                <a:lnTo>
                  <a:pt x="3933044" y="48147"/>
                </a:lnTo>
                <a:lnTo>
                  <a:pt x="3891025" y="27431"/>
                </a:lnTo>
                <a:lnTo>
                  <a:pt x="3846679" y="12347"/>
                </a:lnTo>
                <a:lnTo>
                  <a:pt x="3800562" y="3125"/>
                </a:lnTo>
                <a:lnTo>
                  <a:pt x="3753230" y="0"/>
                </a:lnTo>
                <a:close/>
              </a:path>
            </a:pathLst>
          </a:custGeom>
          <a:solidFill>
            <a:srgbClr val="7A70F3"/>
          </a:solidFill>
        </p:spPr>
        <p:txBody>
          <a:bodyPr wrap="square" lIns="0" tIns="0" rIns="0" bIns="0" rtlCol="0"/>
          <a:lstStyle/>
          <a:p>
            <a:endParaRPr/>
          </a:p>
        </p:txBody>
      </p:sp>
      <p:sp>
        <p:nvSpPr>
          <p:cNvPr id="4" name="object 4"/>
          <p:cNvSpPr/>
          <p:nvPr/>
        </p:nvSpPr>
        <p:spPr>
          <a:xfrm>
            <a:off x="326136" y="1569719"/>
            <a:ext cx="10125710" cy="7667625"/>
          </a:xfrm>
          <a:custGeom>
            <a:avLst/>
            <a:gdLst/>
            <a:ahLst/>
            <a:cxnLst/>
            <a:rect l="l" t="t" r="r" b="b"/>
            <a:pathLst>
              <a:path w="10125710" h="7667625">
                <a:moveTo>
                  <a:pt x="10101326" y="0"/>
                </a:moveTo>
                <a:lnTo>
                  <a:pt x="32880" y="0"/>
                </a:lnTo>
                <a:lnTo>
                  <a:pt x="24168" y="0"/>
                </a:lnTo>
                <a:lnTo>
                  <a:pt x="15798" y="3301"/>
                </a:lnTo>
                <a:lnTo>
                  <a:pt x="3467" y="15239"/>
                </a:lnTo>
                <a:lnTo>
                  <a:pt x="0" y="23368"/>
                </a:lnTo>
                <a:lnTo>
                  <a:pt x="0" y="7643901"/>
                </a:lnTo>
                <a:lnTo>
                  <a:pt x="3467" y="7651978"/>
                </a:lnTo>
                <a:lnTo>
                  <a:pt x="15798" y="7663891"/>
                </a:lnTo>
                <a:lnTo>
                  <a:pt x="24168" y="7667244"/>
                </a:lnTo>
                <a:lnTo>
                  <a:pt x="10101326" y="7667244"/>
                </a:lnTo>
                <a:lnTo>
                  <a:pt x="10109708" y="7663891"/>
                </a:lnTo>
                <a:lnTo>
                  <a:pt x="10122027" y="7651978"/>
                </a:lnTo>
                <a:lnTo>
                  <a:pt x="10125456" y="7643901"/>
                </a:lnTo>
                <a:lnTo>
                  <a:pt x="10125456" y="23368"/>
                </a:lnTo>
                <a:lnTo>
                  <a:pt x="10122027" y="15239"/>
                </a:lnTo>
                <a:lnTo>
                  <a:pt x="10109708" y="3301"/>
                </a:lnTo>
                <a:lnTo>
                  <a:pt x="10101326" y="0"/>
                </a:lnTo>
                <a:close/>
              </a:path>
            </a:pathLst>
          </a:custGeom>
          <a:solidFill>
            <a:srgbClr val="DDDDDD"/>
          </a:solidFill>
        </p:spPr>
        <p:txBody>
          <a:bodyPr wrap="square" lIns="0" tIns="0" rIns="0" bIns="0" rtlCol="0"/>
          <a:lstStyle/>
          <a:p>
            <a:endParaRPr/>
          </a:p>
        </p:txBody>
      </p:sp>
      <p:pic>
        <p:nvPicPr>
          <p:cNvPr id="5" name="object 5"/>
          <p:cNvPicPr/>
          <p:nvPr/>
        </p:nvPicPr>
        <p:blipFill>
          <a:blip r:embed="rId2" cstate="print"/>
          <a:stretch>
            <a:fillRect/>
          </a:stretch>
        </p:blipFill>
        <p:spPr>
          <a:xfrm>
            <a:off x="505968" y="681862"/>
            <a:ext cx="3810634" cy="441959"/>
          </a:xfrm>
          <a:prstGeom prst="rect">
            <a:avLst/>
          </a:prstGeom>
        </p:spPr>
      </p:pic>
      <p:graphicFrame>
        <p:nvGraphicFramePr>
          <p:cNvPr id="6" name="object 6"/>
          <p:cNvGraphicFramePr>
            <a:graphicFrameLocks noGrp="1"/>
          </p:cNvGraphicFramePr>
          <p:nvPr>
            <p:extLst>
              <p:ext uri="{D42A27DB-BD31-4B8C-83A1-F6EECF244321}">
                <p14:modId xmlns:p14="http://schemas.microsoft.com/office/powerpoint/2010/main" val="2474995117"/>
              </p:ext>
            </p:extLst>
          </p:nvPr>
        </p:nvGraphicFramePr>
        <p:xfrm>
          <a:off x="593509" y="1855343"/>
          <a:ext cx="9392920" cy="7216608"/>
        </p:xfrm>
        <a:graphic>
          <a:graphicData uri="http://schemas.openxmlformats.org/drawingml/2006/table">
            <a:tbl>
              <a:tblPr firstRow="1" bandRow="1">
                <a:tableStyleId>{2D5ABB26-0587-4C30-8999-92F81FD0307C}</a:tableStyleId>
              </a:tblPr>
              <a:tblGrid>
                <a:gridCol w="3597491">
                  <a:extLst>
                    <a:ext uri="{9D8B030D-6E8A-4147-A177-3AD203B41FA5}">
                      <a16:colId xmlns:a16="http://schemas.microsoft.com/office/drawing/2014/main" val="20000"/>
                    </a:ext>
                  </a:extLst>
                </a:gridCol>
                <a:gridCol w="5795429">
                  <a:extLst>
                    <a:ext uri="{9D8B030D-6E8A-4147-A177-3AD203B41FA5}">
                      <a16:colId xmlns:a16="http://schemas.microsoft.com/office/drawing/2014/main" val="20001"/>
                    </a:ext>
                  </a:extLst>
                </a:gridCol>
              </a:tblGrid>
              <a:tr h="954785">
                <a:tc>
                  <a:txBody>
                    <a:bodyPr/>
                    <a:lstStyle/>
                    <a:p>
                      <a:pPr>
                        <a:lnSpc>
                          <a:spcPct val="100000"/>
                        </a:lnSpc>
                      </a:pPr>
                      <a:endParaRPr sz="1400">
                        <a:latin typeface="Times New Roman"/>
                        <a:cs typeface="Times New Roman"/>
                      </a:endParaRPr>
                    </a:p>
                  </a:txBody>
                  <a:tcPr marL="0" marR="0" marT="0" marB="0">
                    <a:lnL w="38100">
                      <a:solidFill>
                        <a:srgbClr val="7A70F3"/>
                      </a:solidFill>
                      <a:prstDash val="solid"/>
                    </a:lnL>
                    <a:lnR w="38100">
                      <a:solidFill>
                        <a:srgbClr val="7A70F3"/>
                      </a:solidFill>
                      <a:prstDash val="solid"/>
                    </a:lnR>
                    <a:lnT w="38100">
                      <a:solidFill>
                        <a:srgbClr val="7A70F3"/>
                      </a:solidFill>
                      <a:prstDash val="solid"/>
                    </a:lnT>
                    <a:lnB w="38100">
                      <a:solidFill>
                        <a:srgbClr val="7A70F3"/>
                      </a:solidFill>
                      <a:prstDash val="solid"/>
                    </a:lnB>
                  </a:tcPr>
                </a:tc>
                <a:tc>
                  <a:txBody>
                    <a:bodyPr/>
                    <a:lstStyle/>
                    <a:p>
                      <a:pPr>
                        <a:lnSpc>
                          <a:spcPct val="100000"/>
                        </a:lnSpc>
                      </a:pPr>
                      <a:endParaRPr sz="1400">
                        <a:latin typeface="Times New Roman"/>
                        <a:cs typeface="Times New Roman"/>
                      </a:endParaRPr>
                    </a:p>
                  </a:txBody>
                  <a:tcPr marL="0" marR="0" marT="0" marB="0">
                    <a:lnL w="38100">
                      <a:solidFill>
                        <a:srgbClr val="7A70F3"/>
                      </a:solidFill>
                      <a:prstDash val="solid"/>
                    </a:lnL>
                    <a:lnR w="38100">
                      <a:solidFill>
                        <a:srgbClr val="7A70F3"/>
                      </a:solidFill>
                      <a:prstDash val="solid"/>
                    </a:lnR>
                    <a:lnT w="38100">
                      <a:solidFill>
                        <a:srgbClr val="7A70F3"/>
                      </a:solidFill>
                      <a:prstDash val="solid"/>
                    </a:lnT>
                    <a:lnB w="38100">
                      <a:solidFill>
                        <a:srgbClr val="7A70F3"/>
                      </a:solidFill>
                      <a:prstDash val="solid"/>
                    </a:lnB>
                  </a:tcPr>
                </a:tc>
                <a:extLst>
                  <a:ext uri="{0D108BD9-81ED-4DB2-BD59-A6C34878D82A}">
                    <a16:rowId xmlns:a16="http://schemas.microsoft.com/office/drawing/2014/main" val="10000"/>
                  </a:ext>
                </a:extLst>
              </a:tr>
              <a:tr h="1894713">
                <a:tc>
                  <a:txBody>
                    <a:bodyPr/>
                    <a:lstStyle/>
                    <a:p>
                      <a:pPr>
                        <a:lnSpc>
                          <a:spcPct val="100000"/>
                        </a:lnSpc>
                      </a:pPr>
                      <a:endParaRPr sz="1400" dirty="0">
                        <a:latin typeface="Times New Roman"/>
                        <a:cs typeface="Times New Roman"/>
                      </a:endParaRPr>
                    </a:p>
                  </a:txBody>
                  <a:tcPr marL="0" marR="0" marT="0" marB="0">
                    <a:lnL w="38100">
                      <a:solidFill>
                        <a:srgbClr val="7A70F3"/>
                      </a:solidFill>
                      <a:prstDash val="solid"/>
                    </a:lnL>
                    <a:lnR w="38100">
                      <a:solidFill>
                        <a:srgbClr val="7A70F3"/>
                      </a:solidFill>
                      <a:prstDash val="solid"/>
                    </a:lnR>
                    <a:lnT w="38100">
                      <a:solidFill>
                        <a:srgbClr val="7A70F3"/>
                      </a:solidFill>
                      <a:prstDash val="solid"/>
                    </a:lnT>
                    <a:lnB w="38100">
                      <a:solidFill>
                        <a:srgbClr val="7A70F3"/>
                      </a:solidFill>
                      <a:prstDash val="solid"/>
                    </a:lnB>
                  </a:tcPr>
                </a:tc>
                <a:tc>
                  <a:txBody>
                    <a:bodyPr/>
                    <a:lstStyle/>
                    <a:p>
                      <a:pPr>
                        <a:lnSpc>
                          <a:spcPct val="100000"/>
                        </a:lnSpc>
                        <a:spcBef>
                          <a:spcPts val="50"/>
                        </a:spcBef>
                      </a:pPr>
                      <a:endParaRPr sz="1350" dirty="0">
                        <a:latin typeface="Times New Roman"/>
                        <a:cs typeface="Times New Roman"/>
                      </a:endParaRPr>
                    </a:p>
                    <a:p>
                      <a:pPr marL="190500">
                        <a:lnSpc>
                          <a:spcPct val="100000"/>
                        </a:lnSpc>
                      </a:pPr>
                      <a:r>
                        <a:rPr sz="1400" dirty="0">
                          <a:latin typeface="Arial MT"/>
                          <a:cs typeface="Arial MT"/>
                        </a:rPr>
                        <a:t>•</a:t>
                      </a:r>
                      <a:r>
                        <a:rPr lang="en-IN" sz="1400" dirty="0">
                          <a:latin typeface="Arial MT"/>
                          <a:cs typeface="Arial MT"/>
                        </a:rPr>
                        <a:t> </a:t>
                      </a:r>
                      <a:r>
                        <a:rPr lang="en-IN" sz="1800" dirty="0">
                          <a:latin typeface="+mn-lt"/>
                          <a:cs typeface="Arial MT"/>
                        </a:rPr>
                        <a:t>Employ robust security measures such as encryption ,</a:t>
                      </a:r>
                    </a:p>
                    <a:p>
                      <a:pPr marL="190500">
                        <a:lnSpc>
                          <a:spcPct val="100000"/>
                        </a:lnSpc>
                      </a:pPr>
                      <a:r>
                        <a:rPr lang="en-IN" sz="1800" dirty="0">
                          <a:latin typeface="+mn-lt"/>
                          <a:cs typeface="Arial MT"/>
                        </a:rPr>
                        <a:t> two factor authentication .</a:t>
                      </a:r>
                      <a:endParaRPr sz="1800" dirty="0">
                        <a:latin typeface="+mn-lt"/>
                        <a:cs typeface="Arial MT"/>
                      </a:endParaRPr>
                    </a:p>
                    <a:p>
                      <a:pPr marL="190500">
                        <a:lnSpc>
                          <a:spcPct val="100000"/>
                        </a:lnSpc>
                      </a:pPr>
                      <a:r>
                        <a:rPr lang="en-IN" sz="2000" dirty="0">
                          <a:latin typeface="+mn-lt"/>
                          <a:cs typeface="Times New Roman"/>
                        </a:rPr>
                        <a:t>. </a:t>
                      </a:r>
                      <a:r>
                        <a:rPr lang="en-IN" sz="1800" dirty="0">
                          <a:latin typeface="+mn-lt"/>
                          <a:cs typeface="Times New Roman"/>
                        </a:rPr>
                        <a:t>Ensure regular security audits and compliance with industry standards like GDPR and PCI DSS.</a:t>
                      </a:r>
                      <a:endParaRPr sz="1800" dirty="0">
                        <a:latin typeface="+mn-lt"/>
                        <a:cs typeface="Arial MT"/>
                      </a:endParaRPr>
                    </a:p>
                    <a:p>
                      <a:pPr>
                        <a:lnSpc>
                          <a:spcPct val="100000"/>
                        </a:lnSpc>
                        <a:spcBef>
                          <a:spcPts val="30"/>
                        </a:spcBef>
                      </a:pPr>
                      <a:endParaRPr sz="2000" dirty="0">
                        <a:latin typeface="+mn-lt"/>
                        <a:cs typeface="Times New Roman"/>
                      </a:endParaRPr>
                    </a:p>
                    <a:p>
                      <a:pPr marL="190500">
                        <a:lnSpc>
                          <a:spcPct val="100000"/>
                        </a:lnSpc>
                      </a:pPr>
                      <a:endParaRPr sz="1400" dirty="0">
                        <a:latin typeface="Arial MT"/>
                        <a:cs typeface="Arial MT"/>
                      </a:endParaRPr>
                    </a:p>
                  </a:txBody>
                  <a:tcPr marL="0" marR="0" marT="6350" marB="0">
                    <a:lnL w="38100">
                      <a:solidFill>
                        <a:srgbClr val="7A70F3"/>
                      </a:solidFill>
                      <a:prstDash val="solid"/>
                    </a:lnL>
                    <a:lnR w="38100">
                      <a:solidFill>
                        <a:srgbClr val="7A70F3"/>
                      </a:solidFill>
                      <a:prstDash val="solid"/>
                    </a:lnR>
                    <a:lnT w="38100">
                      <a:solidFill>
                        <a:srgbClr val="7A70F3"/>
                      </a:solidFill>
                      <a:prstDash val="solid"/>
                    </a:lnT>
                    <a:lnB w="38100">
                      <a:solidFill>
                        <a:srgbClr val="7A70F3"/>
                      </a:solidFill>
                      <a:prstDash val="solid"/>
                    </a:lnB>
                  </a:tcPr>
                </a:tc>
                <a:extLst>
                  <a:ext uri="{0D108BD9-81ED-4DB2-BD59-A6C34878D82A}">
                    <a16:rowId xmlns:a16="http://schemas.microsoft.com/office/drawing/2014/main" val="10001"/>
                  </a:ext>
                </a:extLst>
              </a:tr>
              <a:tr h="1455674">
                <a:tc>
                  <a:txBody>
                    <a:bodyPr/>
                    <a:lstStyle/>
                    <a:p>
                      <a:pPr>
                        <a:lnSpc>
                          <a:spcPct val="100000"/>
                        </a:lnSpc>
                      </a:pPr>
                      <a:endParaRPr sz="1500">
                        <a:latin typeface="Times New Roman"/>
                        <a:cs typeface="Times New Roman"/>
                      </a:endParaRPr>
                    </a:p>
                    <a:p>
                      <a:pPr>
                        <a:lnSpc>
                          <a:spcPct val="100000"/>
                        </a:lnSpc>
                        <a:spcBef>
                          <a:spcPts val="25"/>
                        </a:spcBef>
                      </a:pPr>
                      <a:endParaRPr sz="1850">
                        <a:latin typeface="Times New Roman"/>
                        <a:cs typeface="Times New Roman"/>
                      </a:endParaRPr>
                    </a:p>
                    <a:p>
                      <a:pPr marL="190500">
                        <a:lnSpc>
                          <a:spcPct val="100000"/>
                        </a:lnSpc>
                      </a:pPr>
                      <a:r>
                        <a:rPr sz="1400" dirty="0">
                          <a:latin typeface="Arial MT"/>
                          <a:cs typeface="Arial MT"/>
                        </a:rPr>
                        <a:t>•</a:t>
                      </a:r>
                      <a:endParaRPr sz="1400">
                        <a:latin typeface="Arial MT"/>
                        <a:cs typeface="Arial MT"/>
                      </a:endParaRPr>
                    </a:p>
                    <a:p>
                      <a:pPr marL="190500">
                        <a:lnSpc>
                          <a:spcPct val="100000"/>
                        </a:lnSpc>
                        <a:spcBef>
                          <a:spcPts val="315"/>
                        </a:spcBef>
                      </a:pPr>
                      <a:r>
                        <a:rPr sz="1400" dirty="0">
                          <a:latin typeface="Arial MT"/>
                          <a:cs typeface="Arial MT"/>
                        </a:rPr>
                        <a:t>•</a:t>
                      </a:r>
                      <a:endParaRPr sz="1400">
                        <a:latin typeface="Arial MT"/>
                        <a:cs typeface="Arial MT"/>
                      </a:endParaRPr>
                    </a:p>
                  </a:txBody>
                  <a:tcPr marL="0" marR="0" marT="0" marB="0">
                    <a:lnL w="38100">
                      <a:solidFill>
                        <a:srgbClr val="7A70F3"/>
                      </a:solidFill>
                      <a:prstDash val="solid"/>
                    </a:lnL>
                    <a:lnR w="38100">
                      <a:solidFill>
                        <a:srgbClr val="7A70F3"/>
                      </a:solidFill>
                      <a:prstDash val="solid"/>
                    </a:lnR>
                    <a:lnT w="38100">
                      <a:solidFill>
                        <a:srgbClr val="7A70F3"/>
                      </a:solidFill>
                      <a:prstDash val="solid"/>
                    </a:lnT>
                    <a:lnB w="38100">
                      <a:solidFill>
                        <a:srgbClr val="7A70F3"/>
                      </a:solidFill>
                      <a:prstDash val="solid"/>
                    </a:lnB>
                  </a:tcPr>
                </a:tc>
                <a:tc>
                  <a:txBody>
                    <a:bodyPr/>
                    <a:lstStyle/>
                    <a:p>
                      <a:pPr>
                        <a:lnSpc>
                          <a:spcPct val="100000"/>
                        </a:lnSpc>
                        <a:spcBef>
                          <a:spcPts val="35"/>
                        </a:spcBef>
                      </a:pPr>
                      <a:endParaRPr sz="1600" dirty="0">
                        <a:latin typeface="Times New Roman"/>
                        <a:cs typeface="Times New Roman"/>
                      </a:endParaRPr>
                    </a:p>
                    <a:p>
                      <a:pPr marL="190500">
                        <a:lnSpc>
                          <a:spcPct val="100000"/>
                        </a:lnSpc>
                      </a:pPr>
                      <a:r>
                        <a:rPr sz="1400" dirty="0">
                          <a:latin typeface="Arial MT"/>
                          <a:cs typeface="Arial MT"/>
                        </a:rPr>
                        <a:t>•</a:t>
                      </a:r>
                    </a:p>
                    <a:p>
                      <a:pPr>
                        <a:lnSpc>
                          <a:spcPct val="100000"/>
                        </a:lnSpc>
                        <a:spcBef>
                          <a:spcPts val="15"/>
                        </a:spcBef>
                      </a:pPr>
                      <a:endParaRPr sz="2000" dirty="0">
                        <a:latin typeface="Times New Roman"/>
                        <a:cs typeface="Times New Roman"/>
                      </a:endParaRPr>
                    </a:p>
                    <a:p>
                      <a:pPr marL="190500">
                        <a:lnSpc>
                          <a:spcPct val="100000"/>
                        </a:lnSpc>
                      </a:pPr>
                      <a:r>
                        <a:rPr sz="1400" dirty="0">
                          <a:latin typeface="Arial MT"/>
                          <a:cs typeface="Arial MT"/>
                        </a:rPr>
                        <a:t>•</a:t>
                      </a:r>
                    </a:p>
                  </a:txBody>
                  <a:tcPr marL="0" marR="0" marT="4445" marB="0">
                    <a:lnL w="38100">
                      <a:solidFill>
                        <a:srgbClr val="7A70F3"/>
                      </a:solidFill>
                      <a:prstDash val="solid"/>
                    </a:lnL>
                    <a:lnR w="38100">
                      <a:solidFill>
                        <a:srgbClr val="7A70F3"/>
                      </a:solidFill>
                      <a:prstDash val="solid"/>
                    </a:lnR>
                    <a:lnT w="38100">
                      <a:solidFill>
                        <a:srgbClr val="7A70F3"/>
                      </a:solidFill>
                      <a:prstDash val="solid"/>
                    </a:lnT>
                    <a:lnB w="38100">
                      <a:solidFill>
                        <a:srgbClr val="7A70F3"/>
                      </a:solidFill>
                      <a:prstDash val="solid"/>
                    </a:lnB>
                  </a:tcPr>
                </a:tc>
                <a:extLst>
                  <a:ext uri="{0D108BD9-81ED-4DB2-BD59-A6C34878D82A}">
                    <a16:rowId xmlns:a16="http://schemas.microsoft.com/office/drawing/2014/main" val="10002"/>
                  </a:ext>
                </a:extLst>
              </a:tr>
              <a:tr h="1455801">
                <a:tc>
                  <a:txBody>
                    <a:bodyPr/>
                    <a:lstStyle/>
                    <a:p>
                      <a:pPr>
                        <a:lnSpc>
                          <a:spcPct val="100000"/>
                        </a:lnSpc>
                      </a:pPr>
                      <a:endParaRPr sz="1400" dirty="0">
                        <a:latin typeface="Times New Roman"/>
                        <a:cs typeface="Times New Roman"/>
                      </a:endParaRPr>
                    </a:p>
                  </a:txBody>
                  <a:tcPr marL="0" marR="0" marT="0" marB="0">
                    <a:lnL w="38100">
                      <a:solidFill>
                        <a:srgbClr val="7A70F3"/>
                      </a:solidFill>
                      <a:prstDash val="solid"/>
                    </a:lnL>
                    <a:lnR w="38100">
                      <a:solidFill>
                        <a:srgbClr val="7A70F3"/>
                      </a:solidFill>
                      <a:prstDash val="solid"/>
                    </a:lnR>
                    <a:lnT w="38100">
                      <a:solidFill>
                        <a:srgbClr val="7A70F3"/>
                      </a:solidFill>
                      <a:prstDash val="solid"/>
                    </a:lnT>
                    <a:lnB w="38100">
                      <a:solidFill>
                        <a:srgbClr val="7A70F3"/>
                      </a:solidFill>
                      <a:prstDash val="solid"/>
                    </a:lnB>
                  </a:tcPr>
                </a:tc>
                <a:tc>
                  <a:txBody>
                    <a:bodyPr/>
                    <a:lstStyle/>
                    <a:p>
                      <a:pPr>
                        <a:lnSpc>
                          <a:spcPct val="100000"/>
                        </a:lnSpc>
                        <a:spcBef>
                          <a:spcPts val="40"/>
                        </a:spcBef>
                      </a:pPr>
                      <a:endParaRPr sz="1600">
                        <a:latin typeface="Times New Roman"/>
                        <a:cs typeface="Times New Roman"/>
                      </a:endParaRPr>
                    </a:p>
                    <a:p>
                      <a:pPr marL="190500">
                        <a:lnSpc>
                          <a:spcPct val="100000"/>
                        </a:lnSpc>
                      </a:pPr>
                      <a:r>
                        <a:rPr sz="1400" dirty="0">
                          <a:latin typeface="Arial MT"/>
                          <a:cs typeface="Arial MT"/>
                        </a:rPr>
                        <a:t>•</a:t>
                      </a:r>
                      <a:endParaRPr sz="1400">
                        <a:latin typeface="Arial MT"/>
                        <a:cs typeface="Arial MT"/>
                      </a:endParaRPr>
                    </a:p>
                    <a:p>
                      <a:pPr>
                        <a:lnSpc>
                          <a:spcPct val="100000"/>
                        </a:lnSpc>
                        <a:spcBef>
                          <a:spcPts val="15"/>
                        </a:spcBef>
                      </a:pPr>
                      <a:endParaRPr sz="2000">
                        <a:latin typeface="Times New Roman"/>
                        <a:cs typeface="Times New Roman"/>
                      </a:endParaRPr>
                    </a:p>
                    <a:p>
                      <a:pPr marL="190500">
                        <a:lnSpc>
                          <a:spcPct val="100000"/>
                        </a:lnSpc>
                      </a:pPr>
                      <a:r>
                        <a:rPr sz="1400" dirty="0">
                          <a:latin typeface="Arial MT"/>
                          <a:cs typeface="Arial MT"/>
                        </a:rPr>
                        <a:t>•</a:t>
                      </a:r>
                      <a:endParaRPr sz="1400">
                        <a:latin typeface="Arial MT"/>
                        <a:cs typeface="Arial MT"/>
                      </a:endParaRPr>
                    </a:p>
                    <a:p>
                      <a:pPr marL="190500">
                        <a:lnSpc>
                          <a:spcPct val="100000"/>
                        </a:lnSpc>
                        <a:spcBef>
                          <a:spcPts val="325"/>
                        </a:spcBef>
                      </a:pPr>
                      <a:r>
                        <a:rPr sz="1400" dirty="0">
                          <a:latin typeface="Arial MT"/>
                          <a:cs typeface="Arial MT"/>
                        </a:rPr>
                        <a:t>•</a:t>
                      </a:r>
                      <a:endParaRPr sz="1400">
                        <a:latin typeface="Arial MT"/>
                        <a:cs typeface="Arial MT"/>
                      </a:endParaRPr>
                    </a:p>
                  </a:txBody>
                  <a:tcPr marL="0" marR="0" marT="5080" marB="0">
                    <a:lnL w="38100">
                      <a:solidFill>
                        <a:srgbClr val="7A70F3"/>
                      </a:solidFill>
                      <a:prstDash val="solid"/>
                    </a:lnL>
                    <a:lnR w="38100">
                      <a:solidFill>
                        <a:srgbClr val="7A70F3"/>
                      </a:solidFill>
                      <a:prstDash val="solid"/>
                    </a:lnR>
                    <a:lnT w="38100">
                      <a:solidFill>
                        <a:srgbClr val="7A70F3"/>
                      </a:solidFill>
                      <a:prstDash val="solid"/>
                    </a:lnT>
                    <a:lnB w="38100">
                      <a:solidFill>
                        <a:srgbClr val="7A70F3"/>
                      </a:solidFill>
                      <a:prstDash val="solid"/>
                    </a:lnB>
                  </a:tcPr>
                </a:tc>
                <a:extLst>
                  <a:ext uri="{0D108BD9-81ED-4DB2-BD59-A6C34878D82A}">
                    <a16:rowId xmlns:a16="http://schemas.microsoft.com/office/drawing/2014/main" val="10003"/>
                  </a:ext>
                </a:extLst>
              </a:tr>
              <a:tr h="1455635">
                <a:tc>
                  <a:txBody>
                    <a:bodyPr/>
                    <a:lstStyle/>
                    <a:p>
                      <a:pPr>
                        <a:lnSpc>
                          <a:spcPct val="100000"/>
                        </a:lnSpc>
                      </a:pPr>
                      <a:endParaRPr sz="1400" dirty="0">
                        <a:latin typeface="Times New Roman"/>
                        <a:cs typeface="Times New Roman"/>
                      </a:endParaRPr>
                    </a:p>
                  </a:txBody>
                  <a:tcPr marL="0" marR="0" marT="0" marB="0">
                    <a:lnL w="38100">
                      <a:solidFill>
                        <a:srgbClr val="7A70F3"/>
                      </a:solidFill>
                      <a:prstDash val="solid"/>
                    </a:lnL>
                    <a:lnR w="38100">
                      <a:solidFill>
                        <a:srgbClr val="7A70F3"/>
                      </a:solidFill>
                      <a:prstDash val="solid"/>
                    </a:lnR>
                    <a:lnT w="38100">
                      <a:solidFill>
                        <a:srgbClr val="7A70F3"/>
                      </a:solidFill>
                      <a:prstDash val="solid"/>
                    </a:lnT>
                    <a:lnB w="38100">
                      <a:solidFill>
                        <a:srgbClr val="7A70F3"/>
                      </a:solidFill>
                      <a:prstDash val="solid"/>
                    </a:lnB>
                  </a:tcPr>
                </a:tc>
                <a:tc>
                  <a:txBody>
                    <a:bodyPr/>
                    <a:lstStyle/>
                    <a:p>
                      <a:pPr>
                        <a:lnSpc>
                          <a:spcPct val="100000"/>
                        </a:lnSpc>
                      </a:pPr>
                      <a:endParaRPr sz="1500" dirty="0">
                        <a:latin typeface="Times New Roman"/>
                        <a:cs typeface="Times New Roman"/>
                      </a:endParaRPr>
                    </a:p>
                    <a:p>
                      <a:pPr>
                        <a:lnSpc>
                          <a:spcPct val="100000"/>
                        </a:lnSpc>
                        <a:spcBef>
                          <a:spcPts val="25"/>
                        </a:spcBef>
                      </a:pPr>
                      <a:endParaRPr sz="1850" dirty="0">
                        <a:latin typeface="Times New Roman"/>
                        <a:cs typeface="Times New Roman"/>
                      </a:endParaRPr>
                    </a:p>
                    <a:p>
                      <a:pPr marL="190500">
                        <a:lnSpc>
                          <a:spcPct val="100000"/>
                        </a:lnSpc>
                      </a:pPr>
                      <a:r>
                        <a:rPr sz="1400" dirty="0">
                          <a:latin typeface="Arial MT"/>
                          <a:cs typeface="Arial MT"/>
                        </a:rPr>
                        <a:t>•</a:t>
                      </a:r>
                    </a:p>
                  </a:txBody>
                  <a:tcPr marL="0" marR="0" marT="0" marB="0">
                    <a:lnL w="38100">
                      <a:solidFill>
                        <a:srgbClr val="7A70F3"/>
                      </a:solidFill>
                      <a:prstDash val="solid"/>
                    </a:lnL>
                    <a:lnR w="38100">
                      <a:solidFill>
                        <a:srgbClr val="7A70F3"/>
                      </a:solidFill>
                      <a:prstDash val="solid"/>
                    </a:lnR>
                    <a:lnT w="38100">
                      <a:solidFill>
                        <a:srgbClr val="7A70F3"/>
                      </a:solidFill>
                      <a:prstDash val="solid"/>
                    </a:lnT>
                    <a:lnB w="38100">
                      <a:solidFill>
                        <a:srgbClr val="7A70F3"/>
                      </a:solidFill>
                      <a:prstDash val="solid"/>
                    </a:lnB>
                  </a:tcPr>
                </a:tc>
                <a:extLst>
                  <a:ext uri="{0D108BD9-81ED-4DB2-BD59-A6C34878D82A}">
                    <a16:rowId xmlns:a16="http://schemas.microsoft.com/office/drawing/2014/main" val="10004"/>
                  </a:ext>
                </a:extLst>
              </a:tr>
            </a:tbl>
          </a:graphicData>
        </a:graphic>
      </p:graphicFrame>
      <p:pic>
        <p:nvPicPr>
          <p:cNvPr id="7" name="object 7"/>
          <p:cNvPicPr/>
          <p:nvPr/>
        </p:nvPicPr>
        <p:blipFill>
          <a:blip r:embed="rId3" cstate="print"/>
          <a:stretch>
            <a:fillRect/>
          </a:stretch>
        </p:blipFill>
        <p:spPr>
          <a:xfrm>
            <a:off x="1886457" y="2206498"/>
            <a:ext cx="1308989" cy="213359"/>
          </a:xfrm>
          <a:prstGeom prst="rect">
            <a:avLst/>
          </a:prstGeom>
        </p:spPr>
      </p:pic>
      <p:pic>
        <p:nvPicPr>
          <p:cNvPr id="8" name="object 8"/>
          <p:cNvPicPr/>
          <p:nvPr/>
        </p:nvPicPr>
        <p:blipFill>
          <a:blip r:embed="rId4" cstate="print"/>
          <a:stretch>
            <a:fillRect/>
          </a:stretch>
        </p:blipFill>
        <p:spPr>
          <a:xfrm>
            <a:off x="6264275" y="2206498"/>
            <a:ext cx="1964054" cy="213359"/>
          </a:xfrm>
          <a:prstGeom prst="rect">
            <a:avLst/>
          </a:prstGeom>
        </p:spPr>
      </p:pic>
      <p:grpSp>
        <p:nvGrpSpPr>
          <p:cNvPr id="19" name="object 19"/>
          <p:cNvGrpSpPr/>
          <p:nvPr/>
        </p:nvGrpSpPr>
        <p:grpSpPr>
          <a:xfrm>
            <a:off x="869899" y="4924933"/>
            <a:ext cx="3305683" cy="720852"/>
            <a:chOff x="869899" y="4924933"/>
            <a:chExt cx="3305683" cy="720852"/>
          </a:xfrm>
        </p:grpSpPr>
        <p:pic>
          <p:nvPicPr>
            <p:cNvPr id="20" name="object 20"/>
            <p:cNvPicPr/>
            <p:nvPr/>
          </p:nvPicPr>
          <p:blipFill>
            <a:blip r:embed="rId5" cstate="print"/>
            <a:stretch>
              <a:fillRect/>
            </a:stretch>
          </p:blipFill>
          <p:spPr>
            <a:xfrm>
              <a:off x="869899" y="4924933"/>
              <a:ext cx="1792477" cy="213360"/>
            </a:xfrm>
            <a:prstGeom prst="rect">
              <a:avLst/>
            </a:prstGeom>
          </p:spPr>
        </p:pic>
        <p:pic>
          <p:nvPicPr>
            <p:cNvPr id="21" name="object 21"/>
            <p:cNvPicPr/>
            <p:nvPr/>
          </p:nvPicPr>
          <p:blipFill>
            <a:blip r:embed="rId6" cstate="print"/>
            <a:stretch>
              <a:fillRect/>
            </a:stretch>
          </p:blipFill>
          <p:spPr>
            <a:xfrm>
              <a:off x="1212799" y="5179441"/>
              <a:ext cx="2606167" cy="213360"/>
            </a:xfrm>
            <a:prstGeom prst="rect">
              <a:avLst/>
            </a:prstGeom>
          </p:spPr>
        </p:pic>
        <p:pic>
          <p:nvPicPr>
            <p:cNvPr id="22" name="object 22"/>
            <p:cNvPicPr/>
            <p:nvPr/>
          </p:nvPicPr>
          <p:blipFill>
            <a:blip r:embed="rId7" cstate="print"/>
            <a:stretch>
              <a:fillRect/>
            </a:stretch>
          </p:blipFill>
          <p:spPr>
            <a:xfrm>
              <a:off x="1212799" y="5432425"/>
              <a:ext cx="2962783" cy="213360"/>
            </a:xfrm>
            <a:prstGeom prst="rect">
              <a:avLst/>
            </a:prstGeom>
          </p:spPr>
        </p:pic>
      </p:grpSp>
      <p:grpSp>
        <p:nvGrpSpPr>
          <p:cNvPr id="24" name="object 24"/>
          <p:cNvGrpSpPr/>
          <p:nvPr/>
        </p:nvGrpSpPr>
        <p:grpSpPr>
          <a:xfrm>
            <a:off x="4808220" y="4924933"/>
            <a:ext cx="5051552" cy="720852"/>
            <a:chOff x="4808220" y="4924933"/>
            <a:chExt cx="5051552" cy="720852"/>
          </a:xfrm>
        </p:grpSpPr>
        <p:pic>
          <p:nvPicPr>
            <p:cNvPr id="25" name="object 25"/>
            <p:cNvPicPr/>
            <p:nvPr/>
          </p:nvPicPr>
          <p:blipFill>
            <a:blip r:embed="rId8" cstate="print"/>
            <a:stretch>
              <a:fillRect/>
            </a:stretch>
          </p:blipFill>
          <p:spPr>
            <a:xfrm>
              <a:off x="4808220" y="4924933"/>
              <a:ext cx="5051552" cy="213360"/>
            </a:xfrm>
            <a:prstGeom prst="rect">
              <a:avLst/>
            </a:prstGeom>
          </p:spPr>
        </p:pic>
        <p:pic>
          <p:nvPicPr>
            <p:cNvPr id="26" name="object 26"/>
            <p:cNvPicPr/>
            <p:nvPr/>
          </p:nvPicPr>
          <p:blipFill>
            <a:blip r:embed="rId9" cstate="print"/>
            <a:stretch>
              <a:fillRect/>
            </a:stretch>
          </p:blipFill>
          <p:spPr>
            <a:xfrm>
              <a:off x="4808220" y="5179441"/>
              <a:ext cx="4624832" cy="213360"/>
            </a:xfrm>
            <a:prstGeom prst="rect">
              <a:avLst/>
            </a:prstGeom>
          </p:spPr>
        </p:pic>
        <p:pic>
          <p:nvPicPr>
            <p:cNvPr id="27" name="object 27"/>
            <p:cNvPicPr/>
            <p:nvPr/>
          </p:nvPicPr>
          <p:blipFill>
            <a:blip r:embed="rId10" cstate="print"/>
            <a:stretch>
              <a:fillRect/>
            </a:stretch>
          </p:blipFill>
          <p:spPr>
            <a:xfrm>
              <a:off x="4808220" y="5432425"/>
              <a:ext cx="4983987" cy="213360"/>
            </a:xfrm>
            <a:prstGeom prst="rect">
              <a:avLst/>
            </a:prstGeom>
          </p:spPr>
        </p:pic>
      </p:grpSp>
      <p:grpSp>
        <p:nvGrpSpPr>
          <p:cNvPr id="36" name="object 36"/>
          <p:cNvGrpSpPr/>
          <p:nvPr/>
        </p:nvGrpSpPr>
        <p:grpSpPr>
          <a:xfrm>
            <a:off x="4808220" y="6380988"/>
            <a:ext cx="4662424" cy="467868"/>
            <a:chOff x="4808220" y="6380988"/>
            <a:chExt cx="4662424" cy="467868"/>
          </a:xfrm>
        </p:grpSpPr>
        <p:pic>
          <p:nvPicPr>
            <p:cNvPr id="37" name="object 37"/>
            <p:cNvPicPr/>
            <p:nvPr/>
          </p:nvPicPr>
          <p:blipFill>
            <a:blip r:embed="rId11" cstate="print"/>
            <a:stretch>
              <a:fillRect/>
            </a:stretch>
          </p:blipFill>
          <p:spPr>
            <a:xfrm>
              <a:off x="4808220" y="6380988"/>
              <a:ext cx="4662424" cy="213360"/>
            </a:xfrm>
            <a:prstGeom prst="rect">
              <a:avLst/>
            </a:prstGeom>
          </p:spPr>
        </p:pic>
        <p:pic>
          <p:nvPicPr>
            <p:cNvPr id="38" name="object 38"/>
            <p:cNvPicPr/>
            <p:nvPr/>
          </p:nvPicPr>
          <p:blipFill>
            <a:blip r:embed="rId12" cstate="print"/>
            <a:stretch>
              <a:fillRect/>
            </a:stretch>
          </p:blipFill>
          <p:spPr>
            <a:xfrm>
              <a:off x="4808220" y="6635496"/>
              <a:ext cx="646176" cy="213360"/>
            </a:xfrm>
            <a:prstGeom prst="rect">
              <a:avLst/>
            </a:prstGeom>
          </p:spPr>
        </p:pic>
        <p:pic>
          <p:nvPicPr>
            <p:cNvPr id="39" name="object 39"/>
            <p:cNvPicPr/>
            <p:nvPr/>
          </p:nvPicPr>
          <p:blipFill>
            <a:blip r:embed="rId13" cstate="print"/>
            <a:stretch>
              <a:fillRect/>
            </a:stretch>
          </p:blipFill>
          <p:spPr>
            <a:xfrm>
              <a:off x="5373624" y="6635496"/>
              <a:ext cx="1720214" cy="213360"/>
            </a:xfrm>
            <a:prstGeom prst="rect">
              <a:avLst/>
            </a:prstGeom>
          </p:spPr>
        </p:pic>
      </p:grpSp>
      <p:grpSp>
        <p:nvGrpSpPr>
          <p:cNvPr id="55" name="object 55"/>
          <p:cNvGrpSpPr/>
          <p:nvPr/>
        </p:nvGrpSpPr>
        <p:grpSpPr>
          <a:xfrm>
            <a:off x="4808220" y="8090916"/>
            <a:ext cx="4999355" cy="467995"/>
            <a:chOff x="4808220" y="8090916"/>
            <a:chExt cx="4999355" cy="467995"/>
          </a:xfrm>
        </p:grpSpPr>
        <p:pic>
          <p:nvPicPr>
            <p:cNvPr id="56" name="object 56"/>
            <p:cNvPicPr/>
            <p:nvPr/>
          </p:nvPicPr>
          <p:blipFill>
            <a:blip r:embed="rId14" cstate="print"/>
            <a:stretch>
              <a:fillRect/>
            </a:stretch>
          </p:blipFill>
          <p:spPr>
            <a:xfrm>
              <a:off x="4808220" y="8090916"/>
              <a:ext cx="2337054" cy="213360"/>
            </a:xfrm>
            <a:prstGeom prst="rect">
              <a:avLst/>
            </a:prstGeom>
          </p:spPr>
        </p:pic>
        <p:pic>
          <p:nvPicPr>
            <p:cNvPr id="57" name="object 57"/>
            <p:cNvPicPr/>
            <p:nvPr/>
          </p:nvPicPr>
          <p:blipFill>
            <a:blip r:embed="rId15" cstate="print"/>
            <a:stretch>
              <a:fillRect/>
            </a:stretch>
          </p:blipFill>
          <p:spPr>
            <a:xfrm>
              <a:off x="7069836" y="8090916"/>
              <a:ext cx="2737485" cy="213360"/>
            </a:xfrm>
            <a:prstGeom prst="rect">
              <a:avLst/>
            </a:prstGeom>
          </p:spPr>
        </p:pic>
        <p:pic>
          <p:nvPicPr>
            <p:cNvPr id="58" name="object 58"/>
            <p:cNvPicPr/>
            <p:nvPr/>
          </p:nvPicPr>
          <p:blipFill>
            <a:blip r:embed="rId16" cstate="print"/>
            <a:stretch>
              <a:fillRect/>
            </a:stretch>
          </p:blipFill>
          <p:spPr>
            <a:xfrm>
              <a:off x="4808220" y="8345424"/>
              <a:ext cx="3455670" cy="213360"/>
            </a:xfrm>
            <a:prstGeom prst="rect">
              <a:avLst/>
            </a:prstGeom>
          </p:spPr>
        </p:pic>
      </p:grpSp>
      <p:grpSp>
        <p:nvGrpSpPr>
          <p:cNvPr id="59" name="object 59"/>
          <p:cNvGrpSpPr/>
          <p:nvPr/>
        </p:nvGrpSpPr>
        <p:grpSpPr>
          <a:xfrm>
            <a:off x="10866119" y="537972"/>
            <a:ext cx="2929255" cy="719455"/>
            <a:chOff x="10866119" y="537972"/>
            <a:chExt cx="2929255" cy="719455"/>
          </a:xfrm>
        </p:grpSpPr>
        <p:sp>
          <p:nvSpPr>
            <p:cNvPr id="60" name="object 60"/>
            <p:cNvSpPr/>
            <p:nvPr/>
          </p:nvSpPr>
          <p:spPr>
            <a:xfrm>
              <a:off x="10866119" y="537972"/>
              <a:ext cx="2929255" cy="719455"/>
            </a:xfrm>
            <a:custGeom>
              <a:avLst/>
              <a:gdLst/>
              <a:ahLst/>
              <a:cxnLst/>
              <a:rect l="l" t="t" r="r" b="b"/>
              <a:pathLst>
                <a:path w="2929255" h="719455">
                  <a:moveTo>
                    <a:pt x="2569083" y="0"/>
                  </a:moveTo>
                  <a:lnTo>
                    <a:pt x="360045" y="0"/>
                  </a:lnTo>
                  <a:lnTo>
                    <a:pt x="311181" y="3283"/>
                  </a:lnTo>
                  <a:lnTo>
                    <a:pt x="264318" y="12848"/>
                  </a:lnTo>
                  <a:lnTo>
                    <a:pt x="219884" y="28265"/>
                  </a:lnTo>
                  <a:lnTo>
                    <a:pt x="178307" y="49106"/>
                  </a:lnTo>
                  <a:lnTo>
                    <a:pt x="140017" y="74943"/>
                  </a:lnTo>
                  <a:lnTo>
                    <a:pt x="105441" y="105346"/>
                  </a:lnTo>
                  <a:lnTo>
                    <a:pt x="75009" y="139887"/>
                  </a:lnTo>
                  <a:lnTo>
                    <a:pt x="49149" y="178138"/>
                  </a:lnTo>
                  <a:lnTo>
                    <a:pt x="28289" y="219670"/>
                  </a:lnTo>
                  <a:lnTo>
                    <a:pt x="12858" y="264054"/>
                  </a:lnTo>
                  <a:lnTo>
                    <a:pt x="3286" y="310861"/>
                  </a:lnTo>
                  <a:lnTo>
                    <a:pt x="0" y="359663"/>
                  </a:lnTo>
                  <a:lnTo>
                    <a:pt x="3286" y="408466"/>
                  </a:lnTo>
                  <a:lnTo>
                    <a:pt x="12858" y="455273"/>
                  </a:lnTo>
                  <a:lnTo>
                    <a:pt x="28289" y="499657"/>
                  </a:lnTo>
                  <a:lnTo>
                    <a:pt x="49149" y="541189"/>
                  </a:lnTo>
                  <a:lnTo>
                    <a:pt x="75009" y="579440"/>
                  </a:lnTo>
                  <a:lnTo>
                    <a:pt x="105513" y="614045"/>
                  </a:lnTo>
                  <a:lnTo>
                    <a:pt x="140017" y="644384"/>
                  </a:lnTo>
                  <a:lnTo>
                    <a:pt x="178308" y="670221"/>
                  </a:lnTo>
                  <a:lnTo>
                    <a:pt x="219884" y="691062"/>
                  </a:lnTo>
                  <a:lnTo>
                    <a:pt x="264318" y="706479"/>
                  </a:lnTo>
                  <a:lnTo>
                    <a:pt x="311181" y="716044"/>
                  </a:lnTo>
                  <a:lnTo>
                    <a:pt x="360045" y="719327"/>
                  </a:lnTo>
                  <a:lnTo>
                    <a:pt x="2569083" y="719327"/>
                  </a:lnTo>
                  <a:lnTo>
                    <a:pt x="2616414" y="716212"/>
                  </a:lnTo>
                  <a:lnTo>
                    <a:pt x="2662531" y="707018"/>
                  </a:lnTo>
                  <a:lnTo>
                    <a:pt x="2706878" y="691975"/>
                  </a:lnTo>
                  <a:lnTo>
                    <a:pt x="2748896" y="671312"/>
                  </a:lnTo>
                  <a:lnTo>
                    <a:pt x="2788028" y="645259"/>
                  </a:lnTo>
                  <a:lnTo>
                    <a:pt x="2823773" y="613981"/>
                  </a:lnTo>
                  <a:lnTo>
                    <a:pt x="2854941" y="578365"/>
                  </a:lnTo>
                  <a:lnTo>
                    <a:pt x="2881018" y="539260"/>
                  </a:lnTo>
                  <a:lnTo>
                    <a:pt x="2901711" y="497284"/>
                  </a:lnTo>
                  <a:lnTo>
                    <a:pt x="2916785" y="452990"/>
                  </a:lnTo>
                  <a:lnTo>
                    <a:pt x="2926002" y="406932"/>
                  </a:lnTo>
                  <a:lnTo>
                    <a:pt x="2929128" y="359663"/>
                  </a:lnTo>
                  <a:lnTo>
                    <a:pt x="2925841" y="310861"/>
                  </a:lnTo>
                  <a:lnTo>
                    <a:pt x="2916269" y="264054"/>
                  </a:lnTo>
                  <a:lnTo>
                    <a:pt x="2900838" y="219670"/>
                  </a:lnTo>
                  <a:lnTo>
                    <a:pt x="2879979" y="178138"/>
                  </a:lnTo>
                  <a:lnTo>
                    <a:pt x="2854118" y="139887"/>
                  </a:lnTo>
                  <a:lnTo>
                    <a:pt x="2823686" y="105346"/>
                  </a:lnTo>
                  <a:lnTo>
                    <a:pt x="2789110" y="74943"/>
                  </a:lnTo>
                  <a:lnTo>
                    <a:pt x="2750820" y="49106"/>
                  </a:lnTo>
                  <a:lnTo>
                    <a:pt x="2709243" y="28265"/>
                  </a:lnTo>
                  <a:lnTo>
                    <a:pt x="2664809" y="12848"/>
                  </a:lnTo>
                  <a:lnTo>
                    <a:pt x="2617946" y="3283"/>
                  </a:lnTo>
                  <a:lnTo>
                    <a:pt x="2569083" y="0"/>
                  </a:lnTo>
                  <a:close/>
                </a:path>
              </a:pathLst>
            </a:custGeom>
            <a:solidFill>
              <a:srgbClr val="7A70F3"/>
            </a:solidFill>
          </p:spPr>
          <p:txBody>
            <a:bodyPr wrap="square" lIns="0" tIns="0" rIns="0" bIns="0" rtlCol="0"/>
            <a:lstStyle/>
            <a:p>
              <a:endParaRPr/>
            </a:p>
          </p:txBody>
        </p:sp>
        <p:pic>
          <p:nvPicPr>
            <p:cNvPr id="61" name="object 61"/>
            <p:cNvPicPr/>
            <p:nvPr/>
          </p:nvPicPr>
          <p:blipFill>
            <a:blip r:embed="rId17" cstate="print"/>
            <a:stretch>
              <a:fillRect/>
            </a:stretch>
          </p:blipFill>
          <p:spPr>
            <a:xfrm>
              <a:off x="11073129" y="685800"/>
              <a:ext cx="2638679" cy="441959"/>
            </a:xfrm>
            <a:prstGeom prst="rect">
              <a:avLst/>
            </a:prstGeom>
          </p:spPr>
        </p:pic>
      </p:grpSp>
      <p:grpSp>
        <p:nvGrpSpPr>
          <p:cNvPr id="62" name="object 62"/>
          <p:cNvGrpSpPr/>
          <p:nvPr/>
        </p:nvGrpSpPr>
        <p:grpSpPr>
          <a:xfrm>
            <a:off x="10866119" y="1476691"/>
            <a:ext cx="7170420" cy="7592695"/>
            <a:chOff x="10866119" y="1473708"/>
            <a:chExt cx="7170420" cy="7592695"/>
          </a:xfrm>
        </p:grpSpPr>
        <p:sp>
          <p:nvSpPr>
            <p:cNvPr id="63" name="object 63"/>
            <p:cNvSpPr/>
            <p:nvPr/>
          </p:nvSpPr>
          <p:spPr>
            <a:xfrm>
              <a:off x="10866119" y="1473708"/>
              <a:ext cx="7170420" cy="7592695"/>
            </a:xfrm>
            <a:custGeom>
              <a:avLst/>
              <a:gdLst/>
              <a:ahLst/>
              <a:cxnLst/>
              <a:rect l="l" t="t" r="r" b="b"/>
              <a:pathLst>
                <a:path w="7170419" h="7592695">
                  <a:moveTo>
                    <a:pt x="7123937" y="0"/>
                  </a:moveTo>
                  <a:lnTo>
                    <a:pt x="46481" y="0"/>
                  </a:lnTo>
                  <a:lnTo>
                    <a:pt x="28396" y="3811"/>
                  </a:lnTo>
                  <a:lnTo>
                    <a:pt x="13620" y="14208"/>
                  </a:lnTo>
                  <a:lnTo>
                    <a:pt x="3655" y="29628"/>
                  </a:lnTo>
                  <a:lnTo>
                    <a:pt x="0" y="48514"/>
                  </a:lnTo>
                  <a:lnTo>
                    <a:pt x="0" y="7544054"/>
                  </a:lnTo>
                  <a:lnTo>
                    <a:pt x="3655" y="7562939"/>
                  </a:lnTo>
                  <a:lnTo>
                    <a:pt x="13620" y="7578359"/>
                  </a:lnTo>
                  <a:lnTo>
                    <a:pt x="28396" y="7588756"/>
                  </a:lnTo>
                  <a:lnTo>
                    <a:pt x="46481" y="7592568"/>
                  </a:lnTo>
                  <a:lnTo>
                    <a:pt x="7123937" y="7592568"/>
                  </a:lnTo>
                  <a:lnTo>
                    <a:pt x="7142023" y="7588756"/>
                  </a:lnTo>
                  <a:lnTo>
                    <a:pt x="7156799" y="7578359"/>
                  </a:lnTo>
                  <a:lnTo>
                    <a:pt x="7166764" y="7562939"/>
                  </a:lnTo>
                  <a:lnTo>
                    <a:pt x="7170420" y="7544054"/>
                  </a:lnTo>
                  <a:lnTo>
                    <a:pt x="7170420" y="48514"/>
                  </a:lnTo>
                  <a:lnTo>
                    <a:pt x="7166764" y="29628"/>
                  </a:lnTo>
                  <a:lnTo>
                    <a:pt x="7156799" y="14208"/>
                  </a:lnTo>
                  <a:lnTo>
                    <a:pt x="7142023" y="3811"/>
                  </a:lnTo>
                  <a:lnTo>
                    <a:pt x="7123937" y="0"/>
                  </a:lnTo>
                  <a:close/>
                </a:path>
              </a:pathLst>
            </a:custGeom>
            <a:solidFill>
              <a:srgbClr val="DDDDDD"/>
            </a:solidFill>
          </p:spPr>
          <p:txBody>
            <a:bodyPr wrap="square" lIns="0" tIns="0" rIns="0" bIns="0" rtlCol="0"/>
            <a:lstStyle/>
            <a:p>
              <a:endParaRPr dirty="0"/>
            </a:p>
          </p:txBody>
        </p:sp>
        <p:pic>
          <p:nvPicPr>
            <p:cNvPr id="64" name="object 64"/>
            <p:cNvPicPr/>
            <p:nvPr/>
          </p:nvPicPr>
          <p:blipFill>
            <a:blip r:embed="rId18" cstate="print"/>
            <a:stretch>
              <a:fillRect/>
            </a:stretch>
          </p:blipFill>
          <p:spPr>
            <a:xfrm>
              <a:off x="11246865" y="1645920"/>
              <a:ext cx="819873" cy="213359"/>
            </a:xfrm>
            <a:prstGeom prst="rect">
              <a:avLst/>
            </a:prstGeom>
          </p:spPr>
        </p:pic>
        <p:pic>
          <p:nvPicPr>
            <p:cNvPr id="69" name="object 69"/>
            <p:cNvPicPr/>
            <p:nvPr/>
          </p:nvPicPr>
          <p:blipFill>
            <a:blip r:embed="rId19" cstate="print"/>
            <a:stretch>
              <a:fillRect/>
            </a:stretch>
          </p:blipFill>
          <p:spPr>
            <a:xfrm>
              <a:off x="16360393" y="1900123"/>
              <a:ext cx="146303" cy="213664"/>
            </a:xfrm>
            <a:prstGeom prst="rect">
              <a:avLst/>
            </a:prstGeom>
          </p:spPr>
        </p:pic>
        <p:pic>
          <p:nvPicPr>
            <p:cNvPr id="79" name="object 79"/>
            <p:cNvPicPr/>
            <p:nvPr/>
          </p:nvPicPr>
          <p:blipFill>
            <a:blip r:embed="rId20" cstate="print"/>
            <a:stretch>
              <a:fillRect/>
            </a:stretch>
          </p:blipFill>
          <p:spPr>
            <a:xfrm>
              <a:off x="11246865" y="2915666"/>
              <a:ext cx="1417193" cy="213359"/>
            </a:xfrm>
            <a:prstGeom prst="rect">
              <a:avLst/>
            </a:prstGeom>
          </p:spPr>
        </p:pic>
        <p:pic>
          <p:nvPicPr>
            <p:cNvPr id="86" name="object 86"/>
            <p:cNvPicPr/>
            <p:nvPr/>
          </p:nvPicPr>
          <p:blipFill>
            <a:blip r:embed="rId21" cstate="print"/>
            <a:stretch>
              <a:fillRect/>
            </a:stretch>
          </p:blipFill>
          <p:spPr>
            <a:xfrm>
              <a:off x="11246865" y="3677665"/>
              <a:ext cx="543305" cy="213359"/>
            </a:xfrm>
            <a:prstGeom prst="rect">
              <a:avLst/>
            </a:prstGeom>
          </p:spPr>
        </p:pic>
        <p:pic>
          <p:nvPicPr>
            <p:cNvPr id="87" name="object 87"/>
            <p:cNvPicPr/>
            <p:nvPr/>
          </p:nvPicPr>
          <p:blipFill>
            <a:blip r:embed="rId22" cstate="print"/>
            <a:stretch>
              <a:fillRect/>
            </a:stretch>
          </p:blipFill>
          <p:spPr>
            <a:xfrm>
              <a:off x="11722607" y="3677665"/>
              <a:ext cx="415290" cy="213359"/>
            </a:xfrm>
            <a:prstGeom prst="rect">
              <a:avLst/>
            </a:prstGeom>
          </p:spPr>
        </p:pic>
        <p:pic>
          <p:nvPicPr>
            <p:cNvPr id="88" name="object 88"/>
            <p:cNvPicPr/>
            <p:nvPr/>
          </p:nvPicPr>
          <p:blipFill>
            <a:blip r:embed="rId23" cstate="print"/>
            <a:stretch>
              <a:fillRect/>
            </a:stretch>
          </p:blipFill>
          <p:spPr>
            <a:xfrm>
              <a:off x="12095987" y="3677665"/>
              <a:ext cx="550163" cy="213359"/>
            </a:xfrm>
            <a:prstGeom prst="rect">
              <a:avLst/>
            </a:prstGeom>
          </p:spPr>
        </p:pic>
        <p:pic>
          <p:nvPicPr>
            <p:cNvPr id="89" name="object 89"/>
            <p:cNvPicPr/>
            <p:nvPr/>
          </p:nvPicPr>
          <p:blipFill>
            <a:blip r:embed="rId24" cstate="print"/>
            <a:stretch>
              <a:fillRect/>
            </a:stretch>
          </p:blipFill>
          <p:spPr>
            <a:xfrm>
              <a:off x="12598907" y="3677665"/>
              <a:ext cx="764616" cy="213359"/>
            </a:xfrm>
            <a:prstGeom prst="rect">
              <a:avLst/>
            </a:prstGeom>
          </p:spPr>
        </p:pic>
        <p:pic>
          <p:nvPicPr>
            <p:cNvPr id="90" name="object 90"/>
            <p:cNvPicPr/>
            <p:nvPr/>
          </p:nvPicPr>
          <p:blipFill>
            <a:blip r:embed="rId25" cstate="print"/>
            <a:stretch>
              <a:fillRect/>
            </a:stretch>
          </p:blipFill>
          <p:spPr>
            <a:xfrm>
              <a:off x="13307567" y="3677665"/>
              <a:ext cx="221742" cy="213359"/>
            </a:xfrm>
            <a:prstGeom prst="rect">
              <a:avLst/>
            </a:prstGeom>
          </p:spPr>
        </p:pic>
        <p:pic>
          <p:nvPicPr>
            <p:cNvPr id="91" name="object 91"/>
            <p:cNvPicPr/>
            <p:nvPr/>
          </p:nvPicPr>
          <p:blipFill>
            <a:blip r:embed="rId26" cstate="print"/>
            <a:stretch>
              <a:fillRect/>
            </a:stretch>
          </p:blipFill>
          <p:spPr>
            <a:xfrm>
              <a:off x="13455395" y="3677665"/>
              <a:ext cx="204215" cy="213359"/>
            </a:xfrm>
            <a:prstGeom prst="rect">
              <a:avLst/>
            </a:prstGeom>
          </p:spPr>
        </p:pic>
        <p:pic>
          <p:nvPicPr>
            <p:cNvPr id="92" name="object 92"/>
            <p:cNvPicPr/>
            <p:nvPr/>
          </p:nvPicPr>
          <p:blipFill>
            <a:blip r:embed="rId27" cstate="print"/>
            <a:stretch>
              <a:fillRect/>
            </a:stretch>
          </p:blipFill>
          <p:spPr>
            <a:xfrm>
              <a:off x="13600175" y="3677665"/>
              <a:ext cx="331469" cy="213359"/>
            </a:xfrm>
            <a:prstGeom prst="rect">
              <a:avLst/>
            </a:prstGeom>
          </p:spPr>
        </p:pic>
        <p:pic>
          <p:nvPicPr>
            <p:cNvPr id="93" name="object 93"/>
            <p:cNvPicPr/>
            <p:nvPr/>
          </p:nvPicPr>
          <p:blipFill>
            <a:blip r:embed="rId28" cstate="print"/>
            <a:stretch>
              <a:fillRect/>
            </a:stretch>
          </p:blipFill>
          <p:spPr>
            <a:xfrm>
              <a:off x="13862303" y="3677665"/>
              <a:ext cx="576071" cy="213359"/>
            </a:xfrm>
            <a:prstGeom prst="rect">
              <a:avLst/>
            </a:prstGeom>
          </p:spPr>
        </p:pic>
        <p:pic>
          <p:nvPicPr>
            <p:cNvPr id="100" name="object 100"/>
            <p:cNvPicPr/>
            <p:nvPr/>
          </p:nvPicPr>
          <p:blipFill>
            <a:blip r:embed="rId29" cstate="print"/>
            <a:stretch>
              <a:fillRect/>
            </a:stretch>
          </p:blipFill>
          <p:spPr>
            <a:xfrm>
              <a:off x="11246865" y="4694555"/>
              <a:ext cx="797902" cy="213360"/>
            </a:xfrm>
            <a:prstGeom prst="rect">
              <a:avLst/>
            </a:prstGeom>
          </p:spPr>
        </p:pic>
        <p:pic>
          <p:nvPicPr>
            <p:cNvPr id="109" name="object 109"/>
            <p:cNvPicPr/>
            <p:nvPr/>
          </p:nvPicPr>
          <p:blipFill>
            <a:blip r:embed="rId30" cstate="print"/>
            <a:stretch>
              <a:fillRect/>
            </a:stretch>
          </p:blipFill>
          <p:spPr>
            <a:xfrm>
              <a:off x="11246865" y="5456554"/>
              <a:ext cx="238201" cy="213360"/>
            </a:xfrm>
            <a:prstGeom prst="rect">
              <a:avLst/>
            </a:prstGeom>
          </p:spPr>
        </p:pic>
        <p:pic>
          <p:nvPicPr>
            <p:cNvPr id="115" name="object 115"/>
            <p:cNvPicPr/>
            <p:nvPr/>
          </p:nvPicPr>
          <p:blipFill>
            <a:blip r:embed="rId31" cstate="print"/>
            <a:stretch>
              <a:fillRect/>
            </a:stretch>
          </p:blipFill>
          <p:spPr>
            <a:xfrm>
              <a:off x="11246865" y="5963996"/>
              <a:ext cx="238201" cy="213664"/>
            </a:xfrm>
            <a:prstGeom prst="rect">
              <a:avLst/>
            </a:prstGeom>
          </p:spPr>
        </p:pic>
        <p:pic>
          <p:nvPicPr>
            <p:cNvPr id="122" name="object 122"/>
            <p:cNvPicPr/>
            <p:nvPr/>
          </p:nvPicPr>
          <p:blipFill>
            <a:blip r:embed="rId32" cstate="print"/>
            <a:stretch>
              <a:fillRect/>
            </a:stretch>
          </p:blipFill>
          <p:spPr>
            <a:xfrm>
              <a:off x="11246865" y="6473317"/>
              <a:ext cx="238201" cy="213360"/>
            </a:xfrm>
            <a:prstGeom prst="rect">
              <a:avLst/>
            </a:prstGeom>
          </p:spPr>
        </p:pic>
        <p:pic>
          <p:nvPicPr>
            <p:cNvPr id="124" name="object 124"/>
            <p:cNvPicPr/>
            <p:nvPr/>
          </p:nvPicPr>
          <p:blipFill>
            <a:blip r:embed="rId33" cstate="print"/>
            <a:stretch>
              <a:fillRect/>
            </a:stretch>
          </p:blipFill>
          <p:spPr>
            <a:xfrm>
              <a:off x="11246865" y="6980809"/>
              <a:ext cx="700519" cy="213359"/>
            </a:xfrm>
            <a:prstGeom prst="rect">
              <a:avLst/>
            </a:prstGeom>
          </p:spPr>
        </p:pic>
        <p:pic>
          <p:nvPicPr>
            <p:cNvPr id="128" name="object 128"/>
            <p:cNvPicPr/>
            <p:nvPr/>
          </p:nvPicPr>
          <p:blipFill>
            <a:blip r:embed="rId19" cstate="print"/>
            <a:stretch>
              <a:fillRect/>
            </a:stretch>
          </p:blipFill>
          <p:spPr>
            <a:xfrm>
              <a:off x="11644883" y="7488300"/>
              <a:ext cx="146303" cy="213360"/>
            </a:xfrm>
            <a:prstGeom prst="rect">
              <a:avLst/>
            </a:prstGeom>
          </p:spPr>
        </p:pic>
        <p:pic>
          <p:nvPicPr>
            <p:cNvPr id="130" name="object 130"/>
            <p:cNvPicPr/>
            <p:nvPr/>
          </p:nvPicPr>
          <p:blipFill>
            <a:blip r:embed="rId34" cstate="print"/>
            <a:stretch>
              <a:fillRect/>
            </a:stretch>
          </p:blipFill>
          <p:spPr>
            <a:xfrm>
              <a:off x="11246865" y="7997316"/>
              <a:ext cx="1536573" cy="213360"/>
            </a:xfrm>
            <a:prstGeom prst="rect">
              <a:avLst/>
            </a:prstGeom>
          </p:spPr>
        </p:pic>
      </p:grpSp>
      <p:sp>
        <p:nvSpPr>
          <p:cNvPr id="135" name="TextBox 134">
            <a:extLst>
              <a:ext uri="{FF2B5EF4-FFF2-40B4-BE49-F238E27FC236}">
                <a16:creationId xmlns:a16="http://schemas.microsoft.com/office/drawing/2014/main" id="{3E59954B-97D8-B079-EB1C-0FCEB520A7DF}"/>
              </a:ext>
            </a:extLst>
          </p:cNvPr>
          <p:cNvSpPr txBox="1"/>
          <p:nvPr/>
        </p:nvSpPr>
        <p:spPr>
          <a:xfrm>
            <a:off x="812801" y="2770422"/>
            <a:ext cx="3205987" cy="1477328"/>
          </a:xfrm>
          <a:prstGeom prst="rect">
            <a:avLst/>
          </a:prstGeom>
          <a:noFill/>
        </p:spPr>
        <p:txBody>
          <a:bodyPr wrap="square" rtlCol="0">
            <a:spAutoFit/>
          </a:bodyPr>
          <a:lstStyle/>
          <a:p>
            <a:r>
              <a:rPr lang="en-IN" dirty="0"/>
              <a:t>Security breaches: One of the most significant concerns is the risk of data breaches where sensitive information could be compromised.</a:t>
            </a:r>
          </a:p>
        </p:txBody>
      </p:sp>
      <p:sp>
        <p:nvSpPr>
          <p:cNvPr id="136" name="TextBox 135">
            <a:extLst>
              <a:ext uri="{FF2B5EF4-FFF2-40B4-BE49-F238E27FC236}">
                <a16:creationId xmlns:a16="http://schemas.microsoft.com/office/drawing/2014/main" id="{CF84BDDD-D45D-67A7-C5E3-642CBABEB8B6}"/>
              </a:ext>
            </a:extLst>
          </p:cNvPr>
          <p:cNvSpPr txBox="1"/>
          <p:nvPr/>
        </p:nvSpPr>
        <p:spPr>
          <a:xfrm>
            <a:off x="869899" y="7824831"/>
            <a:ext cx="3148889" cy="923330"/>
          </a:xfrm>
          <a:prstGeom prst="rect">
            <a:avLst/>
          </a:prstGeom>
          <a:noFill/>
        </p:spPr>
        <p:txBody>
          <a:bodyPr wrap="square" rtlCol="0">
            <a:spAutoFit/>
          </a:bodyPr>
          <a:lstStyle/>
          <a:p>
            <a:r>
              <a:rPr lang="en-IN" dirty="0"/>
              <a:t> Users may try to cheat the app by creating multiple accounts under the same name.</a:t>
            </a:r>
          </a:p>
        </p:txBody>
      </p:sp>
      <p:sp>
        <p:nvSpPr>
          <p:cNvPr id="137" name="TextBox 136">
            <a:extLst>
              <a:ext uri="{FF2B5EF4-FFF2-40B4-BE49-F238E27FC236}">
                <a16:creationId xmlns:a16="http://schemas.microsoft.com/office/drawing/2014/main" id="{03F626D3-732F-CB74-8A11-65585A9B7D83}"/>
              </a:ext>
            </a:extLst>
          </p:cNvPr>
          <p:cNvSpPr txBox="1"/>
          <p:nvPr/>
        </p:nvSpPr>
        <p:spPr>
          <a:xfrm>
            <a:off x="4572000" y="6879972"/>
            <a:ext cx="5220207" cy="646331"/>
          </a:xfrm>
          <a:prstGeom prst="rect">
            <a:avLst/>
          </a:prstGeom>
          <a:noFill/>
        </p:spPr>
        <p:txBody>
          <a:bodyPr wrap="square" rtlCol="0">
            <a:spAutoFit/>
          </a:bodyPr>
          <a:lstStyle/>
          <a:p>
            <a:r>
              <a:rPr lang="en-IN" dirty="0"/>
              <a:t>   Ensure proper functioning of app</a:t>
            </a:r>
          </a:p>
          <a:p>
            <a:r>
              <a:rPr lang="en-IN" dirty="0"/>
              <a:t>   Ensure AI is working properly. </a:t>
            </a:r>
          </a:p>
        </p:txBody>
      </p:sp>
      <p:sp>
        <p:nvSpPr>
          <p:cNvPr id="138" name="TextBox 137">
            <a:extLst>
              <a:ext uri="{FF2B5EF4-FFF2-40B4-BE49-F238E27FC236}">
                <a16:creationId xmlns:a16="http://schemas.microsoft.com/office/drawing/2014/main" id="{80F047F4-0F6A-CDF9-A5BF-45C75F75E873}"/>
              </a:ext>
            </a:extLst>
          </p:cNvPr>
          <p:cNvSpPr txBox="1"/>
          <p:nvPr/>
        </p:nvSpPr>
        <p:spPr>
          <a:xfrm>
            <a:off x="869899" y="6426795"/>
            <a:ext cx="3148889" cy="923330"/>
          </a:xfrm>
          <a:prstGeom prst="rect">
            <a:avLst/>
          </a:prstGeom>
          <a:noFill/>
        </p:spPr>
        <p:txBody>
          <a:bodyPr wrap="square" rtlCol="0">
            <a:spAutoFit/>
          </a:bodyPr>
          <a:lstStyle/>
          <a:p>
            <a:r>
              <a:rPr lang="en-IN" dirty="0"/>
              <a:t> The app may be misused by users due to not reading the instructions carefully.</a:t>
            </a:r>
          </a:p>
        </p:txBody>
      </p:sp>
      <p:sp>
        <p:nvSpPr>
          <p:cNvPr id="139" name="TextBox 138">
            <a:extLst>
              <a:ext uri="{FF2B5EF4-FFF2-40B4-BE49-F238E27FC236}">
                <a16:creationId xmlns:a16="http://schemas.microsoft.com/office/drawing/2014/main" id="{76EC8103-D042-91F6-DD6E-10D472ADCAC3}"/>
              </a:ext>
            </a:extLst>
          </p:cNvPr>
          <p:cNvSpPr txBox="1"/>
          <p:nvPr/>
        </p:nvSpPr>
        <p:spPr>
          <a:xfrm>
            <a:off x="11219432" y="2006955"/>
            <a:ext cx="6417564" cy="923330"/>
          </a:xfrm>
          <a:prstGeom prst="rect">
            <a:avLst/>
          </a:prstGeom>
          <a:noFill/>
        </p:spPr>
        <p:txBody>
          <a:bodyPr wrap="square" rtlCol="0">
            <a:spAutoFit/>
          </a:bodyPr>
          <a:lstStyle/>
          <a:p>
            <a:r>
              <a:rPr lang="en-IN" dirty="0"/>
              <a:t>Lack of automated </a:t>
            </a:r>
            <a:r>
              <a:rPr lang="en-IN" dirty="0" err="1"/>
              <a:t>sms</a:t>
            </a:r>
            <a:r>
              <a:rPr lang="en-IN" dirty="0"/>
              <a:t> and email services for financial expense tracker app due to which proper financial advices aren’t able to reach them</a:t>
            </a:r>
          </a:p>
        </p:txBody>
      </p:sp>
      <p:sp>
        <p:nvSpPr>
          <p:cNvPr id="140" name="TextBox 139">
            <a:extLst>
              <a:ext uri="{FF2B5EF4-FFF2-40B4-BE49-F238E27FC236}">
                <a16:creationId xmlns:a16="http://schemas.microsoft.com/office/drawing/2014/main" id="{8EF98B2C-30E3-D932-0FD2-E53D50B6574E}"/>
              </a:ext>
            </a:extLst>
          </p:cNvPr>
          <p:cNvSpPr txBox="1"/>
          <p:nvPr/>
        </p:nvSpPr>
        <p:spPr>
          <a:xfrm>
            <a:off x="11219432" y="3224367"/>
            <a:ext cx="6475059" cy="369332"/>
          </a:xfrm>
          <a:prstGeom prst="rect">
            <a:avLst/>
          </a:prstGeom>
          <a:noFill/>
        </p:spPr>
        <p:txBody>
          <a:bodyPr wrap="square" rtlCol="0">
            <a:spAutoFit/>
          </a:bodyPr>
          <a:lstStyle/>
          <a:p>
            <a:r>
              <a:rPr lang="en-IN" dirty="0"/>
              <a:t>Older adults above the age of 18 years.</a:t>
            </a:r>
          </a:p>
        </p:txBody>
      </p:sp>
      <p:sp>
        <p:nvSpPr>
          <p:cNvPr id="141" name="TextBox 140">
            <a:extLst>
              <a:ext uri="{FF2B5EF4-FFF2-40B4-BE49-F238E27FC236}">
                <a16:creationId xmlns:a16="http://schemas.microsoft.com/office/drawing/2014/main" id="{8A0B300E-405D-A0ED-0EBD-C3B1A16555B0}"/>
              </a:ext>
            </a:extLst>
          </p:cNvPr>
          <p:cNvSpPr txBox="1"/>
          <p:nvPr/>
        </p:nvSpPr>
        <p:spPr>
          <a:xfrm>
            <a:off x="11161938" y="3935156"/>
            <a:ext cx="6303736" cy="646331"/>
          </a:xfrm>
          <a:prstGeom prst="rect">
            <a:avLst/>
          </a:prstGeom>
          <a:noFill/>
        </p:spPr>
        <p:txBody>
          <a:bodyPr wrap="square" rtlCol="0">
            <a:spAutoFit/>
          </a:bodyPr>
          <a:lstStyle/>
          <a:p>
            <a:r>
              <a:rPr lang="en-IN" dirty="0"/>
              <a:t>We solved for various parameters such as </a:t>
            </a:r>
            <a:r>
              <a:rPr lang="en-IN" dirty="0" err="1"/>
              <a:t>as</a:t>
            </a:r>
            <a:r>
              <a:rPr lang="en-IN" dirty="0"/>
              <a:t> </a:t>
            </a:r>
            <a:r>
              <a:rPr lang="en-IN" dirty="0" err="1"/>
              <a:t>integration,expense</a:t>
            </a:r>
            <a:r>
              <a:rPr lang="en-IN" dirty="0"/>
              <a:t> tracking and bills reminders. </a:t>
            </a:r>
          </a:p>
        </p:txBody>
      </p:sp>
      <p:sp>
        <p:nvSpPr>
          <p:cNvPr id="142" name="TextBox 141">
            <a:extLst>
              <a:ext uri="{FF2B5EF4-FFF2-40B4-BE49-F238E27FC236}">
                <a16:creationId xmlns:a16="http://schemas.microsoft.com/office/drawing/2014/main" id="{28CA5A91-02A5-5263-AAC4-320A358B4ABF}"/>
              </a:ext>
            </a:extLst>
          </p:cNvPr>
          <p:cNvSpPr txBox="1"/>
          <p:nvPr/>
        </p:nvSpPr>
        <p:spPr>
          <a:xfrm>
            <a:off x="11161937" y="4910898"/>
            <a:ext cx="6475059" cy="2308324"/>
          </a:xfrm>
          <a:prstGeom prst="rect">
            <a:avLst/>
          </a:prstGeom>
          <a:noFill/>
        </p:spPr>
        <p:txBody>
          <a:bodyPr wrap="square" rtlCol="0">
            <a:spAutoFit/>
          </a:bodyPr>
          <a:lstStyle/>
          <a:p>
            <a:r>
              <a:rPr lang="en-IN" dirty="0"/>
              <a:t> Our solutions aims to solve the following problems through the app.</a:t>
            </a:r>
          </a:p>
          <a:p>
            <a:r>
              <a:rPr lang="en-IN" dirty="0"/>
              <a:t>   Account integration: Implementing robust account integration capabilities to connect with users bank accounts.</a:t>
            </a:r>
          </a:p>
          <a:p>
            <a:r>
              <a:rPr lang="en-IN" dirty="0"/>
              <a:t>  Expense tracking: Developing features for tracking daily expenses, including categorization, tagging.</a:t>
            </a:r>
          </a:p>
          <a:p>
            <a:r>
              <a:rPr lang="en-IN" dirty="0"/>
              <a:t>  Bills reminders: Features to managing recurring bills and payments .</a:t>
            </a:r>
          </a:p>
        </p:txBody>
      </p:sp>
      <p:sp>
        <p:nvSpPr>
          <p:cNvPr id="143" name="TextBox 142">
            <a:extLst>
              <a:ext uri="{FF2B5EF4-FFF2-40B4-BE49-F238E27FC236}">
                <a16:creationId xmlns:a16="http://schemas.microsoft.com/office/drawing/2014/main" id="{01E11B1D-968F-29D0-B76B-FCB4956ED435}"/>
              </a:ext>
            </a:extLst>
          </p:cNvPr>
          <p:cNvSpPr txBox="1"/>
          <p:nvPr/>
        </p:nvSpPr>
        <p:spPr>
          <a:xfrm>
            <a:off x="11161938" y="7197151"/>
            <a:ext cx="6426544" cy="646331"/>
          </a:xfrm>
          <a:prstGeom prst="rect">
            <a:avLst/>
          </a:prstGeom>
          <a:noFill/>
        </p:spPr>
        <p:txBody>
          <a:bodyPr wrap="square" rtlCol="0">
            <a:spAutoFit/>
          </a:bodyPr>
          <a:lstStyle/>
          <a:p>
            <a:r>
              <a:rPr lang="en-IN" dirty="0"/>
              <a:t>Reduces the amount of burden on user by using </a:t>
            </a:r>
            <a:r>
              <a:rPr lang="en-IN" dirty="0" err="1"/>
              <a:t>sms</a:t>
            </a:r>
            <a:r>
              <a:rPr lang="en-IN" dirty="0"/>
              <a:t> parsing using ai and deep learning tools.</a:t>
            </a:r>
          </a:p>
        </p:txBody>
      </p:sp>
      <p:sp>
        <p:nvSpPr>
          <p:cNvPr id="144" name="TextBox 143">
            <a:extLst>
              <a:ext uri="{FF2B5EF4-FFF2-40B4-BE49-F238E27FC236}">
                <a16:creationId xmlns:a16="http://schemas.microsoft.com/office/drawing/2014/main" id="{5BEB0987-8044-80DA-8182-A7A4049D3CB5}"/>
              </a:ext>
            </a:extLst>
          </p:cNvPr>
          <p:cNvSpPr txBox="1"/>
          <p:nvPr/>
        </p:nvSpPr>
        <p:spPr>
          <a:xfrm>
            <a:off x="11161937" y="8253538"/>
            <a:ext cx="6799927" cy="646331"/>
          </a:xfrm>
          <a:prstGeom prst="rect">
            <a:avLst/>
          </a:prstGeom>
          <a:noFill/>
        </p:spPr>
        <p:txBody>
          <a:bodyPr wrap="square" rtlCol="0">
            <a:spAutoFit/>
          </a:bodyPr>
          <a:lstStyle/>
          <a:p>
            <a:r>
              <a:rPr lang="en-IN" dirty="0"/>
              <a:t> Unique users who have downloaded the app </a:t>
            </a:r>
            <a:r>
              <a:rPr lang="en-IN" dirty="0" err="1"/>
              <a:t>atleast</a:t>
            </a:r>
            <a:r>
              <a:rPr lang="en-IN" dirty="0"/>
              <a:t> thrice(Goal:</a:t>
            </a:r>
          </a:p>
          <a:p>
            <a:r>
              <a:rPr lang="en-IN" dirty="0"/>
              <a:t> Acquisition)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3314</TotalTime>
  <Words>1886</Words>
  <Application>Microsoft Office PowerPoint</Application>
  <PresentationFormat>Custom</PresentationFormat>
  <Paragraphs>236</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 Black</vt:lpstr>
      <vt:lpstr>Arial MT</vt:lpstr>
      <vt:lpstr>Calibri</vt:lpstr>
      <vt:lpstr>Candara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Deck Template</dc:title>
  <dc:creator>Aditya Mallick</dc:creator>
  <cp:lastModifiedBy>Faiza Kashish</cp:lastModifiedBy>
  <cp:revision>7</cp:revision>
  <dcterms:created xsi:type="dcterms:W3CDTF">2024-05-07T13:34:43Z</dcterms:created>
  <dcterms:modified xsi:type="dcterms:W3CDTF">2024-05-11T14:51:47Z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2023-10-27T00:00:00Z</vt:filetime>
  </property>
  <property fmtid="{D5CDD505-2E9C-101B-9397-08002B2CF9AE}" pid="3" name="Creator">
    <vt:lpwstr>Microsoft® PowerPoint® 2021</vt:lpwstr>
  </property>
  <property fmtid="{D5CDD505-2E9C-101B-9397-08002B2CF9AE}" pid="4" name="LastSaved">
    <vt:filetime>2024-05-07T00:00:00Z</vt:filetime>
  </property>
</Properties>
</file>