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73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Адаптивный Web-Дизайн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0844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Приветствую! Сегодня мы рассмотрим тему, которая выходит за рамки обычного веб-дизайна. Узнаем, как адаптивный и резиновый дизайн меняют сферу разработки, а также рассмотрим преимущества использования этой технологии.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1299686" y="5755958"/>
            <a:ext cx="28575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by Артём Русакевич</a:t>
            </a:r>
            <a:endParaRPr lang="en-US" sz="2187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2978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928938" y="571976"/>
            <a:ext cx="8772525" cy="12984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12"/>
              </a:lnSpc>
              <a:buNone/>
            </a:pPr>
            <a:r>
              <a:rPr lang="en-US" sz="4090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Что такое адаптивный Web-Дизайн?</a:t>
            </a:r>
            <a:endParaRPr lang="en-US" sz="409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38" y="2286000"/>
            <a:ext cx="2716411" cy="167878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928938" y="4224457"/>
            <a:ext cx="2716411" cy="9736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6"/>
              </a:lnSpc>
              <a:buNone/>
            </a:pPr>
            <a:r>
              <a:rPr lang="en-US" sz="2045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Дизайн, адаптированный к экрану</a:t>
            </a:r>
            <a:endParaRPr lang="en-US" sz="2045" dirty="0"/>
          </a:p>
        </p:txBody>
      </p:sp>
      <p:sp>
        <p:nvSpPr>
          <p:cNvPr id="7" name="Text 3"/>
          <p:cNvSpPr/>
          <p:nvPr/>
        </p:nvSpPr>
        <p:spPr>
          <a:xfrm>
            <a:off x="2928938" y="5322808"/>
            <a:ext cx="2716411" cy="19945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8"/>
              </a:lnSpc>
              <a:buNone/>
            </a:pPr>
            <a:r>
              <a:rPr lang="en-US" sz="1636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Это способ разработки веб-сайта, который позволяет сайту корректно отображаться на различных устройствах и экранах, без скроллинга.</a:t>
            </a:r>
            <a:endParaRPr lang="en-US" sz="1636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935" y="2286000"/>
            <a:ext cx="2716411" cy="167878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956935" y="4224457"/>
            <a:ext cx="2716411" cy="6491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6"/>
              </a:lnSpc>
              <a:buNone/>
            </a:pPr>
            <a:r>
              <a:rPr lang="en-US" sz="2045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Универсальный дизайн</a:t>
            </a:r>
            <a:endParaRPr lang="en-US" sz="2045" dirty="0"/>
          </a:p>
        </p:txBody>
      </p:sp>
      <p:sp>
        <p:nvSpPr>
          <p:cNvPr id="10" name="Text 5"/>
          <p:cNvSpPr/>
          <p:nvPr/>
        </p:nvSpPr>
        <p:spPr>
          <a:xfrm>
            <a:off x="5956935" y="4998244"/>
            <a:ext cx="2716411" cy="26593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8"/>
              </a:lnSpc>
              <a:buNone/>
            </a:pPr>
            <a:r>
              <a:rPr lang="en-US" sz="1636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Адаптивный дизайн подходит для любых устройств - от персональных компьютеров до мобильных телефонов, что делает его универсальным.</a:t>
            </a:r>
            <a:endParaRPr lang="en-US" sz="1636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4933" y="2286000"/>
            <a:ext cx="2716530" cy="16789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8984933" y="4224576"/>
            <a:ext cx="2716530" cy="6491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6"/>
              </a:lnSpc>
              <a:buNone/>
            </a:pPr>
            <a:r>
              <a:rPr lang="en-US" sz="2045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Акцент на пользователе</a:t>
            </a:r>
            <a:endParaRPr lang="en-US" sz="2045" dirty="0"/>
          </a:p>
        </p:txBody>
      </p:sp>
      <p:sp>
        <p:nvSpPr>
          <p:cNvPr id="13" name="Text 7"/>
          <p:cNvSpPr/>
          <p:nvPr/>
        </p:nvSpPr>
        <p:spPr>
          <a:xfrm>
            <a:off x="8984933" y="4998363"/>
            <a:ext cx="2716530" cy="1329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8"/>
              </a:lnSpc>
              <a:buNone/>
            </a:pPr>
            <a:r>
              <a:rPr lang="en-US" sz="1636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С адаптивным дизайном вы можете подстроиться под вкусы каждого пользователя.</a:t>
            </a:r>
            <a:endParaRPr lang="en-US" sz="1636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624376" y="713184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Преимущества адаптивного Web-Дизайна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24376" y="2546271"/>
            <a:ext cx="4579739" cy="2373987"/>
          </a:xfrm>
          <a:prstGeom prst="roundRect">
            <a:avLst>
              <a:gd name="adj" fmla="val 4212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860358" y="2782253"/>
            <a:ext cx="3268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Больше пользователей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860358" y="3262670"/>
            <a:ext cx="410777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Адаптивный дизайн привлекает больше пользователей благодаря своей универсальности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546271"/>
            <a:ext cx="4579739" cy="2373987"/>
          </a:xfrm>
          <a:prstGeom prst="roundRect">
            <a:avLst>
              <a:gd name="adj" fmla="val 4212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62267" y="2782253"/>
            <a:ext cx="33604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Быстрое время загрузки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62267" y="3262670"/>
            <a:ext cx="410777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Сайты с этим дизайном загружаются быстрее, уменьшая время ожидания и увеличивая удовольствие от использования сайта.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624376" y="5142428"/>
            <a:ext cx="4579739" cy="2373987"/>
          </a:xfrm>
          <a:prstGeom prst="roundRect">
            <a:avLst>
              <a:gd name="adj" fmla="val 4212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860358" y="5378410"/>
            <a:ext cx="3162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Повышенное удобство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860358" y="5858828"/>
            <a:ext cx="410777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Пользователи могут с комфортом пользоваться сайтом и увеличить продолжительность пребывания на странице.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142428"/>
            <a:ext cx="4579739" cy="2373987"/>
          </a:xfrm>
          <a:prstGeom prst="roundRect">
            <a:avLst>
              <a:gd name="adj" fmla="val 4212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62267" y="5378410"/>
            <a:ext cx="410777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Удобное считывание информации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62267" y="6206014"/>
            <a:ext cx="410777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Используя адаптивный дизайн, можно сделать сайт более читабельным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484275"/>
          </a:xfrm>
          <a:prstGeom prst="rect">
            <a:avLst/>
          </a:prstGeom>
          <a:solidFill>
            <a:srgbClr val="0C0C0C">
              <a:alpha val="75000"/>
            </a:srgbClr>
          </a:solidFill>
          <a:ln w="9882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99977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937754" y="2439710"/>
            <a:ext cx="6754773" cy="9996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937"/>
              </a:lnSpc>
              <a:buNone/>
            </a:pPr>
            <a:r>
              <a:rPr lang="en-US" sz="3149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Принципы адаптивного Web-Дизайна</a:t>
            </a:r>
            <a:endParaRPr lang="en-US" sz="3149" dirty="0"/>
          </a:p>
        </p:txBody>
      </p:sp>
      <p:sp>
        <p:nvSpPr>
          <p:cNvPr id="6" name="Shape 2"/>
          <p:cNvSpPr/>
          <p:nvPr/>
        </p:nvSpPr>
        <p:spPr>
          <a:xfrm>
            <a:off x="4161711" y="3679269"/>
            <a:ext cx="31909" cy="4365069"/>
          </a:xfrm>
          <a:prstGeom prst="roundRect">
            <a:avLst>
              <a:gd name="adj" fmla="val 225618"/>
            </a:avLst>
          </a:prstGeom>
          <a:solidFill>
            <a:srgbClr val="91080B"/>
          </a:solidFill>
          <a:ln/>
        </p:spPr>
      </p:sp>
      <p:sp>
        <p:nvSpPr>
          <p:cNvPr id="7" name="Shape 3"/>
          <p:cNvSpPr/>
          <p:nvPr/>
        </p:nvSpPr>
        <p:spPr>
          <a:xfrm>
            <a:off x="4357628" y="3968115"/>
            <a:ext cx="559832" cy="31909"/>
          </a:xfrm>
          <a:prstGeom prst="roundRect">
            <a:avLst>
              <a:gd name="adj" fmla="val 225618"/>
            </a:avLst>
          </a:prstGeom>
          <a:solidFill>
            <a:srgbClr val="91080B"/>
          </a:solidFill>
          <a:ln/>
        </p:spPr>
      </p:sp>
      <p:sp>
        <p:nvSpPr>
          <p:cNvPr id="8" name="Shape 4"/>
          <p:cNvSpPr/>
          <p:nvPr/>
        </p:nvSpPr>
        <p:spPr>
          <a:xfrm>
            <a:off x="3997702" y="3804166"/>
            <a:ext cx="359926" cy="359926"/>
          </a:xfrm>
          <a:prstGeom prst="roundRect">
            <a:avLst>
              <a:gd name="adj" fmla="val 20002"/>
            </a:avLst>
          </a:prstGeom>
          <a:solidFill>
            <a:srgbClr val="790709"/>
          </a:solidFill>
          <a:ln w="9882">
            <a:solidFill>
              <a:srgbClr val="91080B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135695" y="3834051"/>
            <a:ext cx="83820" cy="300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1890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1890" dirty="0"/>
          </a:p>
        </p:txBody>
      </p:sp>
      <p:sp>
        <p:nvSpPr>
          <p:cNvPr id="10" name="Text 6"/>
          <p:cNvSpPr/>
          <p:nvPr/>
        </p:nvSpPr>
        <p:spPr>
          <a:xfrm>
            <a:off x="5057537" y="3839170"/>
            <a:ext cx="1599724" cy="250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8"/>
              </a:lnSpc>
              <a:buNone/>
            </a:pPr>
            <a:r>
              <a:rPr lang="en-US" sz="1575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Гибкая сетка</a:t>
            </a:r>
            <a:endParaRPr lang="en-US" sz="1575" dirty="0"/>
          </a:p>
        </p:txBody>
      </p:sp>
      <p:sp>
        <p:nvSpPr>
          <p:cNvPr id="11" name="Text 7"/>
          <p:cNvSpPr/>
          <p:nvPr/>
        </p:nvSpPr>
        <p:spPr>
          <a:xfrm>
            <a:off x="5057537" y="4185166"/>
            <a:ext cx="5634990" cy="7679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16"/>
              </a:lnSpc>
              <a:buNone/>
            </a:pPr>
            <a:r>
              <a:rPr lang="en-US" sz="126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Главный принцип адаптивного дизайна - гибкая сетка, которая позволяет скрыть или добавить элементы на странице в зависимости от размеров экрана.</a:t>
            </a:r>
            <a:endParaRPr lang="en-US" sz="1260" dirty="0"/>
          </a:p>
        </p:txBody>
      </p:sp>
      <p:sp>
        <p:nvSpPr>
          <p:cNvPr id="12" name="Shape 8"/>
          <p:cNvSpPr/>
          <p:nvPr/>
        </p:nvSpPr>
        <p:spPr>
          <a:xfrm>
            <a:off x="4357628" y="5561767"/>
            <a:ext cx="559832" cy="31909"/>
          </a:xfrm>
          <a:prstGeom prst="roundRect">
            <a:avLst>
              <a:gd name="adj" fmla="val 225618"/>
            </a:avLst>
          </a:prstGeom>
          <a:solidFill>
            <a:srgbClr val="91080B"/>
          </a:solidFill>
          <a:ln/>
        </p:spPr>
      </p:sp>
      <p:sp>
        <p:nvSpPr>
          <p:cNvPr id="13" name="Shape 9"/>
          <p:cNvSpPr/>
          <p:nvPr/>
        </p:nvSpPr>
        <p:spPr>
          <a:xfrm>
            <a:off x="3997702" y="5397818"/>
            <a:ext cx="359926" cy="359926"/>
          </a:xfrm>
          <a:prstGeom prst="roundRect">
            <a:avLst>
              <a:gd name="adj" fmla="val 20002"/>
            </a:avLst>
          </a:prstGeom>
          <a:solidFill>
            <a:srgbClr val="790709"/>
          </a:solidFill>
          <a:ln w="9882">
            <a:solidFill>
              <a:srgbClr val="91080B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112835" y="5427702"/>
            <a:ext cx="129540" cy="300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1890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1890" dirty="0"/>
          </a:p>
        </p:txBody>
      </p:sp>
      <p:sp>
        <p:nvSpPr>
          <p:cNvPr id="15" name="Text 11"/>
          <p:cNvSpPr/>
          <p:nvPr/>
        </p:nvSpPr>
        <p:spPr>
          <a:xfrm>
            <a:off x="5057537" y="5432822"/>
            <a:ext cx="1599724" cy="250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8"/>
              </a:lnSpc>
              <a:buNone/>
            </a:pPr>
            <a:r>
              <a:rPr lang="en-US" sz="1575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Медиа запросы</a:t>
            </a:r>
            <a:endParaRPr lang="en-US" sz="1575" dirty="0"/>
          </a:p>
        </p:txBody>
      </p:sp>
      <p:sp>
        <p:nvSpPr>
          <p:cNvPr id="16" name="Text 12"/>
          <p:cNvSpPr/>
          <p:nvPr/>
        </p:nvSpPr>
        <p:spPr>
          <a:xfrm>
            <a:off x="5057537" y="5778817"/>
            <a:ext cx="5634990" cy="5119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16"/>
              </a:lnSpc>
              <a:buNone/>
            </a:pPr>
            <a:r>
              <a:rPr lang="en-US" sz="126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С помощью медиа запросов можно изменять различные свойства сайта — ширину, высоту, отображение элементов и т.д.</a:t>
            </a:r>
            <a:endParaRPr lang="en-US" sz="1260" dirty="0"/>
          </a:p>
        </p:txBody>
      </p:sp>
      <p:sp>
        <p:nvSpPr>
          <p:cNvPr id="17" name="Shape 13"/>
          <p:cNvSpPr/>
          <p:nvPr/>
        </p:nvSpPr>
        <p:spPr>
          <a:xfrm>
            <a:off x="4357628" y="6899434"/>
            <a:ext cx="559832" cy="31909"/>
          </a:xfrm>
          <a:prstGeom prst="roundRect">
            <a:avLst>
              <a:gd name="adj" fmla="val 225618"/>
            </a:avLst>
          </a:prstGeom>
          <a:solidFill>
            <a:srgbClr val="91080B"/>
          </a:solidFill>
          <a:ln/>
        </p:spPr>
      </p:sp>
      <p:sp>
        <p:nvSpPr>
          <p:cNvPr id="18" name="Shape 14"/>
          <p:cNvSpPr/>
          <p:nvPr/>
        </p:nvSpPr>
        <p:spPr>
          <a:xfrm>
            <a:off x="3997702" y="6735485"/>
            <a:ext cx="359926" cy="359926"/>
          </a:xfrm>
          <a:prstGeom prst="roundRect">
            <a:avLst>
              <a:gd name="adj" fmla="val 20002"/>
            </a:avLst>
          </a:prstGeom>
          <a:solidFill>
            <a:srgbClr val="790709"/>
          </a:solidFill>
          <a:ln w="9882">
            <a:solidFill>
              <a:srgbClr val="91080B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112835" y="6765369"/>
            <a:ext cx="129540" cy="300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1890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1890" dirty="0"/>
          </a:p>
        </p:txBody>
      </p:sp>
      <p:sp>
        <p:nvSpPr>
          <p:cNvPr id="20" name="Text 16"/>
          <p:cNvSpPr/>
          <p:nvPr/>
        </p:nvSpPr>
        <p:spPr>
          <a:xfrm>
            <a:off x="5057537" y="6770489"/>
            <a:ext cx="2545080" cy="250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8"/>
              </a:lnSpc>
              <a:buNone/>
            </a:pPr>
            <a:r>
              <a:rPr lang="en-US" sz="1575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Резиновые изображения</a:t>
            </a:r>
            <a:endParaRPr lang="en-US" sz="1575" dirty="0"/>
          </a:p>
        </p:txBody>
      </p:sp>
      <p:sp>
        <p:nvSpPr>
          <p:cNvPr id="21" name="Text 17"/>
          <p:cNvSpPr/>
          <p:nvPr/>
        </p:nvSpPr>
        <p:spPr>
          <a:xfrm>
            <a:off x="5057537" y="7116485"/>
            <a:ext cx="5634990" cy="7679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16"/>
              </a:lnSpc>
              <a:buNone/>
            </a:pPr>
            <a:r>
              <a:rPr lang="en-US" sz="126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Чтобы сайт выглядел хорошо на разных экранах, необходимо использовать изображения, которые адаптируются под размер экрана.</a:t>
            </a:r>
            <a:endParaRPr lang="en-US" sz="12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624376" y="1210628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Техники адаптивного Web-Дизайна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76" y="3043714"/>
            <a:ext cx="2905006" cy="179534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624376" y="51167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Гибкие меню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624376" y="5597128"/>
            <a:ext cx="29050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Меню должно быть удобным и доступным на любом устройстве.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638" y="3043714"/>
            <a:ext cx="2905006" cy="179534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862638" y="5116711"/>
            <a:ext cx="290500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Гибкие изображения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862638" y="5944314"/>
            <a:ext cx="29050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Фотографии должны легко адаптироваться под разный размер экрана.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899" y="3043714"/>
            <a:ext cx="2905125" cy="179546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00899" y="5116830"/>
            <a:ext cx="2560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Адаптивные фоны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00899" y="5597247"/>
            <a:ext cx="290512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Фоны веб-сайта могут быть различной ширины и высоты в зависимости от устройства.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10959108"/>
          </a:xfrm>
          <a:prstGeom prst="rect">
            <a:avLst/>
          </a:prstGeom>
          <a:solidFill>
            <a:srgbClr val="0C0C0C">
              <a:alpha val="75000"/>
            </a:srgbClr>
          </a:solidFill>
          <a:ln w="9644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4031575" y="427673"/>
            <a:ext cx="6567130" cy="1458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Примеры успешного применения адаптивного Web-Дизайна</a:t>
            </a:r>
            <a:endParaRPr lang="en-US" sz="3062" dirty="0"/>
          </a:p>
        </p:txBody>
      </p:sp>
      <p:sp>
        <p:nvSpPr>
          <p:cNvPr id="5" name="Shape 2"/>
          <p:cNvSpPr/>
          <p:nvPr/>
        </p:nvSpPr>
        <p:spPr>
          <a:xfrm>
            <a:off x="4031575" y="2196703"/>
            <a:ext cx="6567130" cy="8334732"/>
          </a:xfrm>
          <a:prstGeom prst="roundRect">
            <a:avLst>
              <a:gd name="adj" fmla="val 1066"/>
            </a:avLst>
          </a:prstGeom>
          <a:noFill/>
          <a:ln w="9644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4041219" y="2206347"/>
            <a:ext cx="6547842" cy="244018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4197072" y="2307193"/>
            <a:ext cx="1322070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1225" dirty="0"/>
          </a:p>
        </p:txBody>
      </p:sp>
      <p:sp>
        <p:nvSpPr>
          <p:cNvPr id="8" name="Text 5"/>
          <p:cNvSpPr/>
          <p:nvPr/>
        </p:nvSpPr>
        <p:spPr>
          <a:xfrm>
            <a:off x="5837753" y="2307193"/>
            <a:ext cx="1318260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endParaRPr lang="en-US" sz="1225" dirty="0"/>
          </a:p>
        </p:txBody>
      </p:sp>
      <p:sp>
        <p:nvSpPr>
          <p:cNvPr id="9" name="Text 6"/>
          <p:cNvSpPr/>
          <p:nvPr/>
        </p:nvSpPr>
        <p:spPr>
          <a:xfrm>
            <a:off x="7474625" y="2307193"/>
            <a:ext cx="1318260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Сайт Airbnb</a:t>
            </a:r>
            <a:endParaRPr lang="en-US" sz="1225" dirty="0"/>
          </a:p>
        </p:txBody>
      </p:sp>
      <p:sp>
        <p:nvSpPr>
          <p:cNvPr id="10" name="Text 7"/>
          <p:cNvSpPr/>
          <p:nvPr/>
        </p:nvSpPr>
        <p:spPr>
          <a:xfrm>
            <a:off x="9111496" y="2307193"/>
            <a:ext cx="1322070" cy="22384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На Airbnb была реализована гибкая сетка, что позволило успешно адаптироваться под различные девайсы пользователей.</a:t>
            </a:r>
            <a:endParaRPr lang="en-US" sz="1225" dirty="0"/>
          </a:p>
        </p:txBody>
      </p:sp>
      <p:sp>
        <p:nvSpPr>
          <p:cNvPr id="11" name="Shape 8"/>
          <p:cNvSpPr/>
          <p:nvPr/>
        </p:nvSpPr>
        <p:spPr>
          <a:xfrm>
            <a:off x="4041219" y="4646533"/>
            <a:ext cx="6547842" cy="318635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4197072" y="4747379"/>
            <a:ext cx="1322070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1225" dirty="0"/>
          </a:p>
        </p:txBody>
      </p:sp>
      <p:sp>
        <p:nvSpPr>
          <p:cNvPr id="13" name="Text 10"/>
          <p:cNvSpPr/>
          <p:nvPr/>
        </p:nvSpPr>
        <p:spPr>
          <a:xfrm>
            <a:off x="5837753" y="4747379"/>
            <a:ext cx="1318260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endParaRPr lang="en-US" sz="1225" dirty="0"/>
          </a:p>
        </p:txBody>
      </p:sp>
      <p:sp>
        <p:nvSpPr>
          <p:cNvPr id="14" name="Text 11"/>
          <p:cNvSpPr/>
          <p:nvPr/>
        </p:nvSpPr>
        <p:spPr>
          <a:xfrm>
            <a:off x="7474625" y="4747379"/>
            <a:ext cx="1318260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Сайт Starbucks</a:t>
            </a:r>
            <a:endParaRPr lang="en-US" sz="1225" dirty="0"/>
          </a:p>
        </p:txBody>
      </p:sp>
      <p:sp>
        <p:nvSpPr>
          <p:cNvPr id="15" name="Text 12"/>
          <p:cNvSpPr/>
          <p:nvPr/>
        </p:nvSpPr>
        <p:spPr>
          <a:xfrm>
            <a:off x="9111496" y="4747379"/>
            <a:ext cx="1322070" cy="2984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Starbucks использует главную страницу, которая адаптируется под различные размеры экранов покупателей, делая компанию более доступной.</a:t>
            </a:r>
            <a:endParaRPr lang="en-US" sz="1225" dirty="0"/>
          </a:p>
        </p:txBody>
      </p:sp>
      <p:sp>
        <p:nvSpPr>
          <p:cNvPr id="16" name="Shape 13"/>
          <p:cNvSpPr/>
          <p:nvPr/>
        </p:nvSpPr>
        <p:spPr>
          <a:xfrm>
            <a:off x="4041219" y="7832884"/>
            <a:ext cx="6547842" cy="268890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4"/>
          <p:cNvSpPr/>
          <p:nvPr/>
        </p:nvSpPr>
        <p:spPr>
          <a:xfrm>
            <a:off x="4197072" y="7933730"/>
            <a:ext cx="1322070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1225" dirty="0"/>
          </a:p>
        </p:txBody>
      </p:sp>
      <p:sp>
        <p:nvSpPr>
          <p:cNvPr id="18" name="Text 15"/>
          <p:cNvSpPr/>
          <p:nvPr/>
        </p:nvSpPr>
        <p:spPr>
          <a:xfrm>
            <a:off x="5837753" y="7933730"/>
            <a:ext cx="1318260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endParaRPr lang="en-US" sz="1225" dirty="0"/>
          </a:p>
        </p:txBody>
      </p:sp>
      <p:sp>
        <p:nvSpPr>
          <p:cNvPr id="19" name="Text 16"/>
          <p:cNvSpPr/>
          <p:nvPr/>
        </p:nvSpPr>
        <p:spPr>
          <a:xfrm>
            <a:off x="7474625" y="7933730"/>
            <a:ext cx="1318260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Сайт Joom</a:t>
            </a:r>
            <a:endParaRPr lang="en-US" sz="1225" dirty="0"/>
          </a:p>
        </p:txBody>
      </p:sp>
      <p:sp>
        <p:nvSpPr>
          <p:cNvPr id="20" name="Text 17"/>
          <p:cNvSpPr/>
          <p:nvPr/>
        </p:nvSpPr>
        <p:spPr>
          <a:xfrm>
            <a:off x="9111496" y="7933730"/>
            <a:ext cx="1322070" cy="2487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Одна из крупнейших электронных площадок в России - Joom - использует адаптивный дизайн для удобства пользования.</a:t>
            </a:r>
            <a:endParaRPr lang="en-US" sz="12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0954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20563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590092" y="2691170"/>
            <a:ext cx="3529013" cy="551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42"/>
              </a:lnSpc>
              <a:buNone/>
            </a:pPr>
            <a:r>
              <a:rPr lang="en-US" sz="3473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Заключение</a:t>
            </a:r>
            <a:endParaRPr lang="en-US" sz="3473" dirty="0"/>
          </a:p>
        </p:txBody>
      </p:sp>
      <p:sp>
        <p:nvSpPr>
          <p:cNvPr id="6" name="Shape 2"/>
          <p:cNvSpPr/>
          <p:nvPr/>
        </p:nvSpPr>
        <p:spPr>
          <a:xfrm>
            <a:off x="3590092" y="3645098"/>
            <a:ext cx="396954" cy="396954"/>
          </a:xfrm>
          <a:prstGeom prst="roundRect">
            <a:avLst>
              <a:gd name="adj" fmla="val 20003"/>
            </a:avLst>
          </a:prstGeom>
          <a:solidFill>
            <a:srgbClr val="790709"/>
          </a:solidFill>
          <a:ln w="10954">
            <a:solidFill>
              <a:srgbClr val="91080B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3742849" y="3678198"/>
            <a:ext cx="91440" cy="330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5"/>
              </a:lnSpc>
              <a:buNone/>
            </a:pPr>
            <a:r>
              <a:rPr lang="en-US" sz="208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084" dirty="0"/>
          </a:p>
        </p:txBody>
      </p:sp>
      <p:sp>
        <p:nvSpPr>
          <p:cNvPr id="8" name="Text 4"/>
          <p:cNvSpPr/>
          <p:nvPr/>
        </p:nvSpPr>
        <p:spPr>
          <a:xfrm>
            <a:off x="4163497" y="3705701"/>
            <a:ext cx="1792367" cy="11029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1"/>
              </a:lnSpc>
              <a:buNone/>
            </a:pPr>
            <a:r>
              <a:rPr lang="en-US" sz="173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Адаптивный дизайн - первоочередной инструмент</a:t>
            </a:r>
            <a:endParaRPr lang="en-US" sz="1737" dirty="0"/>
          </a:p>
        </p:txBody>
      </p:sp>
      <p:sp>
        <p:nvSpPr>
          <p:cNvPr id="9" name="Text 5"/>
          <p:cNvSpPr/>
          <p:nvPr/>
        </p:nvSpPr>
        <p:spPr>
          <a:xfrm>
            <a:off x="4163497" y="4914543"/>
            <a:ext cx="1792367" cy="16937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23"/>
              </a:lnSpc>
              <a:buNone/>
            </a:pPr>
            <a:r>
              <a:rPr lang="en-US" sz="1389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Это необходимо, если вы хотите, чтобы ваш сайт наиболее удобно отображался на всех устройствах</a:t>
            </a:r>
            <a:endParaRPr lang="en-US" sz="1389" dirty="0"/>
          </a:p>
        </p:txBody>
      </p:sp>
      <p:sp>
        <p:nvSpPr>
          <p:cNvPr id="10" name="Shape 6"/>
          <p:cNvSpPr/>
          <p:nvPr/>
        </p:nvSpPr>
        <p:spPr>
          <a:xfrm>
            <a:off x="6132314" y="3645098"/>
            <a:ext cx="396954" cy="396954"/>
          </a:xfrm>
          <a:prstGeom prst="roundRect">
            <a:avLst>
              <a:gd name="adj" fmla="val 20003"/>
            </a:avLst>
          </a:prstGeom>
          <a:solidFill>
            <a:srgbClr val="790709"/>
          </a:solidFill>
          <a:ln w="10954">
            <a:solidFill>
              <a:srgbClr val="91080B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6258401" y="3678198"/>
            <a:ext cx="144780" cy="330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5"/>
              </a:lnSpc>
              <a:buNone/>
            </a:pPr>
            <a:r>
              <a:rPr lang="en-US" sz="208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084" dirty="0"/>
          </a:p>
        </p:txBody>
      </p:sp>
      <p:sp>
        <p:nvSpPr>
          <p:cNvPr id="12" name="Text 8"/>
          <p:cNvSpPr/>
          <p:nvPr/>
        </p:nvSpPr>
        <p:spPr>
          <a:xfrm>
            <a:off x="6705719" y="3705701"/>
            <a:ext cx="1792367" cy="5514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1"/>
              </a:lnSpc>
              <a:buNone/>
            </a:pPr>
            <a:r>
              <a:rPr lang="en-US" sz="173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Увеличение дохода</a:t>
            </a:r>
            <a:endParaRPr lang="en-US" sz="1737" dirty="0"/>
          </a:p>
        </p:txBody>
      </p:sp>
      <p:sp>
        <p:nvSpPr>
          <p:cNvPr id="13" name="Text 9"/>
          <p:cNvSpPr/>
          <p:nvPr/>
        </p:nvSpPr>
        <p:spPr>
          <a:xfrm>
            <a:off x="6705719" y="4363045"/>
            <a:ext cx="1792367" cy="16937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23"/>
              </a:lnSpc>
              <a:buNone/>
            </a:pPr>
            <a:r>
              <a:rPr lang="en-US" sz="1389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Применение данного дизайна повышает доход компании и привлекает больше пользователей.</a:t>
            </a:r>
            <a:endParaRPr lang="en-US" sz="1389" dirty="0"/>
          </a:p>
        </p:txBody>
      </p:sp>
      <p:sp>
        <p:nvSpPr>
          <p:cNvPr id="14" name="Shape 10"/>
          <p:cNvSpPr/>
          <p:nvPr/>
        </p:nvSpPr>
        <p:spPr>
          <a:xfrm>
            <a:off x="8674537" y="3645098"/>
            <a:ext cx="396954" cy="396954"/>
          </a:xfrm>
          <a:prstGeom prst="roundRect">
            <a:avLst>
              <a:gd name="adj" fmla="val 20003"/>
            </a:avLst>
          </a:prstGeom>
          <a:solidFill>
            <a:srgbClr val="790709"/>
          </a:solidFill>
          <a:ln w="10954">
            <a:solidFill>
              <a:srgbClr val="91080B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8804434" y="3678198"/>
            <a:ext cx="137160" cy="330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5"/>
              </a:lnSpc>
              <a:buNone/>
            </a:pPr>
            <a:r>
              <a:rPr lang="en-US" sz="208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084" dirty="0"/>
          </a:p>
        </p:txBody>
      </p:sp>
      <p:sp>
        <p:nvSpPr>
          <p:cNvPr id="16" name="Text 12"/>
          <p:cNvSpPr/>
          <p:nvPr/>
        </p:nvSpPr>
        <p:spPr>
          <a:xfrm>
            <a:off x="9247942" y="3705701"/>
            <a:ext cx="1792367" cy="8272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1"/>
              </a:lnSpc>
              <a:buNone/>
            </a:pPr>
            <a:r>
              <a:rPr lang="en-US" sz="173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Следуйте за новыми тенденциями</a:t>
            </a:r>
            <a:endParaRPr lang="en-US" sz="1737" dirty="0"/>
          </a:p>
        </p:txBody>
      </p:sp>
      <p:sp>
        <p:nvSpPr>
          <p:cNvPr id="17" name="Text 13"/>
          <p:cNvSpPr/>
          <p:nvPr/>
        </p:nvSpPr>
        <p:spPr>
          <a:xfrm>
            <a:off x="9247942" y="4638794"/>
            <a:ext cx="1792367" cy="3105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23"/>
              </a:lnSpc>
              <a:buNone/>
            </a:pPr>
            <a:r>
              <a:rPr lang="en-US" sz="1389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Не забывайте, что развитие технологий не стоит на месте и появляется все больше новых устройств. Следить за новейшими тенденциями и решениями - залог успеха!</a:t>
            </a:r>
            <a:endParaRPr lang="en-US" sz="1389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415</Words>
  <Application>Microsoft Office PowerPoint</Application>
  <PresentationFormat>Произвольный</PresentationFormat>
  <Paragraphs>63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Barlow</vt:lpstr>
      <vt:lpstr>Barlow, sans-serif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Учетная запись Майкрософт</cp:lastModifiedBy>
  <cp:revision>2</cp:revision>
  <dcterms:created xsi:type="dcterms:W3CDTF">2023-12-29T20:15:47Z</dcterms:created>
  <dcterms:modified xsi:type="dcterms:W3CDTF">2023-12-29T20:17:13Z</dcterms:modified>
</cp:coreProperties>
</file>