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4" r:id="rId8"/>
    <p:sldId id="265" r:id="rId9"/>
    <p:sldId id="263" r:id="rId10"/>
    <p:sldId id="269" r:id="rId11"/>
    <p:sldId id="267" r:id="rId12"/>
    <p:sldId id="268" r:id="rId13"/>
    <p:sldId id="271" r:id="rId14"/>
    <p:sldId id="270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2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n wee" userId="d3948226bec6546e" providerId="LiveId" clId="{179423DF-4055-449C-9B58-438B3F240310}"/>
    <pc:docChg chg="custSel delSld modSld">
      <pc:chgData name="dain wee" userId="d3948226bec6546e" providerId="LiveId" clId="{179423DF-4055-449C-9B58-438B3F240310}" dt="2023-10-18T01:40:45.886" v="39"/>
      <pc:docMkLst>
        <pc:docMk/>
      </pc:docMkLst>
      <pc:sldChg chg="modSp mod">
        <pc:chgData name="dain wee" userId="d3948226bec6546e" providerId="LiveId" clId="{179423DF-4055-449C-9B58-438B3F240310}" dt="2023-10-18T01:40:45.886" v="39"/>
        <pc:sldMkLst>
          <pc:docMk/>
          <pc:sldMk cId="3959282325" sldId="257"/>
        </pc:sldMkLst>
        <pc:spChg chg="mod">
          <ac:chgData name="dain wee" userId="d3948226bec6546e" providerId="LiveId" clId="{179423DF-4055-449C-9B58-438B3F240310}" dt="2023-10-18T01:40:45.886" v="39"/>
          <ac:spMkLst>
            <pc:docMk/>
            <pc:sldMk cId="3959282325" sldId="257"/>
            <ac:spMk id="3" creationId="{FA7AD7E2-CFE1-4D16-97EF-92F17B050CBF}"/>
          </ac:spMkLst>
        </pc:spChg>
      </pc:sldChg>
      <pc:sldChg chg="delSp del mod">
        <pc:chgData name="dain wee" userId="d3948226bec6546e" providerId="LiveId" clId="{179423DF-4055-449C-9B58-438B3F240310}" dt="2023-10-18T01:39:26.390" v="1" actId="2696"/>
        <pc:sldMkLst>
          <pc:docMk/>
          <pc:sldMk cId="2328052025" sldId="262"/>
        </pc:sldMkLst>
        <pc:picChg chg="del">
          <ac:chgData name="dain wee" userId="d3948226bec6546e" providerId="LiveId" clId="{179423DF-4055-449C-9B58-438B3F240310}" dt="2023-10-18T01:39:20.261" v="0" actId="478"/>
          <ac:picMkLst>
            <pc:docMk/>
            <pc:sldMk cId="2328052025" sldId="262"/>
            <ac:picMk id="5" creationId="{4C10583D-33B2-5FB3-5C07-F07EA804A5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491FA-F4E8-82B4-45FD-8A09449B4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561826-73AB-4BF0-C743-79644920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3B031-9566-3864-6384-C0A30829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9BB9E-F38E-1552-FFF2-AC4FFABA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BCE02-711C-78E2-9E90-C509780B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1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E9C46-AC0E-A462-5C57-A7E506A8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DD9548-D6FC-EC44-3729-AE33261E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E1DC5-5DDD-372F-B73C-E652D5C4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4F335-0DE7-3806-E0BC-EB0F7174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A573E-47C3-1F90-6924-575DF34E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5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7028F2-311C-B235-93FE-87260DCAB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53402A-21EA-8E88-1D83-0D60C9A64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750FF-D8B0-3496-75C0-75F4DA7C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13515-59E6-3B5D-C0A2-CE8CFA9B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85191-A5DC-4072-A3A7-C07E28CA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6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A488-C858-E8B1-5595-CE5B3876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E39EA-C2FE-3EEA-B48B-5422E6C3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A97D7-DE6F-B421-0DAA-D23A6F38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EEF72-91B7-268C-6AD7-C0C7D3A1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B4A52-2D6D-A7A9-F903-11F2FADC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1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532CC-7323-A86E-D297-A8F33E2A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43B75-146A-C6B1-A375-82496372C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6B4B9-EB39-F2E0-618E-5F3E92E1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365EA-1E4C-EF04-5A43-84638B2F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CAE75-C403-020D-DDD1-07B863EE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1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82F9-719B-49D5-1F1B-AC5FF1F3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79D22-B874-E8C7-AA11-871DF9DC5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F682C8-6131-A891-613A-C5098B508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CAF13-2CEC-C5E0-BE54-5F222AEE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62917C-4EF2-8787-4D72-D72DFF88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6DA62-8D98-FBF9-53BE-9D14E2AE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9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2EDC0-83B8-3D21-85A1-A7AFA820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BE67F-6526-99B5-F7DA-F81B88FE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863BE2-53B7-E6DF-C5E8-E77A1E1F4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C81118-4664-4FB0-1C33-F10B70E9B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173EF0-D733-F38D-3A25-73995E4F3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FF481B-9558-EEA8-5EEB-95269BD0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2978F8-67F5-2261-536E-F09A3351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7AD777-FCFF-B6E9-3696-BE02C287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65F34-5300-56B6-BA02-B7959F8B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CC7B7F-6DE0-AEB2-FFDC-4085F3C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BC995-8B17-A46E-2571-3491F11F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351ED-8702-A7C8-D42A-FB4997B2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4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91AE11-7E92-8F2B-E52D-CE640073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3F824-4C1C-17DA-55B9-D39C8FE3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339491-909E-7BC0-AC67-D13477CE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4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0BCE-A4F9-19DA-049B-82FCB49B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3E231-ADC1-E05C-85F2-F2180613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9324AB-54D7-3C35-D322-70641D366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10FC7-77D0-4474-E9F4-41CE4E11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3FB4C-CAC1-99F9-8EA4-1763F4A0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D3E30-6775-FB63-521A-D5F3343B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4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FE043-2E89-15EB-29A6-30935B5E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7D0DE7-E104-37EC-91CF-1DB02A381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AE845B-C694-FDDF-CB93-D94ADA6A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D3A93-519E-AA83-6B46-DCCFCE8B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F5CD6-935F-557D-DEF1-657BA831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270225-4E66-E790-8407-8D1F4BE3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8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5E07FF-9CC9-B9BB-D0E8-4847A3CD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83F0A-876F-7BE5-DDD1-2D4CE8CC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1D410-F2BF-7194-60D0-A24FE73B3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FDF46-ED4D-49D9-9604-CA222845B88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1A0F0-36B6-1397-4714-A303EBEAD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F2DBA-B0DC-C31A-FB99-D25B042DB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58D0B-2C9E-3F25-BEDF-ACA485C15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altLang="ko-KR" b="1" i="0" dirty="0">
                <a:solidFill>
                  <a:srgbClr val="003660"/>
                </a:solidFill>
                <a:effectLst/>
                <a:latin typeface="Avenir"/>
              </a:rPr>
              <a:t>Face </a:t>
            </a:r>
            <a:r>
              <a:rPr lang="en-US" altLang="ko-KR" b="1" dirty="0">
                <a:solidFill>
                  <a:srgbClr val="202020"/>
                </a:solidFill>
                <a:latin typeface="-apple-system"/>
              </a:rPr>
              <a:t>S</a:t>
            </a:r>
            <a:r>
              <a:rPr lang="en-US" altLang="ko-KR" b="1" i="0" dirty="0">
                <a:solidFill>
                  <a:srgbClr val="202020"/>
                </a:solidFill>
                <a:effectLst/>
                <a:latin typeface="-apple-system"/>
              </a:rPr>
              <a:t>ticker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F203C8-1AED-9884-E1D7-109D4BE03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Open CV</a:t>
            </a:r>
            <a:r>
              <a:rPr lang="ko-KR" altLang="en-US" dirty="0"/>
              <a:t>를 이용한 얼굴 스티커 적용 프로젝트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2022042024 </a:t>
            </a:r>
            <a:r>
              <a:rPr lang="ko-KR" altLang="en-US" dirty="0"/>
              <a:t>위다인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중간발표 </a:t>
            </a:r>
            <a:r>
              <a:rPr lang="en-US" altLang="ko-KR" dirty="0"/>
              <a:t>1</a:t>
            </a:r>
            <a:r>
              <a:rPr lang="ko-KR" altLang="en-US" dirty="0"/>
              <a:t>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24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149F2-B7A3-3EBF-FD0E-F4B22C24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670650"/>
            <a:ext cx="10515600" cy="4796949"/>
          </a:xfrm>
        </p:spPr>
        <p:txBody>
          <a:bodyPr/>
          <a:lstStyle/>
          <a:p>
            <a:r>
              <a:rPr lang="en-US" altLang="ko-K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&lt;</a:t>
            </a:r>
            <a:r>
              <a:rPr lang="ko-KR" alt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비디오 캡처 및 얼굴 감지 분류기 로드</a:t>
            </a:r>
            <a:r>
              <a:rPr lang="en-US" altLang="ko-K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&gt;</a:t>
            </a:r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Söhne"/>
            </a:endParaRPr>
          </a:p>
          <a:p>
            <a:r>
              <a:rPr lang="en-US" altLang="ko-K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&lt;</a:t>
            </a:r>
            <a:r>
              <a:rPr lang="ko-KR" alt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비디오 스트림 처리 및 얼굴과 눈 감지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  <a:endParaRPr lang="en-US" altLang="ko-KR" sz="2800" b="0" i="0" dirty="0">
              <a:solidFill>
                <a:schemeClr val="accent1">
                  <a:lumMod val="75000"/>
                </a:schemeClr>
              </a:solidFill>
              <a:effectLst/>
              <a:latin typeface="Söhne Mono"/>
            </a:endParaRPr>
          </a:p>
          <a:p>
            <a:endParaRPr lang="en-US" altLang="ko-KR" sz="2800" b="1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&lt;</a:t>
            </a:r>
            <a:r>
              <a:rPr lang="ko-KR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얼굴 및 눈 검출과 표시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</a:p>
          <a:p>
            <a:endParaRPr lang="en-US" altLang="ko-KR" sz="2800" b="1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&lt;</a:t>
            </a:r>
            <a:r>
              <a:rPr lang="ko-KR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이미지 표시 및 종료 조건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  <a:endParaRPr lang="en-US" altLang="ko-KR" sz="2800" b="1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81389-0F37-3B9E-2E6B-745EBBC0F20D}"/>
              </a:ext>
            </a:extLst>
          </p:cNvPr>
          <p:cNvSpPr txBox="1"/>
          <p:nvPr/>
        </p:nvSpPr>
        <p:spPr>
          <a:xfrm>
            <a:off x="541020" y="819835"/>
            <a:ext cx="11109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0" i="0" dirty="0">
                <a:solidFill>
                  <a:srgbClr val="374151"/>
                </a:solidFill>
                <a:effectLst/>
                <a:latin typeface="Söhne"/>
              </a:rPr>
              <a:t>OpenCV</a:t>
            </a:r>
            <a:r>
              <a:rPr lang="ko-KR" altLang="en-US" sz="4800" b="0" i="0" dirty="0">
                <a:solidFill>
                  <a:srgbClr val="374151"/>
                </a:solidFill>
                <a:effectLst/>
                <a:latin typeface="Söhne"/>
              </a:rPr>
              <a:t>를 사용하여 얼굴과 눈 인식하기</a:t>
            </a:r>
            <a:endParaRPr lang="en-US" altLang="ko-KR" sz="48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2740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71FD-D010-DD87-2C4C-A78EB190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CDE9B-6397-D45F-AEAC-486BA639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0" i="0" dirty="0">
                <a:effectLst/>
                <a:latin typeface="Söhne Mono"/>
              </a:rPr>
              <a:t>#include &lt;iostream&gt; </a:t>
            </a:r>
          </a:p>
          <a:p>
            <a:pPr marL="0" indent="0">
              <a:buNone/>
            </a:pPr>
            <a:r>
              <a:rPr lang="en-US" altLang="ko-KR" sz="1800" b="0" i="0" dirty="0">
                <a:effectLst/>
                <a:latin typeface="Söhne Mono"/>
              </a:rPr>
              <a:t>#include &lt;opencv2/opencv.hpp&gt; : OpenCV </a:t>
            </a:r>
            <a:r>
              <a:rPr lang="ko-KR" altLang="en-US" sz="1800" b="0" i="0" dirty="0">
                <a:effectLst/>
                <a:latin typeface="Söhne Mono"/>
              </a:rPr>
              <a:t>라이브러리 헤더파일</a:t>
            </a:r>
            <a:endParaRPr lang="en-US" altLang="ko-KR" sz="1800" b="0" i="0" dirty="0">
              <a:effectLst/>
              <a:latin typeface="Söhne Mono"/>
            </a:endParaRPr>
          </a:p>
          <a:p>
            <a:pPr marL="0" indent="0">
              <a:buNone/>
            </a:pPr>
            <a:endParaRPr lang="en-US" altLang="ko-KR" sz="1800" b="1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&lt;</a:t>
            </a:r>
            <a:r>
              <a:rPr lang="ko-KR" alt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비디오 캡처 및 얼굴 감지 분류기 로드</a:t>
            </a:r>
            <a:r>
              <a:rPr lang="en-US" altLang="ko-KR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&gt;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Söhne"/>
            </a:endParaRPr>
          </a:p>
          <a:p>
            <a:endParaRPr lang="en-US" altLang="ko-KR" sz="1800" b="0" i="0" dirty="0">
              <a:effectLst/>
              <a:latin typeface="Söhne Mono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753A66-F63A-3CCD-1B18-5A292ADBB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9144000" cy="14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CDE9B-6397-D45F-AEAC-486BA639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216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&lt;</a:t>
            </a:r>
            <a:r>
              <a:rPr lang="ko-KR" alt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비디오 스트림 처리 및 얼굴 및 눈 감지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  <a:endParaRPr lang="en-US" altLang="ko-KR" sz="1800" b="0" i="0" dirty="0">
              <a:solidFill>
                <a:schemeClr val="accent1">
                  <a:lumMod val="75000"/>
                </a:schemeClr>
              </a:solidFill>
              <a:effectLst/>
              <a:latin typeface="Söhne Mono"/>
            </a:endParaRPr>
          </a:p>
          <a:p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B8ACA37-A128-56C2-CE2F-814CD449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38249"/>
            <a:ext cx="5350670" cy="35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4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CDE9B-6397-D45F-AEAC-486BA639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216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&lt;</a:t>
            </a:r>
            <a:r>
              <a:rPr lang="ko-KR" alt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얼굴 및 눈 검출 및 표시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  <a:endParaRPr lang="en-US" altLang="ko-KR" sz="1800" b="0" i="0" dirty="0">
              <a:solidFill>
                <a:schemeClr val="accent1">
                  <a:lumMod val="75000"/>
                </a:schemeClr>
              </a:solidFill>
              <a:effectLst/>
              <a:latin typeface="Söhne Mono"/>
            </a:endParaRPr>
          </a:p>
          <a:p>
            <a:endParaRPr lang="ko-KR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CB3834-D41B-91DE-2C89-E7ECBFC1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63992"/>
            <a:ext cx="9536992" cy="422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9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71AC4F-410D-6317-B216-06F54377E0F7}"/>
              </a:ext>
            </a:extLst>
          </p:cNvPr>
          <p:cNvSpPr txBox="1"/>
          <p:nvPr/>
        </p:nvSpPr>
        <p:spPr>
          <a:xfrm>
            <a:off x="609600" y="6487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&lt;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비디오 프레임 표시 </a:t>
            </a:r>
            <a:r>
              <a:rPr lang="ko-KR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및 종료 조건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  <a:endParaRPr lang="en-US" altLang="ko-KR" sz="1800" b="1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7C192B-3822-CDA1-E836-6712F896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94982"/>
            <a:ext cx="6135222" cy="1622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31BCBA-30CA-BB1F-C72C-18B8140BEEBD}"/>
              </a:ext>
            </a:extLst>
          </p:cNvPr>
          <p:cNvSpPr txBox="1"/>
          <p:nvPr/>
        </p:nvSpPr>
        <p:spPr>
          <a:xfrm>
            <a:off x="7437120" y="1630680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ESC</a:t>
            </a:r>
            <a:r>
              <a:rPr lang="ko-KR" altLang="en-US" dirty="0"/>
              <a:t> 키를 누르면 종료</a:t>
            </a:r>
          </a:p>
        </p:txBody>
      </p:sp>
    </p:spTree>
    <p:extLst>
      <p:ext uri="{BB962C8B-B14F-4D97-AF65-F5344CB8AC3E}">
        <p14:creationId xmlns:p14="http://schemas.microsoft.com/office/powerpoint/2010/main" val="154617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71FD-D010-DD87-2C4C-A78EB190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찐 중간 1차 시연 영상">
            <a:hlinkClick r:id="" action="ppaction://media"/>
            <a:extLst>
              <a:ext uri="{FF2B5EF4-FFF2-40B4-BE49-F238E27FC236}">
                <a16:creationId xmlns:a16="http://schemas.microsoft.com/office/drawing/2014/main" id="{A9D85DA0-8B6B-26E6-0852-A740888752F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415110"/>
            <a:ext cx="10805160" cy="6077765"/>
          </a:xfrm>
        </p:spPr>
      </p:pic>
    </p:spTree>
    <p:extLst>
      <p:ext uri="{BB962C8B-B14F-4D97-AF65-F5344CB8AC3E}">
        <p14:creationId xmlns:p14="http://schemas.microsoft.com/office/powerpoint/2010/main" val="5806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34"/>
    </mc:Choice>
    <mc:Fallback xmlns="">
      <p:transition spd="slow" advTm="1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4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F7526-6E22-3594-D40B-BFA7E7F6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AD7E2-CFE1-4D16-97EF-92F17B05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변경 사항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OpenCV</a:t>
            </a:r>
            <a:r>
              <a:rPr lang="ko-KR" altLang="en-US" dirty="0"/>
              <a:t>에 대한 많은 정보들로 인해 얼굴을 인식하는 것까지는 수월하게 진행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간단한 앱을 구현하는 것 까지로 목표 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사용자들이 더 쉽게 접근하여 사용할 수 있기 때문에 앱 구현을 목표로 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/>
              <a:t>안드로이드 스튜디오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928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7618D-0DA3-38BE-D0EC-6CBFC5AC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 계획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0A850ED-F015-252E-41C9-C84A19841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1421"/>
            <a:ext cx="10515600" cy="3287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972D01-32D5-8C1F-ADDD-5961F5B3A962}"/>
              </a:ext>
            </a:extLst>
          </p:cNvPr>
          <p:cNvSpPr txBox="1"/>
          <p:nvPr/>
        </p:nvSpPr>
        <p:spPr>
          <a:xfrm>
            <a:off x="2519680" y="3862795"/>
            <a:ext cx="77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,</a:t>
            </a:r>
            <a:r>
              <a:rPr lang="ko-KR" altLang="en-US" sz="1200" dirty="0"/>
              <a:t>앱 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0F27D-A02D-9DEA-5DA2-0217045D3323}"/>
              </a:ext>
            </a:extLst>
          </p:cNvPr>
          <p:cNvSpPr txBox="1"/>
          <p:nvPr/>
        </p:nvSpPr>
        <p:spPr>
          <a:xfrm>
            <a:off x="2021840" y="4483883"/>
            <a:ext cx="77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,</a:t>
            </a:r>
            <a:r>
              <a:rPr lang="ko-KR" altLang="en-US" sz="1200" dirty="0"/>
              <a:t>앱 구현</a:t>
            </a:r>
          </a:p>
        </p:txBody>
      </p:sp>
    </p:spTree>
    <p:extLst>
      <p:ext uri="{BB962C8B-B14F-4D97-AF65-F5344CB8AC3E}">
        <p14:creationId xmlns:p14="http://schemas.microsoft.com/office/powerpoint/2010/main" val="117209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09DDB-CE89-32BE-2281-CFA1A7A1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dirty="0">
                <a:solidFill>
                  <a:srgbClr val="374151"/>
                </a:solidFill>
                <a:effectLst/>
                <a:latin typeface="Söhne"/>
              </a:rPr>
              <a:t>OpenCV</a:t>
            </a:r>
            <a:r>
              <a:rPr lang="ko-KR" altLang="en-US" sz="4400" b="0" i="0" dirty="0">
                <a:solidFill>
                  <a:srgbClr val="374151"/>
                </a:solidFill>
                <a:effectLst/>
                <a:latin typeface="Söhne"/>
              </a:rPr>
              <a:t>를 사용하여 이미지를 읽고 </a:t>
            </a:r>
            <a:br>
              <a:rPr lang="en-US" altLang="ko-KR" sz="4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ko-KR" altLang="en-US" sz="4400" b="0" i="0" dirty="0">
                <a:solidFill>
                  <a:srgbClr val="374151"/>
                </a:solidFill>
                <a:effectLst/>
                <a:latin typeface="Söhne"/>
              </a:rPr>
              <a:t>표시하는 간단한 </a:t>
            </a:r>
            <a:r>
              <a:rPr lang="en-US" altLang="ko-KR" sz="4400" b="0" i="0" dirty="0">
                <a:solidFill>
                  <a:srgbClr val="374151"/>
                </a:solidFill>
                <a:effectLst/>
                <a:latin typeface="Söhne"/>
              </a:rPr>
              <a:t>C++ </a:t>
            </a:r>
            <a:r>
              <a:rPr lang="ko-KR" altLang="en-US" sz="4400" b="0" i="0" dirty="0">
                <a:solidFill>
                  <a:srgbClr val="374151"/>
                </a:solidFill>
                <a:effectLst/>
                <a:latin typeface="Söhne"/>
              </a:rPr>
              <a:t>예제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3ADD4F-807C-3561-DE00-3055BB0357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1982271"/>
            <a:ext cx="10640627" cy="397031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altLang="ko-KR" dirty="0"/>
              <a:t>opencv2/imgcodecs.hpp&gt; : </a:t>
            </a:r>
            <a:r>
              <a:rPr lang="ko-KR" altLang="en-US" dirty="0"/>
              <a:t>이미지 파일을 읽고 저장하기 위한 함수와 클래스를 제공한다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altLang="ko-KR" dirty="0"/>
              <a:t>opencv2/highgui.hpp&gt; : </a:t>
            </a:r>
            <a:r>
              <a:rPr lang="ko-KR" altLang="en-US" dirty="0"/>
              <a:t>그래픽 사용자 인터페이스 및 이미지</a:t>
            </a:r>
            <a:r>
              <a:rPr lang="en-US" altLang="ko-KR" dirty="0"/>
              <a:t>/</a:t>
            </a:r>
            <a:r>
              <a:rPr lang="ko-KR" altLang="en-US" dirty="0"/>
              <a:t>비디오 표시와 관련된 클래스를 제공하는 헤더파일이다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</a:t>
            </a:r>
            <a:r>
              <a:rPr lang="en-US" altLang="ko-KR" dirty="0" err="1"/>
              <a:t>show</a:t>
            </a:r>
            <a:r>
              <a:rPr lang="en-US" altLang="ko-KR" dirty="0"/>
              <a:t>()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waitKey</a:t>
            </a:r>
            <a:r>
              <a:rPr lang="en-US" altLang="ko-KR" dirty="0"/>
              <a:t>() </a:t>
            </a:r>
            <a:r>
              <a:rPr lang="ko-KR" altLang="en-US" dirty="0"/>
              <a:t>함수는 이 헤더파일에서 가지고 온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altLang="ko-KR" dirty="0"/>
              <a:t>iostream&gt;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표준 입력 및 출력을 위한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헤더파일이다</a:t>
            </a:r>
            <a:r>
              <a:rPr lang="en-US" altLang="ko-KR" dirty="0"/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5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09DDB-CE89-32BE-2281-CFA1A7A1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0" i="0" dirty="0">
                <a:solidFill>
                  <a:srgbClr val="374151"/>
                </a:solidFill>
                <a:effectLst/>
                <a:latin typeface="Söhne"/>
              </a:rPr>
              <a:t>OpenCV</a:t>
            </a:r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를 사용하여 이미지를 읽고 </a:t>
            </a:r>
            <a:br>
              <a:rPr lang="en-US" altLang="ko-KR" sz="36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표시하는 간단한 </a:t>
            </a:r>
            <a:r>
              <a:rPr lang="en-US" altLang="ko-KR" sz="3600" b="0" i="0" dirty="0">
                <a:solidFill>
                  <a:srgbClr val="374151"/>
                </a:solidFill>
                <a:effectLst/>
                <a:latin typeface="Söhne"/>
              </a:rPr>
              <a:t>C++ </a:t>
            </a:r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예제</a:t>
            </a:r>
            <a:endParaRPr lang="ko-KR" altLang="en-US" sz="3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E4355-C33E-17C6-1CF6-97F2D514D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933"/>
            <a:ext cx="11049000" cy="49519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b="0" i="0" dirty="0">
              <a:effectLst/>
              <a:latin typeface="Söhne Mono"/>
            </a:endParaRPr>
          </a:p>
          <a:p>
            <a:r>
              <a:rPr lang="en-US" altLang="ko-KR" b="1" i="0" dirty="0">
                <a:effectLst/>
                <a:latin typeface="Söhne Mono"/>
              </a:rPr>
              <a:t>Mat </a:t>
            </a:r>
            <a:r>
              <a:rPr lang="en-US" altLang="ko-KR" b="1" i="0" dirty="0" err="1">
                <a:effectLst/>
                <a:latin typeface="Söhne Mono"/>
              </a:rPr>
              <a:t>img</a:t>
            </a:r>
            <a:r>
              <a:rPr lang="en-US" altLang="ko-KR" b="1" i="0" dirty="0">
                <a:effectLst/>
                <a:latin typeface="Söhne Mono"/>
              </a:rPr>
              <a:t> = </a:t>
            </a:r>
            <a:r>
              <a:rPr lang="en-US" altLang="ko-KR" b="1" i="0" dirty="0" err="1">
                <a:effectLst/>
                <a:latin typeface="Söhne Mono"/>
              </a:rPr>
              <a:t>imread</a:t>
            </a:r>
            <a:r>
              <a:rPr lang="en-US" altLang="ko-KR" b="1" i="0" dirty="0">
                <a:effectLst/>
                <a:latin typeface="Söhne Mono"/>
              </a:rPr>
              <a:t>("cinamoroll.png"); </a:t>
            </a:r>
          </a:p>
          <a:p>
            <a:pPr marL="0" indent="0">
              <a:buNone/>
            </a:pPr>
            <a:r>
              <a:rPr lang="en-US" altLang="ko-KR" dirty="0">
                <a:latin typeface="Söhne Mono"/>
              </a:rPr>
              <a:t>   </a:t>
            </a:r>
            <a:r>
              <a:rPr lang="en-US" altLang="ko-KR" b="0" i="0" dirty="0">
                <a:effectLst/>
                <a:latin typeface="Söhne Mono"/>
              </a:rPr>
              <a:t>// </a:t>
            </a:r>
            <a:r>
              <a:rPr lang="ko-KR" altLang="en-US" b="0" i="0" dirty="0">
                <a:effectLst/>
                <a:latin typeface="Söhne Mono"/>
              </a:rPr>
              <a:t>이미지 파일을 읽어 </a:t>
            </a:r>
            <a:r>
              <a:rPr lang="en-US" altLang="ko-KR" b="0" i="0" dirty="0">
                <a:effectLst/>
                <a:latin typeface="Söhne Mono"/>
              </a:rPr>
              <a:t>Mat </a:t>
            </a:r>
            <a:r>
              <a:rPr lang="ko-KR" altLang="en-US" b="0" i="0" dirty="0">
                <a:effectLst/>
                <a:latin typeface="Söhne Mono"/>
              </a:rPr>
              <a:t>객체로 저장</a:t>
            </a:r>
            <a:endParaRPr lang="en-US" altLang="ko-KR" b="0" i="0" dirty="0">
              <a:effectLst/>
              <a:latin typeface="Söhne Mono"/>
            </a:endParaRPr>
          </a:p>
          <a:p>
            <a:endParaRPr lang="en-US" altLang="ko-KR" dirty="0">
              <a:latin typeface="Söhne Mono"/>
            </a:endParaRPr>
          </a:p>
          <a:p>
            <a:r>
              <a:rPr lang="en-US" altLang="ko-KR" b="1" i="0" dirty="0" err="1">
                <a:effectLst/>
                <a:latin typeface="Söhne Mono"/>
              </a:rPr>
              <a:t>imshow</a:t>
            </a:r>
            <a:r>
              <a:rPr lang="en-US" altLang="ko-KR" b="1" i="0" dirty="0">
                <a:effectLst/>
                <a:latin typeface="Söhne Mono"/>
              </a:rPr>
              <a:t>("</a:t>
            </a:r>
            <a:r>
              <a:rPr lang="en-US" altLang="ko-KR" b="1" i="0" dirty="0" err="1">
                <a:effectLst/>
                <a:latin typeface="Söhne Mono"/>
              </a:rPr>
              <a:t>img</a:t>
            </a:r>
            <a:r>
              <a:rPr lang="en-US" altLang="ko-KR" b="1" i="0" dirty="0">
                <a:effectLst/>
                <a:latin typeface="Söhne Mono"/>
              </a:rPr>
              <a:t>", </a:t>
            </a:r>
            <a:r>
              <a:rPr lang="en-US" altLang="ko-KR" b="1" i="0" dirty="0" err="1">
                <a:effectLst/>
                <a:latin typeface="Söhne Mono"/>
              </a:rPr>
              <a:t>img</a:t>
            </a:r>
            <a:r>
              <a:rPr lang="en-US" altLang="ko-KR" b="1" i="0" dirty="0">
                <a:effectLst/>
                <a:latin typeface="Söhne Mono"/>
              </a:rPr>
              <a:t>); </a:t>
            </a:r>
          </a:p>
          <a:p>
            <a:pPr marL="0" indent="0">
              <a:buNone/>
            </a:pPr>
            <a:r>
              <a:rPr lang="en-US" altLang="ko-KR" dirty="0">
                <a:latin typeface="Söhne Mono"/>
              </a:rPr>
              <a:t>   </a:t>
            </a:r>
            <a:r>
              <a:rPr lang="en-US" altLang="ko-KR" b="0" i="0" dirty="0">
                <a:effectLst/>
                <a:latin typeface="Söhne Mono"/>
              </a:rPr>
              <a:t>// "</a:t>
            </a:r>
            <a:r>
              <a:rPr lang="en-US" altLang="ko-KR" b="0" i="0" dirty="0" err="1">
                <a:effectLst/>
                <a:latin typeface="Söhne Mono"/>
              </a:rPr>
              <a:t>img</a:t>
            </a:r>
            <a:r>
              <a:rPr lang="en-US" altLang="ko-KR" b="0" i="0" dirty="0">
                <a:effectLst/>
                <a:latin typeface="Söhne Mono"/>
              </a:rPr>
              <a:t>"</a:t>
            </a:r>
            <a:r>
              <a:rPr lang="ko-KR" altLang="en-US" b="0" i="0" dirty="0">
                <a:effectLst/>
                <a:latin typeface="Söhne Mono"/>
              </a:rPr>
              <a:t>라는 윈도우에 이미지 표시</a:t>
            </a:r>
            <a:endParaRPr lang="en-US" altLang="ko-KR" b="0" i="0" dirty="0">
              <a:effectLst/>
              <a:latin typeface="Söhne Mono"/>
            </a:endParaRPr>
          </a:p>
          <a:p>
            <a:endParaRPr lang="en-US" altLang="ko-KR" b="0" i="0" dirty="0">
              <a:effectLst/>
              <a:latin typeface="Söhne Mono"/>
            </a:endParaRPr>
          </a:p>
          <a:p>
            <a:r>
              <a:rPr lang="en-US" altLang="ko-KR" b="1" i="0" dirty="0" err="1">
                <a:effectLst/>
                <a:latin typeface="Söhne Mono"/>
              </a:rPr>
              <a:t>waitKey</a:t>
            </a:r>
            <a:r>
              <a:rPr lang="en-US" altLang="ko-KR" b="1" i="0" dirty="0">
                <a:effectLst/>
                <a:latin typeface="Söhne Mono"/>
              </a:rPr>
              <a:t>(0); </a:t>
            </a:r>
          </a:p>
          <a:p>
            <a:pPr marL="0" indent="0">
              <a:buNone/>
            </a:pPr>
            <a:r>
              <a:rPr lang="en-US" altLang="ko-KR" dirty="0">
                <a:latin typeface="Söhne Mono"/>
              </a:rPr>
              <a:t>   </a:t>
            </a:r>
            <a:r>
              <a:rPr lang="en-US" altLang="ko-KR" b="0" i="0" dirty="0">
                <a:effectLst/>
                <a:latin typeface="Söhne Mono"/>
              </a:rPr>
              <a:t>// </a:t>
            </a:r>
            <a:r>
              <a:rPr lang="ko-KR" altLang="en-US" b="0" i="0" dirty="0">
                <a:effectLst/>
                <a:latin typeface="Söhne Mono"/>
              </a:rPr>
              <a:t>사용자가 어떤 키를 누를 때까지 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38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09DDB-CE89-32BE-2281-CFA1A7A1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A31D4C-FDFD-BF05-3904-725B06939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369" y="1825625"/>
            <a:ext cx="8611261" cy="4351338"/>
          </a:xfrm>
        </p:spPr>
      </p:pic>
    </p:spTree>
    <p:extLst>
      <p:ext uri="{BB962C8B-B14F-4D97-AF65-F5344CB8AC3E}">
        <p14:creationId xmlns:p14="http://schemas.microsoft.com/office/powerpoint/2010/main" val="135651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CDE9B-6397-D45F-AEAC-486BA639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950720"/>
            <a:ext cx="10515600" cy="42824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- </a:t>
            </a:r>
            <a:r>
              <a:rPr lang="en-US" altLang="ko-KR" b="1" i="0" dirty="0">
                <a:solidFill>
                  <a:srgbClr val="343541"/>
                </a:solidFill>
                <a:effectLst/>
                <a:latin typeface="Söhne"/>
              </a:rPr>
              <a:t>#include &lt;opencv2/opencv.hpp&gt;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 : O</a:t>
            </a:r>
            <a:r>
              <a:rPr lang="en-US" altLang="ko-KR" dirty="0">
                <a:solidFill>
                  <a:srgbClr val="343541"/>
                </a:solidFill>
                <a:latin typeface="Söhne"/>
              </a:rPr>
              <a:t>penCV </a:t>
            </a:r>
            <a:r>
              <a:rPr lang="ko-KR" altLang="en-US" dirty="0">
                <a:solidFill>
                  <a:srgbClr val="343541"/>
                </a:solidFill>
                <a:latin typeface="Söhne"/>
              </a:rPr>
              <a:t>라이브러리를 사용하기 위한 헤더파일</a:t>
            </a:r>
            <a:endParaRPr lang="en-US" altLang="ko-KR" dirty="0">
              <a:solidFill>
                <a:srgbClr val="343541"/>
              </a:solidFill>
              <a:latin typeface="Söhn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34354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- </a:t>
            </a:r>
            <a:r>
              <a:rPr lang="en-US" altLang="ko-KR" b="1" i="0" dirty="0" err="1">
                <a:solidFill>
                  <a:srgbClr val="343541"/>
                </a:solidFill>
                <a:effectLst/>
                <a:latin typeface="Söhne"/>
              </a:rPr>
              <a:t>VideoCapture</a:t>
            </a:r>
            <a:r>
              <a:rPr lang="en-US" altLang="ko-KR" b="1" i="0" dirty="0">
                <a:solidFill>
                  <a:srgbClr val="343541"/>
                </a:solidFill>
                <a:effectLst/>
                <a:latin typeface="Söhne"/>
              </a:rPr>
              <a:t> cap(0);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343541"/>
                </a:solidFill>
                <a:latin typeface="Söhne"/>
              </a:rPr>
              <a:t>// </a:t>
            </a:r>
            <a:r>
              <a:rPr lang="ko-KR" altLang="en-US" sz="2000" dirty="0">
                <a:solidFill>
                  <a:srgbClr val="343541"/>
                </a:solidFill>
                <a:latin typeface="Söhne"/>
              </a:rPr>
              <a:t>카메라를 열고 비디오 스트림을 캡처 </a:t>
            </a:r>
            <a:r>
              <a:rPr lang="en-US" altLang="ko-KR" sz="2000" dirty="0">
                <a:solidFill>
                  <a:srgbClr val="343541"/>
                </a:solidFill>
                <a:latin typeface="Söhne"/>
              </a:rPr>
              <a:t>, ‘0’</a:t>
            </a:r>
            <a:r>
              <a:rPr lang="ko-KR" altLang="en-US" sz="2000" dirty="0">
                <a:solidFill>
                  <a:srgbClr val="343541"/>
                </a:solidFill>
                <a:latin typeface="Söhne"/>
              </a:rPr>
              <a:t>은</a:t>
            </a:r>
            <a:r>
              <a:rPr lang="en-US" altLang="ko-KR" sz="2000" dirty="0">
                <a:solidFill>
                  <a:srgbClr val="343541"/>
                </a:solidFill>
                <a:latin typeface="Söhne"/>
              </a:rPr>
              <a:t> </a:t>
            </a:r>
            <a:r>
              <a:rPr lang="ko-KR" altLang="en-US" sz="2000" dirty="0">
                <a:solidFill>
                  <a:srgbClr val="343541"/>
                </a:solidFill>
                <a:latin typeface="Söhne"/>
              </a:rPr>
              <a:t>기본 </a:t>
            </a:r>
            <a:r>
              <a:rPr lang="ko-KR" altLang="en-US" sz="2000" dirty="0" err="1">
                <a:solidFill>
                  <a:srgbClr val="343541"/>
                </a:solidFill>
                <a:latin typeface="Söhne"/>
              </a:rPr>
              <a:t>웹캠을</a:t>
            </a:r>
            <a:r>
              <a:rPr lang="ko-KR" altLang="en-US" sz="2000" dirty="0">
                <a:solidFill>
                  <a:srgbClr val="343541"/>
                </a:solidFill>
                <a:latin typeface="Söhne"/>
              </a:rPr>
              <a:t> 나타냄</a:t>
            </a:r>
            <a:r>
              <a:rPr lang="en-US" altLang="ko-KR" sz="2000" dirty="0">
                <a:solidFill>
                  <a:srgbClr val="343541"/>
                </a:solidFill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343541"/>
                </a:solidFill>
                <a:latin typeface="Söhne"/>
              </a:rPr>
              <a:t>즉</a:t>
            </a:r>
            <a:r>
              <a:rPr lang="en-US" altLang="ko-KR" sz="2000" dirty="0">
                <a:solidFill>
                  <a:srgbClr val="343541"/>
                </a:solidFill>
                <a:latin typeface="Söhne"/>
              </a:rPr>
              <a:t>, </a:t>
            </a:r>
            <a:r>
              <a:rPr lang="ko-KR" altLang="en-US" sz="2000" dirty="0">
                <a:solidFill>
                  <a:srgbClr val="343541"/>
                </a:solidFill>
                <a:latin typeface="Söhne"/>
              </a:rPr>
              <a:t>카메라 또는 다른 비디오 소스로부터 실시간 비디오 데이터를 읽어오는 작업을 의미</a:t>
            </a:r>
            <a:r>
              <a:rPr lang="en-US" altLang="ko-KR" sz="2000" dirty="0">
                <a:solidFill>
                  <a:srgbClr val="343541"/>
                </a:solidFill>
                <a:latin typeface="Söhne"/>
              </a:rPr>
              <a:t>.</a:t>
            </a:r>
          </a:p>
          <a:p>
            <a:pPr marL="0" indent="0">
              <a:buNone/>
            </a:pPr>
            <a:endParaRPr lang="en-US" altLang="ko-KR" b="1" i="0" dirty="0">
              <a:solidFill>
                <a:srgbClr val="34354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b="1" i="0" dirty="0">
                <a:solidFill>
                  <a:srgbClr val="343541"/>
                </a:solidFill>
                <a:effectLst/>
                <a:latin typeface="Söhne"/>
              </a:rPr>
              <a:t>- if (!</a:t>
            </a:r>
            <a:r>
              <a:rPr lang="en-US" altLang="ko-KR" b="1" i="0" dirty="0" err="1">
                <a:solidFill>
                  <a:srgbClr val="343541"/>
                </a:solidFill>
                <a:effectLst/>
                <a:latin typeface="Söhne"/>
              </a:rPr>
              <a:t>cap.isOpened</a:t>
            </a:r>
            <a:r>
              <a:rPr lang="en-US" altLang="ko-KR" b="1" i="0" dirty="0">
                <a:solidFill>
                  <a:srgbClr val="343541"/>
                </a:solidFill>
                <a:effectLst/>
                <a:latin typeface="Söhne"/>
              </a:rPr>
              <a:t>())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//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카메라가 열리지 않으면 오류메시지 출력</a:t>
            </a:r>
            <a:endParaRPr lang="en-US" altLang="ko-KR" b="0" i="0" dirty="0">
              <a:solidFill>
                <a:srgbClr val="34354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while (true)</a:t>
            </a:r>
            <a:r>
              <a:rPr lang="en-US" altLang="ko-KR" dirty="0">
                <a:solidFill>
                  <a:srgbClr val="343541"/>
                </a:solidFill>
                <a:latin typeface="Söhne"/>
              </a:rPr>
              <a:t> // </a:t>
            </a:r>
            <a:r>
              <a:rPr lang="ko-KR" altLang="en-US" dirty="0">
                <a:solidFill>
                  <a:srgbClr val="343541"/>
                </a:solidFill>
                <a:latin typeface="Söhne"/>
              </a:rPr>
              <a:t>무한 루프 </a:t>
            </a:r>
            <a:r>
              <a:rPr lang="en-US" altLang="ko-KR" dirty="0">
                <a:solidFill>
                  <a:srgbClr val="343541"/>
                </a:solidFill>
                <a:latin typeface="Söhne"/>
              </a:rPr>
              <a:t>=&gt; </a:t>
            </a:r>
            <a:r>
              <a:rPr lang="ko-KR" altLang="en-US" dirty="0">
                <a:solidFill>
                  <a:srgbClr val="343541"/>
                </a:solidFill>
                <a:latin typeface="Söhne"/>
              </a:rPr>
              <a:t>비디오 스트림을 계속 캡처하고 화면에 표시함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64B3A-1842-7C92-3F4B-389E465C00F3}"/>
              </a:ext>
            </a:extLst>
          </p:cNvPr>
          <p:cNvSpPr txBox="1"/>
          <p:nvPr/>
        </p:nvSpPr>
        <p:spPr>
          <a:xfrm>
            <a:off x="655320" y="365761"/>
            <a:ext cx="1008888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800" b="0" i="0" dirty="0">
                <a:solidFill>
                  <a:srgbClr val="374151"/>
                </a:solidFill>
                <a:effectLst/>
                <a:latin typeface="Söhne"/>
              </a:rPr>
              <a:t>OpenCV</a:t>
            </a:r>
            <a:r>
              <a:rPr lang="ko-KR" altLang="en-US" sz="3800" b="0" i="0" dirty="0">
                <a:solidFill>
                  <a:srgbClr val="374151"/>
                </a:solidFill>
                <a:effectLst/>
                <a:latin typeface="Söhne"/>
              </a:rPr>
              <a:t>를 사용하여 </a:t>
            </a:r>
            <a:r>
              <a:rPr lang="ko-KR" altLang="en-US" sz="3800" b="0" i="0" dirty="0" err="1">
                <a:solidFill>
                  <a:srgbClr val="374151"/>
                </a:solidFill>
                <a:effectLst/>
                <a:latin typeface="Söhne"/>
              </a:rPr>
              <a:t>웹캠</a:t>
            </a:r>
            <a:r>
              <a:rPr lang="ko-KR" altLang="en-US" sz="3800" b="0" i="0" dirty="0">
                <a:solidFill>
                  <a:srgbClr val="374151"/>
                </a:solidFill>
                <a:effectLst/>
                <a:latin typeface="Söhne"/>
              </a:rPr>
              <a:t> 비디오 스트림을 </a:t>
            </a:r>
            <a:br>
              <a:rPr lang="en-US" altLang="ko-KR" sz="38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ko-KR" altLang="en-US" sz="3800" b="0" i="0" dirty="0">
                <a:solidFill>
                  <a:srgbClr val="374151"/>
                </a:solidFill>
                <a:effectLst/>
                <a:latin typeface="Söhne"/>
              </a:rPr>
              <a:t>캡처하고 화면에 표시하는 간단한 </a:t>
            </a:r>
            <a:r>
              <a:rPr lang="en-US" altLang="ko-KR" sz="3800" b="0" i="0" dirty="0">
                <a:solidFill>
                  <a:srgbClr val="374151"/>
                </a:solidFill>
                <a:effectLst/>
                <a:latin typeface="Söhne"/>
              </a:rPr>
              <a:t>C++ </a:t>
            </a:r>
            <a:r>
              <a:rPr lang="ko-KR" altLang="en-US" sz="3800" b="0" i="0" dirty="0">
                <a:solidFill>
                  <a:srgbClr val="374151"/>
                </a:solidFill>
                <a:effectLst/>
                <a:latin typeface="Söhne"/>
              </a:rPr>
              <a:t>예제</a:t>
            </a:r>
            <a:endParaRPr lang="ko-KR" altLang="en-US" sz="3800" dirty="0"/>
          </a:p>
        </p:txBody>
      </p:sp>
    </p:spTree>
    <p:extLst>
      <p:ext uri="{BB962C8B-B14F-4D97-AF65-F5344CB8AC3E}">
        <p14:creationId xmlns:p14="http://schemas.microsoft.com/office/powerpoint/2010/main" val="193333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71FD-D010-DD87-2C4C-A78EB190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CDE9B-6397-D45F-AEAC-486BA639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901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n-NO" altLang="ko-KR" b="0" i="0" dirty="0">
                <a:solidFill>
                  <a:srgbClr val="343541"/>
                </a:solidFill>
                <a:effectLst/>
                <a:latin typeface="Söhne"/>
              </a:rPr>
              <a:t>- </a:t>
            </a:r>
            <a:r>
              <a:rPr lang="nn-NO" altLang="ko-KR" b="1" i="0" dirty="0">
                <a:solidFill>
                  <a:srgbClr val="343541"/>
                </a:solidFill>
                <a:effectLst/>
                <a:latin typeface="Söhne"/>
              </a:rPr>
              <a:t>cv::Mat frame;   </a:t>
            </a:r>
            <a:r>
              <a:rPr lang="nn-NO" altLang="ko-KR" b="0" i="0" dirty="0">
                <a:solidFill>
                  <a:srgbClr val="343541"/>
                </a:solidFill>
                <a:effectLst/>
                <a:latin typeface="Söhne"/>
              </a:rPr>
              <a:t>// Mat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객체인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frame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에 비디오 프레임을 </a:t>
            </a:r>
            <a:r>
              <a:rPr lang="ko-KR" altLang="en-US" b="0" i="0" dirty="0" err="1">
                <a:solidFill>
                  <a:srgbClr val="343541"/>
                </a:solidFill>
                <a:effectLst/>
                <a:latin typeface="Söhne"/>
              </a:rPr>
              <a:t>읽어옴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.</a:t>
            </a:r>
            <a:endParaRPr lang="nn-NO" altLang="ko-KR" b="0" i="0" dirty="0">
              <a:solidFill>
                <a:srgbClr val="34354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nn-NO" altLang="ko-KR" b="0" i="0" dirty="0">
                <a:solidFill>
                  <a:srgbClr val="343541"/>
                </a:solidFill>
                <a:effectLst/>
                <a:latin typeface="Söhne"/>
              </a:rPr>
              <a:t>   cap &gt;&gt; frame;</a:t>
            </a:r>
          </a:p>
          <a:p>
            <a:pPr marL="0" indent="0">
              <a:buNone/>
            </a:pPr>
            <a:endParaRPr lang="nn-NO" altLang="ko-KR" dirty="0">
              <a:solidFill>
                <a:srgbClr val="343541"/>
              </a:solidFill>
              <a:latin typeface="Söhne"/>
            </a:endParaRPr>
          </a:p>
          <a:p>
            <a:pPr marL="0" indent="0">
              <a:buNone/>
            </a:pPr>
            <a:r>
              <a:rPr lang="nn-NO" altLang="ko-KR" dirty="0">
                <a:solidFill>
                  <a:srgbClr val="343541"/>
                </a:solidFill>
                <a:latin typeface="Söhne"/>
              </a:rPr>
              <a:t>- </a:t>
            </a:r>
            <a:r>
              <a:rPr lang="nn-NO" altLang="ko-KR" b="1" dirty="0">
                <a:solidFill>
                  <a:srgbClr val="343541"/>
                </a:solidFill>
                <a:latin typeface="Söhne"/>
              </a:rPr>
              <a:t>Imshow() </a:t>
            </a:r>
            <a:r>
              <a:rPr lang="nn-NO" altLang="ko-KR" dirty="0">
                <a:solidFill>
                  <a:srgbClr val="343541"/>
                </a:solidFill>
                <a:latin typeface="Söhne"/>
              </a:rPr>
              <a:t>// frame </a:t>
            </a:r>
            <a:r>
              <a:rPr lang="ko-KR" altLang="en-US" dirty="0">
                <a:solidFill>
                  <a:srgbClr val="343541"/>
                </a:solidFill>
                <a:latin typeface="Söhne"/>
              </a:rPr>
              <a:t>이미지를 화면에 표시</a:t>
            </a:r>
            <a:endParaRPr lang="en-US" altLang="ko-KR" dirty="0">
              <a:solidFill>
                <a:srgbClr val="343541"/>
              </a:solidFill>
              <a:latin typeface="Söhne"/>
            </a:endParaRPr>
          </a:p>
          <a:p>
            <a:pPr marL="0" indent="0">
              <a:buNone/>
            </a:pPr>
            <a:endParaRPr lang="en-US" altLang="ko-KR" dirty="0">
              <a:solidFill>
                <a:srgbClr val="343541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- </a:t>
            </a:r>
            <a:r>
              <a:rPr lang="en-US" altLang="ko-KR" b="1" i="0" dirty="0">
                <a:solidFill>
                  <a:srgbClr val="343541"/>
                </a:solidFill>
                <a:effectLst/>
                <a:latin typeface="Söhne"/>
              </a:rPr>
              <a:t>if (cv::</a:t>
            </a:r>
            <a:r>
              <a:rPr lang="en-US" altLang="ko-KR" b="1" i="0" dirty="0" err="1">
                <a:solidFill>
                  <a:srgbClr val="343541"/>
                </a:solidFill>
                <a:effectLst/>
                <a:latin typeface="Söhne"/>
              </a:rPr>
              <a:t>waitKey</a:t>
            </a:r>
            <a:r>
              <a:rPr lang="en-US" altLang="ko-KR" b="1" i="0" dirty="0">
                <a:solidFill>
                  <a:srgbClr val="343541"/>
                </a:solidFill>
                <a:effectLst/>
                <a:latin typeface="Söhne"/>
              </a:rPr>
              <a:t>(30) == 27) {break; }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// ESC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키로 종료 </a:t>
            </a:r>
            <a:endParaRPr lang="en-US" altLang="ko-KR" dirty="0">
              <a:solidFill>
                <a:srgbClr val="343541"/>
              </a:solidFill>
              <a:latin typeface="Söhne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8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09DDB-CE89-32BE-2281-CFA1A7A1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81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800" b="0" i="0" dirty="0">
                <a:solidFill>
                  <a:srgbClr val="374151"/>
                </a:solidFill>
                <a:effectLst/>
                <a:latin typeface="Söhne"/>
              </a:rPr>
              <a:t>OpenCV</a:t>
            </a:r>
            <a:r>
              <a:rPr lang="ko-KR" altLang="en-US" sz="3800" b="0" i="0" dirty="0">
                <a:solidFill>
                  <a:srgbClr val="374151"/>
                </a:solidFill>
                <a:effectLst/>
                <a:latin typeface="Söhne"/>
              </a:rPr>
              <a:t>를 사용하여 </a:t>
            </a:r>
            <a:r>
              <a:rPr lang="ko-KR" altLang="en-US" sz="3800" b="0" i="0" dirty="0" err="1">
                <a:solidFill>
                  <a:srgbClr val="374151"/>
                </a:solidFill>
                <a:effectLst/>
                <a:latin typeface="Söhne"/>
              </a:rPr>
              <a:t>웹캠</a:t>
            </a:r>
            <a:r>
              <a:rPr lang="ko-KR" altLang="en-US" sz="3800" b="0" i="0" dirty="0">
                <a:solidFill>
                  <a:srgbClr val="374151"/>
                </a:solidFill>
                <a:effectLst/>
                <a:latin typeface="Söhne"/>
              </a:rPr>
              <a:t> 비디오 스트림을 </a:t>
            </a:r>
            <a:br>
              <a:rPr lang="en-US" altLang="ko-KR" sz="38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ko-KR" altLang="en-US" sz="3800" b="0" i="0" dirty="0">
                <a:solidFill>
                  <a:srgbClr val="374151"/>
                </a:solidFill>
                <a:effectLst/>
                <a:latin typeface="Söhne"/>
              </a:rPr>
              <a:t>캡처하고 화면에 표시하는 간단한 </a:t>
            </a:r>
            <a:r>
              <a:rPr lang="en-US" altLang="ko-KR" sz="3800" b="0" i="0" dirty="0">
                <a:solidFill>
                  <a:srgbClr val="374151"/>
                </a:solidFill>
                <a:effectLst/>
                <a:latin typeface="Söhne"/>
              </a:rPr>
              <a:t>C++ </a:t>
            </a:r>
            <a:r>
              <a:rPr lang="ko-KR" altLang="en-US" sz="3800" b="0" i="0" dirty="0">
                <a:solidFill>
                  <a:srgbClr val="374151"/>
                </a:solidFill>
                <a:effectLst/>
                <a:latin typeface="Söhne"/>
              </a:rPr>
              <a:t>예제</a:t>
            </a:r>
            <a:endParaRPr lang="ko-KR" altLang="en-US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72F85-EF82-FED1-A0B4-58E67588C0C3}"/>
              </a:ext>
            </a:extLst>
          </p:cNvPr>
          <p:cNvSpPr txBox="1"/>
          <p:nvPr/>
        </p:nvSpPr>
        <p:spPr>
          <a:xfrm>
            <a:off x="3047238" y="32443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4978E-4984-F9E3-C64C-851910AF1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73" y="1844504"/>
            <a:ext cx="5783199" cy="46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4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443</Words>
  <Application>Microsoft Office PowerPoint</Application>
  <PresentationFormat>와이드스크린</PresentationFormat>
  <Paragraphs>68</Paragraphs>
  <Slides>15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-apple-system</vt:lpstr>
      <vt:lpstr>Avenir</vt:lpstr>
      <vt:lpstr>Söhne</vt:lpstr>
      <vt:lpstr>Söhne Mono</vt:lpstr>
      <vt:lpstr>맑은 고딕</vt:lpstr>
      <vt:lpstr>Arial</vt:lpstr>
      <vt:lpstr>Office 테마</vt:lpstr>
      <vt:lpstr>Face Sticker</vt:lpstr>
      <vt:lpstr>개발 목표</vt:lpstr>
      <vt:lpstr>개발 일정 계획</vt:lpstr>
      <vt:lpstr>OpenCV를 사용하여 이미지를 읽고  표시하는 간단한 C++ 예제</vt:lpstr>
      <vt:lpstr>OpenCV를 사용하여 이미지를 읽고  표시하는 간단한 C++ 예제</vt:lpstr>
      <vt:lpstr>예제 </vt:lpstr>
      <vt:lpstr>PowerPoint 프레젠테이션</vt:lpstr>
      <vt:lpstr>PowerPoint 프레젠테이션</vt:lpstr>
      <vt:lpstr>OpenCV를 사용하여 웹캠 비디오 스트림을  캡처하고 화면에 표시하는 간단한 C++ 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Sticker</dc:title>
  <dc:creator>wee dain</dc:creator>
  <cp:lastModifiedBy>dain wee</cp:lastModifiedBy>
  <cp:revision>1</cp:revision>
  <dcterms:created xsi:type="dcterms:W3CDTF">2023-10-17T16:07:35Z</dcterms:created>
  <dcterms:modified xsi:type="dcterms:W3CDTF">2023-10-18T01:40:45Z</dcterms:modified>
</cp:coreProperties>
</file>