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58" r:id="rId4"/>
    <p:sldId id="265" r:id="rId5"/>
    <p:sldId id="273" r:id="rId6"/>
    <p:sldId id="271" r:id="rId7"/>
    <p:sldId id="270" r:id="rId8"/>
    <p:sldId id="266" r:id="rId9"/>
    <p:sldId id="269" r:id="rId10"/>
    <p:sldId id="272" r:id="rId11"/>
    <p:sldId id="27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2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2:55.0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1:16:05.23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11:16:05.2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3:03.50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3:45.0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3:47.3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2:00.8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2:18.4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7T10:02:18.4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5:07:55.1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8T08:15:57.9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9B32-772F-496B-97E0-810441385196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77A33-0E6E-4385-A433-D6D9B4852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9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77A33-0E6E-4385-A433-D6D9B4852C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90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5479E1-E3FF-60BF-68CE-26FEDF573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C01CB1-9DD2-7A18-B029-64066D56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C30243-73C5-40B6-5904-7A83CD5B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6556F5-35C5-0322-534D-6C4A57B5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06539-425C-3C5D-451A-70DD29F3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EB1DF-B559-E742-5DD1-B316D7AE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4F46B-3BFC-D431-F99D-CF1B1B135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0F2EE-3B71-85D4-978F-E2E899F8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F282F-339A-F765-49D0-8C26F1C5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9A4A1-4BFB-24E8-FFBD-19CC9878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6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15E4F7-8E5A-3DFC-5E6C-BB273814E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A30774-7561-8982-79D4-1016CC28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95609-D109-7BD1-8E7F-72A7B392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04EC4-8C34-5E83-7658-4AB56D0C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E1D55-060D-D813-DBAC-EF408EF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8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1D753-64E5-31D3-531C-92E3406A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AABAF-EDA8-9DD4-9630-FB6A7C36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092BA0-477F-A923-F500-61F1F57F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FEAEB1-26AD-F6F9-088C-2771335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77EED0-C299-70DF-95D4-7410DAD2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2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2F0E1-AC0A-3265-57EE-2019E734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207E4F-5B20-BE3B-FC9F-8D7C4012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333D6F-174A-911F-5B80-1A52B4AC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204FE7-D349-E5D9-29A5-E16CBF7B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F90E1-4A48-FFA6-5DBD-7452F9EA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2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04BB7-AAA1-5088-794C-242CA50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393E4-C69A-1FBD-E0E4-41E0F8F4E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691CDE-B3EC-9E18-BDD9-22483E52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46ACF-C884-D4A6-2996-B8C9FFD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0491A-CDBD-86B8-47D1-8F5B4B0D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4AB39D-6A5A-E18A-0277-41BA7D3B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3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6B56-5557-D55D-CA86-54B528B2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0E2BE-7D6C-72BE-57C0-B378B4B5F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5BC6E-EA04-E439-44ED-C099B2655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8A56D3-1E44-9241-A4FB-B0169B26B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740050-EDF7-814C-D28F-ABDEA2520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02968B-B734-966A-70F6-B1E5A991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99DEE0-7137-B86F-1443-8CE8150A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63683C-4C02-2957-78AA-EE5427CA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2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2D88-ED60-CB4A-A45A-C20E0E77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D485A7-35B4-C40D-0B12-0675EB66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A2E5C9-3E63-EBA3-95A8-C92E43B1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39B32-C59F-E8F8-7920-753CA69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4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772F9-B6B9-6C55-7957-76F19D536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8123EE-ED3D-3CA3-2372-DF8A5BF8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86A5B3-1DFE-EB64-2115-CC5218F4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FA82D-5FA3-B795-6C31-D11FAB7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B50E2-A713-1C0E-7BE8-936AB8A8A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43962E-98CA-2ACC-39ED-8A100769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7ACC0-156D-D1B2-6826-80148B92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6113C-82D6-9040-9D8A-552C232D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73F0B9-A52D-A368-33AB-A4C07D5A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5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22F31-DA9D-3632-516A-CF3B79A1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6BA9BF-A2CE-F188-F6EF-73DABADE5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1E50A6-2667-AF5D-FAEC-F25F5B98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C78F4-4059-F37C-C2E0-3D4237D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A8F26-63A6-C76E-A309-CCE2388C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5EAE6-44A7-8498-56C5-6A138C43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8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05242C-6166-0D2A-9D09-17E5F32DE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A36A3-E005-0FF0-D76E-D3BC2AAE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B8C58-DC74-0815-A70C-DB77BA15C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7389C-24F2-44C1-9796-AA68E225384A}" type="datetimeFigureOut">
              <a:rPr lang="ko-KR" altLang="en-US" smtClean="0"/>
              <a:t>2024-06-08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BD3DE-7778-BA09-F716-1AE1D87D6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9D530-F062-76D7-02BA-89F374CE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6BF6A-E075-42B3-B235-7B23868A0D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70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jpg"/><Relationship Id="rId10" Type="http://schemas.openxmlformats.org/officeDocument/2006/relationships/image" Target="../media/image38.png"/><Relationship Id="rId4" Type="http://schemas.openxmlformats.org/officeDocument/2006/relationships/image" Target="../media/image32.jp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1.png"/><Relationship Id="rId12" Type="http://schemas.openxmlformats.org/officeDocument/2006/relationships/customXml" Target="../ink/ink10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29.png"/><Relationship Id="rId5" Type="http://schemas.openxmlformats.org/officeDocument/2006/relationships/image" Target="../media/image200.png"/><Relationship Id="rId15" Type="http://schemas.openxmlformats.org/officeDocument/2006/relationships/image" Target="../media/image33.jpg"/><Relationship Id="rId10" Type="http://schemas.openxmlformats.org/officeDocument/2006/relationships/customXml" Target="../ink/ink9.xml"/><Relationship Id="rId4" Type="http://schemas.openxmlformats.org/officeDocument/2006/relationships/customXml" Target="../ink/ink7.xml"/><Relationship Id="rId9" Type="http://schemas.openxmlformats.org/officeDocument/2006/relationships/image" Target="../media/image400.png"/><Relationship Id="rId1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90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4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10" Type="http://schemas.openxmlformats.org/officeDocument/2006/relationships/image" Target="../media/image27.png"/><Relationship Id="rId4" Type="http://schemas.openxmlformats.org/officeDocument/2006/relationships/image" Target="../media/image150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1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3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00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1D8F6-24C7-C383-9EDC-02A2F7D21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858823-EB33-6A66-9ED9-3AF8EB3DF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E2FB36-630A-A607-EA7D-F064C5524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A4655-A760-FAAD-847C-6C46DDEF3F5D}"/>
              </a:ext>
            </a:extLst>
          </p:cNvPr>
          <p:cNvSpPr txBox="1"/>
          <p:nvPr/>
        </p:nvSpPr>
        <p:spPr>
          <a:xfrm>
            <a:off x="8210769" y="5329217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단국대학교 기계공학과</a:t>
            </a:r>
            <a:endParaRPr lang="en-US" altLang="ko-KR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분반</a:t>
            </a:r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 </a:t>
            </a:r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2</a:t>
            </a: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분반</a:t>
            </a:r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/3</a:t>
            </a: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조</a:t>
            </a:r>
            <a:endParaRPr lang="en-US" altLang="ko-KR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담당 교수님 </a:t>
            </a:r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김태정 교수님</a:t>
            </a:r>
            <a:endParaRPr lang="en-US" altLang="ko-KR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323180-7A16-A853-2A80-519607A99376}"/>
              </a:ext>
            </a:extLst>
          </p:cNvPr>
          <p:cNvSpPr txBox="1"/>
          <p:nvPr/>
        </p:nvSpPr>
        <p:spPr>
          <a:xfrm>
            <a:off x="4272430" y="2505670"/>
            <a:ext cx="36471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기구설계학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834DAD2-AFA3-4ABA-8B04-35F4E649E4C4}"/>
              </a:ext>
            </a:extLst>
          </p:cNvPr>
          <p:cNvCxnSpPr>
            <a:cxnSpLocks/>
          </p:cNvCxnSpPr>
          <p:nvPr/>
        </p:nvCxnSpPr>
        <p:spPr>
          <a:xfrm>
            <a:off x="3372341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65F1BD-A39F-A380-2E64-5D1CCD86B2C4}"/>
              </a:ext>
            </a:extLst>
          </p:cNvPr>
          <p:cNvSpPr txBox="1"/>
          <p:nvPr/>
        </p:nvSpPr>
        <p:spPr>
          <a:xfrm>
            <a:off x="317121" y="621278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2024.06.11</a:t>
            </a:r>
            <a:endParaRPr lang="ko-KR" altLang="en-US" dirty="0">
              <a:solidFill>
                <a:schemeClr val="bg1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4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5190837-DAC3-7BF0-C52B-837B622F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68" y="2336776"/>
            <a:ext cx="3777663" cy="2962809"/>
          </a:xfrm>
          <a:prstGeom prst="rect">
            <a:avLst/>
          </a:prstGeom>
        </p:spPr>
      </p:pic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25A0B7C-D9AB-4B8B-9822-E48EAB975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35" y="2336777"/>
            <a:ext cx="3777663" cy="296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96A64-287D-B1FF-ACE6-8C3B5D5FBABF}"/>
              </a:ext>
            </a:extLst>
          </p:cNvPr>
          <p:cNvSpPr txBox="1"/>
          <p:nvPr/>
        </p:nvSpPr>
        <p:spPr>
          <a:xfrm>
            <a:off x="1156815" y="5812788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9BD44-4A7D-D02B-EC3D-44E323CDEAFF}"/>
              </a:ext>
            </a:extLst>
          </p:cNvPr>
          <p:cNvSpPr txBox="1"/>
          <p:nvPr/>
        </p:nvSpPr>
        <p:spPr>
          <a:xfrm>
            <a:off x="5395745" y="5812788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0737-082E-CA46-D65D-5CE6AD2F340C}"/>
              </a:ext>
            </a:extLst>
          </p:cNvPr>
          <p:cNvSpPr txBox="1"/>
          <p:nvPr/>
        </p:nvSpPr>
        <p:spPr>
          <a:xfrm>
            <a:off x="9637653" y="5781450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Model_3</a:t>
            </a:r>
            <a:endParaRPr lang="ko-KR" altLang="en-US" dirty="0"/>
          </a:p>
        </p:txBody>
      </p:sp>
      <p:pic>
        <p:nvPicPr>
          <p:cNvPr id="8" name="그림 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F679E5CE-D947-B6A1-43A9-A50F9CBAF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" y="2352776"/>
            <a:ext cx="3777663" cy="2962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FC2BB-BE55-935F-4CD2-F090F781F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434" y="2336775"/>
            <a:ext cx="3777664" cy="2962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11">
            <a:extLst>
              <a:ext uri="{FF2B5EF4-FFF2-40B4-BE49-F238E27FC236}">
                <a16:creationId xmlns:a16="http://schemas.microsoft.com/office/drawing/2014/main" id="{8C7DB76D-92CE-F105-7925-B16874F58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01" y="2352775"/>
            <a:ext cx="3771122" cy="2962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D7ABD9-661B-7F21-2444-9DD1D4D8B0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3710" y="2336775"/>
            <a:ext cx="3777663" cy="29628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30B531-5E63-1B5F-52BB-704DA8A3ECFA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842550-77E4-7D5E-5209-1053083559A2}"/>
              </a:ext>
            </a:extLst>
          </p:cNvPr>
          <p:cNvSpPr txBox="1"/>
          <p:nvPr/>
        </p:nvSpPr>
        <p:spPr>
          <a:xfrm>
            <a:off x="315396" y="246364"/>
            <a:ext cx="358898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MATLAB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해석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00450A7-F7F7-84FB-99FC-2FBDAEF2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p:pic>
        <p:nvPicPr>
          <p:cNvPr id="15" name="Picture 1">
            <a:extLst>
              <a:ext uri="{FF2B5EF4-FFF2-40B4-BE49-F238E27FC236}">
                <a16:creationId xmlns:a16="http://schemas.microsoft.com/office/drawing/2014/main" id="{3F0D2721-C3C2-32B3-35D5-33572CD364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3709" y="2336774"/>
            <a:ext cx="3782746" cy="29788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B50229AD-C8FD-DFBC-3270-E512307F34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5782" y="2352775"/>
            <a:ext cx="3774315" cy="29468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38955D0-C874-32A1-6742-9D48DC7D1D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900" y="2336773"/>
            <a:ext cx="3792482" cy="2981341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47F39B31-3C42-6C71-7AFA-3BF189F71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537" y="1642512"/>
                <a:ext cx="10515600" cy="540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일정함을 보이기 위한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ko-KR" sz="2000" dirty="0"/>
                  <a:t>(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) –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2000" dirty="0"/>
                  <a:t>( 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altLang="ko-KR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coordinate</a:t>
                </a:r>
                <a:r>
                  <a:rPr lang="en-US" altLang="ko-KR" sz="1600" dirty="0"/>
                  <a:t> 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그래프 </a:t>
                </a:r>
                <a:r>
                  <a:rPr lang="en-US" altLang="ko-KR" sz="2000" dirty="0"/>
                  <a:t>(MATLAB)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8" name="내용 개체 틀 2">
                <a:extLst>
                  <a:ext uri="{FF2B5EF4-FFF2-40B4-BE49-F238E27FC236}">
                    <a16:creationId xmlns:a16="http://schemas.microsoft.com/office/drawing/2014/main" id="{47F39B31-3C42-6C71-7AFA-3BF189F7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7" y="1642512"/>
                <a:ext cx="10515600" cy="540249"/>
              </a:xfrm>
              <a:prstGeom prst="rect">
                <a:avLst/>
              </a:prstGeom>
              <a:blipFill>
                <a:blip r:embed="rId12"/>
                <a:stretch>
                  <a:fillRect t="-6742"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3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CF6B5A5-E20B-A1B2-F3EB-AAC07D79536F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EC56-CDA3-0742-6099-F1BFB944CD16}"/>
              </a:ext>
            </a:extLst>
          </p:cNvPr>
          <p:cNvSpPr txBox="1"/>
          <p:nvPr/>
        </p:nvSpPr>
        <p:spPr>
          <a:xfrm>
            <a:off x="315396" y="246364"/>
            <a:ext cx="4694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 </a:t>
            </a:r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절 기구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435A56-7ED3-70FF-F4E0-7CCC22E0A3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C637B18-0250-D790-D796-9BE4FCB3B56B}"/>
                  </a:ext>
                </a:extLst>
              </p14:cNvPr>
              <p14:cNvContentPartPr/>
              <p14:nvPr/>
            </p14:nvContentPartPr>
            <p14:xfrm>
              <a:off x="2196195" y="5316525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C637B18-0250-D790-D796-9BE4FCB3B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555" y="52808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2EDA2BE-2ACA-108F-6556-B3F79E00B46C}"/>
                  </a:ext>
                </a:extLst>
              </p14:cNvPr>
              <p14:cNvContentPartPr/>
              <p14:nvPr/>
            </p14:nvContentPartPr>
            <p14:xfrm>
              <a:off x="4567686" y="1806231"/>
              <a:ext cx="360" cy="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2EDA2BE-2ACA-108F-6556-B3F79E00B4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31686" y="1770231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화살표: U자형 18">
            <a:extLst>
              <a:ext uri="{FF2B5EF4-FFF2-40B4-BE49-F238E27FC236}">
                <a16:creationId xmlns:a16="http://schemas.microsoft.com/office/drawing/2014/main" id="{3C2C5563-4070-52CD-79A8-5FE639DB47BD}"/>
              </a:ext>
            </a:extLst>
          </p:cNvPr>
          <p:cNvSpPr/>
          <p:nvPr/>
        </p:nvSpPr>
        <p:spPr>
          <a:xfrm rot="12182359">
            <a:off x="4254602" y="1677112"/>
            <a:ext cx="487017" cy="457200"/>
          </a:xfrm>
          <a:prstGeom prst="utur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AF59EFC-C1D1-8BB2-5CDC-6DEE4547F5FC}"/>
                  </a:ext>
                </a:extLst>
              </p14:cNvPr>
              <p14:cNvContentPartPr/>
              <p14:nvPr/>
            </p14:nvContentPartPr>
            <p14:xfrm>
              <a:off x="1316043" y="5344465"/>
              <a:ext cx="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AF59EFC-C1D1-8BB2-5CDC-6DEE4547F5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043" y="5308465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922D4213-DBE0-32B1-98B9-2E3530EFA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1391673"/>
            <a:ext cx="4986111" cy="5040000"/>
          </a:xfrm>
          <a:prstGeom prst="rect">
            <a:avLst/>
          </a:prstGeom>
          <a:noFill/>
          <a:ln>
            <a:noFill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5EFEDEC-307F-B6BE-4D9E-DC5865D5BCBF}"/>
                  </a:ext>
                </a:extLst>
              </p14:cNvPr>
              <p14:cNvContentPartPr/>
              <p14:nvPr/>
            </p14:nvContentPartPr>
            <p14:xfrm>
              <a:off x="4393156" y="1730032"/>
              <a:ext cx="360" cy="3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5EFEDEC-307F-B6BE-4D9E-DC5865D5BC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57156" y="16940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04AE6FF-C64D-3531-CF09-D7B7622CDA4F}"/>
                  </a:ext>
                </a:extLst>
              </p14:cNvPr>
              <p14:cNvContentPartPr/>
              <p14:nvPr/>
            </p14:nvContentPartPr>
            <p14:xfrm>
              <a:off x="3273106" y="1924432"/>
              <a:ext cx="360" cy="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04AE6FF-C64D-3531-CF09-D7B7622CDA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37106" y="1888432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23709C5C-1DD0-90D6-D5A5-88C55F62DBEB}"/>
              </a:ext>
            </a:extLst>
          </p:cNvPr>
          <p:cNvSpPr/>
          <p:nvPr/>
        </p:nvSpPr>
        <p:spPr>
          <a:xfrm rot="12182359">
            <a:off x="2952822" y="1843293"/>
            <a:ext cx="487017" cy="457200"/>
          </a:xfrm>
          <a:prstGeom prst="uturnArrow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  <p:pic>
        <p:nvPicPr>
          <p:cNvPr id="14" name="그림 1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FA299E54-5B92-CDC3-67CA-3379AE12CA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11" y="2353716"/>
            <a:ext cx="3567937" cy="2962809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05FD2EE5-1212-1B23-9187-1B18D5DE86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24063" y="2377560"/>
            <a:ext cx="3567937" cy="29389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942626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065C7F-0EC2-B749-5DEF-DA573A118656}"/>
              </a:ext>
            </a:extLst>
          </p:cNvPr>
          <p:cNvSpPr txBox="1"/>
          <p:nvPr/>
        </p:nvSpPr>
        <p:spPr>
          <a:xfrm>
            <a:off x="315396" y="246364"/>
            <a:ext cx="5601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설계 목적</a:t>
            </a:r>
          </a:p>
        </p:txBody>
      </p:sp>
      <p:pic>
        <p:nvPicPr>
          <p:cNvPr id="3" name="그림 2" descr="스크린샷, 직사각형, 사각형, 도표이(가) 표시된 사진&#10;&#10;자동 생성된 설명">
            <a:extLst>
              <a:ext uri="{FF2B5EF4-FFF2-40B4-BE49-F238E27FC236}">
                <a16:creationId xmlns:a16="http://schemas.microsoft.com/office/drawing/2014/main" id="{EF50F6D0-01CE-13B5-B01F-E9FDAD093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555" y="1391673"/>
            <a:ext cx="7268890" cy="4282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A111B6-B635-B595-0457-5F28C2BFF890}"/>
              </a:ext>
            </a:extLst>
          </p:cNvPr>
          <p:cNvSpPr txBox="1"/>
          <p:nvPr/>
        </p:nvSpPr>
        <p:spPr>
          <a:xfrm>
            <a:off x="2358049" y="6064077"/>
            <a:ext cx="8200102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위의 그림과 같이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4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절 기구의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커플러가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en-US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장에물에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부딪치지 않고 통과 해야함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37196" y="100273"/>
            <a:ext cx="1242901" cy="2375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F0A512-51BE-9BCA-53D4-66E10DBA7BA1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1E3FF0-8FE1-393E-0E45-1BEDE94464BF}"/>
              </a:ext>
            </a:extLst>
          </p:cNvPr>
          <p:cNvSpPr txBox="1"/>
          <p:nvPr/>
        </p:nvSpPr>
        <p:spPr>
          <a:xfrm>
            <a:off x="315396" y="246364"/>
            <a:ext cx="3116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해석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753154-DAE4-ADA7-E735-B2DBA9B3FF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98BB70-468B-8341-023A-5A8D27108651}"/>
                  </a:ext>
                </a:extLst>
              </p:cNvPr>
              <p:cNvSpPr txBox="1"/>
              <p:nvPr/>
            </p:nvSpPr>
            <p:spPr>
              <a:xfrm>
                <a:off x="153365" y="1370406"/>
                <a:ext cx="6094070" cy="523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1. ‘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가상 일률의 정리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’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를 이용한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𝑑𝑧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𝑧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̇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𝜃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해석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98BB70-468B-8341-023A-5A8D2710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5" y="1370406"/>
                <a:ext cx="6094070" cy="523861"/>
              </a:xfrm>
              <a:prstGeom prst="rect">
                <a:avLst/>
              </a:prstGeom>
              <a:blipFill>
                <a:blip r:embed="rId3"/>
                <a:stretch>
                  <a:fillRect l="-800"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AE8092-17DB-3CD5-E31F-18166D4B658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247435" y="1632337"/>
            <a:ext cx="0" cy="4560119"/>
          </a:xfrm>
          <a:prstGeom prst="line">
            <a:avLst/>
          </a:prstGeom>
          <a:ln>
            <a:solidFill>
              <a:schemeClr val="accent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DF9B7-97A0-F383-33D9-B30AB838CF8D}"/>
                  </a:ext>
                </a:extLst>
              </p:cNvPr>
              <p:cNvSpPr txBox="1"/>
              <p:nvPr/>
            </p:nvSpPr>
            <p:spPr>
              <a:xfrm>
                <a:off x="-422787" y="1945987"/>
                <a:ext cx="6096000" cy="1205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6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 +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en-US" altLang="ko-KR" sz="18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ko-KR" sz="1800" i="1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0">
                  <a:lnSpc>
                    <a:spcPct val="16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𝐼𝑤</m:t>
                        </m:r>
                      </m:e>
                      <m:sup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𝑚𝑔h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i="1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0DF9B7-97A0-F383-33D9-B30AB838C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2787" y="1945987"/>
                <a:ext cx="6096000" cy="1205266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104AF-4F8C-5EA4-3E85-EAF151901356}"/>
                  </a:ext>
                </a:extLst>
              </p:cNvPr>
              <p:cNvSpPr txBox="1"/>
              <p:nvPr/>
            </p:nvSpPr>
            <p:spPr>
              <a:xfrm>
                <a:off x="626808" y="3418916"/>
                <a:ext cx="63073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 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운동 에너지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U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퍼텐셜 에너지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관성 모멘트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w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각속도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)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F104AF-4F8C-5EA4-3E85-EAF151901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08" y="3418916"/>
                <a:ext cx="6307392" cy="307777"/>
              </a:xfrm>
              <a:prstGeom prst="rect">
                <a:avLst/>
              </a:prstGeom>
              <a:blipFill>
                <a:blip r:embed="rId5"/>
                <a:stretch>
                  <a:fillRect l="-290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AA597-83AB-7F92-6120-7E3460CEE7F4}"/>
                  </a:ext>
                </a:extLst>
              </p:cNvPr>
              <p:cNvSpPr txBox="1"/>
              <p:nvPr/>
            </p:nvSpPr>
            <p:spPr>
              <a:xfrm>
                <a:off x="-481032" y="4187558"/>
                <a:ext cx="6307392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6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 : </m:t>
                    </m:r>
                  </m:oMath>
                </a14:m>
                <a:r>
                  <a:rPr lang="ko-KR" altLang="ko-KR" sz="1800" i="1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일률</a:t>
                </a:r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)</a:t>
                </a:r>
                <a:endParaRPr lang="ko-KR" altLang="ko-KR" sz="1800" i="1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2AA597-83AB-7F92-6120-7E3460CEE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1032" y="4187558"/>
                <a:ext cx="6307392" cy="475579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86DFE-4ABE-12C2-226C-34C63E461B6A}"/>
                  </a:ext>
                </a:extLst>
              </p:cNvPr>
              <p:cNvSpPr txBox="1"/>
              <p:nvPr/>
            </p:nvSpPr>
            <p:spPr>
              <a:xfrm>
                <a:off x="-555522" y="4792567"/>
                <a:ext cx="6361470" cy="1335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6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•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𝛿𝜃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•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=0</m:t>
                      </m:r>
                      <m:box>
                        <m:boxPr>
                          <m:ctrlPr>
                            <a:rPr lang="ko-KR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∴ </m:t>
                      </m:r>
                      <m:f>
                        <m:fPr>
                          <m:ctrlPr>
                            <a:rPr lang="ko-KR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𝛿𝜃</m:t>
                          </m:r>
                        </m:den>
                      </m:f>
                      <m:r>
                        <a:rPr lang="en-US" altLang="ko-KR" sz="18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altLang="ko-KR" sz="1800" i="1" kern="5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ko-KR" altLang="ko-KR" sz="1800" i="1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0">
                  <a:lnSpc>
                    <a:spcPct val="160000"/>
                  </a:lnSpc>
                  <a:spcAft>
                    <a:spcPts val="800"/>
                  </a:spcAft>
                </a:pP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τ</m:t>
                    </m:r>
                    <m: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 :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토크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F</m:t>
                    </m:r>
                  </m:oMath>
                </a14:m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: </a:t>
                </a:r>
                <a:r>
                  <a:rPr lang="ko-KR" altLang="ko-KR" sz="14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중력에 의한 힘</a:t>
                </a:r>
                <a:r>
                  <a:rPr lang="en-US" altLang="ko-KR" sz="14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)</a:t>
                </a:r>
                <a:endParaRPr lang="ko-KR" altLang="ko-KR" sz="1400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B86DFE-4ABE-12C2-226C-34C63E46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5522" y="4792567"/>
                <a:ext cx="6361470" cy="1335302"/>
              </a:xfrm>
              <a:prstGeom prst="rect">
                <a:avLst/>
              </a:prstGeom>
              <a:blipFill>
                <a:blip r:embed="rId7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049075-B926-1483-44A7-5D8DBCB3B287}"/>
                  </a:ext>
                </a:extLst>
              </p:cNvPr>
              <p:cNvSpPr txBox="1"/>
              <p:nvPr/>
            </p:nvSpPr>
            <p:spPr>
              <a:xfrm>
                <a:off x="6354096" y="1474645"/>
                <a:ext cx="6371302" cy="7044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6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i="1" kern="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  <m:r>
                      <a:rPr lang="en-US" altLang="ko-KR" b="0" i="1" kern="5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7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이므로</a:t>
                </a:r>
                <a:r>
                  <a:rPr lang="ko-KR" altLang="ko-KR" sz="1800" i="1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1800" b="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ko-KR" sz="18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𝛿𝜃</m:t>
                        </m:r>
                      </m:den>
                    </m:f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i="1" kern="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altLang="ko-KR" sz="18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17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이기 위해서는 </a:t>
                </a:r>
                <a14:m>
                  <m:oMath xmlns:m="http://schemas.openxmlformats.org/officeDocument/2006/math">
                    <m:r>
                      <a:rPr lang="en-US" altLang="ko-KR" sz="18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i="1" kern="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altLang="ko-KR" sz="18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1800" i="1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049075-B926-1483-44A7-5D8DBCB3B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096" y="1474645"/>
                <a:ext cx="6371302" cy="704488"/>
              </a:xfrm>
              <a:prstGeom prst="rect">
                <a:avLst/>
              </a:prstGeom>
              <a:blipFill>
                <a:blip r:embed="rId8"/>
                <a:stretch>
                  <a:fillRect b="-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45114A-F310-7824-8B0B-21590F3DB6A5}"/>
                  </a:ext>
                </a:extLst>
              </p:cNvPr>
              <p:cNvSpPr txBox="1"/>
              <p:nvPr/>
            </p:nvSpPr>
            <p:spPr>
              <a:xfrm>
                <a:off x="7157964" y="2571927"/>
                <a:ext cx="6371302" cy="579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ko-KR" sz="20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𝑑𝑧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200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altLang="ko-KR" sz="20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700" kern="50" dirty="0">
                    <a:solidFill>
                      <a:srgbClr val="000000"/>
                    </a:solidFill>
                    <a:effectLst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을 만족하여야 하므로</a:t>
                </a:r>
                <a:endParaRPr lang="ko-KR" altLang="en-US" sz="17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345114A-F310-7824-8B0B-21590F3DB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4" y="2571927"/>
                <a:ext cx="6371302" cy="579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419A5D-4AF4-5596-9657-C4DE2FD8E7EB}"/>
                  </a:ext>
                </a:extLst>
              </p:cNvPr>
              <p:cNvSpPr txBox="1"/>
              <p:nvPr/>
            </p:nvSpPr>
            <p:spPr>
              <a:xfrm>
                <a:off x="8258121" y="3585554"/>
                <a:ext cx="1590918" cy="544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sz="2000" b="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𝑍</m:t>
                        </m:r>
                      </m:num>
                      <m:den>
                        <m:r>
                          <a:rPr lang="en-US" altLang="ko-KR" sz="2000" i="1" kern="5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𝛿𝜃</m:t>
                        </m:r>
                      </m:den>
                    </m:f>
                  </m:oMath>
                </a14:m>
                <a:r>
                  <a:rPr lang="en-US" altLang="ko-KR" sz="2000" i="1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i="1" kern="5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altLang="ko-KR" sz="2000" i="1" kern="50" dirty="0">
                    <a:solidFill>
                      <a:srgbClr val="000000"/>
                    </a:solidFill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ko-KR" altLang="ko-KR" sz="2000" i="1" kern="50" dirty="0">
                  <a:solidFill>
                    <a:srgbClr val="000000"/>
                  </a:solidFill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419A5D-4AF4-5596-9657-C4DE2FD8E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21" y="3585554"/>
                <a:ext cx="1590918" cy="544893"/>
              </a:xfrm>
              <a:prstGeom prst="rect">
                <a:avLst/>
              </a:prstGeom>
              <a:blipFill>
                <a:blip r:embed="rId10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F00E26-06BF-5726-BF4D-3CDF524BBC00}"/>
                  </a:ext>
                </a:extLst>
              </p:cNvPr>
              <p:cNvSpPr txBox="1"/>
              <p:nvPr/>
            </p:nvSpPr>
            <p:spPr>
              <a:xfrm>
                <a:off x="6803982" y="5557773"/>
                <a:ext cx="449919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F00E26-06BF-5726-BF4D-3CDF524BB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982" y="5557773"/>
                <a:ext cx="4499195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1E0619-9480-C1CA-1DB0-5A24577F14CB}"/>
                  </a:ext>
                </a:extLst>
              </p:cNvPr>
              <p:cNvSpPr txBox="1"/>
              <p:nvPr/>
            </p:nvSpPr>
            <p:spPr>
              <a:xfrm>
                <a:off x="5560671" y="4425347"/>
                <a:ext cx="6985818" cy="633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altLang="ko-KR" sz="1800" i="1" kern="5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ko-KR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𝜃</m:t>
                          </m:r>
                          <m:r>
                            <a:rPr lang="en-US" altLang="ko-KR" sz="1800" i="1" kern="5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91E0619-9480-C1CA-1DB0-5A24577F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671" y="4425347"/>
                <a:ext cx="6985818" cy="63382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9D443-F4EC-4CF4-0E25-00AAE1DF8D8E}"/>
                  </a:ext>
                </a:extLst>
              </p:cNvPr>
              <p:cNvSpPr txBox="1"/>
              <p:nvPr/>
            </p:nvSpPr>
            <p:spPr>
              <a:xfrm>
                <a:off x="8054539" y="5619329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429D443-F4EC-4CF4-0E25-00AAE1DF8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9" y="5619329"/>
                <a:ext cx="203582" cy="276999"/>
              </a:xfrm>
              <a:prstGeom prst="rect">
                <a:avLst/>
              </a:prstGeom>
              <a:blipFill>
                <a:blip r:embed="rId13"/>
                <a:stretch>
                  <a:fillRect l="-26471" t="-28889" r="-7058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3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2853A8-2123-B93B-9C14-7570D635695E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94F8F-AE20-68D0-AB4F-D460A4DD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D3E8E-1D4D-0D80-BD9E-8BF4AEE80ADB}"/>
              </a:ext>
            </a:extLst>
          </p:cNvPr>
          <p:cNvSpPr txBox="1"/>
          <p:nvPr/>
        </p:nvSpPr>
        <p:spPr>
          <a:xfrm>
            <a:off x="315396" y="246364"/>
            <a:ext cx="2914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해석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9ACEB9-9358-6FD4-7FD5-032D7AF8F1B7}"/>
                  </a:ext>
                </a:extLst>
              </p:cNvPr>
              <p:cNvSpPr txBox="1"/>
              <p:nvPr/>
            </p:nvSpPr>
            <p:spPr>
              <a:xfrm>
                <a:off x="394054" y="1211837"/>
                <a:ext cx="6094070" cy="523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</a:tabLs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2.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회전 변환을 이용한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𝑑𝑧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𝑧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̇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𝜃</m:t>
                            </m:r>
                          </m:e>
                        </m:acc>
                      </m:den>
                    </m:f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ko-KR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해석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9ACEB9-9358-6FD4-7FD5-032D7AF8F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54" y="1211837"/>
                <a:ext cx="6094070" cy="523861"/>
              </a:xfrm>
              <a:prstGeom prst="rect">
                <a:avLst/>
              </a:prstGeom>
              <a:blipFill>
                <a:blip r:embed="rId3"/>
                <a:stretch>
                  <a:fillRect l="-901"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762247-3362-277C-7DEA-06FE30796F6F}"/>
                  </a:ext>
                </a:extLst>
              </p:cNvPr>
              <p:cNvSpPr txBox="1"/>
              <p:nvPr/>
            </p:nvSpPr>
            <p:spPr>
              <a:xfrm>
                <a:off x="183182" y="2202945"/>
                <a:ext cx="6094070" cy="1961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𝑦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1+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sin</m:t>
                        </m:r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𝑐𝑜𝑠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×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</m:sub>
                    </m:sSub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</a:tabLs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 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,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 </m:t>
                    </m:r>
                  </m:oMath>
                </a14:m>
                <a:r>
                  <a:rPr lang="ko-KR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무게중심 좌표와 링크 좌표 간의 관계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l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  <a:tab pos="5617845" algn="l"/>
                  </a:tabLs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		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바탕" panose="02030604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×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−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바탕" panose="02030604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×(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  <a:tabLst>
                    <a:tab pos="268986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바탕" panose="02030604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×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+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함초롬바탕" panose="0203060400010101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×(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762247-3362-277C-7DEA-06FE3079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2" y="2202945"/>
                <a:ext cx="6094070" cy="1961563"/>
              </a:xfrm>
              <a:prstGeom prst="rect">
                <a:avLst/>
              </a:prstGeom>
              <a:blipFill>
                <a:blip r:embed="rId4"/>
                <a:stretch>
                  <a:fillRect t="-1863" b="-3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274907-6161-430E-44FF-8035E5889F42}"/>
                  </a:ext>
                </a:extLst>
              </p:cNvPr>
              <p:cNvSpPr txBox="1"/>
              <p:nvPr/>
            </p:nvSpPr>
            <p:spPr>
              <a:xfrm>
                <a:off x="101823" y="4164508"/>
                <a:ext cx="6094070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C274907-6161-430E-44FF-8035E5889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3" y="4164508"/>
                <a:ext cx="6094070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7C350-395E-26EA-D940-716AFB6E09E0}"/>
                  </a:ext>
                </a:extLst>
              </p:cNvPr>
              <p:cNvSpPr txBox="1"/>
              <p:nvPr/>
            </p:nvSpPr>
            <p:spPr>
              <a:xfrm>
                <a:off x="433864" y="5841296"/>
                <a:ext cx="5429988" cy="282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200"/>
                        <m:t>각도 변화율인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ko-KR" altLang="en-US" sz="1200"/>
                        <m:t>은 단순히 시간에 대한 변화율</m:t>
                      </m:r>
                    </m:oMath>
                  </m:oMathPara>
                </a14:m>
                <a:endParaRPr lang="ko-KR" altLang="ko-KR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7C350-395E-26EA-D940-716AFB6E0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64" y="5841296"/>
                <a:ext cx="5429988" cy="282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AC4D1-9647-1661-0826-E263F27F2D01}"/>
                  </a:ext>
                </a:extLst>
              </p:cNvPr>
              <p:cNvSpPr txBox="1"/>
              <p:nvPr/>
            </p:nvSpPr>
            <p:spPr>
              <a:xfrm>
                <a:off x="-230218" y="5049977"/>
                <a:ext cx="609407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EAC4D1-9647-1661-0826-E263F27F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218" y="5049977"/>
                <a:ext cx="6094070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">
            <a:extLst>
              <a:ext uri="{FF2B5EF4-FFF2-40B4-BE49-F238E27FC236}">
                <a16:creationId xmlns:a16="http://schemas.microsoft.com/office/drawing/2014/main" id="{95D6F8E7-B57C-F35D-7403-999FC0FC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A3526B-67DF-C42B-57D7-D84898D4C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8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ADF457-C216-89A0-9EED-2F78ED522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7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88D0AE-0312-522C-75A2-1ED54F4BEA01}"/>
              </a:ext>
            </a:extLst>
          </p:cNvPr>
          <p:cNvCxnSpPr>
            <a:cxnSpLocks/>
          </p:cNvCxnSpPr>
          <p:nvPr/>
        </p:nvCxnSpPr>
        <p:spPr>
          <a:xfrm>
            <a:off x="6096000" y="1669231"/>
            <a:ext cx="0" cy="4560119"/>
          </a:xfrm>
          <a:prstGeom prst="line">
            <a:avLst/>
          </a:prstGeom>
          <a:ln>
            <a:solidFill>
              <a:schemeClr val="accent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A09440-D749-15F7-7D43-70600D9E2A39}"/>
                  </a:ext>
                </a:extLst>
              </p:cNvPr>
              <p:cNvSpPr txBox="1"/>
              <p:nvPr/>
            </p:nvSpPr>
            <p:spPr>
              <a:xfrm>
                <a:off x="6728767" y="1587935"/>
                <a:ext cx="4943789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𝑟𝑒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4A09440-D749-15F7-7D43-70600D9E2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767" y="1587935"/>
                <a:ext cx="4943789" cy="6183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387C9E-B2AE-AAA6-13FB-4139B6D65188}"/>
                  </a:ext>
                </a:extLst>
              </p:cNvPr>
              <p:cNvSpPr txBox="1"/>
              <p:nvPr/>
            </p:nvSpPr>
            <p:spPr>
              <a:xfrm>
                <a:off x="4073172" y="2368119"/>
                <a:ext cx="9465546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387C9E-B2AE-AAA6-13FB-4139B6D6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172" y="2368119"/>
                <a:ext cx="9465546" cy="6183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FA43B-7629-7882-D78F-1C6A908167F2}"/>
                  </a:ext>
                </a:extLst>
              </p:cNvPr>
              <p:cNvSpPr txBox="1"/>
              <p:nvPr/>
            </p:nvSpPr>
            <p:spPr>
              <a:xfrm>
                <a:off x="4250454" y="3329301"/>
                <a:ext cx="9465546" cy="6709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f>
                            <m:fPr>
                              <m:type m:val="li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ko-KR" alt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ko-KR" altLang="en-US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FA43B-7629-7882-D78F-1C6A9081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54" y="3329301"/>
                <a:ext cx="9465546" cy="6709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DB84B0-3493-49B5-FBC9-77493A523282}"/>
                  </a:ext>
                </a:extLst>
              </p:cNvPr>
              <p:cNvSpPr txBox="1"/>
              <p:nvPr/>
            </p:nvSpPr>
            <p:spPr>
              <a:xfrm>
                <a:off x="7941547" y="4122784"/>
                <a:ext cx="2498689" cy="681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latinLnBrk="0">
                  <a:lnSpc>
                    <a:spcPct val="160000"/>
                  </a:lnSpc>
                  <a:spcAft>
                    <a:spcPts val="800"/>
                  </a:spcAft>
                </a:pPr>
                <a:r>
                  <a:rPr lang="ko-KR" altLang="ko-KR" sz="18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num>
                      <m:den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′</m:t>
                        </m:r>
                      </m:den>
                    </m:f>
                    <m:r>
                      <a:rPr lang="en-US" altLang="ko-KR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</m:t>
                    </m:r>
                    <m:f>
                      <m:fPr>
                        <m:ctrlPr>
                          <a:rPr lang="ko-KR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𝑐𝑜𝑛𝑠𝑡</m:t>
                    </m:r>
                  </m:oMath>
                </a14:m>
                <a:r>
                  <a:rPr lang="en-US" altLang="ko-KR" sz="1800" kern="50" dirty="0">
                    <a:solidFill>
                      <a:srgbClr val="000000"/>
                    </a:solidFill>
                    <a:effectLst/>
                    <a:latin typeface="맑은 고딕" panose="020B0503020000020004" pitchFamily="50" charset="-127"/>
                    <a:ea typeface="함초롬바탕" panose="02030604000101010101" pitchFamily="18" charset="-127"/>
                    <a:cs typeface="Times New Roman" panose="02020603050405020304" pitchFamily="18" charset="0"/>
                  </a:rPr>
                  <a:t>. </a:t>
                </a:r>
                <a:endParaRPr lang="ko-KR" altLang="ko-KR" sz="1800" kern="50" dirty="0">
                  <a:solidFill>
                    <a:srgbClr val="000000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DB84B0-3493-49B5-FBC9-77493A52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547" y="4122784"/>
                <a:ext cx="2498689" cy="681661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767E7-9652-14D5-021F-3DD26D58B6FC}"/>
                  </a:ext>
                </a:extLst>
              </p:cNvPr>
              <p:cNvSpPr txBox="1"/>
              <p:nvPr/>
            </p:nvSpPr>
            <p:spPr>
              <a:xfrm>
                <a:off x="8246111" y="5049977"/>
                <a:ext cx="3611918" cy="498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1800" i="1" kern="5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ko-K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5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ko-KR" sz="1800" b="0" i="1" kern="5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5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이</m:t>
                    </m:r>
                  </m:oMath>
                </a14:m>
                <a:r>
                  <a:rPr lang="ko-KR" altLang="en-US" sz="18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므로</a:t>
                </a:r>
                <a:r>
                  <a:rPr lang="en-US" altLang="ko-KR" sz="1800" kern="50" dirty="0">
                    <a:solidFill>
                      <a:srgbClr val="000000"/>
                    </a:solidFill>
                    <a:effectLst/>
                    <a:latin typeface="함초롬바탕" panose="02030604000101010101" pitchFamily="18" charset="-127"/>
                    <a:cs typeface="Times New Roman" panose="02020603050405020304" pitchFamily="18" charset="0"/>
                  </a:rPr>
                  <a:t>,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02767E7-9652-14D5-021F-3DD26D58B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111" y="5049977"/>
                <a:ext cx="3611918" cy="498663"/>
              </a:xfrm>
              <a:prstGeom prst="rect">
                <a:avLst/>
              </a:prstGeom>
              <a:blipFill>
                <a:blip r:embed="rId1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431EA-8684-6218-4030-49CED9D71266}"/>
                  </a:ext>
                </a:extLst>
              </p:cNvPr>
              <p:cNvSpPr txBox="1"/>
              <p:nvPr/>
            </p:nvSpPr>
            <p:spPr>
              <a:xfrm>
                <a:off x="8052005" y="5915723"/>
                <a:ext cx="203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431EA-8684-6218-4030-49CED9D7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05" y="5915723"/>
                <a:ext cx="203582" cy="276999"/>
              </a:xfrm>
              <a:prstGeom prst="rect">
                <a:avLst/>
              </a:prstGeom>
              <a:blipFill>
                <a:blip r:embed="rId13"/>
                <a:stretch>
                  <a:fillRect l="-30303" t="-28261" r="-7272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9B676-730C-B804-A01C-A9E3996D28A5}"/>
                  </a:ext>
                </a:extLst>
              </p:cNvPr>
              <p:cNvSpPr txBox="1"/>
              <p:nvPr/>
            </p:nvSpPr>
            <p:spPr>
              <a:xfrm>
                <a:off x="8361602" y="5854168"/>
                <a:ext cx="13612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𝑐𝑜𝑛𝑠𝑡</m:t>
                      </m:r>
                      <m:r>
                        <a:rPr lang="en-US" altLang="ko-KR" sz="2000" b="0" i="1" kern="5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함초롬바탕" panose="02030604000101010101" pitchFamily="18" charset="-127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9B676-730C-B804-A01C-A9E3996D2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602" y="5854168"/>
                <a:ext cx="136123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05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82853A8-2123-B93B-9C14-7570D635695E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894F8F-AE20-68D0-AB4F-D460A4DDE6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7D3E8E-1D4D-0D80-BD9E-8BF4AEE80ADB}"/>
              </a:ext>
            </a:extLst>
          </p:cNvPr>
          <p:cNvSpPr txBox="1"/>
          <p:nvPr/>
        </p:nvSpPr>
        <p:spPr>
          <a:xfrm>
            <a:off x="315396" y="246364"/>
            <a:ext cx="29148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문제 해석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F0039-A709-F4F5-BFBF-FD3A30A64949}"/>
              </a:ext>
            </a:extLst>
          </p:cNvPr>
          <p:cNvSpPr txBox="1"/>
          <p:nvPr/>
        </p:nvSpPr>
        <p:spPr>
          <a:xfrm>
            <a:off x="-936557" y="1198932"/>
            <a:ext cx="6094070" cy="395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3. </a:t>
            </a:r>
            <a:r>
              <a:rPr lang="en-US" altLang="ko-KR" sz="20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Matlab</a:t>
            </a:r>
            <a:r>
              <a:rPr lang="en-US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 </a:t>
            </a:r>
            <a:r>
              <a:rPr lang="ko-KR" alt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확인</a:t>
            </a:r>
            <a:endParaRPr lang="ko-KR" altLang="ko-KR" sz="2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0F2FC6-5407-EE20-8CF7-5ED231766545}"/>
                  </a:ext>
                </a:extLst>
              </p:cNvPr>
              <p:cNvSpPr txBox="1"/>
              <p:nvPr/>
            </p:nvSpPr>
            <p:spPr>
              <a:xfrm>
                <a:off x="412247" y="2112710"/>
                <a:ext cx="5320116" cy="561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1 </m:t>
                        </m:r>
                      </m:sub>
                    </m:sSub>
                    <m:r>
                      <a:rPr lang="en-US" altLang="ko-KR" sz="1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</a:t>
                </a:r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ko-KR" altLang="ko-KR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b>
                            </m:sSub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ko-KR" sz="14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14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4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ko-KR" altLang="ko-KR" sz="1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sz="1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20</m:t>
                                </m:r>
                              </m:sub>
                            </m:sSub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4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sub>
                            </m:sSub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sz="14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0F2FC6-5407-EE20-8CF7-5ED231766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7" y="2112710"/>
                <a:ext cx="5320116" cy="5614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62005-386B-9E32-EF07-A0FCDF80FEA0}"/>
                  </a:ext>
                </a:extLst>
              </p:cNvPr>
              <p:cNvSpPr txBox="1"/>
              <p:nvPr/>
            </p:nvSpPr>
            <p:spPr>
              <a:xfrm>
                <a:off x="315397" y="3343321"/>
                <a:ext cx="5879954" cy="504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𝜃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</m:t>
                    </m:r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𝑡𝑎𝑛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−2</m:t>
                        </m:r>
                      </m:sup>
                    </m:sSup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(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𝜑</m:t>
                        </m:r>
                      </m:e>
                      <m: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sub>
                    </m:sSub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</m:t>
                    </m:r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𝑡𝑎𝑛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−1</m:t>
                        </m:r>
                      </m:sup>
                    </m:sSup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(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20</m:t>
                            </m:r>
                          </m:sub>
                        </m:s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20</m:t>
                            </m:r>
                          </m:sub>
                        </m:sSub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10</m:t>
                            </m:r>
                          </m:sub>
                        </m:sSub>
                      </m:den>
                    </m:f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r>
                  <a:rPr lang="en-US" altLang="ko-KR" sz="16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𝛼</m:t>
                    </m:r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 </m:t>
                    </m:r>
                    <m:sSup>
                      <m:sSup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pPr>
                      <m:e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𝑡𝑎𝑛</m:t>
                        </m:r>
                      </m:e>
                      <m:sup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−1</m:t>
                        </m:r>
                      </m:sup>
                    </m:sSup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(</m:t>
                    </m:r>
                    <m:f>
                      <m:fPr>
                        <m:ctrlPr>
                          <a:rPr lang="ko-KR" altLang="ko-KR" sz="16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fPr>
                      <m:num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𝑏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𝑎</m:t>
                        </m:r>
                        <m:r>
                          <a:rPr lang="en-US" altLang="ko-KR" sz="16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함초롬바탕" panose="02030604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함초롬바탕" panose="02030604000101010101" pitchFamily="18" charset="-127"/>
                              </a:rPr>
                              <m:t>20</m:t>
                            </m:r>
                          </m:sub>
                        </m:sSub>
                      </m:den>
                    </m:f>
                    <m:r>
                      <a:rPr lang="en-US" altLang="ko-KR" sz="16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endParaRPr lang="ko-KR" altLang="ko-KR" sz="16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D62005-386B-9E32-EF07-A0FCDF80F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97" y="3343321"/>
                <a:ext cx="5879954" cy="504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916B9-5192-6152-794D-245E06331D07}"/>
                  </a:ext>
                </a:extLst>
              </p:cNvPr>
              <p:cNvSpPr txBox="1"/>
              <p:nvPr/>
            </p:nvSpPr>
            <p:spPr>
              <a:xfrm>
                <a:off x="-52093" y="4495239"/>
                <a:ext cx="6614932" cy="720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𝑡𝑎𝑛</m:t>
                          </m:r>
                        </m:e>
                        <m: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ko-KR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ko-KR" alt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8916B9-5192-6152-794D-245E0633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093" y="4495239"/>
                <a:ext cx="6614932" cy="720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0E522-42CD-49BF-237F-EDD44CC5779D}"/>
                  </a:ext>
                </a:extLst>
              </p:cNvPr>
              <p:cNvSpPr txBox="1"/>
              <p:nvPr/>
            </p:nvSpPr>
            <p:spPr>
              <a:xfrm>
                <a:off x="-148736" y="5501799"/>
                <a:ext cx="6614932" cy="1151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 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𝑐𝑜𝑠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𝑐𝑜𝑠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𝜑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𝑐𝑜𝑠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𝑠𝑖𝑛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𝑠𝑖𝑛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𝜑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함초롬바탕" panose="0203060400010101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함초롬바탕" panose="02030604000101010101" pitchFamily="18" charset="-127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𝑠𝑖𝑛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𝛼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함초롬바탕" panose="02030604000101010101" pitchFamily="18" charset="-127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0E522-42CD-49BF-237F-EDD44CC57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736" y="5501799"/>
                <a:ext cx="6614932" cy="11510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9A8C3C7-11D9-02B8-BA9D-0A9C0D761CF9}"/>
              </a:ext>
            </a:extLst>
          </p:cNvPr>
          <p:cNvSpPr txBox="1"/>
          <p:nvPr/>
        </p:nvSpPr>
        <p:spPr>
          <a:xfrm>
            <a:off x="1975428" y="1713589"/>
            <a:ext cx="1824911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링크 길이 계산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528D9-5866-761A-AF72-013B008B4FF1}"/>
              </a:ext>
            </a:extLst>
          </p:cNvPr>
          <p:cNvSpPr txBox="1"/>
          <p:nvPr/>
        </p:nvSpPr>
        <p:spPr>
          <a:xfrm>
            <a:off x="1864899" y="2994111"/>
            <a:ext cx="2045967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초기 각도 계산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56517-DF20-BE6D-E5E9-A9B479676AEA}"/>
              </a:ext>
            </a:extLst>
          </p:cNvPr>
          <p:cNvSpPr txBox="1"/>
          <p:nvPr/>
        </p:nvSpPr>
        <p:spPr>
          <a:xfrm>
            <a:off x="1023756" y="5501799"/>
            <a:ext cx="4463235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수치적 방법을 통한 각도 및 좌표 계산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96E2F-BDD7-F0C8-1CF2-5F31C08BB920}"/>
              </a:ext>
            </a:extLst>
          </p:cNvPr>
          <p:cNvSpPr txBox="1"/>
          <p:nvPr/>
        </p:nvSpPr>
        <p:spPr>
          <a:xfrm>
            <a:off x="1854856" y="4130267"/>
            <a:ext cx="1945483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바탕" panose="02030604000101010101" pitchFamily="18" charset="-127"/>
              </a:rPr>
              <a:t>최종 각도 계산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35A148-795B-8210-2CA2-53909EAF26E2}"/>
                  </a:ext>
                </a:extLst>
              </p:cNvPr>
              <p:cNvSpPr txBox="1"/>
              <p:nvPr/>
            </p:nvSpPr>
            <p:spPr>
              <a:xfrm>
                <a:off x="6299519" y="1716561"/>
                <a:ext cx="5539011" cy="1163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 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𝑐𝑜𝑠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     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1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+ 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𝑐𝑜𝑠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𝜑</m:t>
                      </m:r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𝑠𝑖𝑛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𝜃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     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+ 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𝑐𝑜𝑠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𝜑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 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35A148-795B-8210-2CA2-53909EAF2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519" y="1716561"/>
                <a:ext cx="5539011" cy="1163652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D1B56-B002-3F41-A491-A50502645125}"/>
                  </a:ext>
                </a:extLst>
              </p:cNvPr>
              <p:cNvSpPr txBox="1"/>
              <p:nvPr/>
            </p:nvSpPr>
            <p:spPr>
              <a:xfrm>
                <a:off x="5732363" y="3854905"/>
                <a:ext cx="7221792" cy="8902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𝑥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×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−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𝑦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𝑦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×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𝑥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+</m:t>
                      </m:r>
                      <m:func>
                        <m:func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함초롬바탕" panose="0203060400010101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함초롬바탕" panose="02030604000101010101" pitchFamily="18" charset="-127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𝑦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0−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𝑦</m:t>
                          </m:r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함초롬바탕" panose="02030604000101010101" pitchFamily="18" charset="-127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2D1B56-B002-3F41-A491-A50502645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363" y="3854905"/>
                <a:ext cx="7221792" cy="8902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69CE66-019C-8DCF-331E-DAD9C18F0551}"/>
                  </a:ext>
                </a:extLst>
              </p:cNvPr>
              <p:cNvSpPr txBox="1"/>
              <p:nvPr/>
            </p:nvSpPr>
            <p:spPr>
              <a:xfrm>
                <a:off x="6466196" y="5575217"/>
                <a:ext cx="5687426" cy="787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𝑥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𝑥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1+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𝑐𝑜𝑠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𝑥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𝑠𝑖𝑛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𝑦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ctr" latinLnBrk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𝑛𝑒𝑤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=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𝑦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1+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𝑠𝑖𝑛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𝑥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+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𝑐𝑜𝑠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𝜃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 ×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함초롬바탕" panose="02030604000101010101" pitchFamily="18" charset="-127"/>
                        </a:rPr>
                        <m:t>𝑦</m:t>
                      </m:r>
                      <m:sSub>
                        <m:sSub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0</m:t>
                          </m:r>
                        </m:e>
                        <m:sub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함초롬바탕" panose="02030604000101010101" pitchFamily="18" charset="-127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69CE66-019C-8DCF-331E-DAD9C18F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96" y="5575217"/>
                <a:ext cx="5687426" cy="7876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C0B91CB-669D-82C8-1378-5C7038D51F29}"/>
              </a:ext>
            </a:extLst>
          </p:cNvPr>
          <p:cNvSpPr txBox="1"/>
          <p:nvPr/>
        </p:nvSpPr>
        <p:spPr>
          <a:xfrm>
            <a:off x="7989304" y="1606696"/>
            <a:ext cx="2107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모든 궤적의 좌표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096D88-2E3C-4296-E17D-EC6D002D69D6}"/>
                  </a:ext>
                </a:extLst>
              </p:cNvPr>
              <p:cNvSpPr txBox="1"/>
              <p:nvPr/>
            </p:nvSpPr>
            <p:spPr>
              <a:xfrm>
                <a:off x="7228698" y="3343321"/>
                <a:ext cx="4609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-</a:t>
                </a:r>
                <a:r>
                  <a:rPr lang="ko-KR" altLang="ko-KR" sz="1800" dirty="0">
                    <a:effectLst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무게중심의 새로운 좌표</a:t>
                </a:r>
                <a:r>
                  <a:rPr lang="en-US" altLang="ko-KR" sz="1800" dirty="0">
                    <a:effectLst/>
                    <a:ea typeface="맑은 고딕" panose="020B0503020000020004" pitchFamily="50" charset="-127"/>
                    <a:cs typeface="함초롬바탕" panose="0203060400010101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𝑥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0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 , 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함초롬바탕" panose="02030604000101010101" pitchFamily="18" charset="-127"/>
                          </a:rPr>
                        </m:ctrlPr>
                      </m:sSub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함초롬바탕" panose="02030604000101010101" pitchFamily="18" charset="-127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함초롬바탕" panose="02030604000101010101" pitchFamily="18" charset="-127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096D88-2E3C-4296-E17D-EC6D002D6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98" y="3343321"/>
                <a:ext cx="4609832" cy="369332"/>
              </a:xfrm>
              <a:prstGeom prst="rect">
                <a:avLst/>
              </a:prstGeom>
              <a:blipFill>
                <a:blip r:embed="rId10"/>
                <a:stretch>
                  <a:fillRect l="-119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C211524-3608-D1A5-FF00-8DEB56F85B8F}"/>
              </a:ext>
            </a:extLst>
          </p:cNvPr>
          <p:cNvSpPr txBox="1"/>
          <p:nvPr/>
        </p:nvSpPr>
        <p:spPr>
          <a:xfrm>
            <a:off x="7876674" y="5132467"/>
            <a:ext cx="2543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-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기존 좌표계로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의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함초롬바탕" panose="02030604000101010101" pitchFamily="18" charset="-127"/>
              </a:rPr>
              <a:t>변환 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BA259F-2857-30B5-AAC9-8FBD956577E4}"/>
              </a:ext>
            </a:extLst>
          </p:cNvPr>
          <p:cNvCxnSpPr>
            <a:cxnSpLocks/>
          </p:cNvCxnSpPr>
          <p:nvPr/>
        </p:nvCxnSpPr>
        <p:spPr>
          <a:xfrm>
            <a:off x="6247435" y="1632337"/>
            <a:ext cx="0" cy="4560119"/>
          </a:xfrm>
          <a:prstGeom prst="line">
            <a:avLst/>
          </a:prstGeom>
          <a:ln>
            <a:solidFill>
              <a:schemeClr val="accent1">
                <a:alpha val="22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3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CA4032B-B8AD-2D30-9E22-B9B2C1B8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15" y="1356837"/>
            <a:ext cx="5002014" cy="5040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E9ACC6BD-8544-1834-9E8A-AFD7AD96F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14" y="1356836"/>
            <a:ext cx="4986111" cy="504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298224-A1C2-F64A-7C06-73C736B6CD57}"/>
              </a:ext>
            </a:extLst>
          </p:cNvPr>
          <p:cNvSpPr txBox="1"/>
          <p:nvPr/>
        </p:nvSpPr>
        <p:spPr>
          <a:xfrm>
            <a:off x="6867939" y="3429000"/>
            <a:ext cx="439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Model_1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허용 지역 상단에 고정관절이 위치할 때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65C7F-0EC2-B749-5DEF-DA573A118656}"/>
              </a:ext>
            </a:extLst>
          </p:cNvPr>
          <p:cNvSpPr txBox="1"/>
          <p:nvPr/>
        </p:nvSpPr>
        <p:spPr>
          <a:xfrm>
            <a:off x="315396" y="246364"/>
            <a:ext cx="5601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수직 이등분선 접근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A13E452-3BAF-5194-8610-15682D0C3EBC}"/>
                  </a:ext>
                </a:extLst>
              </p14:cNvPr>
              <p14:cNvContentPartPr/>
              <p14:nvPr/>
            </p14:nvContentPartPr>
            <p14:xfrm>
              <a:off x="5324370" y="1695195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A13E452-3BAF-5194-8610-15682D0C3E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8370" y="16595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7A71C317-ACEB-F104-D7D1-0E7B2F790820}"/>
                  </a:ext>
                </a:extLst>
              </p14:cNvPr>
              <p14:cNvContentPartPr/>
              <p14:nvPr/>
            </p14:nvContentPartPr>
            <p14:xfrm>
              <a:off x="4204320" y="1889595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7A71C317-ACEB-F104-D7D1-0E7B2F7908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68320" y="185395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화살표: U자형 14">
            <a:extLst>
              <a:ext uri="{FF2B5EF4-FFF2-40B4-BE49-F238E27FC236}">
                <a16:creationId xmlns:a16="http://schemas.microsoft.com/office/drawing/2014/main" id="{3CEF7544-D1C8-4A0C-75B1-4BB366F5F2BC}"/>
              </a:ext>
            </a:extLst>
          </p:cNvPr>
          <p:cNvSpPr/>
          <p:nvPr/>
        </p:nvSpPr>
        <p:spPr>
          <a:xfrm rot="12182359">
            <a:off x="3884036" y="1808456"/>
            <a:ext cx="487017" cy="457200"/>
          </a:xfrm>
          <a:prstGeom prst="uturnArrow">
            <a:avLst/>
          </a:prstGeom>
          <a:solidFill>
            <a:srgbClr val="00B05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989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CA4032B-B8AD-2D30-9E22-B9B2C1B8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15" y="1356837"/>
            <a:ext cx="5002014" cy="5040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94AE775-3612-B286-AF2F-F3EAD5179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215" y="1356837"/>
            <a:ext cx="5002014" cy="50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D4E956-5037-7EF9-6E8E-3A734E5B7838}"/>
              </a:ext>
            </a:extLst>
          </p:cNvPr>
          <p:cNvSpPr txBox="1"/>
          <p:nvPr/>
        </p:nvSpPr>
        <p:spPr>
          <a:xfrm>
            <a:off x="6867939" y="3429000"/>
            <a:ext cx="439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Model_2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허용 지역 하단에 고정관절이 위치할 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C1F6F3-61C0-3EB0-A741-396311551DFF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E4AC8-931F-1AAE-EC0E-42D3D91A974B}"/>
              </a:ext>
            </a:extLst>
          </p:cNvPr>
          <p:cNvSpPr txBox="1"/>
          <p:nvPr/>
        </p:nvSpPr>
        <p:spPr>
          <a:xfrm>
            <a:off x="315396" y="246364"/>
            <a:ext cx="62423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수직 이등분선 접근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00F5CC-5E41-244D-88D5-7808A9DECB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D31DE1D-8C12-7C9E-9E49-CA73CE606B42}"/>
                  </a:ext>
                </a:extLst>
              </p14:cNvPr>
              <p14:cNvContentPartPr/>
              <p14:nvPr/>
            </p14:nvContentPartPr>
            <p14:xfrm>
              <a:off x="3356625" y="5156595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D31DE1D-8C12-7C9E-9E49-CA73CE606B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0625" y="51209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AF2B293A-D824-B3E2-6D76-515E331B9EF2}"/>
                  </a:ext>
                </a:extLst>
              </p14:cNvPr>
              <p14:cNvContentPartPr/>
              <p14:nvPr/>
            </p14:nvContentPartPr>
            <p14:xfrm>
              <a:off x="3282105" y="5286195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AF2B293A-D824-B3E2-6D76-515E331B9E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6465" y="5250555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E282FA5-3465-638B-E559-A477EAD41E85}"/>
              </a:ext>
            </a:extLst>
          </p:cNvPr>
          <p:cNvCxnSpPr>
            <a:cxnSpLocks/>
          </p:cNvCxnSpPr>
          <p:nvPr/>
        </p:nvCxnSpPr>
        <p:spPr>
          <a:xfrm>
            <a:off x="3356624" y="5156595"/>
            <a:ext cx="504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31A909-7CE0-EE00-5B80-E8E86524A166}"/>
              </a:ext>
            </a:extLst>
          </p:cNvPr>
          <p:cNvSpPr txBox="1"/>
          <p:nvPr/>
        </p:nvSpPr>
        <p:spPr>
          <a:xfrm>
            <a:off x="3821430" y="4983480"/>
            <a:ext cx="12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2"/>
                </a:solidFill>
              </a:rPr>
              <a:t>구동점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CA4032B-B8AD-2D30-9E22-B9B2C1B8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15" y="1364457"/>
            <a:ext cx="5002014" cy="5040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F8A83-AFE8-A88A-3CD2-224074F411CD}"/>
              </a:ext>
            </a:extLst>
          </p:cNvPr>
          <p:cNvSpPr txBox="1"/>
          <p:nvPr/>
        </p:nvSpPr>
        <p:spPr>
          <a:xfrm>
            <a:off x="6768548" y="3429000"/>
            <a:ext cx="4631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Model_3</a:t>
            </a:r>
          </a:p>
          <a:p>
            <a:pPr algn="ctr"/>
            <a:endParaRPr lang="en-US" altLang="ko-KR" dirty="0"/>
          </a:p>
          <a:p>
            <a:r>
              <a:rPr lang="ko-KR" altLang="en-US" dirty="0"/>
              <a:t>허용 지역 상</a:t>
            </a:r>
            <a:r>
              <a:rPr lang="en-US" altLang="ko-KR" dirty="0"/>
              <a:t>,</a:t>
            </a:r>
            <a:r>
              <a:rPr lang="ko-KR" altLang="en-US" dirty="0"/>
              <a:t>하단에 고정관절이 위치할 때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6B5A5-E20B-A1B2-F3EB-AAC07D79536F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AEC56-CDA3-0742-6099-F1BFB944CD16}"/>
              </a:ext>
            </a:extLst>
          </p:cNvPr>
          <p:cNvSpPr txBox="1"/>
          <p:nvPr/>
        </p:nvSpPr>
        <p:spPr>
          <a:xfrm>
            <a:off x="315396" y="246364"/>
            <a:ext cx="469414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수직 이등분선 접근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435A56-7ED3-70FF-F4E0-7CCC22E0A3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4A1FB8E-8099-5BE8-A01B-E34F628B1504}"/>
                  </a:ext>
                </a:extLst>
              </p14:cNvPr>
              <p14:cNvContentPartPr/>
              <p14:nvPr/>
            </p14:nvContentPartPr>
            <p14:xfrm>
              <a:off x="5393025" y="1779015"/>
              <a:ext cx="36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4A1FB8E-8099-5BE8-A01B-E34F628B15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025" y="174337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C637B18-0250-D790-D796-9BE4FCB3B56B}"/>
                  </a:ext>
                </a:extLst>
              </p14:cNvPr>
              <p14:cNvContentPartPr/>
              <p14:nvPr/>
            </p14:nvContentPartPr>
            <p14:xfrm>
              <a:off x="2196195" y="5316525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C637B18-0250-D790-D796-9BE4FCB3B5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555" y="5280885"/>
                <a:ext cx="72000" cy="72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화살표: U자형 15">
            <a:extLst>
              <a:ext uri="{FF2B5EF4-FFF2-40B4-BE49-F238E27FC236}">
                <a16:creationId xmlns:a16="http://schemas.microsoft.com/office/drawing/2014/main" id="{9695ADB0-079A-EB35-B713-64AB87B41C51}"/>
              </a:ext>
            </a:extLst>
          </p:cNvPr>
          <p:cNvSpPr/>
          <p:nvPr/>
        </p:nvSpPr>
        <p:spPr>
          <a:xfrm rot="12182359">
            <a:off x="5079941" y="1649896"/>
            <a:ext cx="487017" cy="457200"/>
          </a:xfrm>
          <a:prstGeom prst="utur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811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05739F5-0BD5-7CB3-B696-A09456C57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750836" y="127603"/>
            <a:ext cx="1240176" cy="23752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C9D75C-F4F6-7E67-B1A7-F9157163E6C4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E6073D9-A585-83D9-57FF-0521464223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00272"/>
            <a:ext cx="1239520" cy="236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361029CB-F4FF-E4B8-253E-456B42B6AA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537" y="1642512"/>
                <a:ext cx="10515600" cy="5402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일정함을 보이기 위한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ko-KR" sz="2000" dirty="0"/>
                  <a:t>( 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time  </a:t>
                </a:r>
                <a:r>
                  <a:rPr lang="en-US" altLang="ko-KR" sz="2000" dirty="0"/>
                  <a:t>) – </a:t>
                </a:r>
                <a:r>
                  <a:rPr lang="en-US" altLang="ko-KR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ko-KR" sz="2000" dirty="0"/>
                  <a:t>( </a:t>
                </a:r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altLang="ko-KR" sz="2000" dirty="0"/>
                  <a:t>-</a:t>
                </a:r>
                <a:r>
                  <a:rPr lang="en-US" altLang="ko-KR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velocity  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 그래프 </a:t>
                </a:r>
                <a:r>
                  <a:rPr lang="en-US" altLang="ko-KR" sz="2000" dirty="0"/>
                  <a:t>(Adams)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" name="내용 개체 틀 2">
                <a:extLst>
                  <a:ext uri="{FF2B5EF4-FFF2-40B4-BE49-F238E27FC236}">
                    <a16:creationId xmlns:a16="http://schemas.microsoft.com/office/drawing/2014/main" id="{361029CB-F4FF-E4B8-253E-456B42B6A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37" y="1642512"/>
                <a:ext cx="10515600" cy="540249"/>
              </a:xfrm>
              <a:prstGeom prst="rect">
                <a:avLst/>
              </a:prstGeom>
              <a:blipFill>
                <a:blip r:embed="rId3"/>
                <a:stretch>
                  <a:fillRect t="-6742" b="-22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35190837-DAC3-7BF0-C52B-837B622F0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168" y="2336776"/>
            <a:ext cx="3777663" cy="2962809"/>
          </a:xfrm>
          <a:prstGeom prst="rect">
            <a:avLst/>
          </a:prstGeom>
        </p:spPr>
      </p:pic>
      <p:pic>
        <p:nvPicPr>
          <p:cNvPr id="4" name="그림 3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925A0B7C-D9AB-4B8B-9822-E48EAB975F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435" y="2336777"/>
            <a:ext cx="3777663" cy="2962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A96A64-287D-B1FF-ACE6-8C3B5D5FBABF}"/>
              </a:ext>
            </a:extLst>
          </p:cNvPr>
          <p:cNvSpPr txBox="1"/>
          <p:nvPr/>
        </p:nvSpPr>
        <p:spPr>
          <a:xfrm>
            <a:off x="1156815" y="5812788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9BD44-4A7D-D02B-EC3D-44E323CDEAFF}"/>
              </a:ext>
            </a:extLst>
          </p:cNvPr>
          <p:cNvSpPr txBox="1"/>
          <p:nvPr/>
        </p:nvSpPr>
        <p:spPr>
          <a:xfrm>
            <a:off x="5395745" y="5812788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Model_2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50737-082E-CA46-D65D-5CE6AD2F340C}"/>
              </a:ext>
            </a:extLst>
          </p:cNvPr>
          <p:cNvSpPr txBox="1"/>
          <p:nvPr/>
        </p:nvSpPr>
        <p:spPr>
          <a:xfrm>
            <a:off x="9637653" y="5781450"/>
            <a:ext cx="1113183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Model_3</a:t>
            </a:r>
            <a:endParaRPr lang="ko-KR" altLang="en-US" dirty="0"/>
          </a:p>
        </p:txBody>
      </p:sp>
      <p:pic>
        <p:nvPicPr>
          <p:cNvPr id="8" name="그림 7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F679E5CE-D947-B6A1-43A9-A50F9CBAF0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" y="2352776"/>
            <a:ext cx="3777663" cy="296280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4569DF-3CB2-02EB-CA07-65AB1D7D00BF}"/>
              </a:ext>
            </a:extLst>
          </p:cNvPr>
          <p:cNvSpPr/>
          <p:nvPr/>
        </p:nvSpPr>
        <p:spPr>
          <a:xfrm>
            <a:off x="0" y="0"/>
            <a:ext cx="12192000" cy="1145309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3500" spc="-300" dirty="0">
              <a:solidFill>
                <a:schemeClr val="bg1"/>
              </a:solidFill>
              <a:latin typeface="휴먼엑스포" panose="02030504000101010101" pitchFamily="18" charset="-127"/>
              <a:ea typeface="휴먼엑스포" panose="02030504000101010101" pitchFamily="18" charset="-127"/>
              <a:cs typeface="Narkisim" panose="020F0502020204030204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CB73C-7262-BA84-9497-1D2843DF99E2}"/>
              </a:ext>
            </a:extLst>
          </p:cNvPr>
          <p:cNvSpPr txBox="1"/>
          <p:nvPr/>
        </p:nvSpPr>
        <p:spPr>
          <a:xfrm>
            <a:off x="315396" y="246364"/>
            <a:ext cx="31168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accent1">
                    <a:lumMod val="40000"/>
                    <a:lumOff val="6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en-US" altLang="ko-KR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Adams</a:t>
            </a:r>
            <a:r>
              <a:rPr lang="ko-KR" altLang="en-US" sz="3500" dirty="0">
                <a:solidFill>
                  <a:schemeClr val="bg1">
                    <a:lumMod val="9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해석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8A4C908-D796-858A-BD18-71EEECBB3C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" t="69423" r="39711" b="10999"/>
          <a:stretch/>
        </p:blipFill>
        <p:spPr>
          <a:xfrm>
            <a:off x="10840578" y="120150"/>
            <a:ext cx="1239520" cy="23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564</Words>
  <Application>Microsoft Office PowerPoint</Application>
  <PresentationFormat>와이드스크린</PresentationFormat>
  <Paragraphs>84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HY헤드라인M</vt:lpstr>
      <vt:lpstr>Pretendard Medium</vt:lpstr>
      <vt:lpstr>맑은 고딕</vt:lpstr>
      <vt:lpstr>함초롬바탕</vt:lpstr>
      <vt:lpstr>휴먼엑스포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박주한</dc:creator>
  <cp:lastModifiedBy>박주한</cp:lastModifiedBy>
  <cp:revision>11</cp:revision>
  <dcterms:created xsi:type="dcterms:W3CDTF">2024-06-07T08:35:30Z</dcterms:created>
  <dcterms:modified xsi:type="dcterms:W3CDTF">2024-06-08T11:18:00Z</dcterms:modified>
</cp:coreProperties>
</file>