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3" r:id="rId6"/>
    <p:sldId id="260" r:id="rId7"/>
    <p:sldId id="259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5B522-2FE4-FD4F-B246-6803C14D256F}" type="datetimeFigureOut">
              <a:rPr kumimoji="1" lang="ja-JP" altLang="en-US" smtClean="0"/>
              <a:t>2016/02/09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3B60-885B-C146-B751-BDCB67DDC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05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3B60-885B-C146-B751-BDCB67DDC68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37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A6FE-6B82-2548-BBCB-4D8F28F5E99A}" type="datetimeFigureOut">
              <a:rPr kumimoji="1" lang="ja-JP" altLang="en-US" smtClean="0"/>
              <a:t>2016/02/08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7B20-DDF3-3F46-847D-ED6BBBBC6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15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A6FE-6B82-2548-BBCB-4D8F28F5E99A}" type="datetimeFigureOut">
              <a:rPr kumimoji="1" lang="ja-JP" altLang="en-US" smtClean="0"/>
              <a:t>2016/02/08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7B20-DDF3-3F46-847D-ED6BBBBC6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2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A6FE-6B82-2548-BBCB-4D8F28F5E99A}" type="datetimeFigureOut">
              <a:rPr kumimoji="1" lang="ja-JP" altLang="en-US" smtClean="0"/>
              <a:t>2016/02/08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7B20-DDF3-3F46-847D-ED6BBBBC6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93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A6FE-6B82-2548-BBCB-4D8F28F5E99A}" type="datetimeFigureOut">
              <a:rPr kumimoji="1" lang="ja-JP" altLang="en-US" smtClean="0"/>
              <a:t>2016/02/08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7B20-DDF3-3F46-847D-ED6BBBBC6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56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A6FE-6B82-2548-BBCB-4D8F28F5E99A}" type="datetimeFigureOut">
              <a:rPr kumimoji="1" lang="ja-JP" altLang="en-US" smtClean="0"/>
              <a:t>2016/02/08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7B20-DDF3-3F46-847D-ED6BBBBC6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32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A6FE-6B82-2548-BBCB-4D8F28F5E99A}" type="datetimeFigureOut">
              <a:rPr kumimoji="1" lang="ja-JP" altLang="en-US" smtClean="0"/>
              <a:t>2016/02/08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7B20-DDF3-3F46-847D-ED6BBBBC6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8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A6FE-6B82-2548-BBCB-4D8F28F5E99A}" type="datetimeFigureOut">
              <a:rPr kumimoji="1" lang="ja-JP" altLang="en-US" smtClean="0"/>
              <a:t>2016/02/08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7B20-DDF3-3F46-847D-ED6BBBBC6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A6FE-6B82-2548-BBCB-4D8F28F5E99A}" type="datetimeFigureOut">
              <a:rPr kumimoji="1" lang="ja-JP" altLang="en-US" smtClean="0"/>
              <a:t>2016/02/08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7B20-DDF3-3F46-847D-ED6BBBBC6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24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A6FE-6B82-2548-BBCB-4D8F28F5E99A}" type="datetimeFigureOut">
              <a:rPr kumimoji="1" lang="ja-JP" altLang="en-US" smtClean="0"/>
              <a:t>2016/02/08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7B20-DDF3-3F46-847D-ED6BBBBC6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8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A6FE-6B82-2548-BBCB-4D8F28F5E99A}" type="datetimeFigureOut">
              <a:rPr kumimoji="1" lang="ja-JP" altLang="en-US" smtClean="0"/>
              <a:t>2016/02/08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7B20-DDF3-3F46-847D-ED6BBBBC6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62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A6FE-6B82-2548-BBCB-4D8F28F5E99A}" type="datetimeFigureOut">
              <a:rPr kumimoji="1" lang="ja-JP" altLang="en-US" smtClean="0"/>
              <a:t>2016/02/08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7B20-DDF3-3F46-847D-ED6BBBBC6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48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A6FE-6B82-2548-BBCB-4D8F28F5E99A}" type="datetimeFigureOut">
              <a:rPr kumimoji="1" lang="ja-JP" altLang="en-US" smtClean="0"/>
              <a:t>2016/02/08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D7B20-DDF3-3F46-847D-ED6BBBBC6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20553" y="549169"/>
            <a:ext cx="16360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00" dirty="0" smtClean="0">
                <a:latin typeface="Marion Regular"/>
                <a:cs typeface="Marion Regular"/>
              </a:rPr>
              <a:t>C program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7799" y="1456777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7799" y="1456775"/>
            <a:ext cx="14415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300" dirty="0" err="1" smtClean="0">
                <a:latin typeface="Marion Regular"/>
                <a:cs typeface="Marion Regular"/>
              </a:rPr>
              <a:t>CompCert</a:t>
            </a:r>
            <a:endParaRPr lang="en-US" altLang="ja-JP" sz="2300" dirty="0" smtClean="0">
              <a:latin typeface="Marion Regular"/>
              <a:cs typeface="Marion Regular"/>
            </a:endParaRPr>
          </a:p>
          <a:p>
            <a:pPr algn="ctr"/>
            <a:r>
              <a:rPr kumimoji="1" lang="en-US" altLang="ja-JP" sz="2300" dirty="0" err="1" smtClean="0">
                <a:latin typeface="Marion Regular"/>
                <a:cs typeface="Marion Regular"/>
              </a:rPr>
              <a:t>FrontEnd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41396" y="1457559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49166" y="1505001"/>
            <a:ext cx="14415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00" dirty="0" smtClean="0">
                <a:latin typeface="Marion Regular"/>
                <a:cs typeface="Marion Regular"/>
              </a:rPr>
              <a:t>Constraint</a:t>
            </a:r>
          </a:p>
          <a:p>
            <a:pPr algn="ctr"/>
            <a:r>
              <a:rPr lang="en-US" altLang="ja-JP" sz="2300" dirty="0" smtClean="0">
                <a:latin typeface="Marion Regular"/>
                <a:cs typeface="Marion Regular"/>
              </a:rPr>
              <a:t>Generator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987170" y="1457559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94940" y="1500388"/>
            <a:ext cx="14415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00" dirty="0" smtClean="0">
                <a:latin typeface="Marion Regular"/>
                <a:cs typeface="Marion Regular"/>
              </a:rPr>
              <a:t>Constraint</a:t>
            </a:r>
          </a:p>
          <a:p>
            <a:pPr algn="ctr"/>
            <a:r>
              <a:rPr lang="en-US" altLang="ja-JP" sz="2300" dirty="0" smtClean="0">
                <a:latin typeface="Marion Regular"/>
                <a:cs typeface="Marion Regular"/>
              </a:rPr>
              <a:t>Reducer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241396" y="3142633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41395" y="3192652"/>
            <a:ext cx="14337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300" dirty="0" err="1" smtClean="0">
                <a:latin typeface="Marion Regular"/>
                <a:cs typeface="Marion Regular"/>
              </a:rPr>
              <a:t>CompCertBackEnd</a:t>
            </a:r>
            <a:endParaRPr lang="en-US" altLang="ja-JP" sz="2300" dirty="0" smtClean="0">
              <a:latin typeface="Marion Regular"/>
              <a:cs typeface="Marion Regular"/>
            </a:endParaRPr>
          </a:p>
        </p:txBody>
      </p:sp>
      <p:sp>
        <p:nvSpPr>
          <p:cNvPr id="17" name="ひし形 16"/>
          <p:cNvSpPr/>
          <p:nvPr/>
        </p:nvSpPr>
        <p:spPr>
          <a:xfrm>
            <a:off x="5987170" y="3043550"/>
            <a:ext cx="1441532" cy="1098424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75451" y="3358182"/>
            <a:ext cx="12699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300" dirty="0" smtClean="0">
                <a:latin typeface="Marion Regular"/>
                <a:cs typeface="Marion Regular"/>
              </a:rPr>
              <a:t>Z3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987170" y="4747196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14641" y="4777629"/>
            <a:ext cx="1586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300" dirty="0" smtClean="0">
                <a:latin typeface="Marion Regular"/>
                <a:cs typeface="Marion Regular"/>
              </a:rPr>
              <a:t>Type Error</a:t>
            </a:r>
          </a:p>
          <a:p>
            <a:pPr algn="ctr"/>
            <a:r>
              <a:rPr kumimoji="1" lang="en-US" altLang="ja-JP" sz="2300" dirty="0" smtClean="0">
                <a:latin typeface="Marion Regular"/>
                <a:cs typeface="Marion Regular"/>
              </a:rPr>
              <a:t>Slicer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cxnSp>
        <p:nvCxnSpPr>
          <p:cNvPr id="22" name="直線矢印コネクタ 21"/>
          <p:cNvCxnSpPr>
            <a:endCxn id="10" idx="0"/>
          </p:cNvCxnSpPr>
          <p:nvPr/>
        </p:nvCxnSpPr>
        <p:spPr>
          <a:xfrm>
            <a:off x="1338565" y="995445"/>
            <a:ext cx="0" cy="461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3"/>
            <a:endCxn id="11" idx="1"/>
          </p:cNvCxnSpPr>
          <p:nvPr/>
        </p:nvCxnSpPr>
        <p:spPr>
          <a:xfrm>
            <a:off x="2059331" y="1906906"/>
            <a:ext cx="1182065" cy="782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690698" y="1868297"/>
            <a:ext cx="1304242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3" idx="2"/>
            <a:endCxn id="17" idx="0"/>
          </p:cNvCxnSpPr>
          <p:nvPr/>
        </p:nvCxnSpPr>
        <p:spPr>
          <a:xfrm>
            <a:off x="6707936" y="2357817"/>
            <a:ext cx="0" cy="6857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7" idx="1"/>
            <a:endCxn id="15" idx="3"/>
          </p:cNvCxnSpPr>
          <p:nvPr/>
        </p:nvCxnSpPr>
        <p:spPr>
          <a:xfrm flipH="1">
            <a:off x="4682928" y="3592762"/>
            <a:ext cx="130424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5" idx="2"/>
          </p:cNvCxnSpPr>
          <p:nvPr/>
        </p:nvCxnSpPr>
        <p:spPr>
          <a:xfrm>
            <a:off x="3962162" y="4042891"/>
            <a:ext cx="7770" cy="7315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9" idx="2"/>
          </p:cNvCxnSpPr>
          <p:nvPr/>
        </p:nvCxnSpPr>
        <p:spPr>
          <a:xfrm>
            <a:off x="6707936" y="5647454"/>
            <a:ext cx="0" cy="503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7" idx="2"/>
            <a:endCxn id="19" idx="0"/>
          </p:cNvCxnSpPr>
          <p:nvPr/>
        </p:nvCxnSpPr>
        <p:spPr>
          <a:xfrm>
            <a:off x="6707936" y="4141974"/>
            <a:ext cx="0" cy="6052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249166" y="4719219"/>
            <a:ext cx="14415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300" dirty="0" smtClean="0">
                <a:latin typeface="Marion Regular"/>
                <a:cs typeface="Marion Regular"/>
              </a:rPr>
              <a:t>Output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94940" y="6150655"/>
            <a:ext cx="14415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00" dirty="0" smtClean="0">
                <a:latin typeface="Marion Regular"/>
                <a:cs typeface="Marion Regular"/>
              </a:rPr>
              <a:t>Slice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79246" y="1261357"/>
            <a:ext cx="106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latin typeface="Marion Regular"/>
                <a:cs typeface="Marion Regular"/>
              </a:rPr>
              <a:t>Clight</a:t>
            </a:r>
            <a:r>
              <a:rPr kumimoji="1" lang="en-US" altLang="ja-JP" dirty="0" smtClean="0">
                <a:latin typeface="Marion Regular"/>
                <a:cs typeface="Marion Regular"/>
              </a:rPr>
              <a:t> AST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90698" y="1471403"/>
            <a:ext cx="130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Marion Regular"/>
                <a:cs typeface="Marion Regular"/>
              </a:rPr>
              <a:t>Constraints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707936" y="2464447"/>
            <a:ext cx="130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Marion Regular"/>
                <a:cs typeface="Marion Regular"/>
              </a:rPr>
              <a:t>Constraints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740131" y="3173516"/>
            <a:ext cx="130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>
                <a:latin typeface="Marion Regular"/>
                <a:cs typeface="Marion Regular"/>
              </a:rPr>
              <a:t>Satisfiable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07936" y="4172617"/>
            <a:ext cx="147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>
                <a:latin typeface="Marion Regular"/>
                <a:cs typeface="Marion Regular"/>
              </a:rPr>
              <a:t>Unsatisfiable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2139416" y="480557"/>
            <a:ext cx="0" cy="247145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2139416" y="2952015"/>
            <a:ext cx="268857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>
            <a:off x="4827986" y="2952015"/>
            <a:ext cx="0" cy="22718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>
            <a:off x="514833" y="5223905"/>
            <a:ext cx="4313153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V="1">
            <a:off x="514833" y="480557"/>
            <a:ext cx="0" cy="47433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514833" y="491999"/>
            <a:ext cx="1624583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3043233" y="1261357"/>
            <a:ext cx="0" cy="12030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3043233" y="2464447"/>
            <a:ext cx="513688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8180118" y="2464447"/>
            <a:ext cx="0" cy="21580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H="1">
            <a:off x="5743244" y="4622535"/>
            <a:ext cx="243687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5743244" y="4622535"/>
            <a:ext cx="0" cy="201309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5743244" y="6635631"/>
            <a:ext cx="312331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V="1">
            <a:off x="8866562" y="1261358"/>
            <a:ext cx="0" cy="537427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 flipH="1">
            <a:off x="3043234" y="1261357"/>
            <a:ext cx="582332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423308" y="5269314"/>
            <a:ext cx="183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latin typeface="Marion Regular"/>
                <a:cs typeface="Marion Regular"/>
              </a:rPr>
              <a:t>CompCert</a:t>
            </a:r>
            <a:endParaRPr kumimoji="1" lang="ja-JP" altLang="en-US" sz="2400" dirty="0">
              <a:latin typeface="Marion Regular"/>
              <a:cs typeface="Marion Regular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7356387" y="696000"/>
            <a:ext cx="153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ＭＳ 明朝"/>
                <a:ea typeface="ＭＳ 明朝"/>
                <a:cs typeface="ＭＳ 明朝"/>
              </a:rPr>
              <a:t>本研究</a:t>
            </a:r>
            <a:endParaRPr kumimoji="1" lang="ja-JP" altLang="en-US" sz="2400" dirty="0">
              <a:latin typeface="ＭＳ 明朝"/>
              <a:ea typeface="ＭＳ 明朝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5769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/>
          <p:cNvSpPr/>
          <p:nvPr/>
        </p:nvSpPr>
        <p:spPr>
          <a:xfrm>
            <a:off x="5743244" y="4622535"/>
            <a:ext cx="3043233" cy="2013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8180118" y="1261357"/>
            <a:ext cx="686444" cy="53742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043234" y="1261357"/>
            <a:ext cx="5823328" cy="1203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20553" y="491999"/>
            <a:ext cx="1618863" cy="4731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0553" y="549169"/>
            <a:ext cx="16360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00" dirty="0" smtClean="0">
                <a:latin typeface="Marion Regular"/>
                <a:cs typeface="Marion Regular"/>
              </a:rPr>
              <a:t>C program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7799" y="1456777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7799" y="1456775"/>
            <a:ext cx="14415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300" dirty="0" err="1" smtClean="0">
                <a:latin typeface="Marion Regular"/>
                <a:cs typeface="Marion Regular"/>
              </a:rPr>
              <a:t>CompCert</a:t>
            </a:r>
            <a:endParaRPr lang="en-US" altLang="ja-JP" sz="2300" dirty="0" smtClean="0">
              <a:latin typeface="Marion Regular"/>
              <a:cs typeface="Marion Regular"/>
            </a:endParaRPr>
          </a:p>
          <a:p>
            <a:pPr algn="ctr"/>
            <a:r>
              <a:rPr kumimoji="1" lang="en-US" altLang="ja-JP" sz="2300" dirty="0" err="1" smtClean="0">
                <a:latin typeface="Marion Regular"/>
                <a:cs typeface="Marion Regular"/>
              </a:rPr>
              <a:t>FrontEnd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41396" y="1457559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49166" y="1505001"/>
            <a:ext cx="14415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00" dirty="0" smtClean="0">
                <a:latin typeface="Marion Regular"/>
                <a:cs typeface="Marion Regular"/>
              </a:rPr>
              <a:t>Constraint</a:t>
            </a:r>
          </a:p>
          <a:p>
            <a:pPr algn="ctr"/>
            <a:r>
              <a:rPr lang="en-US" altLang="ja-JP" sz="2300" dirty="0" smtClean="0">
                <a:latin typeface="Marion Regular"/>
                <a:cs typeface="Marion Regular"/>
              </a:rPr>
              <a:t>Generator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87170" y="1457559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94940" y="1500388"/>
            <a:ext cx="14415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00" dirty="0" smtClean="0">
                <a:latin typeface="Marion Regular"/>
                <a:cs typeface="Marion Regular"/>
              </a:rPr>
              <a:t>Constraint</a:t>
            </a:r>
          </a:p>
          <a:p>
            <a:pPr algn="ctr"/>
            <a:r>
              <a:rPr lang="en-US" altLang="ja-JP" sz="2300" dirty="0" smtClean="0">
                <a:latin typeface="Marion Regular"/>
                <a:cs typeface="Marion Regular"/>
              </a:rPr>
              <a:t>Reducer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17799" y="3106387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9454" y="3142738"/>
            <a:ext cx="14337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300" dirty="0" err="1" smtClean="0">
                <a:latin typeface="Marion Regular"/>
                <a:cs typeface="Marion Regular"/>
              </a:rPr>
              <a:t>CompCertBackEnd</a:t>
            </a:r>
            <a:endParaRPr lang="en-US" altLang="ja-JP" sz="2300" dirty="0" smtClean="0">
              <a:latin typeface="Marion Regular"/>
              <a:cs typeface="Marion Regular"/>
            </a:endParaRPr>
          </a:p>
        </p:txBody>
      </p:sp>
      <p:sp>
        <p:nvSpPr>
          <p:cNvPr id="13" name="ひし形 12"/>
          <p:cNvSpPr/>
          <p:nvPr/>
        </p:nvSpPr>
        <p:spPr>
          <a:xfrm>
            <a:off x="5987170" y="3043550"/>
            <a:ext cx="1441532" cy="1098424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75451" y="3358182"/>
            <a:ext cx="12699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300" dirty="0" smtClean="0">
                <a:latin typeface="Marion Regular"/>
                <a:cs typeface="Marion Regular"/>
              </a:rPr>
              <a:t>Z3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987170" y="4747196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14641" y="4777629"/>
            <a:ext cx="1586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300" dirty="0" smtClean="0">
                <a:latin typeface="Marion Regular"/>
                <a:cs typeface="Marion Regular"/>
              </a:rPr>
              <a:t>Type Error</a:t>
            </a:r>
          </a:p>
          <a:p>
            <a:pPr algn="ctr"/>
            <a:r>
              <a:rPr kumimoji="1" lang="en-US" altLang="ja-JP" sz="2300" dirty="0" smtClean="0">
                <a:latin typeface="Marion Regular"/>
                <a:cs typeface="Marion Regular"/>
              </a:rPr>
              <a:t>Slicer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cxnSp>
        <p:nvCxnSpPr>
          <p:cNvPr id="17" name="直線矢印コネクタ 16"/>
          <p:cNvCxnSpPr>
            <a:endCxn id="6" idx="0"/>
          </p:cNvCxnSpPr>
          <p:nvPr/>
        </p:nvCxnSpPr>
        <p:spPr>
          <a:xfrm>
            <a:off x="1338565" y="995445"/>
            <a:ext cx="0" cy="4613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7" idx="1"/>
          </p:cNvCxnSpPr>
          <p:nvPr/>
        </p:nvCxnSpPr>
        <p:spPr>
          <a:xfrm>
            <a:off x="2059331" y="1906906"/>
            <a:ext cx="1182065" cy="782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690698" y="1868297"/>
            <a:ext cx="1304242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13" idx="0"/>
          </p:cNvCxnSpPr>
          <p:nvPr/>
        </p:nvCxnSpPr>
        <p:spPr>
          <a:xfrm>
            <a:off x="6707936" y="2357817"/>
            <a:ext cx="0" cy="6857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3" idx="1"/>
          </p:cNvCxnSpPr>
          <p:nvPr/>
        </p:nvCxnSpPr>
        <p:spPr>
          <a:xfrm flipH="1" flipV="1">
            <a:off x="2059331" y="2300607"/>
            <a:ext cx="3927839" cy="12921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1" idx="2"/>
          </p:cNvCxnSpPr>
          <p:nvPr/>
        </p:nvCxnSpPr>
        <p:spPr>
          <a:xfrm>
            <a:off x="1338565" y="4006645"/>
            <a:ext cx="7770" cy="7315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5" idx="2"/>
          </p:cNvCxnSpPr>
          <p:nvPr/>
        </p:nvCxnSpPr>
        <p:spPr>
          <a:xfrm>
            <a:off x="6707936" y="5647454"/>
            <a:ext cx="0" cy="503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2"/>
            <a:endCxn id="15" idx="0"/>
          </p:cNvCxnSpPr>
          <p:nvPr/>
        </p:nvCxnSpPr>
        <p:spPr>
          <a:xfrm>
            <a:off x="6707936" y="4141974"/>
            <a:ext cx="0" cy="6052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17799" y="4719219"/>
            <a:ext cx="14415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300" dirty="0" smtClean="0">
                <a:latin typeface="Marion Regular"/>
                <a:cs typeface="Marion Regular"/>
              </a:rPr>
              <a:t>Output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94940" y="6150655"/>
            <a:ext cx="14415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00" dirty="0" smtClean="0">
                <a:latin typeface="Marion Regular"/>
                <a:cs typeface="Marion Regular"/>
              </a:rPr>
              <a:t>Slice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79246" y="1261357"/>
            <a:ext cx="106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latin typeface="Marion Regular"/>
                <a:cs typeface="Marion Regular"/>
              </a:rPr>
              <a:t>Clight</a:t>
            </a:r>
            <a:r>
              <a:rPr kumimoji="1" lang="en-US" altLang="ja-JP" dirty="0" smtClean="0">
                <a:latin typeface="Marion Regular"/>
                <a:cs typeface="Marion Regular"/>
              </a:rPr>
              <a:t> AST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90698" y="1471403"/>
            <a:ext cx="130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Marion Regular"/>
                <a:cs typeface="Marion Regular"/>
              </a:rPr>
              <a:t>Constraints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707936" y="2464447"/>
            <a:ext cx="130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Marion Regular"/>
                <a:cs typeface="Marion Regular"/>
              </a:rPr>
              <a:t>Constraints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21906" y="3329556"/>
            <a:ext cx="130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>
                <a:latin typeface="Marion Regular"/>
                <a:cs typeface="Marion Regular"/>
              </a:rPr>
              <a:t>Satisfiable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707936" y="4172617"/>
            <a:ext cx="147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>
                <a:latin typeface="Marion Regular"/>
                <a:cs typeface="Marion Regular"/>
              </a:rPr>
              <a:t>Unsatisfiable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3308" y="5269314"/>
            <a:ext cx="183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latin typeface="Marion Regular"/>
                <a:cs typeface="Marion Regular"/>
              </a:rPr>
              <a:t>CompCert</a:t>
            </a:r>
            <a:endParaRPr kumimoji="1" lang="ja-JP" altLang="en-US" sz="2400" dirty="0">
              <a:latin typeface="Marion Regular"/>
              <a:cs typeface="Marion Regular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356387" y="696000"/>
            <a:ext cx="153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ＭＳ 明朝"/>
                <a:ea typeface="ＭＳ 明朝"/>
                <a:cs typeface="ＭＳ 明朝"/>
              </a:rPr>
              <a:t>本研究</a:t>
            </a:r>
            <a:endParaRPr kumimoji="1" lang="ja-JP" altLang="en-US" sz="2400" dirty="0">
              <a:latin typeface="ＭＳ 明朝"/>
              <a:ea typeface="ＭＳ 明朝"/>
              <a:cs typeface="ＭＳ 明朝"/>
            </a:endParaRPr>
          </a:p>
        </p:txBody>
      </p:sp>
      <p:cxnSp>
        <p:nvCxnSpPr>
          <p:cNvPr id="57" name="直線矢印コネクタ 56"/>
          <p:cNvCxnSpPr>
            <a:stCxn id="5" idx="2"/>
            <a:endCxn id="11" idx="0"/>
          </p:cNvCxnSpPr>
          <p:nvPr/>
        </p:nvCxnSpPr>
        <p:spPr>
          <a:xfrm>
            <a:off x="1338565" y="2357035"/>
            <a:ext cx="0" cy="7493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3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/>
        </p:nvSpPr>
        <p:spPr>
          <a:xfrm>
            <a:off x="4298589" y="4719219"/>
            <a:ext cx="3289072" cy="194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116017" y="1090456"/>
            <a:ext cx="4471644" cy="1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20553" y="491999"/>
            <a:ext cx="1618863" cy="47319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0553" y="724102"/>
            <a:ext cx="163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mtClean="0">
                <a:latin typeface="Marion Regular"/>
                <a:cs typeface="Marion Regular"/>
              </a:rPr>
              <a:t>C</a:t>
            </a:r>
            <a:r>
              <a:rPr kumimoji="1" lang="ja-JP" altLang="en-US" smtClean="0">
                <a:latin typeface="Marion Regular"/>
                <a:cs typeface="Marion Regular"/>
              </a:rPr>
              <a:t>プログラム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7799" y="1456777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7799" y="1614518"/>
            <a:ext cx="14415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mtClean="0">
                <a:latin typeface="Marion Regular"/>
                <a:cs typeface="Marion Regular"/>
              </a:rPr>
              <a:t>CompCert</a:t>
            </a:r>
          </a:p>
          <a:p>
            <a:pPr algn="ctr"/>
            <a:r>
              <a:rPr lang="ja-JP" altLang="en-US" sz="1600" smtClean="0">
                <a:latin typeface="Marion Regular"/>
                <a:cs typeface="Marion Regular"/>
              </a:rPr>
              <a:t>フロントエンド</a:t>
            </a:r>
            <a:endParaRPr lang="en-US" altLang="ja-JP" sz="1600" dirty="0" smtClean="0">
              <a:latin typeface="Marion Regular"/>
              <a:cs typeface="Marion Regular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41396" y="1457559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41396" y="1684550"/>
            <a:ext cx="14415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300" smtClean="0">
                <a:latin typeface="Marion Regular"/>
                <a:cs typeface="Marion Regular"/>
              </a:rPr>
              <a:t>制約生成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17799" y="3106387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9454" y="3227437"/>
            <a:ext cx="14337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mtClean="0">
                <a:latin typeface="Marion Regular"/>
                <a:cs typeface="Marion Regular"/>
              </a:rPr>
              <a:t>CompCert</a:t>
            </a:r>
          </a:p>
          <a:p>
            <a:pPr algn="ctr"/>
            <a:r>
              <a:rPr lang="ja-JP" altLang="en-US" sz="1600" smtClean="0">
                <a:latin typeface="Marion Regular"/>
                <a:cs typeface="Marion Regular"/>
              </a:rPr>
              <a:t>バックエンド</a:t>
            </a:r>
            <a:endParaRPr lang="en-US" altLang="ja-JP" sz="1600" dirty="0" smtClean="0">
              <a:latin typeface="Marion Regular"/>
              <a:cs typeface="Marion Regular"/>
            </a:endParaRPr>
          </a:p>
        </p:txBody>
      </p:sp>
      <p:sp>
        <p:nvSpPr>
          <p:cNvPr id="13" name="ひし形 12"/>
          <p:cNvSpPr/>
          <p:nvPr/>
        </p:nvSpPr>
        <p:spPr>
          <a:xfrm>
            <a:off x="5033919" y="3043550"/>
            <a:ext cx="1441532" cy="1098424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79681" y="3423485"/>
            <a:ext cx="1269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smtClean="0">
                <a:latin typeface="Marion Regular"/>
                <a:cs typeface="Marion Regular"/>
              </a:rPr>
              <a:t>制約解消</a:t>
            </a:r>
            <a:endParaRPr kumimoji="1" lang="ja-JP" altLang="en-US" sz="1600" dirty="0">
              <a:latin typeface="Marion Regular"/>
              <a:cs typeface="Marion Regular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026148" y="4819185"/>
            <a:ext cx="1441532" cy="9002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963011" y="4848418"/>
            <a:ext cx="1586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300" smtClean="0">
                <a:latin typeface="Marion Regular"/>
                <a:cs typeface="Marion Regular"/>
              </a:rPr>
              <a:t>型エラー</a:t>
            </a:r>
            <a:endParaRPr kumimoji="1" lang="en-US" altLang="ja-JP" sz="2300" smtClean="0">
              <a:latin typeface="Marion Regular"/>
              <a:cs typeface="Marion Regular"/>
            </a:endParaRPr>
          </a:p>
          <a:p>
            <a:pPr algn="ctr"/>
            <a:r>
              <a:rPr lang="ja-JP" altLang="en-US" sz="2300" smtClean="0">
                <a:latin typeface="Marion Regular"/>
                <a:cs typeface="Marion Regular"/>
              </a:rPr>
              <a:t>スライサー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cxnSp>
        <p:nvCxnSpPr>
          <p:cNvPr id="17" name="直線矢印コネクタ 16"/>
          <p:cNvCxnSpPr>
            <a:endCxn id="6" idx="0"/>
          </p:cNvCxnSpPr>
          <p:nvPr/>
        </p:nvCxnSpPr>
        <p:spPr>
          <a:xfrm>
            <a:off x="1338565" y="1153188"/>
            <a:ext cx="0" cy="4613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7" idx="1"/>
          </p:cNvCxnSpPr>
          <p:nvPr/>
        </p:nvCxnSpPr>
        <p:spPr>
          <a:xfrm>
            <a:off x="2059331" y="1906906"/>
            <a:ext cx="1182065" cy="782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1" idx="2"/>
          </p:cNvCxnSpPr>
          <p:nvPr/>
        </p:nvCxnSpPr>
        <p:spPr>
          <a:xfrm>
            <a:off x="1338565" y="4006645"/>
            <a:ext cx="7770" cy="7315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5" idx="2"/>
          </p:cNvCxnSpPr>
          <p:nvPr/>
        </p:nvCxnSpPr>
        <p:spPr>
          <a:xfrm>
            <a:off x="5746914" y="5719443"/>
            <a:ext cx="0" cy="503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2"/>
            <a:endCxn id="15" idx="0"/>
          </p:cNvCxnSpPr>
          <p:nvPr/>
        </p:nvCxnSpPr>
        <p:spPr>
          <a:xfrm flipH="1">
            <a:off x="5746914" y="4141974"/>
            <a:ext cx="7771" cy="6772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17799" y="4719219"/>
            <a:ext cx="1441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smtClean="0">
                <a:latin typeface="Marion Regular"/>
                <a:cs typeface="Marion Regular"/>
              </a:rPr>
              <a:t>実行ファイル</a:t>
            </a:r>
            <a:endParaRPr kumimoji="1" lang="ja-JP" altLang="en-US" sz="1600" dirty="0">
              <a:latin typeface="Marion Regular"/>
              <a:cs typeface="Marion Regular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10581" y="6217604"/>
            <a:ext cx="20726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300" smtClean="0">
                <a:latin typeface="Marion Regular"/>
                <a:cs typeface="Marion Regular"/>
              </a:rPr>
              <a:t>部分プログラム</a:t>
            </a:r>
            <a:endParaRPr kumimoji="1" lang="ja-JP" altLang="en-US" sz="2300" dirty="0">
              <a:latin typeface="Marion Regular"/>
              <a:cs typeface="Marion Regular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79246" y="1261357"/>
            <a:ext cx="106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latin typeface="Marion Regular"/>
                <a:cs typeface="Marion Regular"/>
              </a:rPr>
              <a:t>Clight</a:t>
            </a:r>
            <a:r>
              <a:rPr kumimoji="1" lang="en-US" altLang="ja-JP" dirty="0" smtClean="0">
                <a:latin typeface="Marion Regular"/>
                <a:cs typeface="Marion Regular"/>
              </a:rPr>
              <a:t> AST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90698" y="1471403"/>
            <a:ext cx="130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mtClean="0">
                <a:latin typeface="Marion Regular"/>
                <a:cs typeface="Marion Regular"/>
              </a:rPr>
              <a:t>制約式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78686" y="3677634"/>
            <a:ext cx="130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mtClean="0">
                <a:latin typeface="Marion Regular"/>
                <a:cs typeface="Marion Regular"/>
              </a:rPr>
              <a:t>充足可能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613570" y="4160994"/>
            <a:ext cx="147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mtClean="0">
                <a:latin typeface="Marion Regular"/>
                <a:cs typeface="Marion Regular"/>
              </a:rPr>
              <a:t>充足不能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3308" y="5269314"/>
            <a:ext cx="183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latin typeface="Marion Regular"/>
                <a:cs typeface="Marion Regular"/>
              </a:rPr>
              <a:t>CompCert</a:t>
            </a:r>
            <a:endParaRPr kumimoji="1" lang="ja-JP" altLang="en-US" sz="2400" dirty="0">
              <a:latin typeface="Marion Regular"/>
              <a:cs typeface="Marion Regular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270884" y="628791"/>
            <a:ext cx="153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ＭＳ 明朝"/>
                <a:ea typeface="ＭＳ 明朝"/>
                <a:cs typeface="ＭＳ 明朝"/>
              </a:rPr>
              <a:t>本研究</a:t>
            </a:r>
            <a:endParaRPr kumimoji="1" lang="ja-JP" altLang="en-US" sz="2400" dirty="0">
              <a:latin typeface="ＭＳ 明朝"/>
              <a:ea typeface="ＭＳ 明朝"/>
              <a:cs typeface="ＭＳ 明朝"/>
            </a:endParaRPr>
          </a:p>
        </p:txBody>
      </p:sp>
      <p:cxnSp>
        <p:nvCxnSpPr>
          <p:cNvPr id="57" name="直線矢印コネクタ 56"/>
          <p:cNvCxnSpPr>
            <a:stCxn id="5" idx="2"/>
            <a:endCxn id="11" idx="0"/>
          </p:cNvCxnSpPr>
          <p:nvPr/>
        </p:nvCxnSpPr>
        <p:spPr>
          <a:xfrm>
            <a:off x="1338565" y="2357035"/>
            <a:ext cx="0" cy="7493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>
            <a:stCxn id="7" idx="3"/>
          </p:cNvCxnSpPr>
          <p:nvPr/>
        </p:nvCxnSpPr>
        <p:spPr>
          <a:xfrm>
            <a:off x="4682928" y="1907688"/>
            <a:ext cx="107175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13" idx="0"/>
          </p:cNvCxnSpPr>
          <p:nvPr/>
        </p:nvCxnSpPr>
        <p:spPr>
          <a:xfrm>
            <a:off x="5746914" y="1907688"/>
            <a:ext cx="7771" cy="11358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13" idx="1"/>
          </p:cNvCxnSpPr>
          <p:nvPr/>
        </p:nvCxnSpPr>
        <p:spPr>
          <a:xfrm flipH="1" flipV="1">
            <a:off x="3043233" y="3571479"/>
            <a:ext cx="1990686" cy="2128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3043233" y="2199294"/>
            <a:ext cx="0" cy="139346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2059331" y="2199294"/>
            <a:ext cx="98390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189836" y="2414629"/>
            <a:ext cx="106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latin typeface="Marion Regular"/>
                <a:cs typeface="Marion Regular"/>
              </a:rPr>
              <a:t>Clight</a:t>
            </a:r>
            <a:r>
              <a:rPr kumimoji="1" lang="en-US" altLang="ja-JP" dirty="0" smtClean="0">
                <a:latin typeface="Marion Regular"/>
                <a:cs typeface="Marion Regular"/>
              </a:rPr>
              <a:t> AST</a:t>
            </a:r>
            <a:endParaRPr kumimoji="1" lang="ja-JP" altLang="en-US" dirty="0">
              <a:latin typeface="Marion Regular"/>
              <a:cs typeface="Marion Regular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882085" y="1093434"/>
            <a:ext cx="705576" cy="5570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0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432825" y="1496283"/>
            <a:ext cx="5847575" cy="4889897"/>
            <a:chOff x="423308" y="491999"/>
            <a:chExt cx="7380633" cy="6171881"/>
          </a:xfrm>
        </p:grpSpPr>
        <p:sp>
          <p:nvSpPr>
            <p:cNvPr id="54" name="正方形/長方形 53"/>
            <p:cNvSpPr/>
            <p:nvPr/>
          </p:nvSpPr>
          <p:spPr>
            <a:xfrm>
              <a:off x="4298589" y="4719219"/>
              <a:ext cx="3289072" cy="19446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116017" y="1090456"/>
              <a:ext cx="4471644" cy="160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20553" y="491999"/>
              <a:ext cx="1618863" cy="47319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528322" y="661361"/>
              <a:ext cx="1636025" cy="34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smtClean="0">
                  <a:latin typeface="Marion Regular"/>
                  <a:cs typeface="Marion Regular"/>
                </a:rPr>
                <a:t>C </a:t>
              </a:r>
              <a:r>
                <a:rPr kumimoji="1" lang="ja-JP" altLang="en-US" sz="1200" smtClean="0">
                  <a:latin typeface="Marion Regular"/>
                  <a:cs typeface="Marion Regular"/>
                </a:rPr>
                <a:t>プログラム</a:t>
              </a:r>
              <a:endParaRPr kumimoji="1" lang="ja-JP" altLang="en-US" sz="1200" dirty="0">
                <a:latin typeface="Marion Regular"/>
                <a:cs typeface="Marion Regular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17799" y="1456777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617799" y="1614518"/>
              <a:ext cx="144153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smtClean="0">
                  <a:latin typeface="Marion Regular"/>
                  <a:cs typeface="Marion Regular"/>
                </a:rPr>
                <a:t>CompCert</a:t>
              </a:r>
            </a:p>
            <a:p>
              <a:pPr algn="ctr"/>
              <a:r>
                <a:rPr lang="ja-JP" altLang="en-US" sz="1200" smtClean="0">
                  <a:latin typeface="Marion Regular"/>
                  <a:cs typeface="Marion Regular"/>
                </a:rPr>
                <a:t>フロントエンド</a:t>
              </a:r>
              <a:endParaRPr lang="en-US" altLang="ja-JP" sz="1200" dirty="0" smtClean="0">
                <a:latin typeface="Marion Regular"/>
                <a:cs typeface="Marion Regular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241396" y="1457559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241395" y="1684550"/>
              <a:ext cx="1441532" cy="42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smtClean="0">
                  <a:latin typeface="Marion Regular"/>
                  <a:cs typeface="Marion Regular"/>
                </a:rPr>
                <a:t>制約生成</a:t>
              </a:r>
              <a:endParaRPr kumimoji="1" lang="ja-JP" altLang="en-US" sz="1600" dirty="0">
                <a:latin typeface="Marion Regular"/>
                <a:cs typeface="Marion Regular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17799" y="3106387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629454" y="3227436"/>
              <a:ext cx="143376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smtClean="0">
                  <a:latin typeface="Marion Regular"/>
                  <a:cs typeface="Marion Regular"/>
                </a:rPr>
                <a:t>CompCert</a:t>
              </a:r>
            </a:p>
            <a:p>
              <a:pPr algn="ctr"/>
              <a:r>
                <a:rPr lang="ja-JP" altLang="en-US" sz="1200" smtClean="0">
                  <a:latin typeface="Marion Regular"/>
                  <a:cs typeface="Marion Regular"/>
                </a:rPr>
                <a:t>バックエンド</a:t>
              </a:r>
              <a:endParaRPr lang="en-US" altLang="ja-JP" sz="1200" dirty="0" smtClean="0">
                <a:latin typeface="Marion Regular"/>
                <a:cs typeface="Marion Regular"/>
              </a:endParaRPr>
            </a:p>
          </p:txBody>
        </p:sp>
        <p:sp>
          <p:nvSpPr>
            <p:cNvPr id="13" name="ひし形 12"/>
            <p:cNvSpPr/>
            <p:nvPr/>
          </p:nvSpPr>
          <p:spPr>
            <a:xfrm>
              <a:off x="5033919" y="3043550"/>
              <a:ext cx="1441532" cy="109842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279681" y="3423485"/>
              <a:ext cx="1269920" cy="34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smtClean="0">
                  <a:latin typeface="Marion Regular"/>
                  <a:cs typeface="Marion Regular"/>
                </a:rPr>
                <a:t>制約解消</a:t>
              </a:r>
              <a:endParaRPr kumimoji="1" lang="ja-JP" altLang="en-US" sz="1200" dirty="0">
                <a:latin typeface="Marion Regular"/>
                <a:cs typeface="Marion Regular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026148" y="4819185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63011" y="4848418"/>
              <a:ext cx="1586590" cy="738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smtClean="0">
                  <a:latin typeface="Marion Regular"/>
                  <a:cs typeface="Marion Regular"/>
                </a:rPr>
                <a:t>型エラー</a:t>
              </a:r>
              <a:endParaRPr kumimoji="1" lang="en-US" altLang="ja-JP" sz="1600" smtClean="0">
                <a:latin typeface="Marion Regular"/>
                <a:cs typeface="Marion Regular"/>
              </a:endParaRPr>
            </a:p>
            <a:p>
              <a:pPr algn="ctr"/>
              <a:r>
                <a:rPr lang="ja-JP" altLang="en-US" sz="1600" smtClean="0">
                  <a:latin typeface="Marion Regular"/>
                  <a:cs typeface="Marion Regular"/>
                </a:rPr>
                <a:t>スライサー</a:t>
              </a:r>
              <a:endParaRPr kumimoji="1" lang="ja-JP" altLang="en-US" sz="1600" dirty="0">
                <a:latin typeface="Marion Regular"/>
                <a:cs typeface="Marion Regular"/>
              </a:endParaRPr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1335815" y="978410"/>
              <a:ext cx="0" cy="4613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5" idx="3"/>
              <a:endCxn id="7" idx="1"/>
            </p:cNvCxnSpPr>
            <p:nvPr/>
          </p:nvCxnSpPr>
          <p:spPr>
            <a:xfrm>
              <a:off x="2059331" y="1906906"/>
              <a:ext cx="1182065" cy="7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11" idx="2"/>
            </p:cNvCxnSpPr>
            <p:nvPr/>
          </p:nvCxnSpPr>
          <p:spPr>
            <a:xfrm>
              <a:off x="1338565" y="4006645"/>
              <a:ext cx="7770" cy="731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5" idx="2"/>
            </p:cNvCxnSpPr>
            <p:nvPr/>
          </p:nvCxnSpPr>
          <p:spPr>
            <a:xfrm>
              <a:off x="5746914" y="5719443"/>
              <a:ext cx="0" cy="5039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13" idx="2"/>
              <a:endCxn id="15" idx="0"/>
            </p:cNvCxnSpPr>
            <p:nvPr/>
          </p:nvCxnSpPr>
          <p:spPr>
            <a:xfrm flipH="1">
              <a:off x="5746914" y="4141974"/>
              <a:ext cx="7771" cy="677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17800" y="4719219"/>
              <a:ext cx="1441532" cy="34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smtClean="0">
                  <a:latin typeface="Marion Regular"/>
                  <a:cs typeface="Marion Regular"/>
                </a:rPr>
                <a:t>実行ファイル</a:t>
              </a:r>
              <a:endParaRPr kumimoji="1" lang="ja-JP" altLang="en-US" sz="1200" dirty="0">
                <a:latin typeface="Marion Regular"/>
                <a:cs typeface="Marion Regular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710582" y="6217604"/>
              <a:ext cx="2072665" cy="34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smtClean="0">
                  <a:latin typeface="Marion Regular"/>
                  <a:cs typeface="Marion Regular"/>
                </a:rPr>
                <a:t>部分プログラム</a:t>
              </a:r>
              <a:endParaRPr kumimoji="1" lang="ja-JP" altLang="en-US" sz="1200" dirty="0">
                <a:latin typeface="Marion Regular"/>
                <a:cs typeface="Marion Regular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979245" y="1261358"/>
              <a:ext cx="1063986" cy="582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 smtClean="0"/>
                <a:t> </a:t>
              </a:r>
              <a:r>
                <a:rPr kumimoji="1" lang="en-US" altLang="ja-JP" sz="1200" dirty="0" err="1" smtClean="0">
                  <a:latin typeface="Marion Regular"/>
                  <a:cs typeface="Marion Regular"/>
                </a:rPr>
                <a:t>Clight</a:t>
              </a:r>
              <a:r>
                <a:rPr kumimoji="1" lang="en-US" altLang="ja-JP" sz="1200" dirty="0" smtClean="0">
                  <a:latin typeface="Marion Regular"/>
                  <a:cs typeface="Marion Regular"/>
                </a:rPr>
                <a:t> AST</a:t>
              </a:r>
              <a:endParaRPr kumimoji="1" lang="ja-JP" altLang="en-US" sz="1200" dirty="0">
                <a:latin typeface="Marion Regular"/>
                <a:cs typeface="Marion Regular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690698" y="1471402"/>
              <a:ext cx="1304242" cy="34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smtClean="0">
                  <a:latin typeface="Marion Regular"/>
                  <a:cs typeface="Marion Regular"/>
                </a:rPr>
                <a:t>制約式</a:t>
              </a:r>
              <a:endParaRPr kumimoji="1" lang="ja-JP" altLang="en-US" sz="1200" dirty="0">
                <a:latin typeface="Marion Regular"/>
                <a:cs typeface="Marion Regular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378686" y="3677634"/>
              <a:ext cx="1304242" cy="34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smtClean="0">
                  <a:latin typeface="Marion Regular"/>
                  <a:cs typeface="Marion Regular"/>
                </a:rPr>
                <a:t>充足可能</a:t>
              </a:r>
              <a:endParaRPr kumimoji="1" lang="ja-JP" altLang="en-US" sz="1200" dirty="0">
                <a:latin typeface="Marion Regular"/>
                <a:cs typeface="Marion Regular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613570" y="4160994"/>
              <a:ext cx="1472182" cy="34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smtClean="0">
                  <a:latin typeface="Marion Regular"/>
                  <a:cs typeface="Marion Regular"/>
                </a:rPr>
                <a:t>充足不能</a:t>
              </a:r>
              <a:endParaRPr kumimoji="1" lang="ja-JP" altLang="en-US" sz="1200" dirty="0">
                <a:latin typeface="Marion Regular"/>
                <a:cs typeface="Marion Regular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23308" y="5269313"/>
              <a:ext cx="1830515" cy="34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 smtClean="0">
                  <a:latin typeface="Marion Regular"/>
                  <a:cs typeface="Marion Regular"/>
                </a:rPr>
                <a:t>CompCert</a:t>
              </a:r>
              <a:endParaRPr kumimoji="1" lang="ja-JP" altLang="en-US" sz="1200" dirty="0">
                <a:latin typeface="Marion Regular"/>
                <a:cs typeface="Marion Regular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6270883" y="628790"/>
              <a:ext cx="1533058" cy="34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>
                  <a:latin typeface="ＭＳ 明朝"/>
                  <a:ea typeface="ＭＳ 明朝"/>
                  <a:cs typeface="ＭＳ 明朝"/>
                </a:rPr>
                <a:t>本研究</a:t>
              </a:r>
              <a:endParaRPr kumimoji="1" lang="ja-JP" altLang="en-US" sz="1200" dirty="0">
                <a:latin typeface="ＭＳ 明朝"/>
                <a:ea typeface="ＭＳ 明朝"/>
                <a:cs typeface="ＭＳ 明朝"/>
              </a:endParaRPr>
            </a:p>
          </p:txBody>
        </p:sp>
        <p:cxnSp>
          <p:nvCxnSpPr>
            <p:cNvPr id="57" name="直線矢印コネクタ 56"/>
            <p:cNvCxnSpPr>
              <a:stCxn id="5" idx="2"/>
              <a:endCxn id="11" idx="0"/>
            </p:cNvCxnSpPr>
            <p:nvPr/>
          </p:nvCxnSpPr>
          <p:spPr>
            <a:xfrm>
              <a:off x="1338565" y="2357035"/>
              <a:ext cx="0" cy="749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/>
            <p:cNvCxnSpPr>
              <a:stCxn id="7" idx="3"/>
            </p:cNvCxnSpPr>
            <p:nvPr/>
          </p:nvCxnSpPr>
          <p:spPr>
            <a:xfrm>
              <a:off x="4682928" y="1907688"/>
              <a:ext cx="1071757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endCxn id="13" idx="0"/>
            </p:cNvCxnSpPr>
            <p:nvPr/>
          </p:nvCxnSpPr>
          <p:spPr>
            <a:xfrm>
              <a:off x="5746914" y="1907688"/>
              <a:ext cx="7771" cy="11358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13" idx="1"/>
            </p:cNvCxnSpPr>
            <p:nvPr/>
          </p:nvCxnSpPr>
          <p:spPr>
            <a:xfrm flipH="1">
              <a:off x="3043234" y="3592762"/>
              <a:ext cx="1990685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V="1">
              <a:off x="3043233" y="2199294"/>
              <a:ext cx="0" cy="139346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flipH="1">
              <a:off x="2059331" y="2199294"/>
              <a:ext cx="9839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/>
            <p:cNvSpPr txBox="1"/>
            <p:nvPr/>
          </p:nvSpPr>
          <p:spPr>
            <a:xfrm>
              <a:off x="1189836" y="2414628"/>
              <a:ext cx="1063986" cy="582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 smtClean="0"/>
                <a:t> </a:t>
              </a:r>
              <a:r>
                <a:rPr kumimoji="1" lang="en-US" altLang="ja-JP" sz="1200" dirty="0" err="1" smtClean="0">
                  <a:latin typeface="Marion Regular"/>
                  <a:cs typeface="Marion Regular"/>
                </a:rPr>
                <a:t>Clight</a:t>
              </a:r>
              <a:r>
                <a:rPr kumimoji="1" lang="en-US" altLang="ja-JP" sz="1200" dirty="0" smtClean="0">
                  <a:latin typeface="Marion Regular"/>
                  <a:cs typeface="Marion Regular"/>
                </a:rPr>
                <a:t> AST</a:t>
              </a:r>
              <a:endParaRPr kumimoji="1" lang="ja-JP" altLang="en-US" sz="1200" dirty="0">
                <a:latin typeface="Marion Regular"/>
                <a:cs typeface="Marion Regular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6882085" y="1093434"/>
              <a:ext cx="705576" cy="557044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4172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3595199" y="1552559"/>
            <a:ext cx="2768334" cy="2267743"/>
            <a:chOff x="431077" y="628790"/>
            <a:chExt cx="7372864" cy="603964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528324" y="661359"/>
              <a:ext cx="1636024" cy="45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smtClean="0">
                  <a:latin typeface="Marion Regular"/>
                  <a:cs typeface="Marion Regular"/>
                </a:rPr>
                <a:t>C </a:t>
              </a:r>
              <a:r>
                <a:rPr kumimoji="1" lang="ja-JP" altLang="en-US" sz="500" smtClean="0">
                  <a:latin typeface="Marion Regular"/>
                  <a:cs typeface="Marion Regular"/>
                </a:rPr>
                <a:t>プログラム</a:t>
              </a:r>
              <a:endParaRPr kumimoji="1" lang="ja-JP" altLang="en-US" sz="500" dirty="0">
                <a:latin typeface="Marion Regular"/>
                <a:cs typeface="Marion Regular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17799" y="1456777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13918" y="1533428"/>
              <a:ext cx="1643793" cy="65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00" smtClean="0">
                  <a:latin typeface="Marion Regular"/>
                  <a:cs typeface="Marion Regular"/>
                </a:rPr>
                <a:t>CompCert</a:t>
              </a:r>
            </a:p>
            <a:p>
              <a:pPr algn="ctr"/>
              <a:r>
                <a:rPr lang="ja-JP" altLang="en-US" sz="500" smtClean="0">
                  <a:latin typeface="Marion Regular"/>
                  <a:cs typeface="Marion Regular"/>
                </a:rPr>
                <a:t>フロントエンド</a:t>
              </a:r>
              <a:endParaRPr lang="en-US" altLang="ja-JP" sz="500" dirty="0" smtClean="0">
                <a:latin typeface="Marion Regular"/>
                <a:cs typeface="Marion Regular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241396" y="1457559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241395" y="1684548"/>
              <a:ext cx="1441533" cy="532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smtClean="0">
                  <a:latin typeface="Marion Regular"/>
                  <a:cs typeface="Marion Regular"/>
                </a:rPr>
                <a:t>制約生成</a:t>
              </a:r>
              <a:endParaRPr kumimoji="1" lang="ja-JP" altLang="en-US" sz="700" dirty="0">
                <a:latin typeface="Marion Regular"/>
                <a:cs typeface="Marion Regular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17799" y="3106387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629452" y="3237331"/>
              <a:ext cx="1433761" cy="65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00" smtClean="0">
                  <a:latin typeface="Marion Regular"/>
                  <a:cs typeface="Marion Regular"/>
                </a:rPr>
                <a:t>CompCert</a:t>
              </a:r>
            </a:p>
            <a:p>
              <a:pPr algn="ctr"/>
              <a:r>
                <a:rPr lang="ja-JP" altLang="en-US" sz="500" smtClean="0">
                  <a:latin typeface="Marion Regular"/>
                  <a:cs typeface="Marion Regular"/>
                </a:rPr>
                <a:t>バックエンド</a:t>
              </a:r>
              <a:endParaRPr lang="en-US" altLang="ja-JP" sz="500" dirty="0" smtClean="0">
                <a:latin typeface="Marion Regular"/>
                <a:cs typeface="Marion Regular"/>
              </a:endParaRPr>
            </a:p>
          </p:txBody>
        </p:sp>
        <p:sp>
          <p:nvSpPr>
            <p:cNvPr id="13" name="ひし形 12"/>
            <p:cNvSpPr/>
            <p:nvPr/>
          </p:nvSpPr>
          <p:spPr>
            <a:xfrm>
              <a:off x="5033919" y="3043550"/>
              <a:ext cx="1441532" cy="109842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111953" y="3370807"/>
              <a:ext cx="1269921" cy="45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500" smtClean="0">
                  <a:latin typeface="Marion Regular"/>
                  <a:cs typeface="Marion Regular"/>
                </a:rPr>
                <a:t>制約解消</a:t>
              </a:r>
              <a:endParaRPr kumimoji="1" lang="ja-JP" altLang="en-US" sz="500" dirty="0">
                <a:latin typeface="Marion Regular"/>
                <a:cs typeface="Marion Regular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026148" y="4819185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033919" y="4834122"/>
              <a:ext cx="1586591" cy="81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smtClean="0">
                  <a:latin typeface="Marion Regular"/>
                  <a:cs typeface="Marion Regular"/>
                </a:rPr>
                <a:t>型エラー</a:t>
              </a:r>
              <a:endParaRPr kumimoji="1" lang="en-US" altLang="ja-JP" sz="700" smtClean="0">
                <a:latin typeface="Marion Regular"/>
                <a:cs typeface="Marion Regular"/>
              </a:endParaRPr>
            </a:p>
            <a:p>
              <a:pPr algn="ctr"/>
              <a:r>
                <a:rPr lang="ja-JP" altLang="en-US" sz="700" smtClean="0">
                  <a:latin typeface="Marion Regular"/>
                  <a:cs typeface="Marion Regular"/>
                </a:rPr>
                <a:t>スライサー</a:t>
              </a:r>
              <a:endParaRPr kumimoji="1" lang="ja-JP" altLang="en-US" sz="700" dirty="0">
                <a:latin typeface="Marion Regular"/>
                <a:cs typeface="Marion Regular"/>
              </a:endParaRPr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1335815" y="978410"/>
              <a:ext cx="0" cy="4613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5" idx="3"/>
              <a:endCxn id="7" idx="1"/>
            </p:cNvCxnSpPr>
            <p:nvPr/>
          </p:nvCxnSpPr>
          <p:spPr>
            <a:xfrm>
              <a:off x="2059331" y="1906906"/>
              <a:ext cx="1182065" cy="7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11" idx="2"/>
            </p:cNvCxnSpPr>
            <p:nvPr/>
          </p:nvCxnSpPr>
          <p:spPr>
            <a:xfrm>
              <a:off x="1338565" y="4006645"/>
              <a:ext cx="7770" cy="731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5" idx="2"/>
            </p:cNvCxnSpPr>
            <p:nvPr/>
          </p:nvCxnSpPr>
          <p:spPr>
            <a:xfrm>
              <a:off x="5746914" y="5719443"/>
              <a:ext cx="0" cy="5039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13" idx="2"/>
              <a:endCxn id="15" idx="0"/>
            </p:cNvCxnSpPr>
            <p:nvPr/>
          </p:nvCxnSpPr>
          <p:spPr>
            <a:xfrm flipH="1">
              <a:off x="5746914" y="4141974"/>
              <a:ext cx="7771" cy="677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17800" y="4719220"/>
              <a:ext cx="1441533" cy="45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smtClean="0">
                  <a:latin typeface="Marion Regular"/>
                  <a:cs typeface="Marion Regular"/>
                </a:rPr>
                <a:t>実行ファイル</a:t>
              </a:r>
              <a:endParaRPr kumimoji="1" lang="ja-JP" altLang="en-US" sz="500" dirty="0">
                <a:latin typeface="Marion Regular"/>
                <a:cs typeface="Marion Regular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710580" y="6217603"/>
              <a:ext cx="2072665" cy="45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smtClean="0">
                  <a:latin typeface="Marion Regular"/>
                  <a:cs typeface="Marion Regular"/>
                </a:rPr>
                <a:t>部分プログラム</a:t>
              </a:r>
              <a:endParaRPr kumimoji="1" lang="ja-JP" altLang="en-US" sz="500" dirty="0">
                <a:latin typeface="Marion Regular"/>
                <a:cs typeface="Marion Regular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979245" y="1261357"/>
              <a:ext cx="1063988" cy="65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 smtClean="0"/>
                <a:t> </a:t>
              </a:r>
              <a:r>
                <a:rPr kumimoji="1" lang="en-US" altLang="ja-JP" sz="500" dirty="0" err="1" smtClean="0">
                  <a:latin typeface="Marion Regular"/>
                  <a:cs typeface="Marion Regular"/>
                </a:rPr>
                <a:t>Clight</a:t>
              </a:r>
              <a:r>
                <a:rPr kumimoji="1" lang="en-US" altLang="ja-JP" sz="500" dirty="0" smtClean="0">
                  <a:latin typeface="Marion Regular"/>
                  <a:cs typeface="Marion Regular"/>
                </a:rPr>
                <a:t> AST</a:t>
              </a:r>
              <a:endParaRPr kumimoji="1" lang="ja-JP" altLang="en-US" sz="500" dirty="0">
                <a:latin typeface="Marion Regular"/>
                <a:cs typeface="Marion Regular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690699" y="1471403"/>
              <a:ext cx="1304243" cy="45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00" smtClean="0">
                  <a:latin typeface="Marion Regular"/>
                  <a:cs typeface="Marion Regular"/>
                </a:rPr>
                <a:t>制約式</a:t>
              </a:r>
              <a:endParaRPr kumimoji="1" lang="ja-JP" altLang="en-US" sz="500" dirty="0">
                <a:latin typeface="Marion Regular"/>
                <a:cs typeface="Marion Regular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378687" y="3677633"/>
              <a:ext cx="1304243" cy="45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00" smtClean="0">
                  <a:latin typeface="Marion Regular"/>
                  <a:cs typeface="Marion Regular"/>
                </a:rPr>
                <a:t>充足可能</a:t>
              </a:r>
              <a:endParaRPr kumimoji="1" lang="ja-JP" altLang="en-US" sz="500" dirty="0">
                <a:latin typeface="Marion Regular"/>
                <a:cs typeface="Marion Regular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613570" y="4160993"/>
              <a:ext cx="1472182" cy="45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smtClean="0">
                  <a:latin typeface="Marion Regular"/>
                  <a:cs typeface="Marion Regular"/>
                </a:rPr>
                <a:t>充足不能</a:t>
              </a:r>
              <a:endParaRPr kumimoji="1" lang="ja-JP" altLang="en-US" sz="500" dirty="0">
                <a:latin typeface="Marion Regular"/>
                <a:cs typeface="Marion Regular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31077" y="5269311"/>
              <a:ext cx="1830513" cy="45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sz="500" dirty="0">
                <a:latin typeface="Marion Regular"/>
                <a:cs typeface="Marion Regular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6270882" y="628790"/>
              <a:ext cx="1533059" cy="45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sz="500" dirty="0">
                <a:latin typeface="ＭＳ 明朝"/>
                <a:ea typeface="ＭＳ 明朝"/>
                <a:cs typeface="ＭＳ 明朝"/>
              </a:endParaRPr>
            </a:p>
          </p:txBody>
        </p:sp>
        <p:cxnSp>
          <p:nvCxnSpPr>
            <p:cNvPr id="57" name="直線矢印コネクタ 56"/>
            <p:cNvCxnSpPr>
              <a:stCxn id="5" idx="2"/>
              <a:endCxn id="11" idx="0"/>
            </p:cNvCxnSpPr>
            <p:nvPr/>
          </p:nvCxnSpPr>
          <p:spPr>
            <a:xfrm>
              <a:off x="1338565" y="2357035"/>
              <a:ext cx="0" cy="749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/>
            <p:cNvCxnSpPr>
              <a:stCxn id="7" idx="3"/>
            </p:cNvCxnSpPr>
            <p:nvPr/>
          </p:nvCxnSpPr>
          <p:spPr>
            <a:xfrm>
              <a:off x="4682928" y="1907688"/>
              <a:ext cx="1071757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endCxn id="13" idx="0"/>
            </p:cNvCxnSpPr>
            <p:nvPr/>
          </p:nvCxnSpPr>
          <p:spPr>
            <a:xfrm>
              <a:off x="5746914" y="1907688"/>
              <a:ext cx="7771" cy="11358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13" idx="1"/>
            </p:cNvCxnSpPr>
            <p:nvPr/>
          </p:nvCxnSpPr>
          <p:spPr>
            <a:xfrm flipH="1">
              <a:off x="3043234" y="3592762"/>
              <a:ext cx="1990685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V="1">
              <a:off x="3043233" y="2199294"/>
              <a:ext cx="0" cy="139346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flipH="1">
              <a:off x="2059331" y="2199294"/>
              <a:ext cx="9839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/>
            <p:cNvSpPr txBox="1"/>
            <p:nvPr/>
          </p:nvSpPr>
          <p:spPr>
            <a:xfrm>
              <a:off x="1189834" y="2414629"/>
              <a:ext cx="1063988" cy="65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00" dirty="0" smtClean="0"/>
                <a:t> </a:t>
              </a:r>
              <a:r>
                <a:rPr kumimoji="1" lang="en-US" altLang="ja-JP" sz="500" dirty="0" err="1" smtClean="0">
                  <a:latin typeface="Marion Regular"/>
                  <a:cs typeface="Marion Regular"/>
                </a:rPr>
                <a:t>Clight</a:t>
              </a:r>
              <a:r>
                <a:rPr kumimoji="1" lang="en-US" altLang="ja-JP" sz="500" dirty="0" smtClean="0">
                  <a:latin typeface="Marion Regular"/>
                  <a:cs typeface="Marion Regular"/>
                </a:rPr>
                <a:t> AST</a:t>
              </a:r>
              <a:endParaRPr kumimoji="1" lang="ja-JP" altLang="en-US" sz="500" dirty="0">
                <a:latin typeface="Marion Regular"/>
                <a:cs typeface="Mario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39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1261958" y="2174719"/>
            <a:ext cx="6945102" cy="3972218"/>
            <a:chOff x="423308" y="421022"/>
            <a:chExt cx="8443254" cy="6263472"/>
          </a:xfrm>
        </p:grpSpPr>
        <p:sp>
          <p:nvSpPr>
            <p:cNvPr id="52" name="正方形/長方形 51"/>
            <p:cNvSpPr/>
            <p:nvPr/>
          </p:nvSpPr>
          <p:spPr>
            <a:xfrm>
              <a:off x="5743244" y="4622535"/>
              <a:ext cx="3043233" cy="20130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Times"/>
                <a:cs typeface="Times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8180118" y="1261357"/>
              <a:ext cx="686444" cy="53742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Times"/>
                <a:cs typeface="Times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3043234" y="1261357"/>
              <a:ext cx="5823328" cy="12030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Times"/>
                <a:cs typeface="Times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20553" y="491999"/>
              <a:ext cx="1618863" cy="47319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Times"/>
                <a:cs typeface="Times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520553" y="549170"/>
              <a:ext cx="1636024" cy="533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smtClean="0">
                  <a:latin typeface="Times"/>
                  <a:cs typeface="Times"/>
                </a:rPr>
                <a:t>C program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17799" y="1456777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"/>
                <a:cs typeface="Times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617798" y="1397923"/>
              <a:ext cx="1441532" cy="922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err="1" smtClean="0">
                  <a:latin typeface="Times"/>
                  <a:cs typeface="Times"/>
                </a:rPr>
                <a:t>CompCert</a:t>
              </a:r>
              <a:endParaRPr lang="en-US" altLang="ja-JP" sz="1600" dirty="0" smtClean="0">
                <a:latin typeface="Times"/>
                <a:cs typeface="Times"/>
              </a:endParaRPr>
            </a:p>
            <a:p>
              <a:pPr algn="ctr"/>
              <a:r>
                <a:rPr kumimoji="1" lang="en-US" altLang="ja-JP" sz="1600" dirty="0" err="1" smtClean="0">
                  <a:latin typeface="Times"/>
                  <a:cs typeface="Times"/>
                </a:rPr>
                <a:t>FrontEnd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241396" y="1457559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"/>
                <a:cs typeface="Times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249166" y="1397923"/>
              <a:ext cx="1441532" cy="922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latin typeface="Times"/>
                  <a:cs typeface="Times"/>
                </a:rPr>
                <a:t>Constraint</a:t>
              </a:r>
            </a:p>
            <a:p>
              <a:pPr algn="ctr"/>
              <a:r>
                <a:rPr lang="en-US" altLang="ja-JP" sz="1600" dirty="0" smtClean="0">
                  <a:latin typeface="Times"/>
                  <a:cs typeface="Times"/>
                </a:rPr>
                <a:t>Generator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987170" y="1457559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"/>
                <a:cs typeface="Times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994940" y="1407256"/>
              <a:ext cx="1441532" cy="922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latin typeface="Times"/>
                  <a:cs typeface="Times"/>
                </a:rPr>
                <a:t>Constraint</a:t>
              </a:r>
            </a:p>
            <a:p>
              <a:pPr algn="ctr"/>
              <a:r>
                <a:rPr lang="en-US" altLang="ja-JP" sz="1600" dirty="0" smtClean="0">
                  <a:latin typeface="Times"/>
                  <a:cs typeface="Times"/>
                </a:rPr>
                <a:t>Reducer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17799" y="3106387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"/>
                <a:cs typeface="Times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629454" y="3142737"/>
              <a:ext cx="1433763" cy="922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smtClean="0">
                  <a:latin typeface="Times"/>
                  <a:cs typeface="Times"/>
                </a:rPr>
                <a:t>CompCert</a:t>
              </a:r>
            </a:p>
            <a:p>
              <a:pPr algn="ctr"/>
              <a:r>
                <a:rPr lang="en-US" altLang="ja-JP" sz="1600" smtClean="0">
                  <a:latin typeface="Times"/>
                  <a:cs typeface="Times"/>
                </a:rPr>
                <a:t>BackEnd</a:t>
              </a:r>
              <a:endParaRPr lang="en-US" altLang="ja-JP" sz="1600" dirty="0" smtClean="0">
                <a:latin typeface="Times"/>
                <a:cs typeface="Times"/>
              </a:endParaRPr>
            </a:p>
          </p:txBody>
        </p:sp>
        <p:sp>
          <p:nvSpPr>
            <p:cNvPr id="13" name="ひし形 12"/>
            <p:cNvSpPr/>
            <p:nvPr/>
          </p:nvSpPr>
          <p:spPr>
            <a:xfrm>
              <a:off x="5987170" y="3043550"/>
              <a:ext cx="1441532" cy="109842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"/>
                <a:cs typeface="Times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475450" y="3358181"/>
              <a:ext cx="1269920" cy="533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latin typeface="Times"/>
                  <a:cs typeface="Times"/>
                </a:rPr>
                <a:t>Z3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987170" y="4747196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"/>
                <a:cs typeface="Times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914641" y="4777630"/>
              <a:ext cx="1586590" cy="922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smtClean="0">
                  <a:latin typeface="Times"/>
                  <a:cs typeface="Times"/>
                </a:rPr>
                <a:t>Type Error</a:t>
              </a:r>
            </a:p>
            <a:p>
              <a:pPr algn="ctr"/>
              <a:r>
                <a:rPr kumimoji="1" lang="en-US" altLang="ja-JP" sz="1600" dirty="0" smtClean="0">
                  <a:latin typeface="Times"/>
                  <a:cs typeface="Times"/>
                </a:rPr>
                <a:t>Slicer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cxnSp>
          <p:nvCxnSpPr>
            <p:cNvPr id="17" name="直線矢印コネクタ 16"/>
            <p:cNvCxnSpPr>
              <a:endCxn id="6" idx="0"/>
            </p:cNvCxnSpPr>
            <p:nvPr/>
          </p:nvCxnSpPr>
          <p:spPr>
            <a:xfrm flipH="1">
              <a:off x="1338564" y="936593"/>
              <a:ext cx="1" cy="4613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5" idx="3"/>
              <a:endCxn id="7" idx="1"/>
            </p:cNvCxnSpPr>
            <p:nvPr/>
          </p:nvCxnSpPr>
          <p:spPr>
            <a:xfrm>
              <a:off x="2059331" y="1906906"/>
              <a:ext cx="1182065" cy="7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4690698" y="1868297"/>
              <a:ext cx="130424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9" idx="2"/>
              <a:endCxn id="13" idx="0"/>
            </p:cNvCxnSpPr>
            <p:nvPr/>
          </p:nvCxnSpPr>
          <p:spPr>
            <a:xfrm>
              <a:off x="6707936" y="2357817"/>
              <a:ext cx="0" cy="685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13" idx="1"/>
            </p:cNvCxnSpPr>
            <p:nvPr/>
          </p:nvCxnSpPr>
          <p:spPr>
            <a:xfrm flipH="1" flipV="1">
              <a:off x="2059331" y="2300607"/>
              <a:ext cx="3927839" cy="1292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11" idx="2"/>
            </p:cNvCxnSpPr>
            <p:nvPr/>
          </p:nvCxnSpPr>
          <p:spPr>
            <a:xfrm>
              <a:off x="1338565" y="4006645"/>
              <a:ext cx="7770" cy="731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5" idx="2"/>
            </p:cNvCxnSpPr>
            <p:nvPr/>
          </p:nvCxnSpPr>
          <p:spPr>
            <a:xfrm>
              <a:off x="6707936" y="5647454"/>
              <a:ext cx="0" cy="5039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13" idx="2"/>
              <a:endCxn id="15" idx="0"/>
            </p:cNvCxnSpPr>
            <p:nvPr/>
          </p:nvCxnSpPr>
          <p:spPr>
            <a:xfrm>
              <a:off x="6707936" y="4141974"/>
              <a:ext cx="0" cy="605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617799" y="4719220"/>
              <a:ext cx="1441532" cy="533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smtClean="0">
                  <a:latin typeface="Times"/>
                  <a:cs typeface="Times"/>
                </a:rPr>
                <a:t>Output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5994940" y="6150655"/>
              <a:ext cx="1441532" cy="533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latin typeface="Times"/>
                  <a:cs typeface="Times"/>
                </a:rPr>
                <a:t>Slice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979246" y="897683"/>
              <a:ext cx="1063988" cy="97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Times"/>
                  <a:cs typeface="Times"/>
                </a:rPr>
                <a:t> </a:t>
              </a:r>
              <a:r>
                <a:rPr kumimoji="1" lang="en-US" altLang="ja-JP" sz="1600" dirty="0" err="1" smtClean="0">
                  <a:latin typeface="Times"/>
                  <a:cs typeface="Times"/>
                </a:rPr>
                <a:t>Clight</a:t>
              </a:r>
              <a:r>
                <a:rPr kumimoji="1" lang="en-US" altLang="ja-JP" dirty="0" smtClean="0">
                  <a:latin typeface="Times"/>
                  <a:cs typeface="Times"/>
                </a:rPr>
                <a:t> </a:t>
              </a:r>
              <a:r>
                <a:rPr kumimoji="1" lang="en-US" altLang="ja-JP" sz="1600" dirty="0" smtClean="0">
                  <a:latin typeface="Times"/>
                  <a:cs typeface="Times"/>
                </a:rPr>
                <a:t>AST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690698" y="1358726"/>
              <a:ext cx="1304242" cy="509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" dirty="0" smtClean="0">
                  <a:latin typeface="Times"/>
                  <a:cs typeface="Times"/>
                </a:rPr>
                <a:t>Constraints</a:t>
              </a:r>
              <a:endParaRPr kumimoji="1" lang="ja-JP" altLang="en-US" sz="1500" dirty="0">
                <a:latin typeface="Times"/>
                <a:cs typeface="Times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707936" y="2464448"/>
              <a:ext cx="1304242" cy="509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" dirty="0" smtClean="0">
                  <a:latin typeface="Times"/>
                  <a:cs typeface="Times"/>
                </a:rPr>
                <a:t>Constraints</a:t>
              </a:r>
              <a:endParaRPr kumimoji="1" lang="ja-JP" altLang="en-US" sz="1500" dirty="0">
                <a:latin typeface="Times"/>
                <a:cs typeface="Times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21906" y="3329556"/>
              <a:ext cx="1304242" cy="509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" dirty="0" err="1" smtClean="0">
                  <a:latin typeface="Times"/>
                  <a:cs typeface="Times"/>
                </a:rPr>
                <a:t>Satisfiable</a:t>
              </a:r>
              <a:endParaRPr kumimoji="1" lang="ja-JP" altLang="en-US" sz="1500" dirty="0">
                <a:latin typeface="Times"/>
                <a:cs typeface="Times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6707936" y="4172616"/>
              <a:ext cx="1472182" cy="509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500" dirty="0" err="1" smtClean="0">
                  <a:latin typeface="Times"/>
                  <a:cs typeface="Times"/>
                </a:rPr>
                <a:t>Unsatisfiable</a:t>
              </a:r>
              <a:endParaRPr kumimoji="1" lang="ja-JP" altLang="en-US" sz="1500" dirty="0">
                <a:latin typeface="Times"/>
                <a:cs typeface="Times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23308" y="5269314"/>
              <a:ext cx="1830516" cy="72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err="1" smtClean="0">
                  <a:latin typeface="+mj-ea"/>
                  <a:ea typeface="+mj-ea"/>
                  <a:cs typeface="Times"/>
                </a:rPr>
                <a:t>CompCert</a:t>
              </a:r>
              <a:endParaRPr kumimoji="1" lang="ja-JP" altLang="en-US" sz="2400" dirty="0">
                <a:latin typeface="+mj-ea"/>
                <a:ea typeface="+mj-ea"/>
                <a:cs typeface="Times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7333505" y="421022"/>
              <a:ext cx="1533057" cy="72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>
                  <a:latin typeface="Times"/>
                  <a:ea typeface="+mj-ea"/>
                  <a:cs typeface="Times"/>
                </a:rPr>
                <a:t>本研究</a:t>
              </a:r>
              <a:endParaRPr kumimoji="1" lang="ja-JP" altLang="en-US" sz="2400" dirty="0">
                <a:latin typeface="Times"/>
                <a:ea typeface="+mj-ea"/>
                <a:cs typeface="Times"/>
              </a:endParaRPr>
            </a:p>
          </p:txBody>
        </p:sp>
        <p:cxnSp>
          <p:nvCxnSpPr>
            <p:cNvPr id="57" name="直線矢印コネクタ 56"/>
            <p:cNvCxnSpPr>
              <a:stCxn id="5" idx="2"/>
              <a:endCxn id="11" idx="0"/>
            </p:cNvCxnSpPr>
            <p:nvPr/>
          </p:nvCxnSpPr>
          <p:spPr>
            <a:xfrm>
              <a:off x="1338565" y="2357035"/>
              <a:ext cx="0" cy="749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75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図形グループ 38"/>
          <p:cNvGrpSpPr/>
          <p:nvPr/>
        </p:nvGrpSpPr>
        <p:grpSpPr>
          <a:xfrm>
            <a:off x="1531830" y="1729027"/>
            <a:ext cx="6761468" cy="4906603"/>
            <a:chOff x="423308" y="491999"/>
            <a:chExt cx="8466136" cy="6143632"/>
          </a:xfrm>
        </p:grpSpPr>
        <p:sp>
          <p:nvSpPr>
            <p:cNvPr id="4" name="正方形/長方形 3"/>
            <p:cNvSpPr/>
            <p:nvPr/>
          </p:nvSpPr>
          <p:spPr>
            <a:xfrm>
              <a:off x="5743244" y="4622535"/>
              <a:ext cx="3043233" cy="20130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>
                <a:latin typeface="Times"/>
                <a:cs typeface="Times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8180118" y="1261357"/>
              <a:ext cx="686444" cy="53742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>
                <a:latin typeface="Times"/>
                <a:cs typeface="Times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043234" y="1261357"/>
              <a:ext cx="5823328" cy="12030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>
                <a:latin typeface="Times"/>
                <a:cs typeface="Times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20553" y="2952015"/>
              <a:ext cx="4307433" cy="22718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>
                <a:latin typeface="Times"/>
                <a:cs typeface="Time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20553" y="491999"/>
              <a:ext cx="1618863" cy="47319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>
                <a:latin typeface="Times"/>
                <a:cs typeface="Times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20554" y="549169"/>
              <a:ext cx="1636024" cy="42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latin typeface="Times"/>
                  <a:cs typeface="Times"/>
                </a:rPr>
                <a:t>C program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17799" y="1456777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Times"/>
                <a:cs typeface="Times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17799" y="1456775"/>
              <a:ext cx="1441533" cy="73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err="1" smtClean="0">
                  <a:latin typeface="Times"/>
                  <a:cs typeface="Times"/>
                </a:rPr>
                <a:t>CompCert</a:t>
              </a:r>
              <a:endParaRPr lang="en-US" altLang="ja-JP" sz="1600" dirty="0" smtClean="0">
                <a:latin typeface="Times"/>
                <a:cs typeface="Times"/>
              </a:endParaRPr>
            </a:p>
            <a:p>
              <a:pPr algn="ctr"/>
              <a:r>
                <a:rPr kumimoji="1" lang="en-US" altLang="ja-JP" sz="1600" dirty="0" err="1" smtClean="0">
                  <a:latin typeface="Times"/>
                  <a:cs typeface="Times"/>
                </a:rPr>
                <a:t>FrontEnd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241396" y="1457559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Times"/>
                <a:cs typeface="Times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249166" y="1505001"/>
              <a:ext cx="1441533" cy="73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latin typeface="Times"/>
                  <a:cs typeface="Times"/>
                </a:rPr>
                <a:t>Constraint</a:t>
              </a:r>
            </a:p>
            <a:p>
              <a:pPr algn="ctr"/>
              <a:r>
                <a:rPr lang="en-US" altLang="ja-JP" sz="1600" dirty="0" smtClean="0">
                  <a:latin typeface="Times"/>
                  <a:cs typeface="Times"/>
                </a:rPr>
                <a:t>Generator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987170" y="1457559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Times"/>
                <a:cs typeface="Times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994940" y="1500387"/>
              <a:ext cx="1441533" cy="73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latin typeface="Times"/>
                  <a:cs typeface="Times"/>
                </a:rPr>
                <a:t>Constraint</a:t>
              </a:r>
            </a:p>
            <a:p>
              <a:pPr algn="ctr"/>
              <a:r>
                <a:rPr lang="en-US" altLang="ja-JP" sz="1600" dirty="0" smtClean="0">
                  <a:latin typeface="Times"/>
                  <a:cs typeface="Times"/>
                </a:rPr>
                <a:t>Reducer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241396" y="3142633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Times"/>
                <a:cs typeface="Times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41395" y="3192652"/>
              <a:ext cx="1433762" cy="73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err="1" smtClean="0">
                  <a:latin typeface="Times"/>
                  <a:cs typeface="Times"/>
                </a:rPr>
                <a:t>CompCertBackEnd</a:t>
              </a:r>
              <a:endParaRPr lang="en-US" altLang="ja-JP" sz="1600" dirty="0" smtClean="0">
                <a:latin typeface="Times"/>
                <a:cs typeface="Times"/>
              </a:endParaRPr>
            </a:p>
          </p:txBody>
        </p:sp>
        <p:sp>
          <p:nvSpPr>
            <p:cNvPr id="18" name="ひし形 17"/>
            <p:cNvSpPr/>
            <p:nvPr/>
          </p:nvSpPr>
          <p:spPr>
            <a:xfrm>
              <a:off x="5987170" y="3043550"/>
              <a:ext cx="1441532" cy="109842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Times"/>
                <a:cs typeface="Times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475451" y="3358182"/>
              <a:ext cx="1269920" cy="42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latin typeface="Times"/>
                  <a:cs typeface="Times"/>
                </a:rPr>
                <a:t>Z3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987170" y="4747196"/>
              <a:ext cx="1441532" cy="900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Times"/>
                <a:cs typeface="Times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914641" y="4777629"/>
              <a:ext cx="1586590" cy="73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smtClean="0">
                  <a:latin typeface="Times"/>
                  <a:cs typeface="Times"/>
                </a:rPr>
                <a:t>Type Error</a:t>
              </a:r>
            </a:p>
            <a:p>
              <a:pPr algn="ctr"/>
              <a:r>
                <a:rPr kumimoji="1" lang="en-US" altLang="ja-JP" sz="1600" dirty="0" smtClean="0">
                  <a:latin typeface="Times"/>
                  <a:cs typeface="Times"/>
                </a:rPr>
                <a:t>Slicer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cxnSp>
          <p:nvCxnSpPr>
            <p:cNvPr id="22" name="直線矢印コネクタ 21"/>
            <p:cNvCxnSpPr>
              <a:endCxn id="11" idx="0"/>
            </p:cNvCxnSpPr>
            <p:nvPr/>
          </p:nvCxnSpPr>
          <p:spPr>
            <a:xfrm>
              <a:off x="1338565" y="995444"/>
              <a:ext cx="0" cy="46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0" idx="3"/>
              <a:endCxn id="12" idx="1"/>
            </p:cNvCxnSpPr>
            <p:nvPr/>
          </p:nvCxnSpPr>
          <p:spPr>
            <a:xfrm>
              <a:off x="2059331" y="1906906"/>
              <a:ext cx="1182065" cy="7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>
              <a:off x="4690698" y="1868297"/>
              <a:ext cx="130424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14" idx="2"/>
              <a:endCxn id="18" idx="0"/>
            </p:cNvCxnSpPr>
            <p:nvPr/>
          </p:nvCxnSpPr>
          <p:spPr>
            <a:xfrm>
              <a:off x="6707936" y="2357817"/>
              <a:ext cx="0" cy="685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8" idx="1"/>
              <a:endCxn id="16" idx="3"/>
            </p:cNvCxnSpPr>
            <p:nvPr/>
          </p:nvCxnSpPr>
          <p:spPr>
            <a:xfrm flipH="1">
              <a:off x="4682928" y="3592762"/>
              <a:ext cx="1304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16" idx="2"/>
            </p:cNvCxnSpPr>
            <p:nvPr/>
          </p:nvCxnSpPr>
          <p:spPr>
            <a:xfrm>
              <a:off x="3962162" y="4042891"/>
              <a:ext cx="7770" cy="731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20" idx="2"/>
            </p:cNvCxnSpPr>
            <p:nvPr/>
          </p:nvCxnSpPr>
          <p:spPr>
            <a:xfrm>
              <a:off x="6707936" y="5647454"/>
              <a:ext cx="0" cy="5039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>
              <a:stCxn id="18" idx="2"/>
              <a:endCxn id="20" idx="0"/>
            </p:cNvCxnSpPr>
            <p:nvPr/>
          </p:nvCxnSpPr>
          <p:spPr>
            <a:xfrm>
              <a:off x="6707936" y="4141974"/>
              <a:ext cx="0" cy="605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3249166" y="4719219"/>
              <a:ext cx="1441533" cy="42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smtClean="0">
                  <a:latin typeface="Times"/>
                  <a:cs typeface="Times"/>
                </a:rPr>
                <a:t>Output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994940" y="6150655"/>
              <a:ext cx="1441533" cy="42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latin typeface="Times"/>
                  <a:cs typeface="Times"/>
                </a:rPr>
                <a:t>Slice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979246" y="1261357"/>
              <a:ext cx="1063987" cy="73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latin typeface="Times"/>
                  <a:cs typeface="Times"/>
                </a:rPr>
                <a:t> </a:t>
              </a:r>
              <a:r>
                <a:rPr kumimoji="1" lang="en-US" altLang="ja-JP" sz="1600" dirty="0" err="1" smtClean="0">
                  <a:latin typeface="Times"/>
                  <a:cs typeface="Times"/>
                </a:rPr>
                <a:t>Clight</a:t>
              </a:r>
              <a:r>
                <a:rPr kumimoji="1" lang="en-US" altLang="ja-JP" sz="1600" dirty="0" smtClean="0">
                  <a:latin typeface="Times"/>
                  <a:cs typeface="Times"/>
                </a:rPr>
                <a:t> AST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501300" y="1456778"/>
              <a:ext cx="1650415" cy="42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latin typeface="Times"/>
                  <a:cs typeface="Times"/>
                </a:rPr>
                <a:t>Constraints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707936" y="2464447"/>
              <a:ext cx="1472182" cy="42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>
                  <a:latin typeface="Times"/>
                  <a:cs typeface="Times"/>
                </a:rPr>
                <a:t>Constraints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740131" y="3173516"/>
              <a:ext cx="1304242" cy="42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err="1" smtClean="0">
                  <a:latin typeface="Times"/>
                  <a:cs typeface="Times"/>
                </a:rPr>
                <a:t>Satisfiable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552663" y="4172617"/>
              <a:ext cx="1767617" cy="42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err="1" smtClean="0">
                  <a:latin typeface="Times"/>
                  <a:cs typeface="Times"/>
                </a:rPr>
                <a:t>Unsatisfiable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23308" y="5269314"/>
              <a:ext cx="1830515" cy="42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 smtClean="0">
                  <a:latin typeface="Times"/>
                  <a:cs typeface="Times"/>
                </a:rPr>
                <a:t>CompCert</a:t>
              </a:r>
              <a:endParaRPr kumimoji="1" lang="ja-JP" altLang="en-US" sz="1600" dirty="0">
                <a:latin typeface="Times"/>
                <a:cs typeface="Times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7356387" y="696000"/>
              <a:ext cx="1533057" cy="42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>
                  <a:latin typeface="Times"/>
                  <a:ea typeface="ＭＳ 明朝"/>
                  <a:cs typeface="Times"/>
                </a:rPr>
                <a:t>本研究</a:t>
              </a:r>
              <a:endParaRPr kumimoji="1" lang="ja-JP" altLang="en-US" sz="1600" dirty="0">
                <a:latin typeface="Times"/>
                <a:ea typeface="ＭＳ 明朝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40584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 w="0"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7623</TotalTime>
  <Words>186</Words>
  <Application>Microsoft Macintosh PowerPoint</Application>
  <PresentationFormat>画面に合わせる (4:3)</PresentationFormat>
  <Paragraphs>134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Omoto Takeshi</dc:creator>
  <cp:lastModifiedBy>Omoto Takeshi</cp:lastModifiedBy>
  <cp:revision>10</cp:revision>
  <dcterms:created xsi:type="dcterms:W3CDTF">2016-02-08T00:45:59Z</dcterms:created>
  <dcterms:modified xsi:type="dcterms:W3CDTF">2016-02-13T07:49:04Z</dcterms:modified>
</cp:coreProperties>
</file>