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62"/>
  </p:notesMasterIdLst>
  <p:handoutMasterIdLst>
    <p:handoutMasterId r:id="rId63"/>
  </p:handoutMasterIdLst>
  <p:sldIdLst>
    <p:sldId id="256" r:id="rId3"/>
    <p:sldId id="257" r:id="rId4"/>
    <p:sldId id="258" r:id="rId5"/>
    <p:sldId id="304" r:id="rId6"/>
    <p:sldId id="259" r:id="rId7"/>
    <p:sldId id="329" r:id="rId8"/>
    <p:sldId id="308" r:id="rId9"/>
    <p:sldId id="306" r:id="rId10"/>
    <p:sldId id="263" r:id="rId11"/>
    <p:sldId id="264" r:id="rId12"/>
    <p:sldId id="300" r:id="rId13"/>
    <p:sldId id="313" r:id="rId14"/>
    <p:sldId id="314" r:id="rId15"/>
    <p:sldId id="333" r:id="rId16"/>
    <p:sldId id="315" r:id="rId17"/>
    <p:sldId id="335" r:id="rId18"/>
    <p:sldId id="373" r:id="rId19"/>
    <p:sldId id="372" r:id="rId20"/>
    <p:sldId id="337" r:id="rId21"/>
    <p:sldId id="316" r:id="rId22"/>
    <p:sldId id="319" r:id="rId23"/>
    <p:sldId id="320" r:id="rId24"/>
    <p:sldId id="374" r:id="rId25"/>
    <p:sldId id="277" r:id="rId26"/>
    <p:sldId id="346" r:id="rId27"/>
    <p:sldId id="347" r:id="rId28"/>
    <p:sldId id="353" r:id="rId29"/>
    <p:sldId id="349" r:id="rId30"/>
    <p:sldId id="317" r:id="rId31"/>
    <p:sldId id="341" r:id="rId32"/>
    <p:sldId id="363" r:id="rId33"/>
    <p:sldId id="365" r:id="rId34"/>
    <p:sldId id="375" r:id="rId35"/>
    <p:sldId id="343" r:id="rId36"/>
    <p:sldId id="378" r:id="rId37"/>
    <p:sldId id="380" r:id="rId38"/>
    <p:sldId id="381" r:id="rId39"/>
    <p:sldId id="382" r:id="rId40"/>
    <p:sldId id="376" r:id="rId41"/>
    <p:sldId id="377" r:id="rId42"/>
    <p:sldId id="358" r:id="rId43"/>
    <p:sldId id="301" r:id="rId44"/>
    <p:sldId id="368" r:id="rId45"/>
    <p:sldId id="391" r:id="rId46"/>
    <p:sldId id="392" r:id="rId47"/>
    <p:sldId id="384" r:id="rId48"/>
    <p:sldId id="388" r:id="rId49"/>
    <p:sldId id="312" r:id="rId50"/>
    <p:sldId id="324" r:id="rId51"/>
    <p:sldId id="293" r:id="rId52"/>
    <p:sldId id="340" r:id="rId53"/>
    <p:sldId id="302" r:id="rId54"/>
    <p:sldId id="328" r:id="rId55"/>
    <p:sldId id="389" r:id="rId56"/>
    <p:sldId id="342" r:id="rId57"/>
    <p:sldId id="369" r:id="rId58"/>
    <p:sldId id="296" r:id="rId59"/>
    <p:sldId id="303" r:id="rId60"/>
    <p:sldId id="393" r:id="rId61"/>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gray" scaleToFitPaper="1"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D5ABB26-0587-4C30-8999-92F81FD0307C}" styleName="スタイル/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テーマ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スタイルなし/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淡色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93D81CF-94F2-401A-BA57-92F5A7B2D0C5}" styleName="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82070" autoAdjust="0"/>
  </p:normalViewPr>
  <p:slideViewPr>
    <p:cSldViewPr snapToGrid="0" snapToObjects="1">
      <p:cViewPr varScale="1">
        <p:scale>
          <a:sx n="99" d="100"/>
          <a:sy n="99" d="100"/>
        </p:scale>
        <p:origin x="-1376" y="-112"/>
      </p:cViewPr>
      <p:guideLst>
        <p:guide orient="horz" pos="2160"/>
        <p:guide pos="2880"/>
      </p:guideLst>
    </p:cSldViewPr>
  </p:slideViewPr>
  <p:outlineViewPr>
    <p:cViewPr>
      <p:scale>
        <a:sx n="33" d="100"/>
        <a:sy n="33" d="100"/>
      </p:scale>
      <p:origin x="0" y="1841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handoutMaster" Target="handoutMasters/handoutMaster1.xml"/><Relationship Id="rId64" Type="http://schemas.openxmlformats.org/officeDocument/2006/relationships/printerSettings" Target="printerSettings/printerSettings1.bin"/><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notesMaster" Target="notesMasters/notes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2E0D8D-8985-244A-AD2E-D7CA5DA0E30F}" type="datetimeFigureOut">
              <a:rPr kumimoji="1" lang="ja-JP" altLang="en-US" smtClean="0"/>
              <a:t>2016/02/13</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362D70B-E6B2-4647-8389-EBF73B0B424E}" type="slidenum">
              <a:rPr kumimoji="1" lang="ja-JP" altLang="en-US" smtClean="0"/>
              <a:t>‹#›</a:t>
            </a:fld>
            <a:endParaRPr kumimoji="1" lang="ja-JP" altLang="en-US"/>
          </a:p>
        </p:txBody>
      </p:sp>
    </p:spTree>
    <p:extLst>
      <p:ext uri="{BB962C8B-B14F-4D97-AF65-F5344CB8AC3E}">
        <p14:creationId xmlns:p14="http://schemas.microsoft.com/office/powerpoint/2010/main" val="4904742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63BCFE-D35C-8146-AE93-C1CF981C1391}" type="datetimeFigureOut">
              <a:rPr kumimoji="1" lang="ja-JP" altLang="en-US" smtClean="0"/>
              <a:t>2016/02/13</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FC905B-7D42-A34E-B978-6F8EBFBB8823}" type="slidenum">
              <a:rPr kumimoji="1" lang="ja-JP" altLang="en-US" smtClean="0"/>
              <a:t>‹#›</a:t>
            </a:fld>
            <a:endParaRPr kumimoji="1" lang="ja-JP" altLang="en-US"/>
          </a:p>
        </p:txBody>
      </p:sp>
    </p:spTree>
    <p:extLst>
      <p:ext uri="{BB962C8B-B14F-4D97-AF65-F5344CB8AC3E}">
        <p14:creationId xmlns:p14="http://schemas.microsoft.com/office/powerpoint/2010/main" val="3054516381"/>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BFC905B-7D42-A34E-B978-6F8EBFBB8823}" type="slidenum">
              <a:rPr kumimoji="1" lang="ja-JP" altLang="en-US" smtClean="0"/>
              <a:t>2</a:t>
            </a:fld>
            <a:endParaRPr kumimoji="1" lang="ja-JP" altLang="en-US"/>
          </a:p>
        </p:txBody>
      </p:sp>
    </p:spTree>
    <p:extLst>
      <p:ext uri="{BB962C8B-B14F-4D97-AF65-F5344CB8AC3E}">
        <p14:creationId xmlns:p14="http://schemas.microsoft.com/office/powerpoint/2010/main" val="20411361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末永らの言語であることを強調</a:t>
            </a:r>
            <a:endParaRPr kumimoji="1" lang="ja-JP" altLang="en-US"/>
          </a:p>
        </p:txBody>
      </p:sp>
      <p:sp>
        <p:nvSpPr>
          <p:cNvPr id="4" name="スライド番号プレースホルダー 3"/>
          <p:cNvSpPr>
            <a:spLocks noGrp="1"/>
          </p:cNvSpPr>
          <p:nvPr>
            <p:ph type="sldNum" sz="quarter" idx="10"/>
          </p:nvPr>
        </p:nvSpPr>
        <p:spPr/>
        <p:txBody>
          <a:bodyPr/>
          <a:lstStyle/>
          <a:p>
            <a:fld id="{9BFC905B-7D42-A34E-B978-6F8EBFBB8823}" type="slidenum">
              <a:rPr kumimoji="1" lang="ja-JP" altLang="en-US" smtClean="0"/>
              <a:t>12</a:t>
            </a:fld>
            <a:endParaRPr kumimoji="1" lang="ja-JP" altLang="en-US"/>
          </a:p>
        </p:txBody>
      </p:sp>
    </p:spTree>
    <p:extLst>
      <p:ext uri="{BB962C8B-B14F-4D97-AF65-F5344CB8AC3E}">
        <p14:creationId xmlns:p14="http://schemas.microsoft.com/office/powerpoint/2010/main" val="908969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loop </a:t>
            </a:r>
            <a:r>
              <a:rPr kumimoji="1" lang="ja-JP" altLang="en-US"/>
              <a:t>{</a:t>
            </a:r>
            <a:r>
              <a:rPr kumimoji="1" lang="ja-JP" altLang="en-US" smtClean="0"/>
              <a:t>s} </a:t>
            </a:r>
            <a:r>
              <a:rPr kumimoji="1" lang="ja-JP" altLang="en-US"/>
              <a:t>: loop の説明 -&gt; while(1</a:t>
            </a:r>
            <a:r>
              <a:rPr kumimoji="1" lang="ja-JP" altLang="en-US" smtClean="0"/>
              <a:t>)</a:t>
            </a:r>
            <a:endParaRPr kumimoji="1" lang="ja-JP" altLang="en-US"/>
          </a:p>
          <a:p>
            <a:r>
              <a:rPr kumimoji="1" lang="ja-JP" altLang="en-US"/>
              <a:t>追加したものは全て</a:t>
            </a:r>
            <a:r>
              <a:rPr kumimoji="1" lang="ja-JP" altLang="en-US" smtClean="0"/>
              <a:t>説明</a:t>
            </a:r>
            <a:endParaRPr kumimoji="1" lang="ja-JP" altLang="en-US"/>
          </a:p>
        </p:txBody>
      </p:sp>
      <p:sp>
        <p:nvSpPr>
          <p:cNvPr id="4" name="スライド番号プレースホルダー 3"/>
          <p:cNvSpPr>
            <a:spLocks noGrp="1"/>
          </p:cNvSpPr>
          <p:nvPr>
            <p:ph type="sldNum" sz="quarter" idx="10"/>
          </p:nvPr>
        </p:nvSpPr>
        <p:spPr/>
        <p:txBody>
          <a:bodyPr/>
          <a:lstStyle/>
          <a:p>
            <a:fld id="{9BFC905B-7D42-A34E-B978-6F8EBFBB8823}" type="slidenum">
              <a:rPr kumimoji="1" lang="ja-JP" altLang="en-US" smtClean="0"/>
              <a:t>13</a:t>
            </a:fld>
            <a:endParaRPr kumimoji="1" lang="ja-JP" altLang="en-US"/>
          </a:p>
        </p:txBody>
      </p:sp>
    </p:spTree>
    <p:extLst>
      <p:ext uri="{BB962C8B-B14F-4D97-AF65-F5344CB8AC3E}">
        <p14:creationId xmlns:p14="http://schemas.microsoft.com/office/powerpoint/2010/main" val="1579705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BFC905B-7D42-A34E-B978-6F8EBFBB8823}" type="slidenum">
              <a:rPr kumimoji="1" lang="ja-JP" altLang="en-US" smtClean="0"/>
              <a:t>14</a:t>
            </a:fld>
            <a:endParaRPr kumimoji="1" lang="ja-JP" altLang="en-US"/>
          </a:p>
        </p:txBody>
      </p:sp>
    </p:spTree>
    <p:extLst>
      <p:ext uri="{BB962C8B-B14F-4D97-AF65-F5344CB8AC3E}">
        <p14:creationId xmlns:p14="http://schemas.microsoft.com/office/powerpoint/2010/main" val="15797054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先行研究の型判断であることを強調</a:t>
            </a:r>
            <a:endParaRPr kumimoji="1" lang="ja-JP" altLang="en-US"/>
          </a:p>
        </p:txBody>
      </p:sp>
      <p:sp>
        <p:nvSpPr>
          <p:cNvPr id="4" name="スライド番号プレースホルダー 3"/>
          <p:cNvSpPr>
            <a:spLocks noGrp="1"/>
          </p:cNvSpPr>
          <p:nvPr>
            <p:ph type="sldNum" sz="quarter" idx="10"/>
          </p:nvPr>
        </p:nvSpPr>
        <p:spPr/>
        <p:txBody>
          <a:bodyPr/>
          <a:lstStyle/>
          <a:p>
            <a:fld id="{9BFC905B-7D42-A34E-B978-6F8EBFBB8823}" type="slidenum">
              <a:rPr kumimoji="1" lang="ja-JP" altLang="en-US" smtClean="0"/>
              <a:t>15</a:t>
            </a:fld>
            <a:endParaRPr kumimoji="1" lang="ja-JP" altLang="en-US"/>
          </a:p>
        </p:txBody>
      </p:sp>
    </p:spTree>
    <p:extLst>
      <p:ext uri="{BB962C8B-B14F-4D97-AF65-F5344CB8AC3E}">
        <p14:creationId xmlns:p14="http://schemas.microsoft.com/office/powerpoint/2010/main" val="34633571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吹き出しを残したまま</a:t>
            </a:r>
            <a:endParaRPr kumimoji="1" lang="en-US" altLang="ja-JP" smtClean="0"/>
          </a:p>
        </p:txBody>
      </p:sp>
      <p:sp>
        <p:nvSpPr>
          <p:cNvPr id="4" name="スライド番号プレースホルダー 3"/>
          <p:cNvSpPr>
            <a:spLocks noGrp="1"/>
          </p:cNvSpPr>
          <p:nvPr>
            <p:ph type="sldNum" sz="quarter" idx="10"/>
          </p:nvPr>
        </p:nvSpPr>
        <p:spPr/>
        <p:txBody>
          <a:bodyPr/>
          <a:lstStyle/>
          <a:p>
            <a:fld id="{9BFC905B-7D42-A34E-B978-6F8EBFBB8823}" type="slidenum">
              <a:rPr kumimoji="1" lang="ja-JP" altLang="en-US" smtClean="0"/>
              <a:t>16</a:t>
            </a:fld>
            <a:endParaRPr kumimoji="1" lang="ja-JP" altLang="en-US"/>
          </a:p>
        </p:txBody>
      </p:sp>
    </p:spTree>
    <p:extLst>
      <p:ext uri="{BB962C8B-B14F-4D97-AF65-F5344CB8AC3E}">
        <p14:creationId xmlns:p14="http://schemas.microsoft.com/office/powerpoint/2010/main" val="3463357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吹き出しを残したまま</a:t>
            </a:r>
            <a:endParaRPr kumimoji="1" lang="en-US" altLang="ja-JP" smtClean="0"/>
          </a:p>
        </p:txBody>
      </p:sp>
      <p:sp>
        <p:nvSpPr>
          <p:cNvPr id="4" name="スライド番号プレースホルダー 3"/>
          <p:cNvSpPr>
            <a:spLocks noGrp="1"/>
          </p:cNvSpPr>
          <p:nvPr>
            <p:ph type="sldNum" sz="quarter" idx="10"/>
          </p:nvPr>
        </p:nvSpPr>
        <p:spPr/>
        <p:txBody>
          <a:bodyPr/>
          <a:lstStyle/>
          <a:p>
            <a:fld id="{9BFC905B-7D42-A34E-B978-6F8EBFBB8823}" type="slidenum">
              <a:rPr kumimoji="1" lang="ja-JP" altLang="en-US" smtClean="0"/>
              <a:t>17</a:t>
            </a:fld>
            <a:endParaRPr kumimoji="1" lang="ja-JP" altLang="en-US"/>
          </a:p>
        </p:txBody>
      </p:sp>
    </p:spTree>
    <p:extLst>
      <p:ext uri="{BB962C8B-B14F-4D97-AF65-F5344CB8AC3E}">
        <p14:creationId xmlns:p14="http://schemas.microsoft.com/office/powerpoint/2010/main" val="34633571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吹き出しを残したまま</a:t>
            </a:r>
            <a:endParaRPr kumimoji="1" lang="en-US" altLang="ja-JP" smtClean="0"/>
          </a:p>
        </p:txBody>
      </p:sp>
      <p:sp>
        <p:nvSpPr>
          <p:cNvPr id="4" name="スライド番号プレースホルダー 3"/>
          <p:cNvSpPr>
            <a:spLocks noGrp="1"/>
          </p:cNvSpPr>
          <p:nvPr>
            <p:ph type="sldNum" sz="quarter" idx="10"/>
          </p:nvPr>
        </p:nvSpPr>
        <p:spPr/>
        <p:txBody>
          <a:bodyPr/>
          <a:lstStyle/>
          <a:p>
            <a:fld id="{9BFC905B-7D42-A34E-B978-6F8EBFBB8823}" type="slidenum">
              <a:rPr kumimoji="1" lang="ja-JP" altLang="en-US" smtClean="0"/>
              <a:t>18</a:t>
            </a:fld>
            <a:endParaRPr kumimoji="1" lang="ja-JP" altLang="en-US"/>
          </a:p>
        </p:txBody>
      </p:sp>
    </p:spTree>
    <p:extLst>
      <p:ext uri="{BB962C8B-B14F-4D97-AF65-F5344CB8AC3E}">
        <p14:creationId xmlns:p14="http://schemas.microsoft.com/office/powerpoint/2010/main" val="3463357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BFC905B-7D42-A34E-B978-6F8EBFBB8823}" type="slidenum">
              <a:rPr kumimoji="1" lang="ja-JP" altLang="en-US" smtClean="0"/>
              <a:t>19</a:t>
            </a:fld>
            <a:endParaRPr kumimoji="1" lang="ja-JP" altLang="en-US"/>
          </a:p>
        </p:txBody>
      </p:sp>
    </p:spTree>
    <p:extLst>
      <p:ext uri="{BB962C8B-B14F-4D97-AF65-F5344CB8AC3E}">
        <p14:creationId xmlns:p14="http://schemas.microsoft.com/office/powerpoint/2010/main" val="34633571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BFC905B-7D42-A34E-B978-6F8EBFBB8823}" type="slidenum">
              <a:rPr kumimoji="1" lang="ja-JP" altLang="en-US" smtClean="0"/>
              <a:t>20</a:t>
            </a:fld>
            <a:endParaRPr kumimoji="1" lang="ja-JP" altLang="en-US"/>
          </a:p>
        </p:txBody>
      </p:sp>
    </p:spTree>
    <p:extLst>
      <p:ext uri="{BB962C8B-B14F-4D97-AF65-F5344CB8AC3E}">
        <p14:creationId xmlns:p14="http://schemas.microsoft.com/office/powerpoint/2010/main" val="11901838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mtClean="0"/>
              <a:t>pointerのpointerや再帰型も扱えることを最後に説明</a:t>
            </a:r>
          </a:p>
          <a:p>
            <a:endParaRPr kumimoji="1" lang="ja-JP" altLang="en-US"/>
          </a:p>
        </p:txBody>
      </p:sp>
      <p:sp>
        <p:nvSpPr>
          <p:cNvPr id="4" name="スライド番号プレースホルダー 3"/>
          <p:cNvSpPr>
            <a:spLocks noGrp="1"/>
          </p:cNvSpPr>
          <p:nvPr>
            <p:ph type="sldNum" sz="quarter" idx="10"/>
          </p:nvPr>
        </p:nvSpPr>
        <p:spPr/>
        <p:txBody>
          <a:bodyPr/>
          <a:lstStyle/>
          <a:p>
            <a:fld id="{9BFC905B-7D42-A34E-B978-6F8EBFBB8823}" type="slidenum">
              <a:rPr kumimoji="1" lang="ja-JP" altLang="en-US" smtClean="0"/>
              <a:t>22</a:t>
            </a:fld>
            <a:endParaRPr kumimoji="1" lang="ja-JP" altLang="en-US"/>
          </a:p>
        </p:txBody>
      </p:sp>
    </p:spTree>
    <p:extLst>
      <p:ext uri="{BB962C8B-B14F-4D97-AF65-F5344CB8AC3E}">
        <p14:creationId xmlns:p14="http://schemas.microsoft.com/office/powerpoint/2010/main" val="1268173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BFC905B-7D42-A34E-B978-6F8EBFBB8823}" type="slidenum">
              <a:rPr kumimoji="1" lang="ja-JP" altLang="en-US" smtClean="0"/>
              <a:t>3</a:t>
            </a:fld>
            <a:endParaRPr kumimoji="1" lang="ja-JP" altLang="en-US"/>
          </a:p>
        </p:txBody>
      </p:sp>
    </p:spTree>
    <p:extLst>
      <p:ext uri="{BB962C8B-B14F-4D97-AF65-F5344CB8AC3E}">
        <p14:creationId xmlns:p14="http://schemas.microsoft.com/office/powerpoint/2010/main" val="24109376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s1;</a:t>
            </a:r>
            <a:r>
              <a:rPr kumimoji="1" lang="en-US" altLang="ja-JP" baseline="0" smtClean="0"/>
              <a:t> s2 </a:t>
            </a:r>
            <a:r>
              <a:rPr kumimoji="1" lang="ja-JP" altLang="en-US" baseline="0" smtClean="0"/>
              <a:t>の説明も挙げる</a:t>
            </a:r>
            <a:r>
              <a:rPr kumimoji="1" lang="en-US" altLang="ja-JP" baseline="0" smtClean="0"/>
              <a:t> </a:t>
            </a:r>
          </a:p>
          <a:p>
            <a:r>
              <a:rPr kumimoji="1" lang="en-US" altLang="ja-JP" baseline="0" smtClean="0"/>
              <a:t>if</a:t>
            </a:r>
            <a:r>
              <a:rPr kumimoji="1" lang="ja-JP" altLang="en-US" baseline="0" smtClean="0"/>
              <a:t>文</a:t>
            </a:r>
            <a:r>
              <a:rPr kumimoji="1" lang="ja-JP" altLang="en-US" baseline="0" smtClean="0"/>
              <a:t>はどっちが実行されてもいいように定義する</a:t>
            </a:r>
            <a:endParaRPr kumimoji="1" lang="ja-JP" altLang="en-US"/>
          </a:p>
        </p:txBody>
      </p:sp>
      <p:sp>
        <p:nvSpPr>
          <p:cNvPr id="4" name="スライド番号プレースホルダー 3"/>
          <p:cNvSpPr>
            <a:spLocks noGrp="1"/>
          </p:cNvSpPr>
          <p:nvPr>
            <p:ph type="sldNum" sz="quarter" idx="10"/>
          </p:nvPr>
        </p:nvSpPr>
        <p:spPr/>
        <p:txBody>
          <a:bodyPr/>
          <a:lstStyle/>
          <a:p>
            <a:fld id="{9BFC905B-7D42-A34E-B978-6F8EBFBB8823}" type="slidenum">
              <a:rPr kumimoji="1" lang="ja-JP" altLang="en-US" smtClean="0"/>
              <a:t>23</a:t>
            </a:fld>
            <a:endParaRPr kumimoji="1" lang="ja-JP" altLang="en-US"/>
          </a:p>
        </p:txBody>
      </p:sp>
    </p:spTree>
    <p:extLst>
      <p:ext uri="{BB962C8B-B14F-4D97-AF65-F5344CB8AC3E}">
        <p14:creationId xmlns:p14="http://schemas.microsoft.com/office/powerpoint/2010/main" val="11901838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制御文を拡張するとどのような問題が発生するのかを例をあげて説明</a:t>
            </a:r>
            <a:endParaRPr kumimoji="1" lang="ja-JP" altLang="en-US"/>
          </a:p>
        </p:txBody>
      </p:sp>
      <p:sp>
        <p:nvSpPr>
          <p:cNvPr id="4" name="スライド番号プレースホルダー 3"/>
          <p:cNvSpPr>
            <a:spLocks noGrp="1"/>
          </p:cNvSpPr>
          <p:nvPr>
            <p:ph type="sldNum" sz="quarter" idx="10"/>
          </p:nvPr>
        </p:nvSpPr>
        <p:spPr/>
        <p:txBody>
          <a:bodyPr/>
          <a:lstStyle/>
          <a:p>
            <a:fld id="{9BFC905B-7D42-A34E-B978-6F8EBFBB8823}" type="slidenum">
              <a:rPr kumimoji="1" lang="ja-JP" altLang="en-US" smtClean="0"/>
              <a:t>24</a:t>
            </a:fld>
            <a:endParaRPr kumimoji="1" lang="ja-JP" altLang="en-US"/>
          </a:p>
        </p:txBody>
      </p:sp>
    </p:spTree>
    <p:extLst>
      <p:ext uri="{BB962C8B-B14F-4D97-AF65-F5344CB8AC3E}">
        <p14:creationId xmlns:p14="http://schemas.microsoft.com/office/powerpoint/2010/main" val="35838726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smtClean="0"/>
          </a:p>
        </p:txBody>
      </p:sp>
      <p:sp>
        <p:nvSpPr>
          <p:cNvPr id="4" name="スライド番号プレースホルダー 3"/>
          <p:cNvSpPr>
            <a:spLocks noGrp="1"/>
          </p:cNvSpPr>
          <p:nvPr>
            <p:ph type="sldNum" sz="quarter" idx="10"/>
          </p:nvPr>
        </p:nvSpPr>
        <p:spPr/>
        <p:txBody>
          <a:bodyPr/>
          <a:lstStyle/>
          <a:p>
            <a:fld id="{9BFC905B-7D42-A34E-B978-6F8EBFBB8823}" type="slidenum">
              <a:rPr kumimoji="1" lang="ja-JP" altLang="en-US" smtClean="0"/>
              <a:t>29</a:t>
            </a:fld>
            <a:endParaRPr kumimoji="1" lang="ja-JP" altLang="en-US"/>
          </a:p>
        </p:txBody>
      </p:sp>
    </p:spTree>
    <p:extLst>
      <p:ext uri="{BB962C8B-B14F-4D97-AF65-F5344CB8AC3E}">
        <p14:creationId xmlns:p14="http://schemas.microsoft.com/office/powerpoint/2010/main" val="36497498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BFC905B-7D42-A34E-B978-6F8EBFBB8823}" type="slidenum">
              <a:rPr kumimoji="1" lang="ja-JP" altLang="en-US" smtClean="0"/>
              <a:t>30</a:t>
            </a:fld>
            <a:endParaRPr kumimoji="1" lang="ja-JP" altLang="en-US"/>
          </a:p>
        </p:txBody>
      </p:sp>
    </p:spTree>
    <p:extLst>
      <p:ext uri="{BB962C8B-B14F-4D97-AF65-F5344CB8AC3E}">
        <p14:creationId xmlns:p14="http://schemas.microsoft.com/office/powerpoint/2010/main" val="36497498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吹き出しでポイントを説明</a:t>
            </a:r>
            <a:endParaRPr kumimoji="1" lang="en-US" altLang="ja-JP" smtClean="0"/>
          </a:p>
          <a:p>
            <a:endParaRPr kumimoji="1" lang="en-US" altLang="ja-JP" smtClean="0"/>
          </a:p>
          <a:p>
            <a:r>
              <a:rPr kumimoji="1" lang="en-US" altLang="ja-JP" smtClean="0"/>
              <a:t>break</a:t>
            </a:r>
            <a:r>
              <a:rPr kumimoji="1" lang="ja-JP" altLang="en-US" smtClean="0"/>
              <a:t>環境を無視した場合</a:t>
            </a:r>
            <a:endParaRPr kumimoji="1" lang="en-US" altLang="ja-JP" smtClean="0"/>
          </a:p>
          <a:p>
            <a:r>
              <a:rPr kumimoji="1" lang="ja-JP" altLang="en-US" smtClean="0"/>
              <a:t>・</a:t>
            </a:r>
            <a:r>
              <a:rPr kumimoji="1" lang="en-US" altLang="ja-JP" smtClean="0"/>
              <a:t> s</a:t>
            </a:r>
            <a:r>
              <a:rPr kumimoji="1" lang="ja-JP" altLang="en-US" smtClean="0"/>
              <a:t>は何回も実行</a:t>
            </a:r>
            <a:endParaRPr kumimoji="1" lang="en-US" altLang="ja-JP" smtClean="0"/>
          </a:p>
          <a:p>
            <a:r>
              <a:rPr kumimoji="1" lang="ja-JP" altLang="en-US" smtClean="0"/>
              <a:t>・</a:t>
            </a:r>
            <a:r>
              <a:rPr kumimoji="1" lang="en-US" altLang="ja-JP" smtClean="0"/>
              <a:t> </a:t>
            </a:r>
            <a:r>
              <a:rPr kumimoji="1" lang="ja-JP" altLang="en-US" smtClean="0"/>
              <a:t>ループをぬけるときは</a:t>
            </a:r>
            <a:r>
              <a:rPr kumimoji="1" lang="en-US" altLang="ja-JP" smtClean="0"/>
              <a:t>Γ’</a:t>
            </a:r>
          </a:p>
          <a:p>
            <a:endParaRPr kumimoji="1" lang="en-US" altLang="ja-JP" smtClean="0"/>
          </a:p>
          <a:p>
            <a:r>
              <a:rPr kumimoji="1" lang="en-US" altLang="ja-JP" smtClean="0"/>
              <a:t>break</a:t>
            </a:r>
          </a:p>
          <a:p>
            <a:r>
              <a:rPr kumimoji="1" lang="ja-JP" altLang="en-US" smtClean="0"/>
              <a:t>・</a:t>
            </a:r>
            <a:r>
              <a:rPr kumimoji="1" lang="en-US" altLang="ja-JP" smtClean="0"/>
              <a:t> </a:t>
            </a:r>
            <a:r>
              <a:rPr kumimoji="1" lang="ja-JP" altLang="en-US" smtClean="0"/>
              <a:t>普通の型環境と</a:t>
            </a:r>
            <a:r>
              <a:rPr kumimoji="1" lang="en-US" altLang="ja-JP" smtClean="0"/>
              <a:t>break</a:t>
            </a:r>
            <a:r>
              <a:rPr kumimoji="1" lang="ja-JP" altLang="en-US" smtClean="0"/>
              <a:t>環境が等しい</a:t>
            </a:r>
            <a:endParaRPr kumimoji="1" lang="en-US" altLang="ja-JP" smtClean="0"/>
          </a:p>
          <a:p>
            <a:r>
              <a:rPr kumimoji="1" lang="ja-JP" altLang="en-US" smtClean="0"/>
              <a:t>・</a:t>
            </a:r>
            <a:r>
              <a:rPr kumimoji="1" lang="en-US" altLang="ja-JP" smtClean="0"/>
              <a:t> Γ’’</a:t>
            </a:r>
            <a:r>
              <a:rPr kumimoji="1" lang="ja-JP" altLang="en-US" smtClean="0"/>
              <a:t>は任意の型環境である</a:t>
            </a:r>
            <a:endParaRPr kumimoji="1" lang="en-US" altLang="ja-JP" smtClean="0"/>
          </a:p>
        </p:txBody>
      </p:sp>
      <p:sp>
        <p:nvSpPr>
          <p:cNvPr id="4" name="スライド番号プレースホルダー 3"/>
          <p:cNvSpPr>
            <a:spLocks noGrp="1"/>
          </p:cNvSpPr>
          <p:nvPr>
            <p:ph type="sldNum" sz="quarter" idx="10"/>
          </p:nvPr>
        </p:nvSpPr>
        <p:spPr/>
        <p:txBody>
          <a:bodyPr/>
          <a:lstStyle/>
          <a:p>
            <a:fld id="{9BFC905B-7D42-A34E-B978-6F8EBFBB8823}" type="slidenum">
              <a:rPr kumimoji="1" lang="ja-JP" altLang="en-US" smtClean="0"/>
              <a:t>34</a:t>
            </a:fld>
            <a:endParaRPr kumimoji="1" lang="ja-JP" altLang="en-US"/>
          </a:p>
        </p:txBody>
      </p:sp>
    </p:spTree>
    <p:extLst>
      <p:ext uri="{BB962C8B-B14F-4D97-AF65-F5344CB8AC3E}">
        <p14:creationId xmlns:p14="http://schemas.microsoft.com/office/powerpoint/2010/main" val="30547496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吹き出しでポイントを説明</a:t>
            </a:r>
            <a:endParaRPr kumimoji="1" lang="en-US" altLang="ja-JP" smtClean="0"/>
          </a:p>
          <a:p>
            <a:endParaRPr kumimoji="1" lang="en-US" altLang="ja-JP" smtClean="0"/>
          </a:p>
          <a:p>
            <a:r>
              <a:rPr kumimoji="1" lang="en-US" altLang="ja-JP" smtClean="0"/>
              <a:t>break</a:t>
            </a:r>
            <a:r>
              <a:rPr kumimoji="1" lang="ja-JP" altLang="en-US" smtClean="0"/>
              <a:t>環境を無視した場合</a:t>
            </a:r>
            <a:endParaRPr kumimoji="1" lang="en-US" altLang="ja-JP" smtClean="0"/>
          </a:p>
          <a:p>
            <a:r>
              <a:rPr kumimoji="1" lang="ja-JP" altLang="en-US" smtClean="0"/>
              <a:t>・</a:t>
            </a:r>
            <a:r>
              <a:rPr kumimoji="1" lang="en-US" altLang="ja-JP" smtClean="0"/>
              <a:t> s</a:t>
            </a:r>
            <a:r>
              <a:rPr kumimoji="1" lang="ja-JP" altLang="en-US" smtClean="0"/>
              <a:t>は何回も実行</a:t>
            </a:r>
            <a:endParaRPr kumimoji="1" lang="en-US" altLang="ja-JP" smtClean="0"/>
          </a:p>
          <a:p>
            <a:r>
              <a:rPr kumimoji="1" lang="ja-JP" altLang="en-US" smtClean="0"/>
              <a:t>・</a:t>
            </a:r>
            <a:r>
              <a:rPr kumimoji="1" lang="en-US" altLang="ja-JP" smtClean="0"/>
              <a:t> </a:t>
            </a:r>
            <a:r>
              <a:rPr kumimoji="1" lang="ja-JP" altLang="en-US" smtClean="0"/>
              <a:t>ループをぬけるときは</a:t>
            </a:r>
            <a:r>
              <a:rPr kumimoji="1" lang="en-US" altLang="ja-JP" smtClean="0"/>
              <a:t>Γ’</a:t>
            </a:r>
          </a:p>
          <a:p>
            <a:endParaRPr kumimoji="1" lang="en-US" altLang="ja-JP" smtClean="0"/>
          </a:p>
          <a:p>
            <a:r>
              <a:rPr kumimoji="1" lang="en-US" altLang="ja-JP" smtClean="0"/>
              <a:t>break</a:t>
            </a:r>
          </a:p>
          <a:p>
            <a:r>
              <a:rPr kumimoji="1" lang="ja-JP" altLang="en-US" smtClean="0"/>
              <a:t>・</a:t>
            </a:r>
            <a:r>
              <a:rPr kumimoji="1" lang="en-US" altLang="ja-JP" smtClean="0"/>
              <a:t> </a:t>
            </a:r>
            <a:r>
              <a:rPr kumimoji="1" lang="ja-JP" altLang="en-US" smtClean="0"/>
              <a:t>普通の型環境と</a:t>
            </a:r>
            <a:r>
              <a:rPr kumimoji="1" lang="en-US" altLang="ja-JP" smtClean="0"/>
              <a:t>break</a:t>
            </a:r>
            <a:r>
              <a:rPr kumimoji="1" lang="ja-JP" altLang="en-US" smtClean="0"/>
              <a:t>環境が等しい</a:t>
            </a:r>
            <a:endParaRPr kumimoji="1" lang="en-US" altLang="ja-JP" smtClean="0"/>
          </a:p>
          <a:p>
            <a:r>
              <a:rPr kumimoji="1" lang="ja-JP" altLang="en-US" smtClean="0"/>
              <a:t>・</a:t>
            </a:r>
            <a:r>
              <a:rPr kumimoji="1" lang="en-US" altLang="ja-JP" smtClean="0"/>
              <a:t> Γ’’</a:t>
            </a:r>
            <a:r>
              <a:rPr kumimoji="1" lang="ja-JP" altLang="en-US" smtClean="0"/>
              <a:t>は任意の型環境である</a:t>
            </a:r>
            <a:endParaRPr kumimoji="1" lang="en-US" altLang="ja-JP" smtClean="0"/>
          </a:p>
        </p:txBody>
      </p:sp>
      <p:sp>
        <p:nvSpPr>
          <p:cNvPr id="4" name="スライド番号プレースホルダー 3"/>
          <p:cNvSpPr>
            <a:spLocks noGrp="1"/>
          </p:cNvSpPr>
          <p:nvPr>
            <p:ph type="sldNum" sz="quarter" idx="10"/>
          </p:nvPr>
        </p:nvSpPr>
        <p:spPr/>
        <p:txBody>
          <a:bodyPr/>
          <a:lstStyle/>
          <a:p>
            <a:fld id="{9BFC905B-7D42-A34E-B978-6F8EBFBB8823}" type="slidenum">
              <a:rPr kumimoji="1" lang="ja-JP" altLang="en-US" smtClean="0"/>
              <a:t>35</a:t>
            </a:fld>
            <a:endParaRPr kumimoji="1" lang="ja-JP" altLang="en-US"/>
          </a:p>
        </p:txBody>
      </p:sp>
    </p:spTree>
    <p:extLst>
      <p:ext uri="{BB962C8B-B14F-4D97-AF65-F5344CB8AC3E}">
        <p14:creationId xmlns:p14="http://schemas.microsoft.com/office/powerpoint/2010/main" val="30547496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吹き出しでポイントを説明</a:t>
            </a:r>
            <a:endParaRPr kumimoji="1" lang="en-US" altLang="ja-JP" smtClean="0"/>
          </a:p>
          <a:p>
            <a:endParaRPr kumimoji="1" lang="en-US" altLang="ja-JP" smtClean="0"/>
          </a:p>
          <a:p>
            <a:r>
              <a:rPr kumimoji="1" lang="en-US" altLang="ja-JP" smtClean="0"/>
              <a:t>break</a:t>
            </a:r>
            <a:r>
              <a:rPr kumimoji="1" lang="ja-JP" altLang="en-US" smtClean="0"/>
              <a:t>環境を無視した場合</a:t>
            </a:r>
            <a:endParaRPr kumimoji="1" lang="en-US" altLang="ja-JP" smtClean="0"/>
          </a:p>
          <a:p>
            <a:r>
              <a:rPr kumimoji="1" lang="ja-JP" altLang="en-US" smtClean="0"/>
              <a:t>・</a:t>
            </a:r>
            <a:r>
              <a:rPr kumimoji="1" lang="en-US" altLang="ja-JP" smtClean="0"/>
              <a:t> s</a:t>
            </a:r>
            <a:r>
              <a:rPr kumimoji="1" lang="ja-JP" altLang="en-US" smtClean="0"/>
              <a:t>は何回も実行</a:t>
            </a:r>
            <a:endParaRPr kumimoji="1" lang="en-US" altLang="ja-JP" smtClean="0"/>
          </a:p>
          <a:p>
            <a:r>
              <a:rPr kumimoji="1" lang="ja-JP" altLang="en-US" smtClean="0"/>
              <a:t>・</a:t>
            </a:r>
            <a:r>
              <a:rPr kumimoji="1" lang="en-US" altLang="ja-JP" smtClean="0"/>
              <a:t> </a:t>
            </a:r>
            <a:r>
              <a:rPr kumimoji="1" lang="ja-JP" altLang="en-US" smtClean="0"/>
              <a:t>ループをぬけるときは</a:t>
            </a:r>
            <a:r>
              <a:rPr kumimoji="1" lang="en-US" altLang="ja-JP" smtClean="0"/>
              <a:t>Γ’</a:t>
            </a:r>
          </a:p>
          <a:p>
            <a:endParaRPr kumimoji="1" lang="en-US" altLang="ja-JP" smtClean="0"/>
          </a:p>
          <a:p>
            <a:r>
              <a:rPr kumimoji="1" lang="en-US" altLang="ja-JP" smtClean="0"/>
              <a:t>break</a:t>
            </a:r>
          </a:p>
          <a:p>
            <a:r>
              <a:rPr kumimoji="1" lang="ja-JP" altLang="en-US" smtClean="0"/>
              <a:t>・</a:t>
            </a:r>
            <a:r>
              <a:rPr kumimoji="1" lang="en-US" altLang="ja-JP" smtClean="0"/>
              <a:t> </a:t>
            </a:r>
            <a:r>
              <a:rPr kumimoji="1" lang="ja-JP" altLang="en-US" smtClean="0"/>
              <a:t>普通の型環境と</a:t>
            </a:r>
            <a:r>
              <a:rPr kumimoji="1" lang="en-US" altLang="ja-JP" smtClean="0"/>
              <a:t>break</a:t>
            </a:r>
            <a:r>
              <a:rPr kumimoji="1" lang="ja-JP" altLang="en-US" smtClean="0"/>
              <a:t>環境が等しい</a:t>
            </a:r>
            <a:endParaRPr kumimoji="1" lang="en-US" altLang="ja-JP" smtClean="0"/>
          </a:p>
          <a:p>
            <a:r>
              <a:rPr kumimoji="1" lang="ja-JP" altLang="en-US" smtClean="0"/>
              <a:t>・</a:t>
            </a:r>
            <a:r>
              <a:rPr kumimoji="1" lang="en-US" altLang="ja-JP" smtClean="0"/>
              <a:t> Γ’’</a:t>
            </a:r>
            <a:r>
              <a:rPr kumimoji="1" lang="ja-JP" altLang="en-US" smtClean="0"/>
              <a:t>は任意の型環境である</a:t>
            </a:r>
            <a:endParaRPr kumimoji="1" lang="en-US" altLang="ja-JP" smtClean="0"/>
          </a:p>
        </p:txBody>
      </p:sp>
      <p:sp>
        <p:nvSpPr>
          <p:cNvPr id="4" name="スライド番号プレースホルダー 3"/>
          <p:cNvSpPr>
            <a:spLocks noGrp="1"/>
          </p:cNvSpPr>
          <p:nvPr>
            <p:ph type="sldNum" sz="quarter" idx="10"/>
          </p:nvPr>
        </p:nvSpPr>
        <p:spPr/>
        <p:txBody>
          <a:bodyPr/>
          <a:lstStyle/>
          <a:p>
            <a:fld id="{9BFC905B-7D42-A34E-B978-6F8EBFBB8823}" type="slidenum">
              <a:rPr kumimoji="1" lang="ja-JP" altLang="en-US" smtClean="0"/>
              <a:t>36</a:t>
            </a:fld>
            <a:endParaRPr kumimoji="1" lang="ja-JP" altLang="en-US"/>
          </a:p>
        </p:txBody>
      </p:sp>
    </p:spTree>
    <p:extLst>
      <p:ext uri="{BB962C8B-B14F-4D97-AF65-F5344CB8AC3E}">
        <p14:creationId xmlns:p14="http://schemas.microsoft.com/office/powerpoint/2010/main" val="30547496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吹き出しでポイントを説明</a:t>
            </a:r>
            <a:endParaRPr kumimoji="1" lang="en-US" altLang="ja-JP" smtClean="0"/>
          </a:p>
          <a:p>
            <a:endParaRPr kumimoji="1" lang="en-US" altLang="ja-JP" smtClean="0"/>
          </a:p>
          <a:p>
            <a:r>
              <a:rPr kumimoji="1" lang="en-US" altLang="ja-JP" smtClean="0"/>
              <a:t>break</a:t>
            </a:r>
            <a:r>
              <a:rPr kumimoji="1" lang="ja-JP" altLang="en-US" smtClean="0"/>
              <a:t>環境を無視した場合</a:t>
            </a:r>
            <a:endParaRPr kumimoji="1" lang="en-US" altLang="ja-JP" smtClean="0"/>
          </a:p>
          <a:p>
            <a:r>
              <a:rPr kumimoji="1" lang="ja-JP" altLang="en-US" smtClean="0"/>
              <a:t>・</a:t>
            </a:r>
            <a:r>
              <a:rPr kumimoji="1" lang="en-US" altLang="ja-JP" smtClean="0"/>
              <a:t> s</a:t>
            </a:r>
            <a:r>
              <a:rPr kumimoji="1" lang="ja-JP" altLang="en-US" smtClean="0"/>
              <a:t>は何回も実行</a:t>
            </a:r>
            <a:endParaRPr kumimoji="1" lang="en-US" altLang="ja-JP" smtClean="0"/>
          </a:p>
          <a:p>
            <a:r>
              <a:rPr kumimoji="1" lang="ja-JP" altLang="en-US" smtClean="0"/>
              <a:t>・</a:t>
            </a:r>
            <a:r>
              <a:rPr kumimoji="1" lang="en-US" altLang="ja-JP" smtClean="0"/>
              <a:t> </a:t>
            </a:r>
            <a:r>
              <a:rPr kumimoji="1" lang="ja-JP" altLang="en-US" smtClean="0"/>
              <a:t>ループをぬけるときは</a:t>
            </a:r>
            <a:r>
              <a:rPr kumimoji="1" lang="en-US" altLang="ja-JP" smtClean="0"/>
              <a:t>Γ’</a:t>
            </a:r>
          </a:p>
          <a:p>
            <a:endParaRPr kumimoji="1" lang="en-US" altLang="ja-JP" smtClean="0"/>
          </a:p>
          <a:p>
            <a:r>
              <a:rPr kumimoji="1" lang="en-US" altLang="ja-JP" smtClean="0"/>
              <a:t>break</a:t>
            </a:r>
          </a:p>
          <a:p>
            <a:r>
              <a:rPr kumimoji="1" lang="ja-JP" altLang="en-US" smtClean="0"/>
              <a:t>・</a:t>
            </a:r>
            <a:r>
              <a:rPr kumimoji="1" lang="en-US" altLang="ja-JP" smtClean="0"/>
              <a:t> </a:t>
            </a:r>
            <a:r>
              <a:rPr kumimoji="1" lang="ja-JP" altLang="en-US" smtClean="0"/>
              <a:t>普通の型環境と</a:t>
            </a:r>
            <a:r>
              <a:rPr kumimoji="1" lang="en-US" altLang="ja-JP" smtClean="0"/>
              <a:t>break</a:t>
            </a:r>
            <a:r>
              <a:rPr kumimoji="1" lang="ja-JP" altLang="en-US" smtClean="0"/>
              <a:t>環境が等しい</a:t>
            </a:r>
            <a:endParaRPr kumimoji="1" lang="en-US" altLang="ja-JP" smtClean="0"/>
          </a:p>
          <a:p>
            <a:r>
              <a:rPr kumimoji="1" lang="ja-JP" altLang="en-US" smtClean="0"/>
              <a:t>・</a:t>
            </a:r>
            <a:r>
              <a:rPr kumimoji="1" lang="en-US" altLang="ja-JP" smtClean="0"/>
              <a:t> Γ’’</a:t>
            </a:r>
            <a:r>
              <a:rPr kumimoji="1" lang="ja-JP" altLang="en-US" smtClean="0"/>
              <a:t>は任意の型環境である</a:t>
            </a:r>
            <a:endParaRPr kumimoji="1" lang="en-US" altLang="ja-JP" smtClean="0"/>
          </a:p>
        </p:txBody>
      </p:sp>
      <p:sp>
        <p:nvSpPr>
          <p:cNvPr id="4" name="スライド番号プレースホルダー 3"/>
          <p:cNvSpPr>
            <a:spLocks noGrp="1"/>
          </p:cNvSpPr>
          <p:nvPr>
            <p:ph type="sldNum" sz="quarter" idx="10"/>
          </p:nvPr>
        </p:nvSpPr>
        <p:spPr/>
        <p:txBody>
          <a:bodyPr/>
          <a:lstStyle/>
          <a:p>
            <a:fld id="{9BFC905B-7D42-A34E-B978-6F8EBFBB8823}" type="slidenum">
              <a:rPr kumimoji="1" lang="ja-JP" altLang="en-US" smtClean="0"/>
              <a:t>37</a:t>
            </a:fld>
            <a:endParaRPr kumimoji="1" lang="ja-JP" altLang="en-US"/>
          </a:p>
        </p:txBody>
      </p:sp>
    </p:spTree>
    <p:extLst>
      <p:ext uri="{BB962C8B-B14F-4D97-AF65-F5344CB8AC3E}">
        <p14:creationId xmlns:p14="http://schemas.microsoft.com/office/powerpoint/2010/main" val="30547496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吹き出しでポイントを説明</a:t>
            </a:r>
            <a:endParaRPr kumimoji="1" lang="en-US" altLang="ja-JP" smtClean="0"/>
          </a:p>
          <a:p>
            <a:endParaRPr kumimoji="1" lang="en-US" altLang="ja-JP" smtClean="0"/>
          </a:p>
          <a:p>
            <a:r>
              <a:rPr kumimoji="1" lang="en-US" altLang="ja-JP" smtClean="0"/>
              <a:t>break</a:t>
            </a:r>
            <a:r>
              <a:rPr kumimoji="1" lang="ja-JP" altLang="en-US" smtClean="0"/>
              <a:t>環境を無視した場合</a:t>
            </a:r>
            <a:endParaRPr kumimoji="1" lang="en-US" altLang="ja-JP" smtClean="0"/>
          </a:p>
          <a:p>
            <a:r>
              <a:rPr kumimoji="1" lang="ja-JP" altLang="en-US" smtClean="0"/>
              <a:t>・</a:t>
            </a:r>
            <a:r>
              <a:rPr kumimoji="1" lang="en-US" altLang="ja-JP" smtClean="0"/>
              <a:t> s</a:t>
            </a:r>
            <a:r>
              <a:rPr kumimoji="1" lang="ja-JP" altLang="en-US" smtClean="0"/>
              <a:t>は何回も実行</a:t>
            </a:r>
            <a:endParaRPr kumimoji="1" lang="en-US" altLang="ja-JP" smtClean="0"/>
          </a:p>
          <a:p>
            <a:r>
              <a:rPr kumimoji="1" lang="ja-JP" altLang="en-US" smtClean="0"/>
              <a:t>・</a:t>
            </a:r>
            <a:r>
              <a:rPr kumimoji="1" lang="en-US" altLang="ja-JP" smtClean="0"/>
              <a:t> </a:t>
            </a:r>
            <a:r>
              <a:rPr kumimoji="1" lang="ja-JP" altLang="en-US" smtClean="0"/>
              <a:t>ループをぬけるときは</a:t>
            </a:r>
            <a:r>
              <a:rPr kumimoji="1" lang="en-US" altLang="ja-JP" smtClean="0"/>
              <a:t>Γ’</a:t>
            </a:r>
          </a:p>
          <a:p>
            <a:endParaRPr kumimoji="1" lang="en-US" altLang="ja-JP" smtClean="0"/>
          </a:p>
          <a:p>
            <a:r>
              <a:rPr kumimoji="1" lang="en-US" altLang="ja-JP" smtClean="0"/>
              <a:t>break</a:t>
            </a:r>
          </a:p>
          <a:p>
            <a:r>
              <a:rPr kumimoji="1" lang="ja-JP" altLang="en-US" smtClean="0"/>
              <a:t>・</a:t>
            </a:r>
            <a:r>
              <a:rPr kumimoji="1" lang="en-US" altLang="ja-JP" smtClean="0"/>
              <a:t> </a:t>
            </a:r>
            <a:r>
              <a:rPr kumimoji="1" lang="ja-JP" altLang="en-US" smtClean="0"/>
              <a:t>普通の型環境と</a:t>
            </a:r>
            <a:r>
              <a:rPr kumimoji="1" lang="en-US" altLang="ja-JP" smtClean="0"/>
              <a:t>break</a:t>
            </a:r>
            <a:r>
              <a:rPr kumimoji="1" lang="ja-JP" altLang="en-US" smtClean="0"/>
              <a:t>環境が等しい</a:t>
            </a:r>
            <a:endParaRPr kumimoji="1" lang="en-US" altLang="ja-JP" smtClean="0"/>
          </a:p>
          <a:p>
            <a:r>
              <a:rPr kumimoji="1" lang="ja-JP" altLang="en-US" smtClean="0"/>
              <a:t>・</a:t>
            </a:r>
            <a:r>
              <a:rPr kumimoji="1" lang="en-US" altLang="ja-JP" smtClean="0"/>
              <a:t> Γ’’</a:t>
            </a:r>
            <a:r>
              <a:rPr kumimoji="1" lang="ja-JP" altLang="en-US" smtClean="0"/>
              <a:t>は任意の型環境である</a:t>
            </a:r>
            <a:endParaRPr kumimoji="1" lang="en-US" altLang="ja-JP" smtClean="0"/>
          </a:p>
        </p:txBody>
      </p:sp>
      <p:sp>
        <p:nvSpPr>
          <p:cNvPr id="4" name="スライド番号プレースホルダー 3"/>
          <p:cNvSpPr>
            <a:spLocks noGrp="1"/>
          </p:cNvSpPr>
          <p:nvPr>
            <p:ph type="sldNum" sz="quarter" idx="10"/>
          </p:nvPr>
        </p:nvSpPr>
        <p:spPr/>
        <p:txBody>
          <a:bodyPr/>
          <a:lstStyle/>
          <a:p>
            <a:fld id="{9BFC905B-7D42-A34E-B978-6F8EBFBB8823}" type="slidenum">
              <a:rPr kumimoji="1" lang="ja-JP" altLang="en-US" smtClean="0"/>
              <a:t>38</a:t>
            </a:fld>
            <a:endParaRPr kumimoji="1" lang="ja-JP" altLang="en-US"/>
          </a:p>
        </p:txBody>
      </p:sp>
    </p:spTree>
    <p:extLst>
      <p:ext uri="{BB962C8B-B14F-4D97-AF65-F5344CB8AC3E}">
        <p14:creationId xmlns:p14="http://schemas.microsoft.com/office/powerpoint/2010/main" val="30547496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元</a:t>
            </a:r>
            <a:r>
              <a:rPr kumimoji="1" lang="ja-JP" altLang="en-US"/>
              <a:t>のままではループ終了後の型がわからない</a:t>
            </a:r>
          </a:p>
        </p:txBody>
      </p:sp>
      <p:sp>
        <p:nvSpPr>
          <p:cNvPr id="4" name="スライド番号プレースホルダー 3"/>
          <p:cNvSpPr>
            <a:spLocks noGrp="1"/>
          </p:cNvSpPr>
          <p:nvPr>
            <p:ph type="sldNum" sz="quarter" idx="10"/>
          </p:nvPr>
        </p:nvSpPr>
        <p:spPr/>
        <p:txBody>
          <a:bodyPr/>
          <a:lstStyle/>
          <a:p>
            <a:fld id="{9BFC905B-7D42-A34E-B978-6F8EBFBB8823}" type="slidenum">
              <a:rPr kumimoji="1" lang="ja-JP" altLang="en-US" smtClean="0"/>
              <a:t>41</a:t>
            </a:fld>
            <a:endParaRPr kumimoji="1" lang="ja-JP" altLang="en-US"/>
          </a:p>
        </p:txBody>
      </p:sp>
    </p:spTree>
    <p:extLst>
      <p:ext uri="{BB962C8B-B14F-4D97-AF65-F5344CB8AC3E}">
        <p14:creationId xmlns:p14="http://schemas.microsoft.com/office/powerpoint/2010/main" val="3649749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所有権</a:t>
            </a:r>
            <a:r>
              <a:rPr kumimoji="1" lang="ja-JP" altLang="en-US"/>
              <a:t>を理解する最低限の</a:t>
            </a:r>
            <a:r>
              <a:rPr kumimoji="1" lang="ja-JP" altLang="en-US" smtClean="0"/>
              <a:t>情報</a:t>
            </a:r>
            <a:endParaRPr kumimoji="1" lang="en-US" altLang="ja-JP" smtClean="0"/>
          </a:p>
          <a:p>
            <a:r>
              <a:rPr kumimoji="1" lang="ja-JP" altLang="en-US" smtClean="0"/>
              <a:t>所有権</a:t>
            </a:r>
            <a:r>
              <a:rPr kumimoji="1" lang="ja-JP" altLang="en-US"/>
              <a:t>は解放しなければならないということを表している</a:t>
            </a:r>
          </a:p>
          <a:p>
            <a:r>
              <a:rPr kumimoji="1" lang="ja-JP" altLang="en-US" smtClean="0"/>
              <a:t>その後</a:t>
            </a:r>
            <a:r>
              <a:rPr kumimoji="1" lang="ja-JP" altLang="en-US" smtClean="0"/>
              <a:t>1</a:t>
            </a:r>
            <a:r>
              <a:rPr kumimoji="1" lang="ja-JP" altLang="en-US"/>
              <a:t>は解放する必要がある</a:t>
            </a:r>
          </a:p>
          <a:p>
            <a:r>
              <a:rPr kumimoji="1" lang="ja-JP" altLang="en-US"/>
              <a:t>0は必要が無い</a:t>
            </a:r>
          </a:p>
        </p:txBody>
      </p:sp>
      <p:sp>
        <p:nvSpPr>
          <p:cNvPr id="4" name="スライド番号プレースホルダー 3"/>
          <p:cNvSpPr>
            <a:spLocks noGrp="1"/>
          </p:cNvSpPr>
          <p:nvPr>
            <p:ph type="sldNum" sz="quarter" idx="10"/>
          </p:nvPr>
        </p:nvSpPr>
        <p:spPr/>
        <p:txBody>
          <a:bodyPr/>
          <a:lstStyle/>
          <a:p>
            <a:fld id="{9BFC905B-7D42-A34E-B978-6F8EBFBB8823}" type="slidenum">
              <a:rPr kumimoji="1" lang="ja-JP" altLang="en-US" smtClean="0"/>
              <a:t>4</a:t>
            </a:fld>
            <a:endParaRPr kumimoji="1" lang="ja-JP" altLang="en-US"/>
          </a:p>
        </p:txBody>
      </p:sp>
    </p:spTree>
    <p:extLst>
      <p:ext uri="{BB962C8B-B14F-4D97-AF65-F5344CB8AC3E}">
        <p14:creationId xmlns:p14="http://schemas.microsoft.com/office/powerpoint/2010/main" val="1919244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検証器のアイデアであることを説明</a:t>
            </a:r>
            <a:endParaRPr kumimoji="1" lang="en-US" altLang="ja-JP" smtClean="0"/>
          </a:p>
          <a:p>
            <a:endParaRPr kumimoji="1" lang="en-US" altLang="ja-JP" smtClean="0"/>
          </a:p>
          <a:p>
            <a:r>
              <a:rPr kumimoji="1" lang="ja-JP" altLang="en-US" smtClean="0"/>
              <a:t>例で説明</a:t>
            </a:r>
            <a:endParaRPr kumimoji="1" lang="en-US" altLang="ja-JP" smtClean="0"/>
          </a:p>
          <a:p>
            <a:endParaRPr kumimoji="1" lang="en-US" altLang="ja-JP" smtClean="0"/>
          </a:p>
          <a:p>
            <a:r>
              <a:rPr kumimoji="1" lang="ja-JP" altLang="en-US" smtClean="0"/>
              <a:t>型推論の拡張</a:t>
            </a:r>
            <a:endParaRPr kumimoji="1" lang="en-US" altLang="ja-JP" smtClean="0"/>
          </a:p>
          <a:p>
            <a:r>
              <a:rPr kumimoji="1" lang="ja-JP" altLang="en-US" smtClean="0"/>
              <a:t>・</a:t>
            </a:r>
            <a:r>
              <a:rPr kumimoji="1" lang="en-US" altLang="ja-JP" smtClean="0"/>
              <a:t> ΓB</a:t>
            </a:r>
            <a:r>
              <a:rPr kumimoji="1" lang="ja-JP" altLang="en-US" smtClean="0"/>
              <a:t>とか</a:t>
            </a:r>
            <a:r>
              <a:rPr kumimoji="1" lang="en-US" altLang="ja-JP" smtClean="0"/>
              <a:t>ΓC</a:t>
            </a:r>
            <a:r>
              <a:rPr kumimoji="1" lang="ja-JP" altLang="en-US" smtClean="0"/>
              <a:t>とか</a:t>
            </a:r>
            <a:endParaRPr kumimoji="1" lang="ja-JP" altLang="en-US"/>
          </a:p>
        </p:txBody>
      </p:sp>
      <p:sp>
        <p:nvSpPr>
          <p:cNvPr id="4" name="スライド番号プレースホルダー 3"/>
          <p:cNvSpPr>
            <a:spLocks noGrp="1"/>
          </p:cNvSpPr>
          <p:nvPr>
            <p:ph type="sldNum" sz="quarter" idx="10"/>
          </p:nvPr>
        </p:nvSpPr>
        <p:spPr/>
        <p:txBody>
          <a:bodyPr/>
          <a:lstStyle/>
          <a:p>
            <a:fld id="{9BFC905B-7D42-A34E-B978-6F8EBFBB8823}" type="slidenum">
              <a:rPr kumimoji="1" lang="ja-JP" altLang="en-US" smtClean="0"/>
              <a:t>43</a:t>
            </a:fld>
            <a:endParaRPr kumimoji="1" lang="ja-JP" altLang="en-US"/>
          </a:p>
        </p:txBody>
      </p:sp>
    </p:spTree>
    <p:extLst>
      <p:ext uri="{BB962C8B-B14F-4D97-AF65-F5344CB8AC3E}">
        <p14:creationId xmlns:p14="http://schemas.microsoft.com/office/powerpoint/2010/main" val="18746103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SAT: </a:t>
            </a:r>
            <a:r>
              <a:rPr kumimoji="1" lang="ja-JP" altLang="en-US" smtClean="0"/>
              <a:t>命題論理式</a:t>
            </a:r>
            <a:endParaRPr kumimoji="1" lang="en-US" altLang="ja-JP" smtClean="0"/>
          </a:p>
          <a:p>
            <a:r>
              <a:rPr kumimoji="1" lang="en-US" altLang="ja-JP" smtClean="0"/>
              <a:t>SMT:</a:t>
            </a:r>
            <a:r>
              <a:rPr kumimoji="1" lang="en-US" altLang="ja-JP" baseline="0" smtClean="0"/>
              <a:t> </a:t>
            </a:r>
            <a:r>
              <a:rPr kumimoji="1" lang="ja-JP" altLang="en-US" baseline="0" smtClean="0"/>
              <a:t>述語論理式</a:t>
            </a:r>
            <a:endParaRPr kumimoji="1" lang="ja-JP" altLang="en-US"/>
          </a:p>
        </p:txBody>
      </p:sp>
      <p:sp>
        <p:nvSpPr>
          <p:cNvPr id="4" name="スライド番号プレースホルダー 3"/>
          <p:cNvSpPr>
            <a:spLocks noGrp="1"/>
          </p:cNvSpPr>
          <p:nvPr>
            <p:ph type="sldNum" sz="quarter" idx="10"/>
          </p:nvPr>
        </p:nvSpPr>
        <p:spPr/>
        <p:txBody>
          <a:bodyPr/>
          <a:lstStyle/>
          <a:p>
            <a:fld id="{9BFC905B-7D42-A34E-B978-6F8EBFBB8823}" type="slidenum">
              <a:rPr kumimoji="1" lang="ja-JP" altLang="en-US" smtClean="0"/>
              <a:t>47</a:t>
            </a:fld>
            <a:endParaRPr kumimoji="1" lang="ja-JP" altLang="en-US"/>
          </a:p>
        </p:txBody>
      </p:sp>
    </p:spTree>
    <p:extLst>
      <p:ext uri="{BB962C8B-B14F-4D97-AF65-F5344CB8AC3E}">
        <p14:creationId xmlns:p14="http://schemas.microsoft.com/office/powerpoint/2010/main" val="5947807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簡単</a:t>
            </a:r>
            <a:r>
              <a:rPr kumimoji="1" lang="ja-JP" altLang="en-US"/>
              <a:t>に説明</a:t>
            </a:r>
            <a:r>
              <a:rPr kumimoji="1" lang="ja-JP" altLang="en-US" smtClean="0"/>
              <a:t>する</a:t>
            </a:r>
            <a:endParaRPr kumimoji="1" lang="ja-JP" altLang="en-US"/>
          </a:p>
        </p:txBody>
      </p:sp>
      <p:sp>
        <p:nvSpPr>
          <p:cNvPr id="4" name="スライド番号プレースホルダー 3"/>
          <p:cNvSpPr>
            <a:spLocks noGrp="1"/>
          </p:cNvSpPr>
          <p:nvPr>
            <p:ph type="sldNum" sz="quarter" idx="10"/>
          </p:nvPr>
        </p:nvSpPr>
        <p:spPr/>
        <p:txBody>
          <a:bodyPr/>
          <a:lstStyle/>
          <a:p>
            <a:fld id="{9BFC905B-7D42-A34E-B978-6F8EBFBB8823}" type="slidenum">
              <a:rPr kumimoji="1" lang="ja-JP" altLang="en-US" smtClean="0"/>
              <a:t>48</a:t>
            </a:fld>
            <a:endParaRPr kumimoji="1" lang="ja-JP" altLang="en-US"/>
          </a:p>
        </p:txBody>
      </p:sp>
    </p:spTree>
    <p:extLst>
      <p:ext uri="{BB962C8B-B14F-4D97-AF65-F5344CB8AC3E}">
        <p14:creationId xmlns:p14="http://schemas.microsoft.com/office/powerpoint/2010/main" val="19035658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BFC905B-7D42-A34E-B978-6F8EBFBB8823}" type="slidenum">
              <a:rPr kumimoji="1" lang="ja-JP" altLang="en-US" smtClean="0"/>
              <a:t>49</a:t>
            </a:fld>
            <a:endParaRPr kumimoji="1" lang="ja-JP" altLang="en-US"/>
          </a:p>
        </p:txBody>
      </p:sp>
    </p:spTree>
    <p:extLst>
      <p:ext uri="{BB962C8B-B14F-4D97-AF65-F5344CB8AC3E}">
        <p14:creationId xmlns:p14="http://schemas.microsoft.com/office/powerpoint/2010/main" val="38569269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unsat </a:t>
            </a:r>
            <a:r>
              <a:rPr kumimoji="1" lang="ja-JP" altLang="en-US"/>
              <a:t>coreに吹き出しで説明</a:t>
            </a:r>
          </a:p>
        </p:txBody>
      </p:sp>
      <p:sp>
        <p:nvSpPr>
          <p:cNvPr id="4" name="スライド番号プレースホルダー 3"/>
          <p:cNvSpPr>
            <a:spLocks noGrp="1"/>
          </p:cNvSpPr>
          <p:nvPr>
            <p:ph type="sldNum" sz="quarter" idx="10"/>
          </p:nvPr>
        </p:nvSpPr>
        <p:spPr/>
        <p:txBody>
          <a:bodyPr/>
          <a:lstStyle/>
          <a:p>
            <a:fld id="{9BFC905B-7D42-A34E-B978-6F8EBFBB8823}" type="slidenum">
              <a:rPr kumimoji="1" lang="ja-JP" altLang="en-US" smtClean="0"/>
              <a:t>51</a:t>
            </a:fld>
            <a:endParaRPr kumimoji="1" lang="ja-JP" altLang="en-US"/>
          </a:p>
        </p:txBody>
      </p:sp>
    </p:spTree>
    <p:extLst>
      <p:ext uri="{BB962C8B-B14F-4D97-AF65-F5344CB8AC3E}">
        <p14:creationId xmlns:p14="http://schemas.microsoft.com/office/powerpoint/2010/main" val="25372575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プログラムを載せる</a:t>
            </a:r>
            <a:r>
              <a:rPr kumimoji="1" lang="en-US" altLang="ja-JP" smtClean="0"/>
              <a:t> (running example)</a:t>
            </a:r>
            <a:endParaRPr kumimoji="1" lang="ja-JP" altLang="en-US"/>
          </a:p>
        </p:txBody>
      </p:sp>
      <p:sp>
        <p:nvSpPr>
          <p:cNvPr id="4" name="スライド番号プレースホルダー 3"/>
          <p:cNvSpPr>
            <a:spLocks noGrp="1"/>
          </p:cNvSpPr>
          <p:nvPr>
            <p:ph type="sldNum" sz="quarter" idx="10"/>
          </p:nvPr>
        </p:nvSpPr>
        <p:spPr/>
        <p:txBody>
          <a:bodyPr/>
          <a:lstStyle/>
          <a:p>
            <a:fld id="{9BFC905B-7D42-A34E-B978-6F8EBFBB8823}" type="slidenum">
              <a:rPr kumimoji="1" lang="ja-JP" altLang="en-US" smtClean="0"/>
              <a:t>53</a:t>
            </a:fld>
            <a:endParaRPr kumimoji="1" lang="ja-JP" altLang="en-US"/>
          </a:p>
        </p:txBody>
      </p:sp>
    </p:spTree>
    <p:extLst>
      <p:ext uri="{BB962C8B-B14F-4D97-AF65-F5344CB8AC3E}">
        <p14:creationId xmlns:p14="http://schemas.microsoft.com/office/powerpoint/2010/main" val="213515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以下のプログラムで型エラーを正しく報告</a:t>
            </a:r>
            <a:r>
              <a:rPr kumimoji="1" lang="en-US" altLang="ja-JP" smtClean="0"/>
              <a:t> </a:t>
            </a:r>
            <a:endParaRPr kumimoji="1" lang="ja-JP" altLang="en-US"/>
          </a:p>
        </p:txBody>
      </p:sp>
      <p:sp>
        <p:nvSpPr>
          <p:cNvPr id="4" name="スライド番号プレースホルダー 3"/>
          <p:cNvSpPr>
            <a:spLocks noGrp="1"/>
          </p:cNvSpPr>
          <p:nvPr>
            <p:ph type="sldNum" sz="quarter" idx="10"/>
          </p:nvPr>
        </p:nvSpPr>
        <p:spPr/>
        <p:txBody>
          <a:bodyPr/>
          <a:lstStyle/>
          <a:p>
            <a:fld id="{9BFC905B-7D42-A34E-B978-6F8EBFBB8823}" type="slidenum">
              <a:rPr kumimoji="1" lang="ja-JP" altLang="en-US" smtClean="0"/>
              <a:t>54</a:t>
            </a:fld>
            <a:endParaRPr kumimoji="1" lang="ja-JP" altLang="en-US"/>
          </a:p>
        </p:txBody>
      </p:sp>
    </p:spTree>
    <p:extLst>
      <p:ext uri="{BB962C8B-B14F-4D97-AF65-F5344CB8AC3E}">
        <p14:creationId xmlns:p14="http://schemas.microsoft.com/office/powerpoint/2010/main" val="24828710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BFC905B-7D42-A34E-B978-6F8EBFBB8823}" type="slidenum">
              <a:rPr kumimoji="1" lang="ja-JP" altLang="en-US" smtClean="0"/>
              <a:t>55</a:t>
            </a:fld>
            <a:endParaRPr kumimoji="1" lang="ja-JP" altLang="en-US"/>
          </a:p>
        </p:txBody>
      </p:sp>
    </p:spTree>
    <p:extLst>
      <p:ext uri="{BB962C8B-B14F-4D97-AF65-F5344CB8AC3E}">
        <p14:creationId xmlns:p14="http://schemas.microsoft.com/office/powerpoint/2010/main" val="6458494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BFC905B-7D42-A34E-B978-6F8EBFBB8823}" type="slidenum">
              <a:rPr kumimoji="1" lang="ja-JP" altLang="en-US" smtClean="0"/>
              <a:t>56</a:t>
            </a:fld>
            <a:endParaRPr kumimoji="1" lang="ja-JP" altLang="en-US"/>
          </a:p>
        </p:txBody>
      </p:sp>
    </p:spTree>
    <p:extLst>
      <p:ext uri="{BB962C8B-B14F-4D97-AF65-F5344CB8AC3E}">
        <p14:creationId xmlns:p14="http://schemas.microsoft.com/office/powerpoint/2010/main" val="25372575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BFC905B-7D42-A34E-B978-6F8EBFBB8823}" type="slidenum">
              <a:rPr kumimoji="1" lang="ja-JP" altLang="en-US" smtClean="0"/>
              <a:t>57</a:t>
            </a:fld>
            <a:endParaRPr kumimoji="1" lang="ja-JP" altLang="en-US"/>
          </a:p>
        </p:txBody>
      </p:sp>
    </p:spTree>
    <p:extLst>
      <p:ext uri="{BB962C8B-B14F-4D97-AF65-F5344CB8AC3E}">
        <p14:creationId xmlns:p14="http://schemas.microsoft.com/office/powerpoint/2010/main" val="2968197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分数</a:t>
            </a:r>
            <a:r>
              <a:rPr kumimoji="1" lang="ja-JP" altLang="en-US"/>
              <a:t>を使う理由を少し話す(</a:t>
            </a:r>
            <a:r>
              <a:rPr kumimoji="1" lang="ja-JP" altLang="en-US" smtClean="0"/>
              <a:t>alias</a:t>
            </a:r>
            <a:r>
              <a:rPr kumimoji="1" lang="en-US" altLang="ja-JP" smtClean="0"/>
              <a:t>)</a:t>
            </a:r>
            <a:endParaRPr kumimoji="1" lang="ja-JP" altLang="en-US"/>
          </a:p>
        </p:txBody>
      </p:sp>
      <p:sp>
        <p:nvSpPr>
          <p:cNvPr id="4" name="スライド番号プレースホルダー 3"/>
          <p:cNvSpPr>
            <a:spLocks noGrp="1"/>
          </p:cNvSpPr>
          <p:nvPr>
            <p:ph type="sldNum" sz="quarter" idx="10"/>
          </p:nvPr>
        </p:nvSpPr>
        <p:spPr/>
        <p:txBody>
          <a:bodyPr/>
          <a:lstStyle/>
          <a:p>
            <a:fld id="{9BFC905B-7D42-A34E-B978-6F8EBFBB8823}" type="slidenum">
              <a:rPr kumimoji="1" lang="ja-JP" altLang="en-US" smtClean="0"/>
              <a:t>5</a:t>
            </a:fld>
            <a:endParaRPr kumimoji="1" lang="ja-JP" altLang="en-US"/>
          </a:p>
        </p:txBody>
      </p:sp>
    </p:spTree>
    <p:extLst>
      <p:ext uri="{BB962C8B-B14F-4D97-AF65-F5344CB8AC3E}">
        <p14:creationId xmlns:p14="http://schemas.microsoft.com/office/powerpoint/2010/main" val="38700432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前のスライドとあわせる</a:t>
            </a:r>
            <a:endParaRPr kumimoji="1" lang="en-US" altLang="ja-JP" smtClean="0"/>
          </a:p>
          <a:p>
            <a:endParaRPr kumimoji="1" lang="en-US" altLang="ja-JP" smtClean="0"/>
          </a:p>
          <a:p>
            <a:r>
              <a:rPr kumimoji="1" lang="ja-JP" altLang="en-US" smtClean="0"/>
              <a:t>先行研究との差分スライドを</a:t>
            </a:r>
            <a:endParaRPr kumimoji="1" lang="ja-JP" altLang="en-US"/>
          </a:p>
        </p:txBody>
      </p:sp>
      <p:sp>
        <p:nvSpPr>
          <p:cNvPr id="4" name="スライド番号プレースホルダー 3"/>
          <p:cNvSpPr>
            <a:spLocks noGrp="1"/>
          </p:cNvSpPr>
          <p:nvPr>
            <p:ph type="sldNum" sz="quarter" idx="10"/>
          </p:nvPr>
        </p:nvSpPr>
        <p:spPr/>
        <p:txBody>
          <a:bodyPr/>
          <a:lstStyle/>
          <a:p>
            <a:fld id="{9BFC905B-7D42-A34E-B978-6F8EBFBB8823}" type="slidenum">
              <a:rPr kumimoji="1" lang="ja-JP" altLang="en-US" smtClean="0"/>
              <a:t>58</a:t>
            </a:fld>
            <a:endParaRPr kumimoji="1" lang="ja-JP" altLang="en-US"/>
          </a:p>
        </p:txBody>
      </p:sp>
    </p:spTree>
    <p:extLst>
      <p:ext uri="{BB962C8B-B14F-4D97-AF65-F5344CB8AC3E}">
        <p14:creationId xmlns:p14="http://schemas.microsoft.com/office/powerpoint/2010/main" val="2132984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smtClean="0"/>
          </a:p>
          <a:p>
            <a:r>
              <a:rPr kumimoji="1" lang="ja-JP" altLang="en-US" smtClean="0"/>
              <a:t>書き込み</a:t>
            </a:r>
            <a:r>
              <a:rPr kumimoji="1" lang="ja-JP" altLang="en-US"/>
              <a:t>時点で1がある．</a:t>
            </a:r>
          </a:p>
        </p:txBody>
      </p:sp>
      <p:sp>
        <p:nvSpPr>
          <p:cNvPr id="4" name="スライド番号プレースホルダー 3"/>
          <p:cNvSpPr>
            <a:spLocks noGrp="1"/>
          </p:cNvSpPr>
          <p:nvPr>
            <p:ph type="sldNum" sz="quarter" idx="10"/>
          </p:nvPr>
        </p:nvSpPr>
        <p:spPr/>
        <p:txBody>
          <a:bodyPr/>
          <a:lstStyle/>
          <a:p>
            <a:fld id="{9BFC905B-7D42-A34E-B978-6F8EBFBB8823}" type="slidenum">
              <a:rPr kumimoji="1" lang="ja-JP" altLang="en-US" smtClean="0"/>
              <a:t>6</a:t>
            </a:fld>
            <a:endParaRPr kumimoji="1" lang="ja-JP" altLang="en-US"/>
          </a:p>
        </p:txBody>
      </p:sp>
    </p:spTree>
    <p:extLst>
      <p:ext uri="{BB962C8B-B14F-4D97-AF65-F5344CB8AC3E}">
        <p14:creationId xmlns:p14="http://schemas.microsoft.com/office/powerpoint/2010/main" val="1793075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BFC905B-7D42-A34E-B978-6F8EBFBB8823}" type="slidenum">
              <a:rPr kumimoji="1" lang="ja-JP" altLang="en-US" smtClean="0"/>
              <a:t>7</a:t>
            </a:fld>
            <a:endParaRPr kumimoji="1" lang="ja-JP" altLang="en-US"/>
          </a:p>
        </p:txBody>
      </p:sp>
    </p:spTree>
    <p:extLst>
      <p:ext uri="{BB962C8B-B14F-4D97-AF65-F5344CB8AC3E}">
        <p14:creationId xmlns:p14="http://schemas.microsoft.com/office/powerpoint/2010/main" val="3902618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BFC905B-7D42-A34E-B978-6F8EBFBB8823}" type="slidenum">
              <a:rPr kumimoji="1" lang="ja-JP" altLang="en-US" smtClean="0"/>
              <a:t>8</a:t>
            </a:fld>
            <a:endParaRPr kumimoji="1" lang="ja-JP" altLang="en-US"/>
          </a:p>
        </p:txBody>
      </p:sp>
    </p:spTree>
    <p:extLst>
      <p:ext uri="{BB962C8B-B14F-4D97-AF65-F5344CB8AC3E}">
        <p14:creationId xmlns:p14="http://schemas.microsoft.com/office/powerpoint/2010/main" val="3094720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BFC905B-7D42-A34E-B978-6F8EBFBB8823}" type="slidenum">
              <a:rPr kumimoji="1" lang="ja-JP" altLang="en-US" smtClean="0"/>
              <a:t>9</a:t>
            </a:fld>
            <a:endParaRPr kumimoji="1" lang="ja-JP" altLang="en-US"/>
          </a:p>
        </p:txBody>
      </p:sp>
    </p:spTree>
    <p:extLst>
      <p:ext uri="{BB962C8B-B14F-4D97-AF65-F5344CB8AC3E}">
        <p14:creationId xmlns:p14="http://schemas.microsoft.com/office/powerpoint/2010/main" val="2154454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いい感じの</a:t>
            </a:r>
            <a:r>
              <a:rPr kumimoji="1" lang="en-US" altLang="ja-JP" smtClean="0"/>
              <a:t>CompCert</a:t>
            </a:r>
            <a:r>
              <a:rPr kumimoji="1" lang="ja-JP" altLang="en-US" smtClean="0"/>
              <a:t>の</a:t>
            </a:r>
            <a:r>
              <a:rPr kumimoji="1" lang="en-US" altLang="ja-JP" smtClean="0"/>
              <a:t>Citation</a:t>
            </a:r>
            <a:r>
              <a:rPr kumimoji="1" lang="ja-JP" altLang="en-US" smtClean="0"/>
              <a:t>を探す．</a:t>
            </a:r>
            <a:endParaRPr kumimoji="1" lang="ja-JP" altLang="en-US"/>
          </a:p>
          <a:p>
            <a:r>
              <a:rPr kumimoji="1" lang="ja-JP" altLang="en-US"/>
              <a:t>概要にそって説明すると</a:t>
            </a:r>
            <a:r>
              <a:rPr kumimoji="1" lang="ja-JP" altLang="en-US" smtClean="0"/>
              <a:t>一言．</a:t>
            </a:r>
            <a:endParaRPr kumimoji="1" lang="ja-JP" altLang="en-US"/>
          </a:p>
        </p:txBody>
      </p:sp>
      <p:sp>
        <p:nvSpPr>
          <p:cNvPr id="4" name="スライド番号プレースホルダー 3"/>
          <p:cNvSpPr>
            <a:spLocks noGrp="1"/>
          </p:cNvSpPr>
          <p:nvPr>
            <p:ph type="sldNum" sz="quarter" idx="10"/>
          </p:nvPr>
        </p:nvSpPr>
        <p:spPr/>
        <p:txBody>
          <a:bodyPr/>
          <a:lstStyle/>
          <a:p>
            <a:fld id="{9BFC905B-7D42-A34E-B978-6F8EBFBB8823}" type="slidenum">
              <a:rPr kumimoji="1" lang="ja-JP" altLang="en-US" smtClean="0"/>
              <a:t>10</a:t>
            </a:fld>
            <a:endParaRPr kumimoji="1" lang="ja-JP" altLang="en-US"/>
          </a:p>
        </p:txBody>
      </p:sp>
    </p:spTree>
    <p:extLst>
      <p:ext uri="{BB962C8B-B14F-4D97-AF65-F5344CB8AC3E}">
        <p14:creationId xmlns:p14="http://schemas.microsoft.com/office/powerpoint/2010/main" val="3668708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13516C4-0071-8A45-AAC1-048D0A689408}" type="datetimeFigureOut">
              <a:rPr kumimoji="1" lang="ja-JP" altLang="en-US" smtClean="0"/>
              <a:t>2016/02/13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A93CABE-A3AE-9F4A-949E-FCE36D0CEAB2}" type="slidenum">
              <a:rPr kumimoji="1" lang="ja-JP" altLang="en-US" smtClean="0"/>
              <a:t>‹#›</a:t>
            </a:fld>
            <a:endParaRPr kumimoji="1" lang="ja-JP" altLang="en-US"/>
          </a:p>
        </p:txBody>
      </p:sp>
    </p:spTree>
    <p:extLst>
      <p:ext uri="{BB962C8B-B14F-4D97-AF65-F5344CB8AC3E}">
        <p14:creationId xmlns:p14="http://schemas.microsoft.com/office/powerpoint/2010/main" val="1418284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13516C4-0071-8A45-AAC1-048D0A689408}" type="datetimeFigureOut">
              <a:rPr kumimoji="1" lang="ja-JP" altLang="en-US" smtClean="0"/>
              <a:t>2016/02/13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A93CABE-A3AE-9F4A-949E-FCE36D0CEAB2}" type="slidenum">
              <a:rPr kumimoji="1" lang="ja-JP" altLang="en-US" smtClean="0"/>
              <a:t>‹#›</a:t>
            </a:fld>
            <a:endParaRPr kumimoji="1" lang="ja-JP" altLang="en-US"/>
          </a:p>
        </p:txBody>
      </p:sp>
    </p:spTree>
    <p:extLst>
      <p:ext uri="{BB962C8B-B14F-4D97-AF65-F5344CB8AC3E}">
        <p14:creationId xmlns:p14="http://schemas.microsoft.com/office/powerpoint/2010/main" val="394447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13516C4-0071-8A45-AAC1-048D0A689408}" type="datetimeFigureOut">
              <a:rPr kumimoji="1" lang="ja-JP" altLang="en-US" smtClean="0"/>
              <a:t>2016/02/13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A93CABE-A3AE-9F4A-949E-FCE36D0CEAB2}" type="slidenum">
              <a:rPr kumimoji="1" lang="ja-JP" altLang="en-US" smtClean="0"/>
              <a:t>‹#›</a:t>
            </a:fld>
            <a:endParaRPr kumimoji="1" lang="ja-JP" altLang="en-US"/>
          </a:p>
        </p:txBody>
      </p:sp>
    </p:spTree>
    <p:extLst>
      <p:ext uri="{BB962C8B-B14F-4D97-AF65-F5344CB8AC3E}">
        <p14:creationId xmlns:p14="http://schemas.microsoft.com/office/powerpoint/2010/main" val="3660076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060483AB-3B60-1544-85E4-FEB8B69779E0}" type="datetimeFigureOut">
              <a:rPr kumimoji="1" lang="ja-JP" altLang="en-US" smtClean="0"/>
              <a:t>2016/02/13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3E3ED5-57CE-0749-9A02-74A8202FA5A0}" type="slidenum">
              <a:rPr kumimoji="1" lang="ja-JP" altLang="en-US" smtClean="0"/>
              <a:t>‹#›</a:t>
            </a:fld>
            <a:endParaRPr kumimoji="1" lang="ja-JP" altLang="en-US"/>
          </a:p>
        </p:txBody>
      </p:sp>
    </p:spTree>
    <p:extLst>
      <p:ext uri="{BB962C8B-B14F-4D97-AF65-F5344CB8AC3E}">
        <p14:creationId xmlns:p14="http://schemas.microsoft.com/office/powerpoint/2010/main" val="1032936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60483AB-3B60-1544-85E4-FEB8B69779E0}" type="datetimeFigureOut">
              <a:rPr kumimoji="1" lang="ja-JP" altLang="en-US" smtClean="0"/>
              <a:t>2016/02/13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3E3ED5-57CE-0749-9A02-74A8202FA5A0}" type="slidenum">
              <a:rPr kumimoji="1" lang="ja-JP" altLang="en-US" smtClean="0"/>
              <a:t>‹#›</a:t>
            </a:fld>
            <a:endParaRPr kumimoji="1" lang="ja-JP" altLang="en-US"/>
          </a:p>
        </p:txBody>
      </p:sp>
    </p:spTree>
    <p:extLst>
      <p:ext uri="{BB962C8B-B14F-4D97-AF65-F5344CB8AC3E}">
        <p14:creationId xmlns:p14="http://schemas.microsoft.com/office/powerpoint/2010/main" val="30997903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060483AB-3B60-1544-85E4-FEB8B69779E0}" type="datetimeFigureOut">
              <a:rPr kumimoji="1" lang="ja-JP" altLang="en-US" smtClean="0"/>
              <a:t>2016/02/13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3E3ED5-57CE-0749-9A02-74A8202FA5A0}" type="slidenum">
              <a:rPr kumimoji="1" lang="ja-JP" altLang="en-US" smtClean="0"/>
              <a:t>‹#›</a:t>
            </a:fld>
            <a:endParaRPr kumimoji="1" lang="ja-JP" altLang="en-US"/>
          </a:p>
        </p:txBody>
      </p:sp>
    </p:spTree>
    <p:extLst>
      <p:ext uri="{BB962C8B-B14F-4D97-AF65-F5344CB8AC3E}">
        <p14:creationId xmlns:p14="http://schemas.microsoft.com/office/powerpoint/2010/main" val="898015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060483AB-3B60-1544-85E4-FEB8B69779E0}" type="datetimeFigureOut">
              <a:rPr kumimoji="1" lang="ja-JP" altLang="en-US" smtClean="0"/>
              <a:t>2016/02/13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C3E3ED5-57CE-0749-9A02-74A8202FA5A0}" type="slidenum">
              <a:rPr kumimoji="1" lang="ja-JP" altLang="en-US" smtClean="0"/>
              <a:t>‹#›</a:t>
            </a:fld>
            <a:endParaRPr kumimoji="1" lang="ja-JP" altLang="en-US"/>
          </a:p>
        </p:txBody>
      </p:sp>
    </p:spTree>
    <p:extLst>
      <p:ext uri="{BB962C8B-B14F-4D97-AF65-F5344CB8AC3E}">
        <p14:creationId xmlns:p14="http://schemas.microsoft.com/office/powerpoint/2010/main" val="3394001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60483AB-3B60-1544-85E4-FEB8B69779E0}" type="datetimeFigureOut">
              <a:rPr kumimoji="1" lang="ja-JP" altLang="en-US" smtClean="0"/>
              <a:t>2016/02/13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0C3E3ED5-57CE-0749-9A02-74A8202FA5A0}" type="slidenum">
              <a:rPr kumimoji="1" lang="ja-JP" altLang="en-US" smtClean="0"/>
              <a:t>‹#›</a:t>
            </a:fld>
            <a:endParaRPr kumimoji="1" lang="ja-JP" altLang="en-US"/>
          </a:p>
        </p:txBody>
      </p:sp>
    </p:spTree>
    <p:extLst>
      <p:ext uri="{BB962C8B-B14F-4D97-AF65-F5344CB8AC3E}">
        <p14:creationId xmlns:p14="http://schemas.microsoft.com/office/powerpoint/2010/main" val="39785832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060483AB-3B60-1544-85E4-FEB8B69779E0}" type="datetimeFigureOut">
              <a:rPr kumimoji="1" lang="ja-JP" altLang="en-US" smtClean="0"/>
              <a:t>2016/02/13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C3E3ED5-57CE-0749-9A02-74A8202FA5A0}" type="slidenum">
              <a:rPr kumimoji="1" lang="ja-JP" altLang="en-US" smtClean="0"/>
              <a:t>‹#›</a:t>
            </a:fld>
            <a:endParaRPr kumimoji="1" lang="ja-JP" altLang="en-US"/>
          </a:p>
        </p:txBody>
      </p:sp>
    </p:spTree>
    <p:extLst>
      <p:ext uri="{BB962C8B-B14F-4D97-AF65-F5344CB8AC3E}">
        <p14:creationId xmlns:p14="http://schemas.microsoft.com/office/powerpoint/2010/main" val="10254718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60483AB-3B60-1544-85E4-FEB8B69779E0}" type="datetimeFigureOut">
              <a:rPr kumimoji="1" lang="ja-JP" altLang="en-US" smtClean="0"/>
              <a:t>2016/02/13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C3E3ED5-57CE-0749-9A02-74A8202FA5A0}" type="slidenum">
              <a:rPr kumimoji="1" lang="ja-JP" altLang="en-US" smtClean="0"/>
              <a:t>‹#›</a:t>
            </a:fld>
            <a:endParaRPr kumimoji="1" lang="ja-JP" altLang="en-US"/>
          </a:p>
        </p:txBody>
      </p:sp>
    </p:spTree>
    <p:extLst>
      <p:ext uri="{BB962C8B-B14F-4D97-AF65-F5344CB8AC3E}">
        <p14:creationId xmlns:p14="http://schemas.microsoft.com/office/powerpoint/2010/main" val="20886894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60483AB-3B60-1544-85E4-FEB8B69779E0}" type="datetimeFigureOut">
              <a:rPr kumimoji="1" lang="ja-JP" altLang="en-US" smtClean="0"/>
              <a:t>2016/02/13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C3E3ED5-57CE-0749-9A02-74A8202FA5A0}" type="slidenum">
              <a:rPr kumimoji="1" lang="ja-JP" altLang="en-US" smtClean="0"/>
              <a:t>‹#›</a:t>
            </a:fld>
            <a:endParaRPr kumimoji="1" lang="ja-JP" altLang="en-US"/>
          </a:p>
        </p:txBody>
      </p:sp>
    </p:spTree>
    <p:extLst>
      <p:ext uri="{BB962C8B-B14F-4D97-AF65-F5344CB8AC3E}">
        <p14:creationId xmlns:p14="http://schemas.microsoft.com/office/powerpoint/2010/main" val="163516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0055"/>
            <a:ext cx="8229600" cy="1143000"/>
          </a:xfrm>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13516C4-0071-8A45-AAC1-048D0A689408}" type="datetimeFigureOut">
              <a:rPr kumimoji="1" lang="ja-JP" altLang="en-US" smtClean="0"/>
              <a:t>2016/02/13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A93CABE-A3AE-9F4A-949E-FCE36D0CEAB2}" type="slidenum">
              <a:rPr kumimoji="1" lang="ja-JP" altLang="en-US" smtClean="0"/>
              <a:t>‹#›</a:t>
            </a:fld>
            <a:endParaRPr kumimoji="1" lang="ja-JP" altLang="en-US"/>
          </a:p>
        </p:txBody>
      </p:sp>
    </p:spTree>
    <p:extLst>
      <p:ext uri="{BB962C8B-B14F-4D97-AF65-F5344CB8AC3E}">
        <p14:creationId xmlns:p14="http://schemas.microsoft.com/office/powerpoint/2010/main" val="1360298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60483AB-3B60-1544-85E4-FEB8B69779E0}" type="datetimeFigureOut">
              <a:rPr kumimoji="1" lang="ja-JP" altLang="en-US" smtClean="0"/>
              <a:t>2016/02/13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C3E3ED5-57CE-0749-9A02-74A8202FA5A0}" type="slidenum">
              <a:rPr kumimoji="1" lang="ja-JP" altLang="en-US" smtClean="0"/>
              <a:t>‹#›</a:t>
            </a:fld>
            <a:endParaRPr kumimoji="1" lang="ja-JP" altLang="en-US"/>
          </a:p>
        </p:txBody>
      </p:sp>
    </p:spTree>
    <p:extLst>
      <p:ext uri="{BB962C8B-B14F-4D97-AF65-F5344CB8AC3E}">
        <p14:creationId xmlns:p14="http://schemas.microsoft.com/office/powerpoint/2010/main" val="13674650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60483AB-3B60-1544-85E4-FEB8B69779E0}" type="datetimeFigureOut">
              <a:rPr kumimoji="1" lang="ja-JP" altLang="en-US" smtClean="0"/>
              <a:t>2016/02/13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3E3ED5-57CE-0749-9A02-74A8202FA5A0}" type="slidenum">
              <a:rPr kumimoji="1" lang="ja-JP" altLang="en-US" smtClean="0"/>
              <a:t>‹#›</a:t>
            </a:fld>
            <a:endParaRPr kumimoji="1" lang="ja-JP" altLang="en-US"/>
          </a:p>
        </p:txBody>
      </p:sp>
    </p:spTree>
    <p:extLst>
      <p:ext uri="{BB962C8B-B14F-4D97-AF65-F5344CB8AC3E}">
        <p14:creationId xmlns:p14="http://schemas.microsoft.com/office/powerpoint/2010/main" val="24113332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60483AB-3B60-1544-85E4-FEB8B69779E0}" type="datetimeFigureOut">
              <a:rPr kumimoji="1" lang="ja-JP" altLang="en-US" smtClean="0"/>
              <a:t>2016/02/13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3E3ED5-57CE-0749-9A02-74A8202FA5A0}" type="slidenum">
              <a:rPr kumimoji="1" lang="ja-JP" altLang="en-US" smtClean="0"/>
              <a:t>‹#›</a:t>
            </a:fld>
            <a:endParaRPr kumimoji="1" lang="ja-JP" altLang="en-US"/>
          </a:p>
        </p:txBody>
      </p:sp>
    </p:spTree>
    <p:extLst>
      <p:ext uri="{BB962C8B-B14F-4D97-AF65-F5344CB8AC3E}">
        <p14:creationId xmlns:p14="http://schemas.microsoft.com/office/powerpoint/2010/main" val="3678366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13516C4-0071-8A45-AAC1-048D0A689408}" type="datetimeFigureOut">
              <a:rPr kumimoji="1" lang="ja-JP" altLang="en-US" smtClean="0"/>
              <a:t>2016/02/13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A93CABE-A3AE-9F4A-949E-FCE36D0CEAB2}" type="slidenum">
              <a:rPr kumimoji="1" lang="ja-JP" altLang="en-US" smtClean="0"/>
              <a:t>‹#›</a:t>
            </a:fld>
            <a:endParaRPr kumimoji="1" lang="ja-JP" altLang="en-US"/>
          </a:p>
        </p:txBody>
      </p:sp>
    </p:spTree>
    <p:extLst>
      <p:ext uri="{BB962C8B-B14F-4D97-AF65-F5344CB8AC3E}">
        <p14:creationId xmlns:p14="http://schemas.microsoft.com/office/powerpoint/2010/main" val="1193966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13516C4-0071-8A45-AAC1-048D0A689408}" type="datetimeFigureOut">
              <a:rPr kumimoji="1" lang="ja-JP" altLang="en-US" smtClean="0"/>
              <a:t>2016/02/13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A93CABE-A3AE-9F4A-949E-FCE36D0CEAB2}" type="slidenum">
              <a:rPr kumimoji="1" lang="ja-JP" altLang="en-US" smtClean="0"/>
              <a:t>‹#›</a:t>
            </a:fld>
            <a:endParaRPr kumimoji="1" lang="ja-JP" altLang="en-US"/>
          </a:p>
        </p:txBody>
      </p:sp>
    </p:spTree>
    <p:extLst>
      <p:ext uri="{BB962C8B-B14F-4D97-AF65-F5344CB8AC3E}">
        <p14:creationId xmlns:p14="http://schemas.microsoft.com/office/powerpoint/2010/main" val="2383599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813516C4-0071-8A45-AAC1-048D0A689408}" type="datetimeFigureOut">
              <a:rPr kumimoji="1" lang="ja-JP" altLang="en-US" smtClean="0"/>
              <a:t>2016/02/13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2A93CABE-A3AE-9F4A-949E-FCE36D0CEAB2}" type="slidenum">
              <a:rPr kumimoji="1" lang="ja-JP" altLang="en-US" smtClean="0"/>
              <a:t>‹#›</a:t>
            </a:fld>
            <a:endParaRPr kumimoji="1" lang="ja-JP" altLang="en-US"/>
          </a:p>
        </p:txBody>
      </p:sp>
    </p:spTree>
    <p:extLst>
      <p:ext uri="{BB962C8B-B14F-4D97-AF65-F5344CB8AC3E}">
        <p14:creationId xmlns:p14="http://schemas.microsoft.com/office/powerpoint/2010/main" val="3431419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13516C4-0071-8A45-AAC1-048D0A689408}" type="datetimeFigureOut">
              <a:rPr kumimoji="1" lang="ja-JP" altLang="en-US" smtClean="0"/>
              <a:t>2016/02/13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2A93CABE-A3AE-9F4A-949E-FCE36D0CEAB2}" type="slidenum">
              <a:rPr kumimoji="1" lang="ja-JP" altLang="en-US" smtClean="0"/>
              <a:t>‹#›</a:t>
            </a:fld>
            <a:endParaRPr kumimoji="1" lang="ja-JP" altLang="en-US"/>
          </a:p>
        </p:txBody>
      </p:sp>
    </p:spTree>
    <p:extLst>
      <p:ext uri="{BB962C8B-B14F-4D97-AF65-F5344CB8AC3E}">
        <p14:creationId xmlns:p14="http://schemas.microsoft.com/office/powerpoint/2010/main" val="1624119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13516C4-0071-8A45-AAC1-048D0A689408}" type="datetimeFigureOut">
              <a:rPr kumimoji="1" lang="ja-JP" altLang="en-US" smtClean="0"/>
              <a:t>2016/02/13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2A93CABE-A3AE-9F4A-949E-FCE36D0CEAB2}" type="slidenum">
              <a:rPr kumimoji="1" lang="ja-JP" altLang="en-US" smtClean="0"/>
              <a:t>‹#›</a:t>
            </a:fld>
            <a:endParaRPr kumimoji="1" lang="ja-JP" altLang="en-US"/>
          </a:p>
        </p:txBody>
      </p:sp>
    </p:spTree>
    <p:extLst>
      <p:ext uri="{BB962C8B-B14F-4D97-AF65-F5344CB8AC3E}">
        <p14:creationId xmlns:p14="http://schemas.microsoft.com/office/powerpoint/2010/main" val="453506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13516C4-0071-8A45-AAC1-048D0A689408}" type="datetimeFigureOut">
              <a:rPr kumimoji="1" lang="ja-JP" altLang="en-US" smtClean="0"/>
              <a:t>2016/02/13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A93CABE-A3AE-9F4A-949E-FCE36D0CEAB2}" type="slidenum">
              <a:rPr kumimoji="1" lang="ja-JP" altLang="en-US" smtClean="0"/>
              <a:t>‹#›</a:t>
            </a:fld>
            <a:endParaRPr kumimoji="1" lang="ja-JP" altLang="en-US"/>
          </a:p>
        </p:txBody>
      </p:sp>
    </p:spTree>
    <p:extLst>
      <p:ext uri="{BB962C8B-B14F-4D97-AF65-F5344CB8AC3E}">
        <p14:creationId xmlns:p14="http://schemas.microsoft.com/office/powerpoint/2010/main" val="839725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13516C4-0071-8A45-AAC1-048D0A689408}" type="datetimeFigureOut">
              <a:rPr kumimoji="1" lang="ja-JP" altLang="en-US" smtClean="0"/>
              <a:t>2016/02/13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A93CABE-A3AE-9F4A-949E-FCE36D0CEAB2}" type="slidenum">
              <a:rPr kumimoji="1" lang="ja-JP" altLang="en-US" smtClean="0"/>
              <a:t>‹#›</a:t>
            </a:fld>
            <a:endParaRPr kumimoji="1" lang="ja-JP" altLang="en-US"/>
          </a:p>
        </p:txBody>
      </p:sp>
    </p:spTree>
    <p:extLst>
      <p:ext uri="{BB962C8B-B14F-4D97-AF65-F5344CB8AC3E}">
        <p14:creationId xmlns:p14="http://schemas.microsoft.com/office/powerpoint/2010/main" val="94619516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3516C4-0071-8A45-AAC1-048D0A689408}" type="datetimeFigureOut">
              <a:rPr kumimoji="1" lang="ja-JP" altLang="en-US" smtClean="0"/>
              <a:t>2016/02/13</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93CABE-A3AE-9F4A-949E-FCE36D0CEAB2}" type="slidenum">
              <a:rPr kumimoji="1" lang="ja-JP" altLang="en-US" smtClean="0"/>
              <a:t>‹#›</a:t>
            </a:fld>
            <a:endParaRPr kumimoji="1" lang="ja-JP" altLang="en-US"/>
          </a:p>
        </p:txBody>
      </p:sp>
    </p:spTree>
    <p:extLst>
      <p:ext uri="{BB962C8B-B14F-4D97-AF65-F5344CB8AC3E}">
        <p14:creationId xmlns:p14="http://schemas.microsoft.com/office/powerpoint/2010/main" val="4052707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0483AB-3B60-1544-85E4-FEB8B69779E0}" type="datetimeFigureOut">
              <a:rPr kumimoji="1" lang="ja-JP" altLang="en-US" smtClean="0"/>
              <a:t>2016/02/13</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3E3ED5-57CE-0749-9A02-74A8202FA5A0}" type="slidenum">
              <a:rPr kumimoji="1" lang="ja-JP" altLang="en-US" smtClean="0"/>
              <a:t>‹#›</a:t>
            </a:fld>
            <a:endParaRPr kumimoji="1" lang="ja-JP" altLang="en-US"/>
          </a:p>
        </p:txBody>
      </p:sp>
    </p:spTree>
    <p:extLst>
      <p:ext uri="{BB962C8B-B14F-4D97-AF65-F5344CB8AC3E}">
        <p14:creationId xmlns:p14="http://schemas.microsoft.com/office/powerpoint/2010/main" val="3786214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844377"/>
            <a:ext cx="7772400" cy="1470025"/>
          </a:xfrm>
        </p:spPr>
        <p:txBody>
          <a:bodyPr/>
          <a:lstStyle/>
          <a:p>
            <a:r>
              <a:rPr kumimoji="1" lang="ja-JP" altLang="en-US" dirty="0" smtClean="0"/>
              <a:t>分数所有権</a:t>
            </a:r>
            <a:r>
              <a:rPr kumimoji="1" lang="ja-JP" altLang="en-US" smtClean="0"/>
              <a:t>に基づく</a:t>
            </a:r>
            <a:r>
              <a:rPr kumimoji="1" lang="en-US" altLang="ja-JP" smtClean="0"/>
              <a:t/>
            </a:r>
            <a:br>
              <a:rPr kumimoji="1" lang="en-US" altLang="ja-JP" smtClean="0"/>
            </a:br>
            <a:r>
              <a:rPr kumimoji="1" lang="ja-JP" altLang="en-US" smtClean="0"/>
              <a:t>メモリ</a:t>
            </a:r>
            <a:r>
              <a:rPr kumimoji="1" lang="ja-JP" altLang="en-US" dirty="0" smtClean="0"/>
              <a:t>解放安全性検証器</a:t>
            </a:r>
            <a:endParaRPr kumimoji="1" lang="ja-JP" altLang="en-US" dirty="0"/>
          </a:p>
        </p:txBody>
      </p:sp>
      <p:sp>
        <p:nvSpPr>
          <p:cNvPr id="3" name="サブタイトル 2"/>
          <p:cNvSpPr>
            <a:spLocks noGrp="1"/>
          </p:cNvSpPr>
          <p:nvPr>
            <p:ph type="subTitle" idx="1"/>
          </p:nvPr>
        </p:nvSpPr>
        <p:spPr>
          <a:xfrm>
            <a:off x="1371600" y="4263783"/>
            <a:ext cx="6400800" cy="1752600"/>
          </a:xfrm>
        </p:spPr>
        <p:txBody>
          <a:bodyPr>
            <a:normAutofit/>
          </a:bodyPr>
          <a:lstStyle/>
          <a:p>
            <a:r>
              <a:rPr lang="ja-JP" altLang="en-US" sz="2000" dirty="0" smtClean="0">
                <a:solidFill>
                  <a:schemeClr val="tx1"/>
                </a:solidFill>
              </a:rPr>
              <a:t>五十嵐・末永研究室</a:t>
            </a:r>
            <a:endParaRPr lang="en-US" altLang="ja-JP" sz="2000" dirty="0" smtClean="0">
              <a:solidFill>
                <a:schemeClr val="tx1"/>
              </a:solidFill>
            </a:endParaRPr>
          </a:p>
          <a:p>
            <a:r>
              <a:rPr kumimoji="1" lang="ja-JP" altLang="en-US" sz="4000" dirty="0" smtClean="0">
                <a:solidFill>
                  <a:schemeClr val="tx1"/>
                </a:solidFill>
              </a:rPr>
              <a:t>大元</a:t>
            </a:r>
            <a:r>
              <a:rPr kumimoji="1" lang="en-US" altLang="ja-JP" sz="4000" dirty="0" smtClean="0">
                <a:solidFill>
                  <a:schemeClr val="tx1"/>
                </a:solidFill>
              </a:rPr>
              <a:t> </a:t>
            </a:r>
            <a:r>
              <a:rPr kumimoji="1" lang="ja-JP" altLang="en-US" sz="4000" dirty="0" smtClean="0">
                <a:solidFill>
                  <a:schemeClr val="tx1"/>
                </a:solidFill>
              </a:rPr>
              <a:t>武</a:t>
            </a:r>
            <a:endParaRPr kumimoji="1" lang="en-US" altLang="ja-JP" sz="4000" dirty="0" smtClean="0">
              <a:solidFill>
                <a:schemeClr val="tx1"/>
              </a:solidFill>
            </a:endParaRPr>
          </a:p>
          <a:p>
            <a:r>
              <a:rPr lang="en-US" altLang="ja-JP" sz="2800" smtClean="0">
                <a:solidFill>
                  <a:schemeClr val="tx1"/>
                </a:solidFill>
              </a:rPr>
              <a:t>2016/</a:t>
            </a:r>
            <a:r>
              <a:rPr lang="en-US" altLang="ja-JP" sz="2800" dirty="0" smtClean="0">
                <a:solidFill>
                  <a:schemeClr val="tx1"/>
                </a:solidFill>
              </a:rPr>
              <a:t>2/15</a:t>
            </a:r>
            <a:endParaRPr kumimoji="1" lang="ja-JP" altLang="en-US" sz="2800" dirty="0">
              <a:solidFill>
                <a:schemeClr val="tx1"/>
              </a:solidFill>
            </a:endParaRPr>
          </a:p>
        </p:txBody>
      </p:sp>
    </p:spTree>
    <p:extLst>
      <p:ext uri="{BB962C8B-B14F-4D97-AF65-F5344CB8AC3E}">
        <p14:creationId xmlns:p14="http://schemas.microsoft.com/office/powerpoint/2010/main" val="426993972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本研究の概要</a:t>
            </a:r>
            <a:endParaRPr kumimoji="1" lang="ja-JP" altLang="en-US"/>
          </a:p>
        </p:txBody>
      </p:sp>
      <p:sp>
        <p:nvSpPr>
          <p:cNvPr id="3" name="コンテンツ プレースホルダー 2"/>
          <p:cNvSpPr>
            <a:spLocks noGrp="1"/>
          </p:cNvSpPr>
          <p:nvPr>
            <p:ph idx="1"/>
          </p:nvPr>
        </p:nvSpPr>
        <p:spPr>
          <a:xfrm>
            <a:off x="457200" y="1600200"/>
            <a:ext cx="8477906" cy="4525963"/>
          </a:xfrm>
        </p:spPr>
        <p:txBody>
          <a:bodyPr>
            <a:normAutofit fontScale="92500" lnSpcReduction="10000"/>
          </a:bodyPr>
          <a:lstStyle/>
          <a:p>
            <a:r>
              <a:rPr kumimoji="1" lang="ja-JP" altLang="en-US" smtClean="0"/>
              <a:t>型システムを制御文で拡張</a:t>
            </a:r>
            <a:endParaRPr kumimoji="1" lang="en-US" altLang="ja-JP" smtClean="0"/>
          </a:p>
          <a:p>
            <a:pPr marL="857250" lvl="1" indent="-457200"/>
            <a:r>
              <a:rPr lang="ja-JP" altLang="en-US" smtClean="0"/>
              <a:t>言語を制御文で拡張</a:t>
            </a:r>
            <a:endParaRPr lang="en-US" altLang="ja-JP" smtClean="0"/>
          </a:p>
          <a:p>
            <a:pPr marL="857250" lvl="1" indent="-457200"/>
            <a:r>
              <a:rPr lang="ja-JP" altLang="en-US" smtClean="0"/>
              <a:t>拡張した言語に型付け規則を与える</a:t>
            </a:r>
            <a:endParaRPr lang="en-US" altLang="ja-JP" smtClean="0"/>
          </a:p>
          <a:p>
            <a:pPr marL="857250" lvl="1" indent="-457200"/>
            <a:endParaRPr kumimoji="1" lang="en-US" altLang="ja-JP" smtClean="0"/>
          </a:p>
          <a:p>
            <a:r>
              <a:rPr lang="ja-JP" altLang="en-US" smtClean="0"/>
              <a:t>拡張した型システムに基いて検証器を実装</a:t>
            </a:r>
            <a:endParaRPr lang="en-US" altLang="ja-JP" smtClean="0"/>
          </a:p>
          <a:p>
            <a:pPr marL="857250" lvl="1" indent="-457200"/>
            <a:r>
              <a:rPr lang="en-US" altLang="ja-JP" smtClean="0"/>
              <a:t>C</a:t>
            </a:r>
            <a:r>
              <a:rPr lang="ja-JP" altLang="en-US" smtClean="0"/>
              <a:t>言語のコンパイラ</a:t>
            </a:r>
            <a:r>
              <a:rPr lang="en-US" altLang="ja-JP" smtClean="0"/>
              <a:t> CompCert [</a:t>
            </a:r>
            <a:r>
              <a:rPr lang="en-US" altLang="ja-JP" sz="2000" smtClean="0">
                <a:latin typeface="+mj-ea"/>
                <a:ea typeface="+mj-ea"/>
                <a:cs typeface="Times"/>
              </a:rPr>
              <a:t>Leroy, </a:t>
            </a:r>
            <a:r>
              <a:rPr lang="fr-FR" altLang="ja-JP" sz="2000" smtClean="0">
                <a:latin typeface="+mj-ea"/>
                <a:ea typeface="+mj-ea"/>
                <a:cs typeface="Times"/>
              </a:rPr>
              <a:t>’</a:t>
            </a:r>
            <a:r>
              <a:rPr lang="en-US" altLang="ja-JP" sz="2000" smtClean="0">
                <a:latin typeface="+mj-ea"/>
                <a:ea typeface="+mj-ea"/>
                <a:cs typeface="Times"/>
              </a:rPr>
              <a:t>05 -</a:t>
            </a:r>
            <a:r>
              <a:rPr lang="en-US" altLang="ja-JP" smtClean="0"/>
              <a:t>] </a:t>
            </a:r>
            <a:r>
              <a:rPr lang="ja-JP" altLang="en-US" smtClean="0"/>
              <a:t>を拡張</a:t>
            </a:r>
            <a:endParaRPr lang="en-US" altLang="ja-JP"/>
          </a:p>
          <a:p>
            <a:pPr marL="857250" lvl="1" indent="-457200"/>
            <a:r>
              <a:rPr lang="ja-JP" altLang="en-US" smtClean="0"/>
              <a:t>型エラースライサー</a:t>
            </a:r>
            <a:endParaRPr lang="en-US" altLang="ja-JP"/>
          </a:p>
          <a:p>
            <a:pPr marL="457200" indent="-457200"/>
            <a:endParaRPr lang="en-US" altLang="ja-JP" smtClean="0"/>
          </a:p>
          <a:p>
            <a:pPr marL="457200" indent="-457200"/>
            <a:r>
              <a:rPr lang="ja-JP" altLang="en-US" smtClean="0"/>
              <a:t>予備実験</a:t>
            </a:r>
            <a:endParaRPr lang="en-US" altLang="ja-JP" smtClean="0"/>
          </a:p>
        </p:txBody>
      </p:sp>
    </p:spTree>
    <p:extLst>
      <p:ext uri="{BB962C8B-B14F-4D97-AF65-F5344CB8AC3E}">
        <p14:creationId xmlns:p14="http://schemas.microsoft.com/office/powerpoint/2010/main" val="293749208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目次</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型システムの拡張</a:t>
            </a:r>
            <a:endParaRPr kumimoji="1" lang="en-US" altLang="ja-JP" smtClean="0"/>
          </a:p>
          <a:p>
            <a:endParaRPr lang="en-US" altLang="ja-JP"/>
          </a:p>
          <a:p>
            <a:r>
              <a:rPr kumimoji="1" lang="ja-JP" altLang="en-US" smtClean="0">
                <a:solidFill>
                  <a:srgbClr val="A6A6A6"/>
                </a:solidFill>
              </a:rPr>
              <a:t>検証器の実装</a:t>
            </a:r>
            <a:endParaRPr kumimoji="1" lang="en-US" altLang="ja-JP" smtClean="0">
              <a:solidFill>
                <a:srgbClr val="A6A6A6"/>
              </a:solidFill>
            </a:endParaRPr>
          </a:p>
          <a:p>
            <a:endParaRPr lang="en-US" altLang="ja-JP" smtClean="0"/>
          </a:p>
          <a:p>
            <a:r>
              <a:rPr lang="ja-JP" altLang="en-US" smtClean="0">
                <a:solidFill>
                  <a:srgbClr val="A6A6A6"/>
                </a:solidFill>
              </a:rPr>
              <a:t>予備実験</a:t>
            </a:r>
            <a:endParaRPr lang="en-US" altLang="ja-JP">
              <a:solidFill>
                <a:srgbClr val="A6A6A6"/>
              </a:solidFill>
            </a:endParaRPr>
          </a:p>
        </p:txBody>
      </p:sp>
    </p:spTree>
    <p:extLst>
      <p:ext uri="{BB962C8B-B14F-4D97-AF65-F5344CB8AC3E}">
        <p14:creationId xmlns:p14="http://schemas.microsoft.com/office/powerpoint/2010/main" val="405094639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mtClean="0"/>
              <a:t>言語</a:t>
            </a:r>
            <a:r>
              <a:rPr kumimoji="1" lang="en-US" altLang="ja-JP" sz="2000" smtClean="0"/>
              <a:t/>
            </a:r>
            <a:br>
              <a:rPr kumimoji="1" lang="en-US" altLang="ja-JP" sz="2000" smtClean="0"/>
            </a:br>
            <a:r>
              <a:rPr lang="en-US" altLang="ja-JP" sz="2000" smtClean="0">
                <a:latin typeface="Times"/>
                <a:cs typeface="Times"/>
              </a:rPr>
              <a:t>[Suenaga and Kobayashi, APLAS’09]</a:t>
            </a:r>
            <a:endParaRPr kumimoji="1" lang="ja-JP" altLang="en-US" sz="2000"/>
          </a:p>
        </p:txBody>
      </p:sp>
      <p:sp>
        <p:nvSpPr>
          <p:cNvPr id="3" name="コンテンツ プレースホルダー 2"/>
          <p:cNvSpPr>
            <a:spLocks noGrp="1"/>
          </p:cNvSpPr>
          <p:nvPr>
            <p:ph idx="1"/>
          </p:nvPr>
        </p:nvSpPr>
        <p:spPr/>
        <p:txBody>
          <a:bodyPr>
            <a:normAutofit/>
          </a:bodyPr>
          <a:lstStyle/>
          <a:p>
            <a:pPr marL="0" indent="0">
              <a:buNone/>
            </a:pPr>
            <a:r>
              <a:rPr kumimoji="1" lang="en-US" altLang="ja-JP" sz="2800" smtClean="0">
                <a:latin typeface="Consolas"/>
                <a:cs typeface="Consolas"/>
              </a:rPr>
              <a:t>e ::= x | e</a:t>
            </a:r>
            <a:r>
              <a:rPr kumimoji="1" lang="en-US" altLang="ja-JP" sz="2800" baseline="-25000" smtClean="0">
                <a:latin typeface="Consolas"/>
                <a:cs typeface="Consolas"/>
              </a:rPr>
              <a:t>1</a:t>
            </a:r>
            <a:r>
              <a:rPr kumimoji="1" lang="en-US" altLang="ja-JP" sz="2800" smtClean="0">
                <a:latin typeface="Consolas"/>
                <a:cs typeface="Consolas"/>
              </a:rPr>
              <a:t> + e</a:t>
            </a:r>
            <a:r>
              <a:rPr kumimoji="1" lang="en-US" altLang="ja-JP" sz="2800" baseline="-25000" smtClean="0">
                <a:latin typeface="Consolas"/>
                <a:cs typeface="Consolas"/>
              </a:rPr>
              <a:t>2</a:t>
            </a:r>
            <a:r>
              <a:rPr kumimoji="1" lang="en-US" altLang="ja-JP" sz="2800" smtClean="0">
                <a:latin typeface="Consolas"/>
                <a:cs typeface="Consolas"/>
              </a:rPr>
              <a:t> | e</a:t>
            </a:r>
            <a:r>
              <a:rPr kumimoji="1" lang="en-US" altLang="ja-JP" sz="2800" baseline="-25000" smtClean="0">
                <a:latin typeface="Consolas"/>
                <a:cs typeface="Consolas"/>
              </a:rPr>
              <a:t>1</a:t>
            </a:r>
            <a:r>
              <a:rPr kumimoji="1" lang="en-US" altLang="ja-JP" sz="2800" smtClean="0">
                <a:latin typeface="Consolas"/>
                <a:cs typeface="Consolas"/>
              </a:rPr>
              <a:t> – e</a:t>
            </a:r>
            <a:r>
              <a:rPr kumimoji="1" lang="en-US" altLang="ja-JP" sz="2800" baseline="-25000" smtClean="0">
                <a:latin typeface="Consolas"/>
                <a:cs typeface="Consolas"/>
              </a:rPr>
              <a:t>2</a:t>
            </a:r>
            <a:r>
              <a:rPr kumimoji="1" lang="en-US" altLang="ja-JP" sz="2800" smtClean="0">
                <a:latin typeface="Consolas"/>
                <a:cs typeface="Consolas"/>
              </a:rPr>
              <a:t> | …</a:t>
            </a:r>
          </a:p>
          <a:p>
            <a:pPr marL="0" indent="0">
              <a:buNone/>
            </a:pPr>
            <a:endParaRPr lang="en-US" altLang="ja-JP" sz="2800">
              <a:latin typeface="Consolas"/>
              <a:cs typeface="Consolas"/>
            </a:endParaRPr>
          </a:p>
          <a:p>
            <a:pPr marL="0" indent="0">
              <a:buNone/>
            </a:pPr>
            <a:r>
              <a:rPr kumimoji="1" lang="en-US" altLang="ja-JP" sz="2800" smtClean="0">
                <a:latin typeface="Consolas"/>
                <a:cs typeface="Consolas"/>
              </a:rPr>
              <a:t>s ::= skip | </a:t>
            </a:r>
            <a:r>
              <a:rPr kumimoji="1" lang="ja-JP" altLang="en-US" sz="2800" smtClean="0">
                <a:latin typeface="Consolas"/>
                <a:cs typeface="Consolas"/>
              </a:rPr>
              <a:t>ｘ</a:t>
            </a:r>
            <a:r>
              <a:rPr kumimoji="1" lang="en-US" altLang="ja-JP" sz="2800" smtClean="0">
                <a:latin typeface="Consolas"/>
                <a:cs typeface="Consolas"/>
              </a:rPr>
              <a:t> = e | *x = e | s</a:t>
            </a:r>
            <a:r>
              <a:rPr kumimoji="1" lang="en-US" altLang="ja-JP" sz="2800" baseline="-25000" smtClean="0">
                <a:latin typeface="Consolas"/>
                <a:cs typeface="Consolas"/>
              </a:rPr>
              <a:t>1</a:t>
            </a:r>
            <a:r>
              <a:rPr kumimoji="1" lang="en-US" altLang="ja-JP" sz="2800" smtClean="0">
                <a:latin typeface="Consolas"/>
                <a:cs typeface="Consolas"/>
              </a:rPr>
              <a:t>; s</a:t>
            </a:r>
            <a:r>
              <a:rPr kumimoji="1" lang="en-US" altLang="ja-JP" sz="2800" baseline="-25000" smtClean="0">
                <a:latin typeface="Consolas"/>
                <a:cs typeface="Consolas"/>
              </a:rPr>
              <a:t>2</a:t>
            </a:r>
            <a:r>
              <a:rPr kumimoji="1" lang="en-US" altLang="ja-JP" sz="2800" smtClean="0">
                <a:latin typeface="Consolas"/>
                <a:cs typeface="Consolas"/>
              </a:rPr>
              <a:t> </a:t>
            </a:r>
          </a:p>
          <a:p>
            <a:pPr marL="0" indent="0">
              <a:buNone/>
            </a:pPr>
            <a:r>
              <a:rPr lang="en-US" altLang="ja-JP" sz="2800">
                <a:latin typeface="Consolas"/>
                <a:cs typeface="Consolas"/>
              </a:rPr>
              <a:t> </a:t>
            </a:r>
            <a:r>
              <a:rPr lang="en-US" altLang="ja-JP" sz="2800" smtClean="0">
                <a:latin typeface="Consolas"/>
                <a:cs typeface="Consolas"/>
              </a:rPr>
              <a:t>   </a:t>
            </a:r>
            <a:r>
              <a:rPr kumimoji="1" lang="en-US" altLang="ja-JP" sz="2800" smtClean="0">
                <a:latin typeface="Consolas"/>
                <a:cs typeface="Consolas"/>
              </a:rPr>
              <a:t>| free(e) | x = malloc(e)</a:t>
            </a:r>
          </a:p>
          <a:p>
            <a:pPr marL="0" indent="0">
              <a:buNone/>
            </a:pPr>
            <a:r>
              <a:rPr lang="en-US" altLang="ja-JP" sz="2800">
                <a:latin typeface="Consolas"/>
                <a:cs typeface="Consolas"/>
              </a:rPr>
              <a:t> </a:t>
            </a:r>
            <a:r>
              <a:rPr lang="en-US" altLang="ja-JP" sz="2800" smtClean="0">
                <a:latin typeface="Consolas"/>
                <a:cs typeface="Consolas"/>
              </a:rPr>
              <a:t>   | f(e</a:t>
            </a:r>
            <a:r>
              <a:rPr lang="en-US" altLang="ja-JP" sz="2800" baseline="-25000" smtClean="0">
                <a:latin typeface="Consolas"/>
                <a:cs typeface="Consolas"/>
              </a:rPr>
              <a:t>1</a:t>
            </a:r>
            <a:r>
              <a:rPr lang="en-US" altLang="ja-JP" sz="2800" smtClean="0">
                <a:latin typeface="Consolas"/>
                <a:cs typeface="Consolas"/>
              </a:rPr>
              <a:t>, e</a:t>
            </a:r>
            <a:r>
              <a:rPr lang="en-US" altLang="ja-JP" sz="2800" baseline="-25000" smtClean="0">
                <a:latin typeface="Consolas"/>
                <a:cs typeface="Consolas"/>
              </a:rPr>
              <a:t>2</a:t>
            </a:r>
            <a:r>
              <a:rPr lang="en-US" altLang="ja-JP" sz="2800" smtClean="0">
                <a:latin typeface="Consolas"/>
                <a:cs typeface="Consolas"/>
              </a:rPr>
              <a:t>, …, e</a:t>
            </a:r>
            <a:r>
              <a:rPr lang="en-US" altLang="ja-JP" sz="2800" baseline="-25000" smtClean="0">
                <a:latin typeface="Consolas"/>
                <a:cs typeface="Consolas"/>
              </a:rPr>
              <a:t>n</a:t>
            </a:r>
            <a:r>
              <a:rPr lang="en-US" altLang="ja-JP" sz="2800" smtClean="0">
                <a:latin typeface="Consolas"/>
                <a:cs typeface="Consolas"/>
              </a:rPr>
              <a:t>)</a:t>
            </a:r>
            <a:r>
              <a:rPr kumimoji="1" lang="en-US" altLang="ja-JP" sz="2800" smtClean="0">
                <a:latin typeface="Consolas"/>
                <a:cs typeface="Consolas"/>
              </a:rPr>
              <a:t> </a:t>
            </a:r>
          </a:p>
          <a:p>
            <a:pPr marL="0" indent="0">
              <a:buNone/>
            </a:pPr>
            <a:r>
              <a:rPr lang="en-US" altLang="ja-JP" sz="2800">
                <a:latin typeface="Consolas"/>
                <a:cs typeface="Consolas"/>
              </a:rPr>
              <a:t> </a:t>
            </a:r>
            <a:r>
              <a:rPr lang="en-US" altLang="ja-JP" sz="2800" smtClean="0">
                <a:latin typeface="Consolas"/>
                <a:cs typeface="Consolas"/>
              </a:rPr>
              <a:t>   | if (e) then s</a:t>
            </a:r>
            <a:r>
              <a:rPr lang="en-US" altLang="ja-JP" sz="2800" baseline="-25000" smtClean="0">
                <a:latin typeface="Consolas"/>
                <a:cs typeface="Consolas"/>
              </a:rPr>
              <a:t>1</a:t>
            </a:r>
            <a:r>
              <a:rPr lang="en-US" altLang="ja-JP" sz="2800" smtClean="0">
                <a:latin typeface="Consolas"/>
                <a:cs typeface="Consolas"/>
              </a:rPr>
              <a:t> else s</a:t>
            </a:r>
            <a:r>
              <a:rPr lang="en-US" altLang="ja-JP" sz="2800" baseline="-25000" smtClean="0">
                <a:latin typeface="Consolas"/>
                <a:cs typeface="Consolas"/>
              </a:rPr>
              <a:t>2</a:t>
            </a:r>
            <a:endParaRPr kumimoji="1" lang="ja-JP" altLang="en-US" sz="2800" baseline="-25000">
              <a:latin typeface="Consolas"/>
              <a:cs typeface="Consolas"/>
            </a:endParaRPr>
          </a:p>
        </p:txBody>
      </p:sp>
      <p:sp>
        <p:nvSpPr>
          <p:cNvPr id="4" name="円形吹き出し 3"/>
          <p:cNvSpPr/>
          <p:nvPr/>
        </p:nvSpPr>
        <p:spPr>
          <a:xfrm>
            <a:off x="280691" y="949249"/>
            <a:ext cx="1205944" cy="650951"/>
          </a:xfrm>
          <a:prstGeom prst="wedgeEllipseCallou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mtClean="0">
                <a:solidFill>
                  <a:srgbClr val="000000"/>
                </a:solidFill>
              </a:rPr>
              <a:t>式</a:t>
            </a:r>
            <a:endParaRPr kumimoji="1" lang="ja-JP" altLang="en-US">
              <a:solidFill>
                <a:srgbClr val="000000"/>
              </a:solidFill>
            </a:endParaRPr>
          </a:p>
        </p:txBody>
      </p:sp>
      <p:sp>
        <p:nvSpPr>
          <p:cNvPr id="5" name="円形吹き出し 4"/>
          <p:cNvSpPr/>
          <p:nvPr/>
        </p:nvSpPr>
        <p:spPr>
          <a:xfrm>
            <a:off x="280691" y="2076553"/>
            <a:ext cx="1205944" cy="650951"/>
          </a:xfrm>
          <a:prstGeom prst="wedgeEllipseCallou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mtClean="0">
                <a:solidFill>
                  <a:srgbClr val="000000"/>
                </a:solidFill>
              </a:rPr>
              <a:t>文</a:t>
            </a:r>
            <a:endParaRPr kumimoji="1" lang="ja-JP" altLang="en-US">
              <a:solidFill>
                <a:srgbClr val="000000"/>
              </a:solidFill>
            </a:endParaRPr>
          </a:p>
        </p:txBody>
      </p:sp>
    </p:spTree>
    <p:extLst>
      <p:ext uri="{BB962C8B-B14F-4D97-AF65-F5344CB8AC3E}">
        <p14:creationId xmlns:p14="http://schemas.microsoft.com/office/powerpoint/2010/main" val="250732611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smtClean="0"/>
              <a:t>言語</a:t>
            </a:r>
            <a:r>
              <a:rPr lang="ja-JP" altLang="en-US" smtClean="0"/>
              <a:t>の拡張</a:t>
            </a:r>
            <a:endParaRPr kumimoji="1" lang="ja-JP" altLang="en-US"/>
          </a:p>
        </p:txBody>
      </p:sp>
      <p:sp>
        <p:nvSpPr>
          <p:cNvPr id="3" name="コンテンツ プレースホルダー 2"/>
          <p:cNvSpPr>
            <a:spLocks noGrp="1"/>
          </p:cNvSpPr>
          <p:nvPr>
            <p:ph idx="1"/>
          </p:nvPr>
        </p:nvSpPr>
        <p:spPr>
          <a:xfrm>
            <a:off x="457200" y="1600200"/>
            <a:ext cx="8567390" cy="5131372"/>
          </a:xfrm>
        </p:spPr>
        <p:txBody>
          <a:bodyPr>
            <a:normAutofit lnSpcReduction="10000"/>
          </a:bodyPr>
          <a:lstStyle/>
          <a:p>
            <a:pPr marL="0" indent="0">
              <a:buNone/>
            </a:pPr>
            <a:r>
              <a:rPr lang="ja-JP" altLang="en-US" sz="2600" smtClean="0">
                <a:latin typeface="Consolas"/>
                <a:cs typeface="Consolas"/>
              </a:rPr>
              <a:t>制御文で言語を拡張する．</a:t>
            </a:r>
            <a:endParaRPr lang="en-US" altLang="ja-JP" sz="2600" smtClean="0">
              <a:latin typeface="Consolas"/>
              <a:cs typeface="Consolas"/>
            </a:endParaRPr>
          </a:p>
          <a:p>
            <a:pPr marL="0" indent="0">
              <a:buNone/>
            </a:pPr>
            <a:endParaRPr lang="en-US" altLang="ja-JP" sz="2600" smtClean="0">
              <a:latin typeface="Consolas"/>
              <a:cs typeface="Consolas"/>
            </a:endParaRPr>
          </a:p>
          <a:p>
            <a:pPr marL="0" indent="0">
              <a:buNone/>
            </a:pPr>
            <a:r>
              <a:rPr lang="en-US" altLang="ja-JP" sz="2400">
                <a:latin typeface="Consolas"/>
                <a:cs typeface="Consolas"/>
              </a:rPr>
              <a:t>e ::</a:t>
            </a:r>
            <a:r>
              <a:rPr lang="en-US" altLang="ja-JP" sz="2400" smtClean="0">
                <a:latin typeface="Consolas"/>
                <a:cs typeface="Consolas"/>
              </a:rPr>
              <a:t>= </a:t>
            </a:r>
            <a:r>
              <a:rPr lang="en-US" altLang="ja-JP" sz="2400">
                <a:latin typeface="Consolas"/>
                <a:cs typeface="Consolas"/>
              </a:rPr>
              <a:t>x | e</a:t>
            </a:r>
            <a:r>
              <a:rPr lang="en-US" altLang="ja-JP" sz="2400" baseline="-25000">
                <a:latin typeface="Consolas"/>
                <a:cs typeface="Consolas"/>
              </a:rPr>
              <a:t>1</a:t>
            </a:r>
            <a:r>
              <a:rPr lang="en-US" altLang="ja-JP" sz="2400">
                <a:latin typeface="Consolas"/>
                <a:cs typeface="Consolas"/>
              </a:rPr>
              <a:t> + e</a:t>
            </a:r>
            <a:r>
              <a:rPr lang="en-US" altLang="ja-JP" sz="2400" baseline="-25000">
                <a:latin typeface="Consolas"/>
                <a:cs typeface="Consolas"/>
              </a:rPr>
              <a:t>2</a:t>
            </a:r>
            <a:r>
              <a:rPr lang="en-US" altLang="ja-JP" sz="2400">
                <a:latin typeface="Consolas"/>
                <a:cs typeface="Consolas"/>
              </a:rPr>
              <a:t> | e</a:t>
            </a:r>
            <a:r>
              <a:rPr lang="en-US" altLang="ja-JP" sz="2400" baseline="-25000">
                <a:latin typeface="Consolas"/>
                <a:cs typeface="Consolas"/>
              </a:rPr>
              <a:t>1</a:t>
            </a:r>
            <a:r>
              <a:rPr lang="en-US" altLang="ja-JP" sz="2400">
                <a:latin typeface="Consolas"/>
                <a:cs typeface="Consolas"/>
              </a:rPr>
              <a:t> – e</a:t>
            </a:r>
            <a:r>
              <a:rPr lang="en-US" altLang="ja-JP" sz="2400" baseline="-25000">
                <a:latin typeface="Consolas"/>
                <a:cs typeface="Consolas"/>
              </a:rPr>
              <a:t>2</a:t>
            </a:r>
            <a:r>
              <a:rPr lang="en-US" altLang="ja-JP" sz="2400">
                <a:latin typeface="Consolas"/>
                <a:cs typeface="Consolas"/>
              </a:rPr>
              <a:t> | </a:t>
            </a:r>
            <a:r>
              <a:rPr lang="en-US" altLang="ja-JP" sz="2400" smtClean="0">
                <a:latin typeface="Consolas"/>
                <a:cs typeface="Consolas"/>
              </a:rPr>
              <a:t>…</a:t>
            </a:r>
            <a:endParaRPr lang="en-US" altLang="ja-JP" sz="2600" smtClean="0">
              <a:latin typeface="Consolas"/>
              <a:cs typeface="Consolas"/>
            </a:endParaRPr>
          </a:p>
          <a:p>
            <a:pPr marL="0" indent="0">
              <a:buNone/>
            </a:pPr>
            <a:endParaRPr lang="en-US" altLang="ja-JP" sz="2600">
              <a:latin typeface="Consolas"/>
              <a:cs typeface="Consolas"/>
            </a:endParaRPr>
          </a:p>
          <a:p>
            <a:pPr marL="0" indent="0">
              <a:buNone/>
            </a:pPr>
            <a:r>
              <a:rPr lang="en-US" altLang="ja-JP" sz="2600" smtClean="0">
                <a:latin typeface="Consolas"/>
                <a:cs typeface="Consolas"/>
              </a:rPr>
              <a:t>s :: = skip | x = e | *x = e | s</a:t>
            </a:r>
            <a:r>
              <a:rPr lang="en-US" altLang="ja-JP" sz="2600" baseline="-25000" smtClean="0">
                <a:latin typeface="Consolas"/>
                <a:cs typeface="Consolas"/>
              </a:rPr>
              <a:t>1</a:t>
            </a:r>
            <a:r>
              <a:rPr lang="en-US" altLang="ja-JP" sz="2600" smtClean="0">
                <a:latin typeface="Consolas"/>
                <a:cs typeface="Consolas"/>
              </a:rPr>
              <a:t>; s</a:t>
            </a:r>
            <a:r>
              <a:rPr lang="en-US" altLang="ja-JP" sz="2600" baseline="-25000" smtClean="0">
                <a:latin typeface="Consolas"/>
                <a:cs typeface="Consolas"/>
              </a:rPr>
              <a:t>2</a:t>
            </a:r>
            <a:r>
              <a:rPr lang="en-US" altLang="ja-JP" sz="2600" smtClean="0">
                <a:latin typeface="Consolas"/>
                <a:cs typeface="Consolas"/>
              </a:rPr>
              <a:t> </a:t>
            </a:r>
          </a:p>
          <a:p>
            <a:pPr marL="0" indent="0">
              <a:buNone/>
            </a:pPr>
            <a:r>
              <a:rPr lang="en-US" altLang="ja-JP" sz="2600" smtClean="0">
                <a:latin typeface="Consolas"/>
                <a:cs typeface="Consolas"/>
              </a:rPr>
              <a:t>     | free(e) | x = malloc(e)</a:t>
            </a:r>
          </a:p>
          <a:p>
            <a:pPr marL="0" indent="0">
              <a:buNone/>
            </a:pPr>
            <a:r>
              <a:rPr lang="en-US" altLang="ja-JP" sz="2600">
                <a:latin typeface="Consolas"/>
                <a:cs typeface="Consolas"/>
              </a:rPr>
              <a:t> </a:t>
            </a:r>
            <a:r>
              <a:rPr lang="en-US" altLang="ja-JP" sz="2600" smtClean="0">
                <a:latin typeface="Consolas"/>
                <a:cs typeface="Consolas"/>
              </a:rPr>
              <a:t>    | </a:t>
            </a:r>
            <a:r>
              <a:rPr lang="en-US" altLang="ja-JP" sz="2600" smtClean="0">
                <a:solidFill>
                  <a:srgbClr val="FF0000"/>
                </a:solidFill>
                <a:latin typeface="Consolas"/>
                <a:cs typeface="Consolas"/>
              </a:rPr>
              <a:t>x = </a:t>
            </a:r>
            <a:r>
              <a:rPr lang="en-US" altLang="ja-JP" sz="2400" smtClean="0">
                <a:solidFill>
                  <a:srgbClr val="FF0000"/>
                </a:solidFill>
                <a:latin typeface="Consolas"/>
                <a:cs typeface="Consolas"/>
              </a:rPr>
              <a:t>f(e</a:t>
            </a:r>
            <a:r>
              <a:rPr lang="en-US" altLang="ja-JP" sz="2400" baseline="-25000" smtClean="0">
                <a:solidFill>
                  <a:srgbClr val="FF0000"/>
                </a:solidFill>
                <a:latin typeface="Consolas"/>
                <a:cs typeface="Consolas"/>
              </a:rPr>
              <a:t>1</a:t>
            </a:r>
            <a:r>
              <a:rPr lang="en-US" altLang="ja-JP" sz="2400" smtClean="0">
                <a:solidFill>
                  <a:srgbClr val="FF0000"/>
                </a:solidFill>
                <a:latin typeface="Consolas"/>
                <a:cs typeface="Consolas"/>
              </a:rPr>
              <a:t>, e</a:t>
            </a:r>
            <a:r>
              <a:rPr lang="en-US" altLang="ja-JP" sz="2400" baseline="-25000" smtClean="0">
                <a:solidFill>
                  <a:srgbClr val="FF0000"/>
                </a:solidFill>
                <a:latin typeface="Consolas"/>
                <a:cs typeface="Consolas"/>
              </a:rPr>
              <a:t>2</a:t>
            </a:r>
            <a:r>
              <a:rPr lang="en-US" altLang="ja-JP" sz="2400" smtClean="0">
                <a:solidFill>
                  <a:srgbClr val="FF0000"/>
                </a:solidFill>
                <a:latin typeface="Consolas"/>
                <a:cs typeface="Consolas"/>
              </a:rPr>
              <a:t>, …, e</a:t>
            </a:r>
            <a:r>
              <a:rPr lang="en-US" altLang="ja-JP" sz="2400" baseline="-25000" smtClean="0">
                <a:solidFill>
                  <a:srgbClr val="FF0000"/>
                </a:solidFill>
                <a:latin typeface="Consolas"/>
                <a:cs typeface="Consolas"/>
              </a:rPr>
              <a:t>n</a:t>
            </a:r>
            <a:r>
              <a:rPr lang="en-US" altLang="ja-JP" sz="2400" smtClean="0">
                <a:solidFill>
                  <a:srgbClr val="FF0000"/>
                </a:solidFill>
                <a:latin typeface="Consolas"/>
                <a:cs typeface="Consolas"/>
              </a:rPr>
              <a:t>)</a:t>
            </a:r>
          </a:p>
          <a:p>
            <a:pPr marL="0" indent="0">
              <a:buNone/>
            </a:pPr>
            <a:r>
              <a:rPr lang="en-US" altLang="ja-JP" sz="2400" smtClean="0">
                <a:latin typeface="Consolas"/>
                <a:cs typeface="Consolas"/>
              </a:rPr>
              <a:t> </a:t>
            </a:r>
            <a:r>
              <a:rPr lang="en-US" altLang="ja-JP" sz="2600" smtClean="0">
                <a:latin typeface="Consolas"/>
                <a:cs typeface="Consolas"/>
              </a:rPr>
              <a:t>    | </a:t>
            </a:r>
            <a:r>
              <a:rPr lang="en-US" altLang="ja-JP" sz="2600" smtClean="0">
                <a:solidFill>
                  <a:srgbClr val="FF0000"/>
                </a:solidFill>
                <a:latin typeface="Consolas"/>
                <a:cs typeface="Consolas"/>
              </a:rPr>
              <a:t>return(e) </a:t>
            </a:r>
          </a:p>
          <a:p>
            <a:pPr marL="0" indent="0">
              <a:buNone/>
            </a:pPr>
            <a:r>
              <a:rPr lang="en-US" altLang="ja-JP" sz="2600" smtClean="0">
                <a:latin typeface="Consolas"/>
                <a:cs typeface="Consolas"/>
              </a:rPr>
              <a:t>     | if e then s</a:t>
            </a:r>
            <a:r>
              <a:rPr lang="en-US" altLang="ja-JP" sz="2600" baseline="-25000" smtClean="0">
                <a:latin typeface="Consolas"/>
                <a:cs typeface="Consolas"/>
              </a:rPr>
              <a:t>1</a:t>
            </a:r>
            <a:r>
              <a:rPr lang="en-US" altLang="ja-JP" sz="2600" smtClean="0">
                <a:latin typeface="Consolas"/>
                <a:cs typeface="Consolas"/>
              </a:rPr>
              <a:t> else s</a:t>
            </a:r>
            <a:r>
              <a:rPr lang="en-US" altLang="ja-JP" sz="2600" baseline="-25000" smtClean="0">
                <a:latin typeface="Consolas"/>
                <a:cs typeface="Consolas"/>
              </a:rPr>
              <a:t>2</a:t>
            </a:r>
            <a:r>
              <a:rPr lang="en-US" altLang="ja-JP" sz="2600" smtClean="0">
                <a:latin typeface="Consolas"/>
                <a:cs typeface="Consolas"/>
              </a:rPr>
              <a:t> | </a:t>
            </a:r>
            <a:r>
              <a:rPr lang="en-US" altLang="ja-JP" sz="2600" smtClean="0">
                <a:solidFill>
                  <a:srgbClr val="FF0000"/>
                </a:solidFill>
                <a:latin typeface="Consolas"/>
                <a:cs typeface="Consolas"/>
              </a:rPr>
              <a:t>switch (e) sw</a:t>
            </a:r>
          </a:p>
          <a:p>
            <a:pPr marL="0" indent="0">
              <a:buNone/>
            </a:pPr>
            <a:r>
              <a:rPr lang="en-US" altLang="ja-JP" sz="2600">
                <a:latin typeface="Consolas"/>
                <a:cs typeface="Consolas"/>
              </a:rPr>
              <a:t> </a:t>
            </a:r>
            <a:r>
              <a:rPr lang="en-US" altLang="ja-JP" sz="2600" smtClean="0">
                <a:latin typeface="Consolas"/>
                <a:cs typeface="Consolas"/>
              </a:rPr>
              <a:t>    | </a:t>
            </a:r>
            <a:r>
              <a:rPr lang="en-US" altLang="ja-JP" sz="2600" u="sng" smtClean="0">
                <a:solidFill>
                  <a:srgbClr val="FF0000"/>
                </a:solidFill>
                <a:latin typeface="Consolas"/>
                <a:cs typeface="Consolas"/>
              </a:rPr>
              <a:t>loop{s}</a:t>
            </a:r>
            <a:r>
              <a:rPr lang="en-US" altLang="ja-JP" sz="2600" smtClean="0">
                <a:solidFill>
                  <a:srgbClr val="FF0000"/>
                </a:solidFill>
                <a:latin typeface="Consolas"/>
                <a:cs typeface="Consolas"/>
              </a:rPr>
              <a:t> </a:t>
            </a:r>
            <a:r>
              <a:rPr lang="en-US" altLang="ja-JP" sz="2600" smtClean="0">
                <a:latin typeface="Consolas"/>
                <a:cs typeface="Consolas"/>
              </a:rPr>
              <a:t>| </a:t>
            </a:r>
            <a:r>
              <a:rPr lang="en-US" altLang="ja-JP" sz="2600" smtClean="0">
                <a:solidFill>
                  <a:srgbClr val="FF0000"/>
                </a:solidFill>
                <a:latin typeface="Consolas"/>
                <a:cs typeface="Consolas"/>
              </a:rPr>
              <a:t>break</a:t>
            </a:r>
            <a:r>
              <a:rPr lang="en-US" altLang="ja-JP" sz="2600" smtClean="0">
                <a:latin typeface="Consolas"/>
                <a:cs typeface="Consolas"/>
              </a:rPr>
              <a:t> | </a:t>
            </a:r>
            <a:r>
              <a:rPr lang="en-US" altLang="ja-JP" sz="2600" smtClean="0">
                <a:solidFill>
                  <a:srgbClr val="FF0000"/>
                </a:solidFill>
                <a:latin typeface="Consolas"/>
                <a:cs typeface="Consolas"/>
              </a:rPr>
              <a:t>continue</a:t>
            </a:r>
          </a:p>
          <a:p>
            <a:pPr marL="0" indent="0">
              <a:buNone/>
            </a:pPr>
            <a:r>
              <a:rPr lang="en-US" altLang="ja-JP" sz="2600">
                <a:latin typeface="Consolas"/>
                <a:cs typeface="Consolas"/>
              </a:rPr>
              <a:t> </a:t>
            </a:r>
            <a:r>
              <a:rPr lang="en-US" altLang="ja-JP" sz="2600" smtClean="0">
                <a:latin typeface="Consolas"/>
                <a:cs typeface="Consolas"/>
              </a:rPr>
              <a:t>    </a:t>
            </a:r>
          </a:p>
          <a:p>
            <a:pPr marL="0" indent="0">
              <a:buNone/>
            </a:pPr>
            <a:endParaRPr kumimoji="1" lang="ja-JP" altLang="en-US" baseline="-25000"/>
          </a:p>
        </p:txBody>
      </p:sp>
      <p:sp>
        <p:nvSpPr>
          <p:cNvPr id="4" name="円形吹き出し 3"/>
          <p:cNvSpPr/>
          <p:nvPr/>
        </p:nvSpPr>
        <p:spPr>
          <a:xfrm>
            <a:off x="811363" y="6096627"/>
            <a:ext cx="2410571" cy="634945"/>
          </a:xfrm>
          <a:prstGeom prst="wedgeEllipseCallout">
            <a:avLst>
              <a:gd name="adj1" fmla="val 28435"/>
              <a:gd name="adj2" fmla="val -70833"/>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smtClean="0">
                <a:solidFill>
                  <a:schemeClr val="tx1"/>
                </a:solidFill>
              </a:rPr>
              <a:t>while(1) { s }</a:t>
            </a:r>
            <a:endParaRPr kumimoji="1" lang="ja-JP" altLang="en-US" sz="2400">
              <a:solidFill>
                <a:schemeClr val="tx1"/>
              </a:solidFill>
            </a:endParaRPr>
          </a:p>
        </p:txBody>
      </p:sp>
    </p:spTree>
    <p:extLst>
      <p:ext uri="{BB962C8B-B14F-4D97-AF65-F5344CB8AC3E}">
        <p14:creationId xmlns:p14="http://schemas.microsoft.com/office/powerpoint/2010/main" val="14717977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0"/>
            <a:ext cx="8229600" cy="1143000"/>
          </a:xfrm>
        </p:spPr>
        <p:txBody>
          <a:bodyPr/>
          <a:lstStyle/>
          <a:p>
            <a:r>
              <a:rPr lang="en-US" altLang="en-US" smtClean="0"/>
              <a:t>言語</a:t>
            </a:r>
            <a:r>
              <a:rPr lang="ja-JP" altLang="en-US" smtClean="0"/>
              <a:t>の拡張</a:t>
            </a:r>
            <a:endParaRPr kumimoji="1" lang="ja-JP" altLang="en-US"/>
          </a:p>
        </p:txBody>
      </p:sp>
      <p:sp>
        <p:nvSpPr>
          <p:cNvPr id="3" name="コンテンツ プレースホルダー 2"/>
          <p:cNvSpPr>
            <a:spLocks noGrp="1"/>
          </p:cNvSpPr>
          <p:nvPr>
            <p:ph idx="1"/>
          </p:nvPr>
        </p:nvSpPr>
        <p:spPr>
          <a:xfrm>
            <a:off x="457200" y="1600200"/>
            <a:ext cx="8567390" cy="5131372"/>
          </a:xfrm>
        </p:spPr>
        <p:txBody>
          <a:bodyPr>
            <a:normAutofit lnSpcReduction="10000"/>
          </a:bodyPr>
          <a:lstStyle/>
          <a:p>
            <a:pPr marL="0" indent="0">
              <a:buNone/>
            </a:pPr>
            <a:r>
              <a:rPr lang="ja-JP" altLang="en-US" sz="2600" smtClean="0">
                <a:latin typeface="Consolas"/>
                <a:cs typeface="Consolas"/>
              </a:rPr>
              <a:t>制御文で言語を拡張する．</a:t>
            </a:r>
            <a:endParaRPr lang="en-US" altLang="ja-JP" sz="2600" smtClean="0">
              <a:latin typeface="Consolas"/>
              <a:cs typeface="Consolas"/>
            </a:endParaRPr>
          </a:p>
          <a:p>
            <a:pPr marL="0" indent="0">
              <a:buNone/>
            </a:pPr>
            <a:endParaRPr lang="en-US" altLang="ja-JP" sz="2600" smtClean="0">
              <a:latin typeface="Consolas"/>
              <a:cs typeface="Consolas"/>
            </a:endParaRPr>
          </a:p>
          <a:p>
            <a:pPr marL="0" indent="0">
              <a:buNone/>
            </a:pPr>
            <a:r>
              <a:rPr lang="en-US" altLang="ja-JP" sz="2400">
                <a:latin typeface="Consolas"/>
                <a:cs typeface="Consolas"/>
              </a:rPr>
              <a:t>e ::= </a:t>
            </a:r>
            <a:r>
              <a:rPr lang="en-US" altLang="ja-JP" sz="2400" smtClean="0">
                <a:latin typeface="Consolas"/>
                <a:cs typeface="Consolas"/>
              </a:rPr>
              <a:t>x </a:t>
            </a:r>
            <a:r>
              <a:rPr lang="en-US" altLang="ja-JP" sz="2400">
                <a:latin typeface="Consolas"/>
                <a:cs typeface="Consolas"/>
              </a:rPr>
              <a:t>| e</a:t>
            </a:r>
            <a:r>
              <a:rPr lang="en-US" altLang="ja-JP" sz="2400" baseline="-25000">
                <a:latin typeface="Consolas"/>
                <a:cs typeface="Consolas"/>
              </a:rPr>
              <a:t>1</a:t>
            </a:r>
            <a:r>
              <a:rPr lang="en-US" altLang="ja-JP" sz="2400">
                <a:latin typeface="Consolas"/>
                <a:cs typeface="Consolas"/>
              </a:rPr>
              <a:t> + e</a:t>
            </a:r>
            <a:r>
              <a:rPr lang="en-US" altLang="ja-JP" sz="2400" baseline="-25000">
                <a:latin typeface="Consolas"/>
                <a:cs typeface="Consolas"/>
              </a:rPr>
              <a:t>2</a:t>
            </a:r>
            <a:r>
              <a:rPr lang="en-US" altLang="ja-JP" sz="2400">
                <a:latin typeface="Consolas"/>
                <a:cs typeface="Consolas"/>
              </a:rPr>
              <a:t> | e</a:t>
            </a:r>
            <a:r>
              <a:rPr lang="en-US" altLang="ja-JP" sz="2400" baseline="-25000">
                <a:latin typeface="Consolas"/>
                <a:cs typeface="Consolas"/>
              </a:rPr>
              <a:t>1</a:t>
            </a:r>
            <a:r>
              <a:rPr lang="en-US" altLang="ja-JP" sz="2400">
                <a:latin typeface="Consolas"/>
                <a:cs typeface="Consolas"/>
              </a:rPr>
              <a:t> – e</a:t>
            </a:r>
            <a:r>
              <a:rPr lang="en-US" altLang="ja-JP" sz="2400" baseline="-25000">
                <a:latin typeface="Consolas"/>
                <a:cs typeface="Consolas"/>
              </a:rPr>
              <a:t>2</a:t>
            </a:r>
            <a:r>
              <a:rPr lang="en-US" altLang="ja-JP" sz="2400">
                <a:latin typeface="Consolas"/>
                <a:cs typeface="Consolas"/>
              </a:rPr>
              <a:t> | </a:t>
            </a:r>
            <a:r>
              <a:rPr lang="en-US" altLang="ja-JP" sz="2400" smtClean="0">
                <a:latin typeface="Consolas"/>
                <a:cs typeface="Consolas"/>
              </a:rPr>
              <a:t>…</a:t>
            </a:r>
            <a:endParaRPr lang="en-US" altLang="ja-JP" sz="2600" smtClean="0">
              <a:latin typeface="Consolas"/>
              <a:cs typeface="Consolas"/>
            </a:endParaRPr>
          </a:p>
          <a:p>
            <a:pPr marL="0" indent="0">
              <a:buNone/>
            </a:pPr>
            <a:endParaRPr lang="en-US" altLang="ja-JP" sz="2600">
              <a:latin typeface="Consolas"/>
              <a:cs typeface="Consolas"/>
            </a:endParaRPr>
          </a:p>
          <a:p>
            <a:pPr marL="0" indent="0">
              <a:buNone/>
            </a:pPr>
            <a:r>
              <a:rPr lang="en-US" altLang="ja-JP" sz="2600" smtClean="0">
                <a:latin typeface="Consolas"/>
                <a:cs typeface="Consolas"/>
              </a:rPr>
              <a:t>s :: = skip | x = e | *x = e | s</a:t>
            </a:r>
            <a:r>
              <a:rPr lang="en-US" altLang="ja-JP" sz="2600" baseline="-25000" smtClean="0">
                <a:latin typeface="Consolas"/>
                <a:cs typeface="Consolas"/>
              </a:rPr>
              <a:t>1</a:t>
            </a:r>
            <a:r>
              <a:rPr lang="en-US" altLang="ja-JP" sz="2600" smtClean="0">
                <a:latin typeface="Consolas"/>
                <a:cs typeface="Consolas"/>
              </a:rPr>
              <a:t>; s</a:t>
            </a:r>
            <a:r>
              <a:rPr lang="en-US" altLang="ja-JP" sz="2600" baseline="-25000" smtClean="0">
                <a:latin typeface="Consolas"/>
                <a:cs typeface="Consolas"/>
              </a:rPr>
              <a:t>2</a:t>
            </a:r>
            <a:r>
              <a:rPr lang="en-US" altLang="ja-JP" sz="2600" smtClean="0">
                <a:latin typeface="Consolas"/>
                <a:cs typeface="Consolas"/>
              </a:rPr>
              <a:t> </a:t>
            </a:r>
          </a:p>
          <a:p>
            <a:pPr marL="0" indent="0">
              <a:buNone/>
            </a:pPr>
            <a:r>
              <a:rPr lang="en-US" altLang="ja-JP" sz="2600" smtClean="0">
                <a:latin typeface="Consolas"/>
                <a:cs typeface="Consolas"/>
              </a:rPr>
              <a:t>     | free(e) | x = malloc(e)</a:t>
            </a:r>
          </a:p>
          <a:p>
            <a:pPr marL="0" indent="0">
              <a:buNone/>
            </a:pPr>
            <a:r>
              <a:rPr lang="en-US" altLang="ja-JP" sz="2600">
                <a:latin typeface="Consolas"/>
                <a:cs typeface="Consolas"/>
              </a:rPr>
              <a:t> </a:t>
            </a:r>
            <a:r>
              <a:rPr lang="en-US" altLang="ja-JP" sz="2600" smtClean="0">
                <a:latin typeface="Consolas"/>
                <a:cs typeface="Consolas"/>
              </a:rPr>
              <a:t>    | x = </a:t>
            </a:r>
            <a:r>
              <a:rPr lang="en-US" altLang="ja-JP" sz="2400" smtClean="0">
                <a:latin typeface="Consolas"/>
                <a:cs typeface="Consolas"/>
              </a:rPr>
              <a:t>f(e</a:t>
            </a:r>
            <a:r>
              <a:rPr lang="en-US" altLang="ja-JP" sz="2400" baseline="-25000" smtClean="0">
                <a:latin typeface="Consolas"/>
                <a:cs typeface="Consolas"/>
              </a:rPr>
              <a:t>1</a:t>
            </a:r>
            <a:r>
              <a:rPr lang="en-US" altLang="ja-JP" sz="2400" smtClean="0">
                <a:latin typeface="Consolas"/>
                <a:cs typeface="Consolas"/>
              </a:rPr>
              <a:t>, e</a:t>
            </a:r>
            <a:r>
              <a:rPr lang="en-US" altLang="ja-JP" sz="2400" baseline="-25000" smtClean="0">
                <a:latin typeface="Consolas"/>
                <a:cs typeface="Consolas"/>
              </a:rPr>
              <a:t>2</a:t>
            </a:r>
            <a:r>
              <a:rPr lang="en-US" altLang="ja-JP" sz="2400" smtClean="0">
                <a:latin typeface="Consolas"/>
                <a:cs typeface="Consolas"/>
              </a:rPr>
              <a:t>, …, e</a:t>
            </a:r>
            <a:r>
              <a:rPr lang="en-US" altLang="ja-JP" sz="2400" baseline="-25000" smtClean="0">
                <a:latin typeface="Consolas"/>
                <a:cs typeface="Consolas"/>
              </a:rPr>
              <a:t>n</a:t>
            </a:r>
            <a:r>
              <a:rPr lang="en-US" altLang="ja-JP" sz="2400" smtClean="0">
                <a:latin typeface="Consolas"/>
                <a:cs typeface="Consolas"/>
              </a:rPr>
              <a:t>)</a:t>
            </a:r>
          </a:p>
          <a:p>
            <a:pPr marL="0" indent="0">
              <a:buNone/>
            </a:pPr>
            <a:r>
              <a:rPr lang="en-US" altLang="ja-JP" sz="2400" smtClean="0">
                <a:latin typeface="Consolas"/>
                <a:cs typeface="Consolas"/>
              </a:rPr>
              <a:t> </a:t>
            </a:r>
            <a:r>
              <a:rPr lang="en-US" altLang="ja-JP" sz="2600" smtClean="0">
                <a:latin typeface="Consolas"/>
                <a:cs typeface="Consolas"/>
              </a:rPr>
              <a:t>    | return(e) </a:t>
            </a:r>
          </a:p>
          <a:p>
            <a:pPr marL="0" indent="0">
              <a:buNone/>
            </a:pPr>
            <a:r>
              <a:rPr lang="en-US" altLang="ja-JP" sz="2600" smtClean="0">
                <a:latin typeface="Consolas"/>
                <a:cs typeface="Consolas"/>
              </a:rPr>
              <a:t>     | if e then s</a:t>
            </a:r>
            <a:r>
              <a:rPr lang="en-US" altLang="ja-JP" sz="2600" baseline="-25000" smtClean="0">
                <a:latin typeface="Consolas"/>
                <a:cs typeface="Consolas"/>
              </a:rPr>
              <a:t>1</a:t>
            </a:r>
            <a:r>
              <a:rPr lang="en-US" altLang="ja-JP" sz="2600" smtClean="0">
                <a:latin typeface="Consolas"/>
                <a:cs typeface="Consolas"/>
              </a:rPr>
              <a:t> else s</a:t>
            </a:r>
            <a:r>
              <a:rPr lang="en-US" altLang="ja-JP" sz="2600" baseline="-25000" smtClean="0">
                <a:latin typeface="Consolas"/>
                <a:cs typeface="Consolas"/>
              </a:rPr>
              <a:t>2</a:t>
            </a:r>
            <a:r>
              <a:rPr lang="en-US" altLang="ja-JP" sz="2600" smtClean="0">
                <a:latin typeface="Consolas"/>
                <a:cs typeface="Consolas"/>
              </a:rPr>
              <a:t> | switch (e) sw</a:t>
            </a:r>
          </a:p>
          <a:p>
            <a:pPr marL="0" indent="0">
              <a:buNone/>
            </a:pPr>
            <a:r>
              <a:rPr lang="en-US" altLang="ja-JP" sz="2600">
                <a:latin typeface="Consolas"/>
                <a:cs typeface="Consolas"/>
              </a:rPr>
              <a:t> </a:t>
            </a:r>
            <a:r>
              <a:rPr lang="en-US" altLang="ja-JP" sz="2600" smtClean="0">
                <a:latin typeface="Consolas"/>
                <a:cs typeface="Consolas"/>
              </a:rPr>
              <a:t>    | loop{s} | break | continue</a:t>
            </a:r>
          </a:p>
          <a:p>
            <a:pPr marL="0" indent="0">
              <a:buNone/>
            </a:pPr>
            <a:r>
              <a:rPr lang="en-US" altLang="ja-JP" sz="2600">
                <a:latin typeface="Consolas"/>
                <a:cs typeface="Consolas"/>
              </a:rPr>
              <a:t> </a:t>
            </a:r>
            <a:r>
              <a:rPr lang="en-US" altLang="ja-JP" sz="2600" smtClean="0">
                <a:latin typeface="Consolas"/>
                <a:cs typeface="Consolas"/>
              </a:rPr>
              <a:t>    </a:t>
            </a:r>
          </a:p>
          <a:p>
            <a:pPr marL="0" indent="0">
              <a:buNone/>
            </a:pPr>
            <a:endParaRPr kumimoji="1" lang="ja-JP" altLang="en-US" baseline="-25000"/>
          </a:p>
        </p:txBody>
      </p:sp>
      <p:sp>
        <p:nvSpPr>
          <p:cNvPr id="5" name="円形吹き出し 4"/>
          <p:cNvSpPr/>
          <p:nvPr/>
        </p:nvSpPr>
        <p:spPr>
          <a:xfrm>
            <a:off x="3755744" y="1462450"/>
            <a:ext cx="5388256" cy="1689899"/>
          </a:xfrm>
          <a:prstGeom prst="wedgeEllipseCallout">
            <a:avLst>
              <a:gd name="adj1" fmla="val -17738"/>
              <a:gd name="adj2" fmla="val 43523"/>
            </a:avLst>
          </a:prstGeom>
          <a:solidFill>
            <a:schemeClr val="bg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テキスト ボックス 6"/>
          <p:cNvSpPr txBox="1"/>
          <p:nvPr/>
        </p:nvSpPr>
        <p:spPr>
          <a:xfrm>
            <a:off x="4721139" y="1731738"/>
            <a:ext cx="5106015" cy="1292662"/>
          </a:xfrm>
          <a:prstGeom prst="rect">
            <a:avLst/>
          </a:prstGeom>
          <a:noFill/>
        </p:spPr>
        <p:txBody>
          <a:bodyPr wrap="square" rtlCol="0">
            <a:spAutoFit/>
          </a:bodyPr>
          <a:lstStyle/>
          <a:p>
            <a:r>
              <a:rPr lang="en-US" altLang="ja-JP" sz="2000" smtClean="0">
                <a:solidFill>
                  <a:srgbClr val="000000"/>
                </a:solidFill>
              </a:rPr>
              <a:t>CompCert</a:t>
            </a:r>
            <a:r>
              <a:rPr lang="ja-JP" altLang="en-US" sz="2000" smtClean="0">
                <a:solidFill>
                  <a:srgbClr val="000000"/>
                </a:solidFill>
              </a:rPr>
              <a:t>の中間言語</a:t>
            </a:r>
            <a:endParaRPr lang="en-US" altLang="ja-JP" sz="2000" smtClean="0">
              <a:solidFill>
                <a:srgbClr val="000000"/>
              </a:solidFill>
            </a:endParaRPr>
          </a:p>
          <a:p>
            <a:r>
              <a:rPr lang="en-US" altLang="ja-JP" sz="2000" smtClean="0">
                <a:solidFill>
                  <a:srgbClr val="000000"/>
                </a:solidFill>
              </a:rPr>
              <a:t>Clight [Leroy,</a:t>
            </a:r>
            <a:r>
              <a:rPr lang="en-US" altLang="ja-JP" sz="2000" smtClean="0">
                <a:solidFill>
                  <a:schemeClr val="tx1"/>
                </a:solidFill>
              </a:rPr>
              <a:t> J. Autom. Reasoning </a:t>
            </a:r>
            <a:r>
              <a:rPr lang="fr-FR" altLang="ja-JP" sz="2000" smtClean="0">
                <a:solidFill>
                  <a:schemeClr val="tx1"/>
                </a:solidFill>
              </a:rPr>
              <a:t>’</a:t>
            </a:r>
            <a:r>
              <a:rPr lang="en-US" altLang="ja-JP" sz="2000" smtClean="0">
                <a:solidFill>
                  <a:schemeClr val="tx1"/>
                </a:solidFill>
              </a:rPr>
              <a:t>09]</a:t>
            </a:r>
            <a:r>
              <a:rPr lang="en-US" altLang="ja-JP" sz="2000" smtClean="0">
                <a:solidFill>
                  <a:srgbClr val="000000"/>
                </a:solidFill>
              </a:rPr>
              <a:t> </a:t>
            </a:r>
          </a:p>
          <a:p>
            <a:r>
              <a:rPr lang="ja-JP" altLang="en-US" sz="2000" smtClean="0">
                <a:solidFill>
                  <a:srgbClr val="000000"/>
                </a:solidFill>
              </a:rPr>
              <a:t>を参考に設計</a:t>
            </a:r>
          </a:p>
          <a:p>
            <a:endParaRPr kumimoji="1" lang="ja-JP" altLang="en-US"/>
          </a:p>
        </p:txBody>
      </p:sp>
      <p:sp>
        <p:nvSpPr>
          <p:cNvPr id="8" name="円形吹き出し 7"/>
          <p:cNvSpPr/>
          <p:nvPr/>
        </p:nvSpPr>
        <p:spPr>
          <a:xfrm>
            <a:off x="811363" y="6096627"/>
            <a:ext cx="2410571" cy="634945"/>
          </a:xfrm>
          <a:prstGeom prst="wedgeEllipseCallout">
            <a:avLst>
              <a:gd name="adj1" fmla="val 28435"/>
              <a:gd name="adj2" fmla="val -70833"/>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smtClean="0">
                <a:solidFill>
                  <a:schemeClr val="tx1"/>
                </a:solidFill>
              </a:rPr>
              <a:t>while(1) { s }</a:t>
            </a:r>
            <a:endParaRPr kumimoji="1" lang="ja-JP" altLang="en-US" sz="2400">
              <a:solidFill>
                <a:schemeClr val="tx1"/>
              </a:solidFill>
            </a:endParaRPr>
          </a:p>
        </p:txBody>
      </p:sp>
    </p:spTree>
    <p:extLst>
      <p:ext uri="{BB962C8B-B14F-4D97-AF65-F5344CB8AC3E}">
        <p14:creationId xmlns:p14="http://schemas.microsoft.com/office/powerpoint/2010/main" val="88285796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mtClean="0"/>
              <a:t>型判断</a:t>
            </a:r>
            <a:r>
              <a:rPr lang="en-US" altLang="ja-JP"/>
              <a:t/>
            </a:r>
            <a:br>
              <a:rPr lang="en-US" altLang="ja-JP"/>
            </a:br>
            <a:r>
              <a:rPr lang="en-US" altLang="ja-JP" sz="2000" smtClean="0">
                <a:latin typeface="Times"/>
                <a:cs typeface="Times"/>
              </a:rPr>
              <a:t>[Suenaga and Kobayashi, APLAS’09]</a:t>
            </a:r>
            <a:endParaRPr kumimoji="1" lang="ja-JP" altLang="en-US" sz="2000"/>
          </a:p>
        </p:txBody>
      </p:sp>
      <p:sp>
        <p:nvSpPr>
          <p:cNvPr id="3" name="コンテンツ プレースホルダー 2"/>
          <p:cNvSpPr>
            <a:spLocks noGrp="1"/>
          </p:cNvSpPr>
          <p:nvPr>
            <p:ph idx="1"/>
          </p:nvPr>
        </p:nvSpPr>
        <p:spPr/>
        <p:txBody>
          <a:bodyPr>
            <a:normAutofit/>
          </a:bodyPr>
          <a:lstStyle/>
          <a:p>
            <a:pPr marL="0" indent="0">
              <a:buNone/>
            </a:pPr>
            <a:r>
              <a:rPr lang="ja-JP" altLang="en-US" sz="2800" smtClean="0">
                <a:latin typeface="Consolas"/>
                <a:cs typeface="Consolas"/>
              </a:rPr>
              <a:t>各命令に型がつくかどうかを表現</a:t>
            </a:r>
            <a:endParaRPr lang="en-US" altLang="ja-JP" sz="2800">
              <a:latin typeface="Consolas"/>
              <a:cs typeface="Consolas"/>
            </a:endParaRPr>
          </a:p>
          <a:p>
            <a:pPr marL="0" indent="0" algn="ctr">
              <a:buNone/>
            </a:pPr>
            <a:r>
              <a:rPr kumimoji="1" lang="en-US" altLang="ja-JP" sz="2800" smtClean="0">
                <a:latin typeface="Times"/>
                <a:cs typeface="Times"/>
              </a:rPr>
              <a:t>  </a:t>
            </a:r>
            <a:r>
              <a:rPr kumimoji="1" lang="en-US" altLang="ja-JP" sz="3600" smtClean="0">
                <a:latin typeface="Times"/>
                <a:cs typeface="Times"/>
              </a:rPr>
              <a:t> </a:t>
            </a:r>
            <a:r>
              <a:rPr kumimoji="1" lang="en-US" altLang="ja-JP" sz="4000" smtClean="0">
                <a:latin typeface="Times"/>
                <a:cs typeface="Times"/>
              </a:rPr>
              <a:t>Γ├ s </a:t>
            </a:r>
            <a:r>
              <a:rPr lang="en-US" altLang="ja-JP" sz="4000" smtClean="0">
                <a:latin typeface="Times"/>
                <a:ea typeface="+mj-ea"/>
                <a:cs typeface="Times"/>
                <a:sym typeface="Wingdings"/>
              </a:rPr>
              <a:t></a:t>
            </a:r>
            <a:r>
              <a:rPr lang="en-US" altLang="ja-JP" sz="4000" smtClean="0">
                <a:latin typeface="+mn-ea"/>
                <a:cs typeface="Times"/>
                <a:sym typeface="Wingdings"/>
              </a:rPr>
              <a:t> </a:t>
            </a:r>
            <a:r>
              <a:rPr kumimoji="1" lang="en-US" altLang="ja-JP" sz="4000" smtClean="0">
                <a:latin typeface="Times"/>
                <a:cs typeface="Times"/>
              </a:rPr>
              <a:t>Γ’ </a:t>
            </a:r>
          </a:p>
          <a:p>
            <a:pPr marL="0" indent="0">
              <a:buNone/>
            </a:pPr>
            <a:endParaRPr kumimoji="1" lang="en-US" altLang="ja-JP" sz="2800" smtClean="0">
              <a:latin typeface="Times"/>
              <a:cs typeface="Times"/>
            </a:endParaRPr>
          </a:p>
          <a:p>
            <a:pPr marL="0" indent="0">
              <a:buNone/>
            </a:pPr>
            <a:endParaRPr kumimoji="1" lang="ja-JP" altLang="en-US" sz="2400">
              <a:latin typeface="Consolas"/>
              <a:cs typeface="Consolas"/>
            </a:endParaRPr>
          </a:p>
        </p:txBody>
      </p:sp>
    </p:spTree>
    <p:extLst>
      <p:ext uri="{BB962C8B-B14F-4D97-AF65-F5344CB8AC3E}">
        <p14:creationId xmlns:p14="http://schemas.microsoft.com/office/powerpoint/2010/main" val="82397230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mtClean="0"/>
              <a:t>型判断</a:t>
            </a:r>
            <a:r>
              <a:rPr lang="en-US" altLang="ja-JP"/>
              <a:t/>
            </a:r>
            <a:br>
              <a:rPr lang="en-US" altLang="ja-JP"/>
            </a:br>
            <a:r>
              <a:rPr lang="en-US" altLang="ja-JP" sz="2000" smtClean="0">
                <a:latin typeface="Times"/>
                <a:cs typeface="Times"/>
              </a:rPr>
              <a:t>[Suenaga and Kobayashi, APLAS’09]</a:t>
            </a:r>
            <a:endParaRPr kumimoji="1" lang="ja-JP" altLang="en-US" sz="2000"/>
          </a:p>
        </p:txBody>
      </p:sp>
      <p:sp>
        <p:nvSpPr>
          <p:cNvPr id="3" name="コンテンツ プレースホルダー 2"/>
          <p:cNvSpPr>
            <a:spLocks noGrp="1"/>
          </p:cNvSpPr>
          <p:nvPr>
            <p:ph idx="1"/>
          </p:nvPr>
        </p:nvSpPr>
        <p:spPr/>
        <p:txBody>
          <a:bodyPr>
            <a:normAutofit/>
          </a:bodyPr>
          <a:lstStyle/>
          <a:p>
            <a:pPr marL="0" indent="0">
              <a:buNone/>
            </a:pPr>
            <a:r>
              <a:rPr lang="ja-JP" altLang="en-US" sz="2800" smtClean="0">
                <a:latin typeface="Consolas"/>
                <a:cs typeface="Consolas"/>
              </a:rPr>
              <a:t>各命令に型がつくかどうかを表現</a:t>
            </a:r>
            <a:endParaRPr lang="en-US" altLang="ja-JP" sz="2800">
              <a:latin typeface="Consolas"/>
              <a:cs typeface="Consolas"/>
            </a:endParaRPr>
          </a:p>
          <a:p>
            <a:pPr marL="0" indent="0" algn="ctr">
              <a:buNone/>
            </a:pPr>
            <a:r>
              <a:rPr kumimoji="1" lang="en-US" altLang="ja-JP" sz="2800" smtClean="0">
                <a:latin typeface="Times"/>
                <a:cs typeface="Times"/>
              </a:rPr>
              <a:t>  </a:t>
            </a:r>
            <a:r>
              <a:rPr kumimoji="1" lang="en-US" altLang="ja-JP" sz="3600" smtClean="0">
                <a:latin typeface="Times"/>
                <a:cs typeface="Times"/>
              </a:rPr>
              <a:t> </a:t>
            </a:r>
            <a:r>
              <a:rPr kumimoji="1" lang="en-US" altLang="ja-JP" sz="4000" smtClean="0">
                <a:latin typeface="Times"/>
                <a:cs typeface="Times"/>
              </a:rPr>
              <a:t>Γ├ </a:t>
            </a:r>
            <a:r>
              <a:rPr kumimoji="1" lang="en-US" altLang="ja-JP" sz="4000" u="sng" smtClean="0">
                <a:solidFill>
                  <a:srgbClr val="FF0000"/>
                </a:solidFill>
                <a:latin typeface="Times"/>
                <a:cs typeface="Times"/>
              </a:rPr>
              <a:t>s</a:t>
            </a:r>
            <a:r>
              <a:rPr kumimoji="1" lang="en-US" altLang="ja-JP" sz="4000" smtClean="0">
                <a:latin typeface="Times"/>
                <a:cs typeface="Times"/>
              </a:rPr>
              <a:t> </a:t>
            </a:r>
            <a:r>
              <a:rPr lang="en-US" altLang="ja-JP" sz="4000" smtClean="0">
                <a:latin typeface="Times"/>
                <a:ea typeface="+mj-ea"/>
                <a:cs typeface="Times"/>
                <a:sym typeface="Wingdings"/>
              </a:rPr>
              <a:t></a:t>
            </a:r>
            <a:r>
              <a:rPr lang="en-US" altLang="ja-JP" sz="4000" smtClean="0">
                <a:latin typeface="+mn-ea"/>
                <a:cs typeface="Times"/>
                <a:sym typeface="Wingdings"/>
              </a:rPr>
              <a:t> </a:t>
            </a:r>
            <a:r>
              <a:rPr kumimoji="1" lang="en-US" altLang="ja-JP" sz="4000" smtClean="0">
                <a:latin typeface="Times"/>
                <a:cs typeface="Times"/>
              </a:rPr>
              <a:t>Γ’ </a:t>
            </a:r>
          </a:p>
          <a:p>
            <a:pPr marL="0" indent="0">
              <a:buNone/>
            </a:pPr>
            <a:endParaRPr kumimoji="1" lang="en-US" altLang="ja-JP" sz="2800" smtClean="0">
              <a:latin typeface="Times"/>
              <a:cs typeface="Times"/>
            </a:endParaRPr>
          </a:p>
          <a:p>
            <a:pPr marL="0" indent="0">
              <a:buNone/>
            </a:pPr>
            <a:endParaRPr kumimoji="1" lang="ja-JP" altLang="en-US" sz="2400">
              <a:latin typeface="Consolas"/>
              <a:cs typeface="Consolas"/>
            </a:endParaRPr>
          </a:p>
        </p:txBody>
      </p:sp>
      <p:sp>
        <p:nvSpPr>
          <p:cNvPr id="4" name="円形吹き出し 3"/>
          <p:cNvSpPr/>
          <p:nvPr/>
        </p:nvSpPr>
        <p:spPr>
          <a:xfrm>
            <a:off x="2922034" y="2978076"/>
            <a:ext cx="2730978" cy="1326086"/>
          </a:xfrm>
          <a:prstGeom prst="wedgeEllipseCallout">
            <a:avLst>
              <a:gd name="adj1" fmla="val 7793"/>
              <a:gd name="adj2" fmla="val -63081"/>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テキスト ボックス 4"/>
          <p:cNvSpPr txBox="1"/>
          <p:nvPr/>
        </p:nvSpPr>
        <p:spPr>
          <a:xfrm>
            <a:off x="3225476" y="3360167"/>
            <a:ext cx="2809648" cy="523220"/>
          </a:xfrm>
          <a:prstGeom prst="rect">
            <a:avLst/>
          </a:prstGeom>
          <a:noFill/>
        </p:spPr>
        <p:txBody>
          <a:bodyPr wrap="square" rtlCol="0">
            <a:spAutoFit/>
          </a:bodyPr>
          <a:lstStyle/>
          <a:p>
            <a:r>
              <a:rPr lang="ja-JP" altLang="en-US" sz="2800" smtClean="0"/>
              <a:t>実行する命令</a:t>
            </a:r>
            <a:endParaRPr kumimoji="1" lang="ja-JP" altLang="en-US" sz="2800"/>
          </a:p>
        </p:txBody>
      </p:sp>
    </p:spTree>
    <p:extLst>
      <p:ext uri="{BB962C8B-B14F-4D97-AF65-F5344CB8AC3E}">
        <p14:creationId xmlns:p14="http://schemas.microsoft.com/office/powerpoint/2010/main" val="87665320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mtClean="0"/>
              <a:t>型判断</a:t>
            </a:r>
            <a:r>
              <a:rPr lang="en-US" altLang="ja-JP"/>
              <a:t/>
            </a:r>
            <a:br>
              <a:rPr lang="en-US" altLang="ja-JP"/>
            </a:br>
            <a:r>
              <a:rPr lang="en-US" altLang="ja-JP" sz="2000" smtClean="0">
                <a:latin typeface="Times"/>
                <a:cs typeface="Times"/>
              </a:rPr>
              <a:t>[Suenaga and Kobayashi, APLAS’09]</a:t>
            </a:r>
            <a:endParaRPr kumimoji="1" lang="ja-JP" altLang="en-US" sz="2000"/>
          </a:p>
        </p:txBody>
      </p:sp>
      <p:sp>
        <p:nvSpPr>
          <p:cNvPr id="3" name="コンテンツ プレースホルダー 2"/>
          <p:cNvSpPr>
            <a:spLocks noGrp="1"/>
          </p:cNvSpPr>
          <p:nvPr>
            <p:ph idx="1"/>
          </p:nvPr>
        </p:nvSpPr>
        <p:spPr/>
        <p:txBody>
          <a:bodyPr>
            <a:normAutofit/>
          </a:bodyPr>
          <a:lstStyle/>
          <a:p>
            <a:pPr marL="0" indent="0">
              <a:buNone/>
            </a:pPr>
            <a:r>
              <a:rPr lang="ja-JP" altLang="en-US" sz="2800" smtClean="0">
                <a:latin typeface="Consolas"/>
                <a:cs typeface="Consolas"/>
              </a:rPr>
              <a:t>各命令に型がつくかどうかを表現</a:t>
            </a:r>
            <a:endParaRPr lang="en-US" altLang="ja-JP" sz="2800">
              <a:latin typeface="Consolas"/>
              <a:cs typeface="Consolas"/>
            </a:endParaRPr>
          </a:p>
          <a:p>
            <a:pPr marL="0" indent="0" algn="ctr">
              <a:buNone/>
            </a:pPr>
            <a:r>
              <a:rPr kumimoji="1" lang="en-US" altLang="ja-JP" sz="2800" smtClean="0">
                <a:latin typeface="Times"/>
                <a:cs typeface="Times"/>
              </a:rPr>
              <a:t>  </a:t>
            </a:r>
            <a:r>
              <a:rPr kumimoji="1" lang="en-US" altLang="ja-JP" sz="3600" smtClean="0">
                <a:latin typeface="Times"/>
                <a:cs typeface="Times"/>
              </a:rPr>
              <a:t> </a:t>
            </a:r>
            <a:r>
              <a:rPr kumimoji="1" lang="en-US" altLang="ja-JP" sz="4000" u="sng" smtClean="0">
                <a:solidFill>
                  <a:srgbClr val="FF0000"/>
                </a:solidFill>
                <a:latin typeface="Times"/>
                <a:cs typeface="Times"/>
              </a:rPr>
              <a:t>Γ</a:t>
            </a:r>
            <a:r>
              <a:rPr kumimoji="1" lang="en-US" altLang="ja-JP" sz="4000" smtClean="0">
                <a:latin typeface="Times"/>
                <a:cs typeface="Times"/>
              </a:rPr>
              <a:t>├ </a:t>
            </a:r>
            <a:r>
              <a:rPr kumimoji="1" lang="en-US" altLang="ja-JP" sz="4000" u="sng" smtClean="0">
                <a:latin typeface="Times"/>
                <a:cs typeface="Times"/>
              </a:rPr>
              <a:t>s</a:t>
            </a:r>
            <a:r>
              <a:rPr kumimoji="1" lang="en-US" altLang="ja-JP" sz="4000" smtClean="0">
                <a:latin typeface="Times"/>
                <a:cs typeface="Times"/>
              </a:rPr>
              <a:t> </a:t>
            </a:r>
            <a:r>
              <a:rPr lang="en-US" altLang="ja-JP" sz="4000" smtClean="0">
                <a:latin typeface="Times"/>
                <a:ea typeface="+mj-ea"/>
                <a:cs typeface="Times"/>
                <a:sym typeface="Wingdings"/>
              </a:rPr>
              <a:t></a:t>
            </a:r>
            <a:r>
              <a:rPr lang="en-US" altLang="ja-JP" sz="4000" smtClean="0">
                <a:latin typeface="+mn-ea"/>
                <a:cs typeface="Times"/>
                <a:sym typeface="Wingdings"/>
              </a:rPr>
              <a:t> </a:t>
            </a:r>
            <a:r>
              <a:rPr kumimoji="1" lang="en-US" altLang="ja-JP" sz="4000" smtClean="0">
                <a:latin typeface="Times"/>
                <a:cs typeface="Times"/>
              </a:rPr>
              <a:t>Γ’ </a:t>
            </a:r>
          </a:p>
          <a:p>
            <a:pPr marL="0" indent="0">
              <a:buNone/>
            </a:pPr>
            <a:endParaRPr kumimoji="1" lang="en-US" altLang="ja-JP" sz="2800" smtClean="0">
              <a:latin typeface="Times"/>
              <a:cs typeface="Times"/>
            </a:endParaRPr>
          </a:p>
          <a:p>
            <a:pPr marL="0" indent="0">
              <a:buNone/>
            </a:pPr>
            <a:endParaRPr kumimoji="1" lang="ja-JP" altLang="en-US" sz="2400">
              <a:latin typeface="Consolas"/>
              <a:cs typeface="Consolas"/>
            </a:endParaRPr>
          </a:p>
        </p:txBody>
      </p:sp>
      <p:sp>
        <p:nvSpPr>
          <p:cNvPr id="4" name="円形吹き出し 3"/>
          <p:cNvSpPr/>
          <p:nvPr/>
        </p:nvSpPr>
        <p:spPr>
          <a:xfrm>
            <a:off x="2922034" y="2978076"/>
            <a:ext cx="2730978" cy="1326086"/>
          </a:xfrm>
          <a:prstGeom prst="wedgeEllipseCallout">
            <a:avLst>
              <a:gd name="adj1" fmla="val 7793"/>
              <a:gd name="adj2" fmla="val -63081"/>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テキスト ボックス 4"/>
          <p:cNvSpPr txBox="1"/>
          <p:nvPr/>
        </p:nvSpPr>
        <p:spPr>
          <a:xfrm>
            <a:off x="3225476" y="3360167"/>
            <a:ext cx="2809648" cy="523220"/>
          </a:xfrm>
          <a:prstGeom prst="rect">
            <a:avLst/>
          </a:prstGeom>
          <a:noFill/>
        </p:spPr>
        <p:txBody>
          <a:bodyPr wrap="square" rtlCol="0">
            <a:spAutoFit/>
          </a:bodyPr>
          <a:lstStyle/>
          <a:p>
            <a:r>
              <a:rPr lang="ja-JP" altLang="en-US" sz="2800" smtClean="0"/>
              <a:t>実行する命令</a:t>
            </a:r>
            <a:endParaRPr kumimoji="1" lang="ja-JP" altLang="en-US" sz="2800"/>
          </a:p>
        </p:txBody>
      </p:sp>
      <p:sp>
        <p:nvSpPr>
          <p:cNvPr id="6" name="円形吹き出し 5"/>
          <p:cNvSpPr/>
          <p:nvPr/>
        </p:nvSpPr>
        <p:spPr>
          <a:xfrm>
            <a:off x="153950" y="2943235"/>
            <a:ext cx="2629639" cy="1533625"/>
          </a:xfrm>
          <a:prstGeom prst="wedgeEllipseCallout">
            <a:avLst>
              <a:gd name="adj1" fmla="val 84031"/>
              <a:gd name="adj2" fmla="val -6328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テキスト ボックス 6"/>
          <p:cNvSpPr txBox="1"/>
          <p:nvPr/>
        </p:nvSpPr>
        <p:spPr>
          <a:xfrm>
            <a:off x="153950" y="3304548"/>
            <a:ext cx="2922034" cy="892552"/>
          </a:xfrm>
          <a:prstGeom prst="rect">
            <a:avLst/>
          </a:prstGeom>
          <a:noFill/>
        </p:spPr>
        <p:txBody>
          <a:bodyPr wrap="square" rtlCol="0">
            <a:spAutoFit/>
          </a:bodyPr>
          <a:lstStyle/>
          <a:p>
            <a:r>
              <a:rPr kumimoji="1" lang="ja-JP" altLang="en-US" sz="2600" smtClean="0"/>
              <a:t>実行前</a:t>
            </a:r>
            <a:r>
              <a:rPr lang="ja-JP" altLang="en-US" sz="2600" smtClean="0"/>
              <a:t>の各変数</a:t>
            </a:r>
            <a:endParaRPr lang="en-US" altLang="ja-JP" sz="2600" smtClean="0"/>
          </a:p>
          <a:p>
            <a:r>
              <a:rPr lang="ja-JP" altLang="en-US" sz="2600" smtClean="0"/>
              <a:t>の</a:t>
            </a:r>
            <a:r>
              <a:rPr kumimoji="1" lang="ja-JP" altLang="en-US" sz="2600" smtClean="0"/>
              <a:t>所有権</a:t>
            </a:r>
            <a:endParaRPr kumimoji="1" lang="ja-JP" altLang="en-US" sz="2600"/>
          </a:p>
        </p:txBody>
      </p:sp>
    </p:spTree>
    <p:extLst>
      <p:ext uri="{BB962C8B-B14F-4D97-AF65-F5344CB8AC3E}">
        <p14:creationId xmlns:p14="http://schemas.microsoft.com/office/powerpoint/2010/main" val="389119651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mtClean="0"/>
              <a:t>型判断</a:t>
            </a:r>
            <a:r>
              <a:rPr lang="en-US" altLang="ja-JP"/>
              <a:t/>
            </a:r>
            <a:br>
              <a:rPr lang="en-US" altLang="ja-JP"/>
            </a:br>
            <a:r>
              <a:rPr lang="en-US" altLang="ja-JP" sz="2000" smtClean="0">
                <a:latin typeface="Times"/>
                <a:cs typeface="Times"/>
              </a:rPr>
              <a:t>[Suenaga and Kobayashi, APLAS’09]</a:t>
            </a:r>
            <a:endParaRPr kumimoji="1" lang="ja-JP" altLang="en-US" sz="2000"/>
          </a:p>
        </p:txBody>
      </p:sp>
      <p:sp>
        <p:nvSpPr>
          <p:cNvPr id="3" name="コンテンツ プレースホルダー 2"/>
          <p:cNvSpPr>
            <a:spLocks noGrp="1"/>
          </p:cNvSpPr>
          <p:nvPr>
            <p:ph idx="1"/>
          </p:nvPr>
        </p:nvSpPr>
        <p:spPr/>
        <p:txBody>
          <a:bodyPr>
            <a:normAutofit/>
          </a:bodyPr>
          <a:lstStyle/>
          <a:p>
            <a:pPr marL="0" indent="0">
              <a:buNone/>
            </a:pPr>
            <a:r>
              <a:rPr lang="ja-JP" altLang="en-US" sz="2800" smtClean="0">
                <a:latin typeface="Consolas"/>
                <a:cs typeface="Consolas"/>
              </a:rPr>
              <a:t>各命令に型がつくかどうかを表現</a:t>
            </a:r>
            <a:endParaRPr lang="en-US" altLang="ja-JP" sz="2800">
              <a:latin typeface="Consolas"/>
              <a:cs typeface="Consolas"/>
            </a:endParaRPr>
          </a:p>
          <a:p>
            <a:pPr marL="0" indent="0" algn="ctr">
              <a:buNone/>
            </a:pPr>
            <a:r>
              <a:rPr kumimoji="1" lang="en-US" altLang="ja-JP" sz="2800" smtClean="0">
                <a:latin typeface="Times"/>
                <a:cs typeface="Times"/>
              </a:rPr>
              <a:t>  </a:t>
            </a:r>
            <a:r>
              <a:rPr kumimoji="1" lang="en-US" altLang="ja-JP" sz="3600" smtClean="0">
                <a:latin typeface="Times"/>
                <a:cs typeface="Times"/>
              </a:rPr>
              <a:t> </a:t>
            </a:r>
            <a:r>
              <a:rPr kumimoji="1" lang="en-US" altLang="ja-JP" sz="4000" u="sng" smtClean="0">
                <a:solidFill>
                  <a:srgbClr val="000000"/>
                </a:solidFill>
                <a:latin typeface="Times"/>
                <a:cs typeface="Times"/>
              </a:rPr>
              <a:t>Γ</a:t>
            </a:r>
            <a:r>
              <a:rPr kumimoji="1" lang="en-US" altLang="ja-JP" sz="4000" smtClean="0">
                <a:latin typeface="Times"/>
                <a:cs typeface="Times"/>
              </a:rPr>
              <a:t>├ </a:t>
            </a:r>
            <a:r>
              <a:rPr kumimoji="1" lang="en-US" altLang="ja-JP" sz="4000" u="sng" smtClean="0">
                <a:latin typeface="Times"/>
                <a:cs typeface="Times"/>
              </a:rPr>
              <a:t>s</a:t>
            </a:r>
            <a:r>
              <a:rPr kumimoji="1" lang="en-US" altLang="ja-JP" sz="4000" smtClean="0">
                <a:latin typeface="Times"/>
                <a:cs typeface="Times"/>
              </a:rPr>
              <a:t> </a:t>
            </a:r>
            <a:r>
              <a:rPr lang="en-US" altLang="ja-JP" sz="4000" smtClean="0">
                <a:latin typeface="Times"/>
                <a:ea typeface="+mj-ea"/>
                <a:cs typeface="Times"/>
                <a:sym typeface="Wingdings"/>
              </a:rPr>
              <a:t></a:t>
            </a:r>
            <a:r>
              <a:rPr lang="en-US" altLang="ja-JP" sz="4000" smtClean="0">
                <a:latin typeface="+mn-ea"/>
                <a:cs typeface="Times"/>
                <a:sym typeface="Wingdings"/>
              </a:rPr>
              <a:t> </a:t>
            </a:r>
            <a:r>
              <a:rPr kumimoji="1" lang="en-US" altLang="ja-JP" sz="4000" u="sng" smtClean="0">
                <a:solidFill>
                  <a:srgbClr val="FF0000"/>
                </a:solidFill>
                <a:latin typeface="Times"/>
                <a:cs typeface="Times"/>
              </a:rPr>
              <a:t>Γ’ </a:t>
            </a:r>
          </a:p>
          <a:p>
            <a:pPr marL="0" indent="0">
              <a:buNone/>
            </a:pPr>
            <a:endParaRPr kumimoji="1" lang="en-US" altLang="ja-JP" sz="2800" smtClean="0">
              <a:latin typeface="Times"/>
              <a:cs typeface="Times"/>
            </a:endParaRPr>
          </a:p>
          <a:p>
            <a:pPr marL="0" indent="0">
              <a:buNone/>
            </a:pPr>
            <a:endParaRPr kumimoji="1" lang="ja-JP" altLang="en-US" sz="2400">
              <a:latin typeface="Consolas"/>
              <a:cs typeface="Consolas"/>
            </a:endParaRPr>
          </a:p>
        </p:txBody>
      </p:sp>
      <p:sp>
        <p:nvSpPr>
          <p:cNvPr id="4" name="円形吹き出し 3"/>
          <p:cNvSpPr/>
          <p:nvPr/>
        </p:nvSpPr>
        <p:spPr>
          <a:xfrm>
            <a:off x="2922034" y="2978076"/>
            <a:ext cx="2730978" cy="1326086"/>
          </a:xfrm>
          <a:prstGeom prst="wedgeEllipseCallout">
            <a:avLst>
              <a:gd name="adj1" fmla="val 7793"/>
              <a:gd name="adj2" fmla="val -63081"/>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テキスト ボックス 4"/>
          <p:cNvSpPr txBox="1"/>
          <p:nvPr/>
        </p:nvSpPr>
        <p:spPr>
          <a:xfrm>
            <a:off x="3225476" y="3360167"/>
            <a:ext cx="2809648" cy="523220"/>
          </a:xfrm>
          <a:prstGeom prst="rect">
            <a:avLst/>
          </a:prstGeom>
          <a:noFill/>
        </p:spPr>
        <p:txBody>
          <a:bodyPr wrap="square" rtlCol="0">
            <a:spAutoFit/>
          </a:bodyPr>
          <a:lstStyle/>
          <a:p>
            <a:r>
              <a:rPr lang="ja-JP" altLang="en-US" sz="2800" smtClean="0"/>
              <a:t>実行する命令</a:t>
            </a:r>
            <a:endParaRPr kumimoji="1" lang="ja-JP" altLang="en-US" sz="2800"/>
          </a:p>
        </p:txBody>
      </p:sp>
      <p:sp>
        <p:nvSpPr>
          <p:cNvPr id="6" name="円形吹き出し 5"/>
          <p:cNvSpPr/>
          <p:nvPr/>
        </p:nvSpPr>
        <p:spPr>
          <a:xfrm>
            <a:off x="153950" y="2943235"/>
            <a:ext cx="2629639" cy="1533625"/>
          </a:xfrm>
          <a:prstGeom prst="wedgeEllipseCallout">
            <a:avLst>
              <a:gd name="adj1" fmla="val 84031"/>
              <a:gd name="adj2" fmla="val -6328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テキスト ボックス 6"/>
          <p:cNvSpPr txBox="1"/>
          <p:nvPr/>
        </p:nvSpPr>
        <p:spPr>
          <a:xfrm>
            <a:off x="153950" y="3304548"/>
            <a:ext cx="2922034" cy="892552"/>
          </a:xfrm>
          <a:prstGeom prst="rect">
            <a:avLst/>
          </a:prstGeom>
          <a:noFill/>
        </p:spPr>
        <p:txBody>
          <a:bodyPr wrap="square" rtlCol="0">
            <a:spAutoFit/>
          </a:bodyPr>
          <a:lstStyle/>
          <a:p>
            <a:r>
              <a:rPr kumimoji="1" lang="ja-JP" altLang="en-US" sz="2600" smtClean="0"/>
              <a:t>実行前</a:t>
            </a:r>
            <a:r>
              <a:rPr lang="ja-JP" altLang="en-US" sz="2600" smtClean="0"/>
              <a:t>の各変数</a:t>
            </a:r>
            <a:endParaRPr lang="en-US" altLang="ja-JP" sz="2600" smtClean="0"/>
          </a:p>
          <a:p>
            <a:r>
              <a:rPr lang="ja-JP" altLang="en-US" sz="2600" smtClean="0"/>
              <a:t>の</a:t>
            </a:r>
            <a:r>
              <a:rPr kumimoji="1" lang="ja-JP" altLang="en-US" sz="2600" smtClean="0"/>
              <a:t>所有権</a:t>
            </a:r>
            <a:endParaRPr kumimoji="1" lang="ja-JP" altLang="en-US" sz="2600"/>
          </a:p>
        </p:txBody>
      </p:sp>
      <p:sp>
        <p:nvSpPr>
          <p:cNvPr id="8" name="円形吹き出し 7"/>
          <p:cNvSpPr/>
          <p:nvPr/>
        </p:nvSpPr>
        <p:spPr>
          <a:xfrm>
            <a:off x="5752255" y="2978075"/>
            <a:ext cx="3058802" cy="1393514"/>
          </a:xfrm>
          <a:prstGeom prst="wedgeEllipseCallout">
            <a:avLst>
              <a:gd name="adj1" fmla="val -49058"/>
              <a:gd name="adj2" fmla="val -65831"/>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テキスト ボックス 8"/>
          <p:cNvSpPr txBox="1"/>
          <p:nvPr/>
        </p:nvSpPr>
        <p:spPr>
          <a:xfrm>
            <a:off x="6035124" y="3250612"/>
            <a:ext cx="2775933" cy="954107"/>
          </a:xfrm>
          <a:prstGeom prst="rect">
            <a:avLst/>
          </a:prstGeom>
          <a:noFill/>
        </p:spPr>
        <p:txBody>
          <a:bodyPr wrap="square" rtlCol="0">
            <a:spAutoFit/>
          </a:bodyPr>
          <a:lstStyle/>
          <a:p>
            <a:r>
              <a:rPr kumimoji="1" lang="ja-JP" altLang="en-US" sz="2800" smtClean="0"/>
              <a:t>実行後の各変数の所有権</a:t>
            </a:r>
            <a:endParaRPr kumimoji="1" lang="ja-JP" altLang="en-US" sz="2800"/>
          </a:p>
        </p:txBody>
      </p:sp>
    </p:spTree>
    <p:extLst>
      <p:ext uri="{BB962C8B-B14F-4D97-AF65-F5344CB8AC3E}">
        <p14:creationId xmlns:p14="http://schemas.microsoft.com/office/powerpoint/2010/main" val="184258074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mtClean="0"/>
              <a:t>型判断</a:t>
            </a:r>
            <a:r>
              <a:rPr lang="en-US" altLang="ja-JP"/>
              <a:t/>
            </a:r>
            <a:br>
              <a:rPr lang="en-US" altLang="ja-JP"/>
            </a:br>
            <a:r>
              <a:rPr lang="en-US" altLang="ja-JP" sz="2000" smtClean="0">
                <a:latin typeface="Times"/>
                <a:cs typeface="Times"/>
              </a:rPr>
              <a:t>[Suenaga and Kobayashi, APLAS’09]</a:t>
            </a:r>
            <a:endParaRPr kumimoji="1" lang="ja-JP" altLang="en-US" sz="2000"/>
          </a:p>
        </p:txBody>
      </p:sp>
      <p:sp>
        <p:nvSpPr>
          <p:cNvPr id="3" name="コンテンツ プレースホルダー 2"/>
          <p:cNvSpPr>
            <a:spLocks noGrp="1"/>
          </p:cNvSpPr>
          <p:nvPr>
            <p:ph idx="1"/>
          </p:nvPr>
        </p:nvSpPr>
        <p:spPr/>
        <p:txBody>
          <a:bodyPr>
            <a:normAutofit lnSpcReduction="10000"/>
          </a:bodyPr>
          <a:lstStyle/>
          <a:p>
            <a:pPr marL="0" indent="0">
              <a:buNone/>
            </a:pPr>
            <a:r>
              <a:rPr lang="ja-JP" altLang="en-US" sz="2800" smtClean="0">
                <a:latin typeface="Consolas"/>
                <a:cs typeface="Consolas"/>
              </a:rPr>
              <a:t>各命令に型がつくかどうかを表現</a:t>
            </a:r>
            <a:endParaRPr lang="en-US" altLang="ja-JP" sz="2800">
              <a:latin typeface="Consolas"/>
              <a:cs typeface="Consolas"/>
            </a:endParaRPr>
          </a:p>
          <a:p>
            <a:pPr marL="0" indent="0" algn="ctr">
              <a:buNone/>
            </a:pPr>
            <a:r>
              <a:rPr kumimoji="1" lang="en-US" altLang="ja-JP" sz="2800" smtClean="0">
                <a:latin typeface="Times"/>
                <a:cs typeface="Times"/>
              </a:rPr>
              <a:t>  </a:t>
            </a:r>
            <a:r>
              <a:rPr kumimoji="1" lang="en-US" altLang="ja-JP" sz="3600" smtClean="0">
                <a:latin typeface="Times"/>
                <a:cs typeface="Times"/>
              </a:rPr>
              <a:t> </a:t>
            </a:r>
            <a:r>
              <a:rPr kumimoji="1" lang="en-US" altLang="ja-JP" sz="4000" smtClean="0">
                <a:latin typeface="Times"/>
                <a:cs typeface="Times"/>
              </a:rPr>
              <a:t>Γ├ s </a:t>
            </a:r>
            <a:r>
              <a:rPr lang="en-US" altLang="ja-JP" sz="4000" smtClean="0">
                <a:latin typeface="Times"/>
                <a:ea typeface="+mj-ea"/>
                <a:cs typeface="Times"/>
                <a:sym typeface="Wingdings"/>
              </a:rPr>
              <a:t></a:t>
            </a:r>
            <a:r>
              <a:rPr lang="en-US" altLang="ja-JP" sz="4000" smtClean="0">
                <a:latin typeface="+mn-ea"/>
                <a:cs typeface="Times"/>
                <a:sym typeface="Wingdings"/>
              </a:rPr>
              <a:t> </a:t>
            </a:r>
            <a:r>
              <a:rPr kumimoji="1" lang="en-US" altLang="ja-JP" sz="4000" smtClean="0">
                <a:latin typeface="Times"/>
                <a:cs typeface="Times"/>
              </a:rPr>
              <a:t>Γ’ </a:t>
            </a:r>
          </a:p>
          <a:p>
            <a:pPr marL="0" indent="0">
              <a:buNone/>
            </a:pPr>
            <a:endParaRPr kumimoji="1" lang="en-US" altLang="ja-JP" sz="2400" smtClean="0">
              <a:latin typeface="Consolas"/>
              <a:cs typeface="Consolas"/>
            </a:endParaRPr>
          </a:p>
          <a:p>
            <a:pPr marL="0" indent="0">
              <a:buNone/>
            </a:pPr>
            <a:r>
              <a:rPr kumimoji="1" lang="en-US" altLang="ja-JP" smtClean="0">
                <a:solidFill>
                  <a:srgbClr val="3366FF"/>
                </a:solidFill>
                <a:latin typeface="Times"/>
                <a:cs typeface="Times"/>
              </a:rPr>
              <a:t>✓</a:t>
            </a:r>
            <a:r>
              <a:rPr kumimoji="1" lang="en-US" altLang="ja-JP" smtClean="0">
                <a:latin typeface="Times"/>
                <a:cs typeface="Times"/>
              </a:rPr>
              <a:t>  p: int ref</a:t>
            </a:r>
            <a:r>
              <a:rPr kumimoji="1" lang="en-US" altLang="ja-JP" baseline="-25000" smtClean="0">
                <a:latin typeface="Times"/>
                <a:cs typeface="Times"/>
              </a:rPr>
              <a:t>1</a:t>
            </a:r>
            <a:r>
              <a:rPr kumimoji="1" lang="en-US" altLang="ja-JP" smtClean="0">
                <a:latin typeface="Times"/>
                <a:cs typeface="Times"/>
              </a:rPr>
              <a:t>├  free(p) </a:t>
            </a:r>
            <a:r>
              <a:rPr kumimoji="1" lang="en-US" altLang="ja-JP" smtClean="0">
                <a:latin typeface="Times"/>
                <a:cs typeface="Times"/>
                <a:sym typeface="Wingdings"/>
              </a:rPr>
              <a:t> p: int ref</a:t>
            </a:r>
            <a:r>
              <a:rPr kumimoji="1" lang="en-US" altLang="ja-JP" baseline="-25000" smtClean="0">
                <a:latin typeface="Times"/>
                <a:cs typeface="Times"/>
                <a:sym typeface="Wingdings"/>
              </a:rPr>
              <a:t>0</a:t>
            </a:r>
          </a:p>
          <a:p>
            <a:pPr marL="0" indent="0">
              <a:buNone/>
            </a:pPr>
            <a:endParaRPr lang="en-US" altLang="ja-JP" smtClean="0">
              <a:latin typeface="Times"/>
              <a:cs typeface="Times"/>
              <a:sym typeface="Wingdings"/>
            </a:endParaRPr>
          </a:p>
          <a:p>
            <a:pPr marL="0" indent="0">
              <a:buNone/>
            </a:pPr>
            <a:r>
              <a:rPr lang="en-US" altLang="ja-JP" smtClean="0">
                <a:solidFill>
                  <a:srgbClr val="FF0000"/>
                </a:solidFill>
                <a:latin typeface="Consolas"/>
                <a:cs typeface="Consolas"/>
                <a:sym typeface="Wingdings"/>
              </a:rPr>
              <a:t>✕ </a:t>
            </a:r>
            <a:r>
              <a:rPr lang="en-US" altLang="ja-JP" smtClean="0">
                <a:latin typeface="Times"/>
                <a:cs typeface="Times"/>
                <a:sym typeface="Wingdings"/>
              </a:rPr>
              <a:t>p: int ref</a:t>
            </a:r>
            <a:r>
              <a:rPr lang="en-US" altLang="ja-JP" baseline="-25000" smtClean="0">
                <a:latin typeface="Times"/>
                <a:cs typeface="Times"/>
                <a:sym typeface="Wingdings"/>
              </a:rPr>
              <a:t>0</a:t>
            </a:r>
            <a:r>
              <a:rPr lang="en-US" altLang="ja-JP" smtClean="0">
                <a:latin typeface="Times"/>
                <a:cs typeface="Times"/>
                <a:sym typeface="Wingdings"/>
              </a:rPr>
              <a:t>├  free(p)  p: int ref</a:t>
            </a:r>
            <a:r>
              <a:rPr lang="en-US" altLang="ja-JP" baseline="-25000" smtClean="0">
                <a:latin typeface="Times"/>
                <a:cs typeface="Times"/>
                <a:sym typeface="Wingdings"/>
              </a:rPr>
              <a:t>0</a:t>
            </a:r>
            <a:r>
              <a:rPr lang="en-US" altLang="ja-JP" smtClean="0">
                <a:solidFill>
                  <a:srgbClr val="FF0000"/>
                </a:solidFill>
                <a:latin typeface="Times"/>
                <a:cs typeface="Times"/>
                <a:sym typeface="Wingdings"/>
              </a:rPr>
              <a:t> </a:t>
            </a:r>
          </a:p>
          <a:p>
            <a:pPr marL="0" indent="0">
              <a:buNone/>
            </a:pPr>
            <a:endParaRPr lang="en-US" altLang="ja-JP" smtClean="0">
              <a:solidFill>
                <a:srgbClr val="FF0000"/>
              </a:solidFill>
              <a:latin typeface="Consolas"/>
              <a:cs typeface="Consolas"/>
              <a:sym typeface="Wingdings"/>
            </a:endParaRPr>
          </a:p>
          <a:p>
            <a:pPr marL="0" indent="0">
              <a:buNone/>
            </a:pPr>
            <a:r>
              <a:rPr lang="en-US" altLang="ja-JP" smtClean="0">
                <a:solidFill>
                  <a:srgbClr val="FF0000"/>
                </a:solidFill>
                <a:latin typeface="Consolas"/>
                <a:cs typeface="Consolas"/>
                <a:sym typeface="Wingdings"/>
              </a:rPr>
              <a:t>✕ </a:t>
            </a:r>
            <a:r>
              <a:rPr lang="en-US" altLang="ja-JP" smtClean="0">
                <a:latin typeface="Times"/>
                <a:cs typeface="Times"/>
                <a:sym typeface="Wingdings"/>
              </a:rPr>
              <a:t>p: int ref</a:t>
            </a:r>
            <a:r>
              <a:rPr lang="en-US" altLang="ja-JP" baseline="-25000">
                <a:latin typeface="Times"/>
                <a:cs typeface="Times"/>
                <a:sym typeface="Wingdings"/>
              </a:rPr>
              <a:t>1</a:t>
            </a:r>
            <a:r>
              <a:rPr lang="en-US" altLang="ja-JP" smtClean="0">
                <a:latin typeface="Times"/>
                <a:cs typeface="Times"/>
                <a:sym typeface="Wingdings"/>
              </a:rPr>
              <a:t>├  free(p)  p: int ref</a:t>
            </a:r>
            <a:r>
              <a:rPr lang="en-US" altLang="ja-JP" baseline="-25000">
                <a:latin typeface="Times"/>
                <a:cs typeface="Times"/>
                <a:sym typeface="Wingdings"/>
              </a:rPr>
              <a:t>1</a:t>
            </a:r>
            <a:endParaRPr lang="en-US" altLang="ja-JP" smtClean="0">
              <a:solidFill>
                <a:srgbClr val="FF0000"/>
              </a:solidFill>
              <a:latin typeface="Consolas"/>
              <a:cs typeface="Consolas"/>
              <a:sym typeface="Wingdings"/>
            </a:endParaRPr>
          </a:p>
          <a:p>
            <a:pPr marL="0" indent="0">
              <a:buNone/>
            </a:pPr>
            <a:endParaRPr lang="en-US" altLang="ja-JP" smtClean="0">
              <a:solidFill>
                <a:srgbClr val="FF0000"/>
              </a:solidFill>
              <a:latin typeface="Consolas"/>
              <a:cs typeface="Consolas"/>
              <a:sym typeface="Wingdings"/>
            </a:endParaRPr>
          </a:p>
        </p:txBody>
      </p:sp>
    </p:spTree>
    <p:extLst>
      <p:ext uri="{BB962C8B-B14F-4D97-AF65-F5344CB8AC3E}">
        <p14:creationId xmlns:p14="http://schemas.microsoft.com/office/powerpoint/2010/main" val="307069030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0"/>
            <a:ext cx="8229600" cy="1143000"/>
          </a:xfrm>
        </p:spPr>
        <p:txBody>
          <a:bodyPr/>
          <a:lstStyle/>
          <a:p>
            <a:r>
              <a:rPr kumimoji="1" lang="ja-JP" altLang="en-US" dirty="0" smtClean="0"/>
              <a:t>背景</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プログラマが手動でメモリ</a:t>
            </a:r>
            <a:r>
              <a:rPr kumimoji="1" lang="ja-JP" altLang="en-US" smtClean="0"/>
              <a:t>管理を行う必要の</a:t>
            </a:r>
            <a:r>
              <a:rPr kumimoji="1" lang="en-US" altLang="ja-JP" smtClean="0"/>
              <a:t>   </a:t>
            </a:r>
            <a:r>
              <a:rPr kumimoji="1" lang="ja-JP" altLang="en-US" smtClean="0"/>
              <a:t>ある言語では，</a:t>
            </a:r>
            <a:r>
              <a:rPr kumimoji="1" lang="ja-JP" altLang="en-US" dirty="0" smtClean="0"/>
              <a:t>メモリ操作の誤りが発生しうる</a:t>
            </a:r>
            <a:endParaRPr kumimoji="1" lang="en-US" altLang="ja-JP" dirty="0" smtClean="0"/>
          </a:p>
          <a:p>
            <a:pPr marL="0" indent="0">
              <a:buNone/>
            </a:pPr>
            <a:endParaRPr lang="en-US" altLang="ja-JP" dirty="0"/>
          </a:p>
          <a:p>
            <a:r>
              <a:rPr kumimoji="1" lang="ja-JP" altLang="en-US" dirty="0" smtClean="0"/>
              <a:t>メモリリーク</a:t>
            </a:r>
            <a:endParaRPr kumimoji="1" lang="en-US" altLang="ja-JP" dirty="0" smtClean="0"/>
          </a:p>
          <a:p>
            <a:r>
              <a:rPr lang="ja-JP" altLang="en-US" smtClean="0"/>
              <a:t>既に</a:t>
            </a:r>
            <a:r>
              <a:rPr kumimoji="1" lang="ja-JP" altLang="en-US" smtClean="0"/>
              <a:t>解放された領域の操作</a:t>
            </a:r>
            <a:endParaRPr kumimoji="1" lang="ja-JP" altLang="en-US" dirty="0"/>
          </a:p>
        </p:txBody>
      </p:sp>
    </p:spTree>
    <p:extLst>
      <p:ext uri="{BB962C8B-B14F-4D97-AF65-F5344CB8AC3E}">
        <p14:creationId xmlns:p14="http://schemas.microsoft.com/office/powerpoint/2010/main" val="363211778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mtClean="0"/>
              <a:t>型付け規則の例</a:t>
            </a:r>
            <a:r>
              <a:rPr kumimoji="1" lang="en-US" altLang="ja-JP" smtClean="0"/>
              <a:t/>
            </a:r>
            <a:br>
              <a:rPr kumimoji="1" lang="en-US" altLang="ja-JP" smtClean="0"/>
            </a:br>
            <a:r>
              <a:rPr lang="en-US" altLang="ja-JP" sz="2000" smtClean="0">
                <a:latin typeface="Times"/>
                <a:cs typeface="Times"/>
              </a:rPr>
              <a:t>[Suenaga and Kobayashi, APLAS’09]</a:t>
            </a:r>
            <a:endParaRPr kumimoji="1" lang="ja-JP" altLang="en-US" sz="2000"/>
          </a:p>
        </p:txBody>
      </p:sp>
      <p:cxnSp>
        <p:nvCxnSpPr>
          <p:cNvPr id="5" name="直線コネクタ 4"/>
          <p:cNvCxnSpPr/>
          <p:nvPr/>
        </p:nvCxnSpPr>
        <p:spPr>
          <a:xfrm flipV="1">
            <a:off x="1034440" y="2344169"/>
            <a:ext cx="7382763" cy="1049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コンテンツ プレースホルダー 2"/>
          <p:cNvSpPr txBox="1">
            <a:spLocks/>
          </p:cNvSpPr>
          <p:nvPr/>
        </p:nvSpPr>
        <p:spPr>
          <a:xfrm>
            <a:off x="609600" y="1752600"/>
            <a:ext cx="82296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lgn="ctr">
              <a:buFont typeface="Arial"/>
              <a:buNone/>
            </a:pPr>
            <a:r>
              <a:rPr lang="en-US" altLang="ja-JP" smtClean="0">
                <a:latin typeface="Times"/>
                <a:cs typeface="Times"/>
              </a:rPr>
              <a:t>f1 = 1         f</a:t>
            </a:r>
            <a:r>
              <a:rPr lang="en-US" altLang="ja-JP">
                <a:latin typeface="Times"/>
                <a:cs typeface="Times"/>
              </a:rPr>
              <a:t>2</a:t>
            </a:r>
            <a:r>
              <a:rPr lang="en-US" altLang="ja-JP" smtClean="0">
                <a:latin typeface="Times"/>
                <a:cs typeface="Times"/>
              </a:rPr>
              <a:t> = 0</a:t>
            </a:r>
          </a:p>
          <a:p>
            <a:pPr marL="0" indent="0" algn="ctr">
              <a:buFont typeface="Arial"/>
              <a:buNone/>
            </a:pPr>
            <a:r>
              <a:rPr lang="en-US" altLang="ja-JP" smtClean="0">
                <a:latin typeface="Times"/>
                <a:cs typeface="Times"/>
              </a:rPr>
              <a:t> Γ,  p: int ref</a:t>
            </a:r>
            <a:r>
              <a:rPr lang="en-US" altLang="ja-JP" baseline="-25000" smtClean="0">
                <a:latin typeface="Times"/>
                <a:cs typeface="Times"/>
              </a:rPr>
              <a:t>f1</a:t>
            </a:r>
            <a:r>
              <a:rPr lang="en-US" altLang="ja-JP" smtClean="0">
                <a:latin typeface="Times"/>
                <a:cs typeface="Times"/>
              </a:rPr>
              <a:t> ├ free(p)  </a:t>
            </a:r>
            <a:r>
              <a:rPr lang="en-US" altLang="ja-JP" smtClean="0">
                <a:latin typeface="Times"/>
                <a:cs typeface="Times"/>
                <a:sym typeface="Wingdings"/>
              </a:rPr>
              <a:t></a:t>
            </a:r>
            <a:r>
              <a:rPr lang="en-US" altLang="ja-JP" smtClean="0">
                <a:latin typeface="Times"/>
                <a:cs typeface="Times"/>
              </a:rPr>
              <a:t>  Γ</a:t>
            </a:r>
            <a:r>
              <a:rPr lang="ja-JP" altLang="en-US" smtClean="0">
                <a:latin typeface="Times"/>
                <a:cs typeface="Times"/>
              </a:rPr>
              <a:t>，</a:t>
            </a:r>
            <a:r>
              <a:rPr lang="en-US" altLang="ja-JP" smtClean="0">
                <a:latin typeface="Times"/>
                <a:cs typeface="Times"/>
              </a:rPr>
              <a:t>p: int ref</a:t>
            </a:r>
            <a:r>
              <a:rPr lang="en-US" altLang="ja-JP" baseline="-25000" smtClean="0">
                <a:latin typeface="Times"/>
                <a:cs typeface="Times"/>
              </a:rPr>
              <a:t>f2</a:t>
            </a:r>
          </a:p>
          <a:p>
            <a:pPr marL="0" indent="0" algn="ctr">
              <a:buFont typeface="Arial"/>
              <a:buNone/>
            </a:pPr>
            <a:endParaRPr lang="en-US" altLang="ja-JP" smtClean="0">
              <a:latin typeface="Times"/>
              <a:cs typeface="Times"/>
            </a:endParaRPr>
          </a:p>
          <a:p>
            <a:pPr marL="0" indent="0" algn="ctr">
              <a:buFont typeface="Arial"/>
              <a:buNone/>
            </a:pPr>
            <a:endParaRPr lang="en-US" altLang="ja-JP" baseline="-25000">
              <a:latin typeface="Times"/>
              <a:cs typeface="Times"/>
              <a:sym typeface="Wingdings"/>
            </a:endParaRPr>
          </a:p>
          <a:p>
            <a:pPr marL="0" indent="0" algn="ctr">
              <a:buFont typeface="Arial"/>
              <a:buNone/>
            </a:pPr>
            <a:endParaRPr lang="en-US" altLang="ja-JP">
              <a:latin typeface="Times"/>
              <a:cs typeface="Times"/>
            </a:endParaRPr>
          </a:p>
          <a:p>
            <a:pPr marL="0" indent="0" algn="ctr">
              <a:buFont typeface="Arial"/>
              <a:buNone/>
            </a:pPr>
            <a:endParaRPr lang="en-US" altLang="ja-JP" baseline="-25000" smtClean="0">
              <a:latin typeface="Times"/>
              <a:cs typeface="Times"/>
            </a:endParaRPr>
          </a:p>
          <a:p>
            <a:pPr marL="0" indent="0">
              <a:buFont typeface="Arial"/>
              <a:buNone/>
            </a:pPr>
            <a:endParaRPr lang="ja-JP" altLang="en-US"/>
          </a:p>
        </p:txBody>
      </p:sp>
    </p:spTree>
    <p:extLst>
      <p:ext uri="{BB962C8B-B14F-4D97-AF65-F5344CB8AC3E}">
        <p14:creationId xmlns:p14="http://schemas.microsoft.com/office/powerpoint/2010/main" val="296672009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mtClean="0"/>
              <a:t>型付け規則の例</a:t>
            </a:r>
            <a:r>
              <a:rPr kumimoji="1" lang="en-US" altLang="ja-JP" smtClean="0"/>
              <a:t/>
            </a:r>
            <a:br>
              <a:rPr kumimoji="1" lang="en-US" altLang="ja-JP" smtClean="0"/>
            </a:br>
            <a:r>
              <a:rPr lang="en-US" altLang="ja-JP" sz="2000" smtClean="0">
                <a:latin typeface="Times"/>
                <a:cs typeface="Times"/>
              </a:rPr>
              <a:t>[Suenaga and Kobayashi, APLAS’09]</a:t>
            </a:r>
            <a:endParaRPr kumimoji="1" lang="ja-JP" altLang="en-US" sz="2000"/>
          </a:p>
        </p:txBody>
      </p:sp>
      <p:cxnSp>
        <p:nvCxnSpPr>
          <p:cNvPr id="5" name="直線コネクタ 4"/>
          <p:cNvCxnSpPr/>
          <p:nvPr/>
        </p:nvCxnSpPr>
        <p:spPr>
          <a:xfrm flipV="1">
            <a:off x="1034440" y="2393150"/>
            <a:ext cx="7382763" cy="1049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コンテンツ プレースホルダー 2"/>
          <p:cNvSpPr txBox="1">
            <a:spLocks/>
          </p:cNvSpPr>
          <p:nvPr/>
        </p:nvSpPr>
        <p:spPr>
          <a:xfrm>
            <a:off x="609600" y="1752600"/>
            <a:ext cx="8229600" cy="13123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lgn="ctr">
              <a:buFont typeface="Arial"/>
              <a:buNone/>
            </a:pPr>
            <a:r>
              <a:rPr lang="en-US" altLang="ja-JP" smtClean="0">
                <a:solidFill>
                  <a:srgbClr val="FF0000"/>
                </a:solidFill>
                <a:latin typeface="Times"/>
                <a:cs typeface="Times"/>
              </a:rPr>
              <a:t>f1 = 1         </a:t>
            </a:r>
            <a:r>
              <a:rPr lang="en-US" altLang="ja-JP" smtClean="0">
                <a:latin typeface="Times"/>
                <a:cs typeface="Times"/>
              </a:rPr>
              <a:t>f2 = 0</a:t>
            </a:r>
          </a:p>
          <a:p>
            <a:pPr marL="0" indent="0" algn="ctr">
              <a:buFont typeface="Arial"/>
              <a:buNone/>
            </a:pPr>
            <a:r>
              <a:rPr lang="en-US" altLang="ja-JP" smtClean="0">
                <a:latin typeface="Times"/>
                <a:cs typeface="Times"/>
              </a:rPr>
              <a:t> Γ,  p: int ref</a:t>
            </a:r>
            <a:r>
              <a:rPr lang="en-US" altLang="ja-JP" baseline="-25000" smtClean="0">
                <a:solidFill>
                  <a:srgbClr val="FF0000"/>
                </a:solidFill>
                <a:latin typeface="Times"/>
                <a:cs typeface="Times"/>
              </a:rPr>
              <a:t>f1</a:t>
            </a:r>
            <a:r>
              <a:rPr lang="en-US" altLang="ja-JP" smtClean="0">
                <a:latin typeface="Times"/>
                <a:cs typeface="Times"/>
              </a:rPr>
              <a:t> ├ free(p)  </a:t>
            </a:r>
            <a:r>
              <a:rPr lang="en-US" altLang="ja-JP" smtClean="0">
                <a:latin typeface="Times"/>
                <a:cs typeface="Times"/>
                <a:sym typeface="Wingdings"/>
              </a:rPr>
              <a:t></a:t>
            </a:r>
            <a:r>
              <a:rPr lang="en-US" altLang="ja-JP" smtClean="0">
                <a:latin typeface="Times"/>
                <a:cs typeface="Times"/>
              </a:rPr>
              <a:t>  Γ</a:t>
            </a:r>
            <a:r>
              <a:rPr lang="ja-JP" altLang="en-US" smtClean="0">
                <a:latin typeface="Times"/>
                <a:cs typeface="Times"/>
              </a:rPr>
              <a:t>，</a:t>
            </a:r>
            <a:r>
              <a:rPr lang="en-US" altLang="ja-JP">
                <a:latin typeface="Times"/>
                <a:cs typeface="Times"/>
              </a:rPr>
              <a:t>p</a:t>
            </a:r>
            <a:r>
              <a:rPr lang="en-US" altLang="ja-JP" smtClean="0">
                <a:latin typeface="Times"/>
                <a:cs typeface="Times"/>
              </a:rPr>
              <a:t>: int ref</a:t>
            </a:r>
            <a:r>
              <a:rPr lang="en-US" altLang="ja-JP" baseline="-25000" smtClean="0">
                <a:latin typeface="Times"/>
                <a:cs typeface="Times"/>
              </a:rPr>
              <a:t>f2</a:t>
            </a:r>
          </a:p>
          <a:p>
            <a:pPr marL="0" indent="0" algn="ctr">
              <a:buFont typeface="Arial"/>
              <a:buNone/>
            </a:pPr>
            <a:endParaRPr lang="en-US" altLang="ja-JP" baseline="-25000" smtClean="0">
              <a:latin typeface="Times"/>
              <a:cs typeface="Times"/>
            </a:endParaRPr>
          </a:p>
          <a:p>
            <a:pPr marL="0" indent="0">
              <a:buFont typeface="Arial"/>
              <a:buNone/>
            </a:pPr>
            <a:endParaRPr lang="ja-JP" altLang="en-US"/>
          </a:p>
        </p:txBody>
      </p:sp>
      <p:sp>
        <p:nvSpPr>
          <p:cNvPr id="7" name="コンテンツ プレースホルダー 2"/>
          <p:cNvSpPr>
            <a:spLocks noGrp="1"/>
          </p:cNvSpPr>
          <p:nvPr>
            <p:ph idx="1"/>
          </p:nvPr>
        </p:nvSpPr>
        <p:spPr>
          <a:xfrm>
            <a:off x="457200" y="3274836"/>
            <a:ext cx="8229600" cy="2851327"/>
          </a:xfrm>
        </p:spPr>
        <p:txBody>
          <a:bodyPr>
            <a:normAutofit/>
          </a:bodyPr>
          <a:lstStyle/>
          <a:p>
            <a:r>
              <a:rPr kumimoji="1" lang="en-US" altLang="ja-JP" sz="2800" smtClean="0">
                <a:latin typeface="Times"/>
                <a:cs typeface="Times"/>
              </a:rPr>
              <a:t>f1 = 1:  free</a:t>
            </a:r>
            <a:r>
              <a:rPr kumimoji="1" lang="ja-JP" altLang="en-US" sz="2800" smtClean="0">
                <a:latin typeface="Consolas"/>
                <a:cs typeface="Consolas"/>
              </a:rPr>
              <a:t>を実行するためには所有権</a:t>
            </a:r>
            <a:r>
              <a:rPr kumimoji="1" lang="en-US" altLang="ja-JP" sz="2800" smtClean="0">
                <a:latin typeface="Consolas"/>
                <a:cs typeface="Consolas"/>
              </a:rPr>
              <a:t>1</a:t>
            </a:r>
            <a:r>
              <a:rPr kumimoji="1" lang="ja-JP" altLang="en-US" sz="2800" smtClean="0">
                <a:latin typeface="Consolas"/>
                <a:cs typeface="Consolas"/>
              </a:rPr>
              <a:t>が必要</a:t>
            </a:r>
          </a:p>
        </p:txBody>
      </p:sp>
    </p:spTree>
    <p:extLst>
      <p:ext uri="{BB962C8B-B14F-4D97-AF65-F5344CB8AC3E}">
        <p14:creationId xmlns:p14="http://schemas.microsoft.com/office/powerpoint/2010/main" val="158260678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mtClean="0"/>
              <a:t>型付け規則の例</a:t>
            </a:r>
            <a:r>
              <a:rPr kumimoji="1" lang="en-US" altLang="ja-JP" smtClean="0"/>
              <a:t/>
            </a:r>
            <a:br>
              <a:rPr kumimoji="1" lang="en-US" altLang="ja-JP" smtClean="0"/>
            </a:br>
            <a:r>
              <a:rPr lang="en-US" altLang="ja-JP" sz="2000" smtClean="0">
                <a:latin typeface="Times"/>
                <a:cs typeface="Times"/>
              </a:rPr>
              <a:t>[Suenaga and Kobayashi, APLAS’09]</a:t>
            </a:r>
            <a:endParaRPr kumimoji="1" lang="ja-JP" altLang="en-US" sz="2000"/>
          </a:p>
        </p:txBody>
      </p:sp>
      <p:cxnSp>
        <p:nvCxnSpPr>
          <p:cNvPr id="5" name="直線コネクタ 4"/>
          <p:cNvCxnSpPr/>
          <p:nvPr/>
        </p:nvCxnSpPr>
        <p:spPr>
          <a:xfrm flipV="1">
            <a:off x="1034440" y="2393150"/>
            <a:ext cx="7382763" cy="1049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コンテンツ プレースホルダー 2"/>
          <p:cNvSpPr txBox="1">
            <a:spLocks/>
          </p:cNvSpPr>
          <p:nvPr/>
        </p:nvSpPr>
        <p:spPr>
          <a:xfrm>
            <a:off x="609600" y="1752600"/>
            <a:ext cx="8229600" cy="13123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lgn="ctr">
              <a:buFont typeface="Arial"/>
              <a:buNone/>
            </a:pPr>
            <a:r>
              <a:rPr lang="en-US" altLang="ja-JP" smtClean="0">
                <a:latin typeface="Times"/>
                <a:cs typeface="Times"/>
              </a:rPr>
              <a:t>f1 = 1         </a:t>
            </a:r>
            <a:r>
              <a:rPr lang="en-US" altLang="ja-JP" smtClean="0">
                <a:solidFill>
                  <a:srgbClr val="FF0000"/>
                </a:solidFill>
                <a:latin typeface="Times"/>
                <a:cs typeface="Times"/>
              </a:rPr>
              <a:t>f2 = 0</a:t>
            </a:r>
          </a:p>
          <a:p>
            <a:pPr marL="0" indent="0" algn="ctr">
              <a:buFont typeface="Arial"/>
              <a:buNone/>
            </a:pPr>
            <a:r>
              <a:rPr lang="en-US" altLang="ja-JP" smtClean="0">
                <a:latin typeface="Times"/>
                <a:cs typeface="Times"/>
              </a:rPr>
              <a:t> Γ,  p: int ref</a:t>
            </a:r>
            <a:r>
              <a:rPr lang="en-US" altLang="ja-JP" baseline="-25000" smtClean="0">
                <a:latin typeface="Times"/>
                <a:cs typeface="Times"/>
              </a:rPr>
              <a:t>f1</a:t>
            </a:r>
            <a:r>
              <a:rPr lang="en-US" altLang="ja-JP" smtClean="0">
                <a:latin typeface="Times"/>
                <a:cs typeface="Times"/>
              </a:rPr>
              <a:t> ├ free(p)  </a:t>
            </a:r>
            <a:r>
              <a:rPr lang="en-US" altLang="ja-JP" smtClean="0">
                <a:latin typeface="Times"/>
                <a:cs typeface="Times"/>
                <a:sym typeface="Wingdings"/>
              </a:rPr>
              <a:t></a:t>
            </a:r>
            <a:r>
              <a:rPr lang="en-US" altLang="ja-JP" smtClean="0">
                <a:latin typeface="Times"/>
                <a:cs typeface="Times"/>
              </a:rPr>
              <a:t>  Γ</a:t>
            </a:r>
            <a:r>
              <a:rPr lang="ja-JP" altLang="en-US" smtClean="0">
                <a:latin typeface="Times"/>
                <a:cs typeface="Times"/>
              </a:rPr>
              <a:t>，</a:t>
            </a:r>
            <a:r>
              <a:rPr lang="en-US" altLang="ja-JP">
                <a:latin typeface="Times"/>
                <a:cs typeface="Times"/>
              </a:rPr>
              <a:t>p</a:t>
            </a:r>
            <a:r>
              <a:rPr lang="en-US" altLang="ja-JP" smtClean="0">
                <a:latin typeface="Times"/>
                <a:cs typeface="Times"/>
              </a:rPr>
              <a:t>: int ref</a:t>
            </a:r>
            <a:r>
              <a:rPr lang="en-US" altLang="ja-JP" baseline="-25000" smtClean="0">
                <a:solidFill>
                  <a:srgbClr val="FF0000"/>
                </a:solidFill>
                <a:latin typeface="Times"/>
                <a:cs typeface="Times"/>
              </a:rPr>
              <a:t>f2</a:t>
            </a:r>
          </a:p>
          <a:p>
            <a:pPr marL="0" indent="0" algn="ctr">
              <a:buFont typeface="Arial"/>
              <a:buNone/>
            </a:pPr>
            <a:endParaRPr lang="en-US" altLang="ja-JP" baseline="-25000" smtClean="0">
              <a:latin typeface="Times"/>
              <a:cs typeface="Times"/>
            </a:endParaRPr>
          </a:p>
          <a:p>
            <a:pPr marL="0" indent="0">
              <a:buFont typeface="Arial"/>
              <a:buNone/>
            </a:pPr>
            <a:endParaRPr lang="ja-JP" altLang="en-US"/>
          </a:p>
        </p:txBody>
      </p:sp>
      <p:sp>
        <p:nvSpPr>
          <p:cNvPr id="7" name="コンテンツ プレースホルダー 2"/>
          <p:cNvSpPr>
            <a:spLocks noGrp="1"/>
          </p:cNvSpPr>
          <p:nvPr>
            <p:ph idx="1"/>
          </p:nvPr>
        </p:nvSpPr>
        <p:spPr>
          <a:xfrm>
            <a:off x="457200" y="3274836"/>
            <a:ext cx="8229600" cy="2851327"/>
          </a:xfrm>
        </p:spPr>
        <p:txBody>
          <a:bodyPr>
            <a:normAutofit/>
          </a:bodyPr>
          <a:lstStyle/>
          <a:p>
            <a:r>
              <a:rPr kumimoji="1" lang="en-US" altLang="ja-JP" sz="2800" smtClean="0">
                <a:latin typeface="Times"/>
                <a:cs typeface="Times"/>
              </a:rPr>
              <a:t>f1 = 1:  free</a:t>
            </a:r>
            <a:r>
              <a:rPr kumimoji="1" lang="ja-JP" altLang="en-US" sz="2800" smtClean="0">
                <a:latin typeface="Consolas"/>
                <a:cs typeface="Consolas"/>
              </a:rPr>
              <a:t>を実行するためには所有権</a:t>
            </a:r>
            <a:r>
              <a:rPr kumimoji="1" lang="en-US" altLang="ja-JP" sz="2800" smtClean="0">
                <a:latin typeface="Consolas"/>
                <a:cs typeface="Consolas"/>
              </a:rPr>
              <a:t>1</a:t>
            </a:r>
            <a:r>
              <a:rPr kumimoji="1" lang="ja-JP" altLang="en-US" sz="2800" smtClean="0">
                <a:latin typeface="Consolas"/>
                <a:cs typeface="Consolas"/>
              </a:rPr>
              <a:t>が必要</a:t>
            </a:r>
            <a:endParaRPr kumimoji="1" lang="en-US" altLang="ja-JP" sz="2800" smtClean="0">
              <a:latin typeface="Consolas"/>
              <a:cs typeface="Consolas"/>
            </a:endParaRPr>
          </a:p>
          <a:p>
            <a:r>
              <a:rPr lang="en-US" altLang="ja-JP" sz="2800" smtClean="0">
                <a:latin typeface="Times"/>
                <a:cs typeface="Times"/>
              </a:rPr>
              <a:t>f2 = 0</a:t>
            </a:r>
            <a:r>
              <a:rPr lang="ja-JP" altLang="en-US" sz="2800" smtClean="0">
                <a:latin typeface="Times"/>
                <a:cs typeface="Times"/>
              </a:rPr>
              <a:t>：</a:t>
            </a:r>
            <a:r>
              <a:rPr lang="en-US" altLang="ja-JP" sz="2800" smtClean="0">
                <a:latin typeface="Times"/>
                <a:cs typeface="Times"/>
              </a:rPr>
              <a:t> free</a:t>
            </a:r>
            <a:r>
              <a:rPr lang="ja-JP" altLang="en-US" sz="2800" smtClean="0">
                <a:latin typeface="Times"/>
                <a:cs typeface="Times"/>
              </a:rPr>
              <a:t>を実行した後は所有権が</a:t>
            </a:r>
            <a:r>
              <a:rPr lang="en-US" altLang="ja-JP" sz="2800" smtClean="0">
                <a:latin typeface="Times"/>
                <a:cs typeface="Times"/>
              </a:rPr>
              <a:t>0</a:t>
            </a:r>
            <a:r>
              <a:rPr lang="ja-JP" altLang="en-US" sz="2800" smtClean="0">
                <a:latin typeface="Times"/>
                <a:cs typeface="Times"/>
              </a:rPr>
              <a:t>になっている</a:t>
            </a:r>
            <a:endParaRPr lang="en-US" altLang="ja-JP" sz="2800" smtClean="0">
              <a:latin typeface="Times"/>
              <a:cs typeface="Times"/>
            </a:endParaRPr>
          </a:p>
          <a:p>
            <a:pPr lvl="1"/>
            <a:r>
              <a:rPr lang="ja-JP" altLang="en-US" sz="2400" smtClean="0">
                <a:latin typeface="Times"/>
                <a:cs typeface="Times"/>
              </a:rPr>
              <a:t>解放された領域への操作を防ぐ</a:t>
            </a:r>
            <a:endParaRPr lang="en-US" altLang="ja-JP" sz="2400" smtClean="0">
              <a:latin typeface="Times"/>
              <a:cs typeface="Times"/>
            </a:endParaRPr>
          </a:p>
          <a:p>
            <a:pPr marL="57150" indent="0">
              <a:buNone/>
            </a:pPr>
            <a:endParaRPr lang="en-US" altLang="ja-JP">
              <a:latin typeface="Times"/>
              <a:cs typeface="Times"/>
            </a:endParaRPr>
          </a:p>
          <a:p>
            <a:pPr marL="57150" indent="0">
              <a:buNone/>
            </a:pPr>
            <a:r>
              <a:rPr lang="en-US" altLang="ja-JP" sz="2400" smtClean="0">
                <a:latin typeface="Times"/>
                <a:cs typeface="Times"/>
              </a:rPr>
              <a:t>※</a:t>
            </a:r>
            <a:r>
              <a:rPr lang="en-US" altLang="ja-JP" smtClean="0">
                <a:latin typeface="Times"/>
                <a:cs typeface="Times"/>
              </a:rPr>
              <a:t> </a:t>
            </a:r>
            <a:r>
              <a:rPr lang="ja-JP" altLang="en-US" sz="2400" smtClean="0"/>
              <a:t>ポインタへのポインタや</a:t>
            </a:r>
            <a:r>
              <a:rPr lang="ja-JP" altLang="en-US" sz="2400"/>
              <a:t>再帰型も</a:t>
            </a:r>
            <a:r>
              <a:rPr lang="ja-JP" altLang="en-US" sz="2400" smtClean="0"/>
              <a:t>扱える</a:t>
            </a:r>
            <a:endParaRPr lang="en-US" altLang="ja-JP" sz="2400" smtClean="0">
              <a:latin typeface="Times"/>
              <a:cs typeface="Times"/>
            </a:endParaRPr>
          </a:p>
          <a:p>
            <a:endParaRPr kumimoji="1" lang="ja-JP" altLang="en-US" sz="2400" smtClean="0">
              <a:latin typeface="Consolas"/>
              <a:cs typeface="Consolas"/>
            </a:endParaRPr>
          </a:p>
        </p:txBody>
      </p:sp>
    </p:spTree>
    <p:extLst>
      <p:ext uri="{BB962C8B-B14F-4D97-AF65-F5344CB8AC3E}">
        <p14:creationId xmlns:p14="http://schemas.microsoft.com/office/powerpoint/2010/main" val="174568700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mtClean="0"/>
              <a:t>型付け規則の例</a:t>
            </a:r>
            <a:r>
              <a:rPr kumimoji="1" lang="en-US" altLang="ja-JP" smtClean="0"/>
              <a:t/>
            </a:r>
            <a:br>
              <a:rPr kumimoji="1" lang="en-US" altLang="ja-JP" smtClean="0"/>
            </a:br>
            <a:r>
              <a:rPr lang="en-US" altLang="ja-JP" sz="2000" smtClean="0">
                <a:latin typeface="Times"/>
                <a:cs typeface="Times"/>
              </a:rPr>
              <a:t>[Suenaga and Kobayashi, APLAS’09]</a:t>
            </a:r>
            <a:endParaRPr kumimoji="1" lang="ja-JP" altLang="en-US" sz="2000"/>
          </a:p>
        </p:txBody>
      </p:sp>
      <p:cxnSp>
        <p:nvCxnSpPr>
          <p:cNvPr id="5" name="直線コネクタ 4"/>
          <p:cNvCxnSpPr/>
          <p:nvPr/>
        </p:nvCxnSpPr>
        <p:spPr>
          <a:xfrm flipV="1">
            <a:off x="1034440" y="2344169"/>
            <a:ext cx="7382763" cy="1049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コンテンツ プレースホルダー 2"/>
          <p:cNvSpPr txBox="1">
            <a:spLocks/>
          </p:cNvSpPr>
          <p:nvPr/>
        </p:nvSpPr>
        <p:spPr>
          <a:xfrm>
            <a:off x="609600" y="1752600"/>
            <a:ext cx="8229600" cy="452596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lgn="ctr">
              <a:buFont typeface="Arial"/>
              <a:buNone/>
            </a:pPr>
            <a:r>
              <a:rPr lang="en-US" altLang="ja-JP" smtClean="0">
                <a:latin typeface="Times"/>
                <a:cs typeface="Times"/>
              </a:rPr>
              <a:t>f1 = 1         f</a:t>
            </a:r>
            <a:r>
              <a:rPr lang="en-US" altLang="ja-JP">
                <a:latin typeface="Times"/>
                <a:cs typeface="Times"/>
              </a:rPr>
              <a:t>2</a:t>
            </a:r>
            <a:r>
              <a:rPr lang="en-US" altLang="ja-JP" smtClean="0">
                <a:latin typeface="Times"/>
                <a:cs typeface="Times"/>
              </a:rPr>
              <a:t> = 0</a:t>
            </a:r>
          </a:p>
          <a:p>
            <a:pPr marL="0" indent="0" algn="ctr">
              <a:buFont typeface="Arial"/>
              <a:buNone/>
            </a:pPr>
            <a:r>
              <a:rPr lang="en-US" altLang="ja-JP" smtClean="0">
                <a:latin typeface="Times"/>
                <a:cs typeface="Times"/>
              </a:rPr>
              <a:t> Γ,  p: int ref</a:t>
            </a:r>
            <a:r>
              <a:rPr lang="en-US" altLang="ja-JP" baseline="-25000" smtClean="0">
                <a:latin typeface="Times"/>
                <a:cs typeface="Times"/>
              </a:rPr>
              <a:t>f1</a:t>
            </a:r>
            <a:r>
              <a:rPr lang="en-US" altLang="ja-JP" smtClean="0">
                <a:latin typeface="Times"/>
                <a:cs typeface="Times"/>
              </a:rPr>
              <a:t> ├ free(p)  </a:t>
            </a:r>
            <a:r>
              <a:rPr lang="en-US" altLang="ja-JP" smtClean="0">
                <a:latin typeface="Times"/>
                <a:cs typeface="Times"/>
                <a:sym typeface="Wingdings"/>
              </a:rPr>
              <a:t></a:t>
            </a:r>
            <a:r>
              <a:rPr lang="en-US" altLang="ja-JP" smtClean="0">
                <a:latin typeface="Times"/>
                <a:cs typeface="Times"/>
              </a:rPr>
              <a:t>  Γ</a:t>
            </a:r>
            <a:r>
              <a:rPr lang="ja-JP" altLang="en-US" smtClean="0">
                <a:latin typeface="Times"/>
                <a:cs typeface="Times"/>
              </a:rPr>
              <a:t>，</a:t>
            </a:r>
            <a:r>
              <a:rPr lang="en-US" altLang="ja-JP" smtClean="0">
                <a:latin typeface="Times"/>
                <a:cs typeface="Times"/>
              </a:rPr>
              <a:t>p: int ref</a:t>
            </a:r>
            <a:r>
              <a:rPr lang="en-US" altLang="ja-JP" baseline="-25000" smtClean="0">
                <a:latin typeface="Times"/>
                <a:cs typeface="Times"/>
              </a:rPr>
              <a:t>f2</a:t>
            </a:r>
          </a:p>
          <a:p>
            <a:pPr marL="0" indent="0" algn="ctr">
              <a:buFont typeface="Arial"/>
              <a:buNone/>
            </a:pPr>
            <a:endParaRPr lang="en-US" altLang="ja-JP" smtClean="0">
              <a:latin typeface="Times"/>
              <a:cs typeface="Times"/>
            </a:endParaRPr>
          </a:p>
          <a:p>
            <a:pPr marL="0" indent="0" algn="ctr">
              <a:buFont typeface="Arial"/>
              <a:buNone/>
            </a:pPr>
            <a:r>
              <a:rPr lang="en-US" altLang="ja-JP" smtClean="0">
                <a:latin typeface="Times"/>
                <a:cs typeface="Times"/>
              </a:rPr>
              <a:t>Γ├ s</a:t>
            </a:r>
            <a:r>
              <a:rPr lang="en-US" altLang="ja-JP" baseline="-25000" smtClean="0">
                <a:latin typeface="Times"/>
                <a:cs typeface="Times"/>
              </a:rPr>
              <a:t>1 </a:t>
            </a:r>
            <a:r>
              <a:rPr lang="en-US" altLang="ja-JP" smtClean="0">
                <a:latin typeface="Times"/>
                <a:cs typeface="Times"/>
                <a:sym typeface="Wingdings"/>
              </a:rPr>
              <a:t> Γ’’    Γ’’├ s</a:t>
            </a:r>
            <a:r>
              <a:rPr lang="en-US" altLang="ja-JP" baseline="-25000" smtClean="0">
                <a:latin typeface="Times"/>
                <a:cs typeface="Times"/>
                <a:sym typeface="Wingdings"/>
              </a:rPr>
              <a:t>2</a:t>
            </a:r>
            <a:r>
              <a:rPr lang="en-US" altLang="ja-JP" smtClean="0">
                <a:latin typeface="Times"/>
                <a:cs typeface="Times"/>
                <a:sym typeface="Wingdings"/>
              </a:rPr>
              <a:t>  Γ’</a:t>
            </a:r>
          </a:p>
          <a:p>
            <a:pPr marL="0" indent="0" algn="ctr">
              <a:buFont typeface="Arial"/>
              <a:buNone/>
            </a:pPr>
            <a:r>
              <a:rPr lang="en-US" altLang="ja-JP" smtClean="0">
                <a:latin typeface="Times"/>
                <a:cs typeface="Times"/>
              </a:rPr>
              <a:t>Γ├ s</a:t>
            </a:r>
            <a:r>
              <a:rPr lang="en-US" altLang="ja-JP" baseline="-25000" smtClean="0">
                <a:latin typeface="Times"/>
                <a:cs typeface="Times"/>
              </a:rPr>
              <a:t>1</a:t>
            </a:r>
            <a:r>
              <a:rPr lang="en-US" altLang="ja-JP" smtClean="0">
                <a:latin typeface="Times"/>
                <a:cs typeface="Times"/>
              </a:rPr>
              <a:t>; s</a:t>
            </a:r>
            <a:r>
              <a:rPr lang="en-US" altLang="ja-JP" baseline="-25000" smtClean="0">
                <a:latin typeface="Times"/>
                <a:cs typeface="Times"/>
              </a:rPr>
              <a:t>2</a:t>
            </a:r>
            <a:r>
              <a:rPr lang="en-US" altLang="ja-JP" smtClean="0">
                <a:latin typeface="Times"/>
                <a:cs typeface="Times"/>
              </a:rPr>
              <a:t> </a:t>
            </a:r>
            <a:r>
              <a:rPr lang="en-US" altLang="ja-JP" smtClean="0">
                <a:latin typeface="Times"/>
                <a:cs typeface="Times"/>
                <a:sym typeface="Wingdings"/>
              </a:rPr>
              <a:t> Γ’</a:t>
            </a:r>
          </a:p>
          <a:p>
            <a:pPr marL="0" indent="0" algn="ctr">
              <a:buFont typeface="Arial"/>
              <a:buNone/>
            </a:pPr>
            <a:endParaRPr lang="en-US" altLang="ja-JP">
              <a:latin typeface="Times"/>
              <a:cs typeface="Times"/>
              <a:sym typeface="Wingdings"/>
            </a:endParaRPr>
          </a:p>
          <a:p>
            <a:pPr marL="0" indent="0" algn="ctr">
              <a:buFont typeface="Arial"/>
              <a:buNone/>
            </a:pPr>
            <a:r>
              <a:rPr lang="en-US" altLang="ja-JP" smtClean="0">
                <a:latin typeface="Times"/>
                <a:cs typeface="Times"/>
                <a:sym typeface="Wingdings"/>
              </a:rPr>
              <a:t>Γ├ s</a:t>
            </a:r>
            <a:r>
              <a:rPr lang="en-US" altLang="ja-JP" baseline="-25000" smtClean="0">
                <a:latin typeface="Times"/>
                <a:cs typeface="Times"/>
                <a:sym typeface="Wingdings"/>
              </a:rPr>
              <a:t>1 </a:t>
            </a:r>
            <a:r>
              <a:rPr lang="en-US" altLang="ja-JP" smtClean="0">
                <a:latin typeface="Times"/>
                <a:cs typeface="Times"/>
                <a:sym typeface="Wingdings"/>
              </a:rPr>
              <a:t> Γ’   Γ├ s</a:t>
            </a:r>
            <a:r>
              <a:rPr lang="en-US" altLang="ja-JP" baseline="-25000" smtClean="0">
                <a:latin typeface="Times"/>
                <a:cs typeface="Times"/>
                <a:sym typeface="Wingdings"/>
              </a:rPr>
              <a:t>2</a:t>
            </a:r>
            <a:r>
              <a:rPr lang="en-US" altLang="ja-JP" smtClean="0">
                <a:latin typeface="Times"/>
                <a:cs typeface="Times"/>
                <a:sym typeface="Wingdings"/>
              </a:rPr>
              <a:t>  Γ’</a:t>
            </a:r>
          </a:p>
          <a:p>
            <a:pPr marL="0" indent="0" algn="ctr">
              <a:buFont typeface="Arial"/>
              <a:buNone/>
            </a:pPr>
            <a:r>
              <a:rPr lang="en-US" altLang="ja-JP" smtClean="0">
                <a:latin typeface="Times"/>
                <a:cs typeface="Times"/>
                <a:sym typeface="Wingdings"/>
              </a:rPr>
              <a:t>Γ├ if e then s</a:t>
            </a:r>
            <a:r>
              <a:rPr lang="en-US" altLang="ja-JP" baseline="-25000" smtClean="0">
                <a:latin typeface="Times"/>
                <a:cs typeface="Times"/>
                <a:sym typeface="Wingdings"/>
              </a:rPr>
              <a:t>1</a:t>
            </a:r>
            <a:r>
              <a:rPr lang="en-US" altLang="ja-JP" smtClean="0">
                <a:latin typeface="Times"/>
                <a:cs typeface="Times"/>
                <a:sym typeface="Wingdings"/>
              </a:rPr>
              <a:t> else s</a:t>
            </a:r>
            <a:r>
              <a:rPr lang="en-US" altLang="ja-JP" baseline="-25000" smtClean="0">
                <a:latin typeface="Times"/>
                <a:cs typeface="Times"/>
                <a:sym typeface="Wingdings"/>
              </a:rPr>
              <a:t>2</a:t>
            </a:r>
            <a:r>
              <a:rPr lang="en-US" altLang="ja-JP" smtClean="0">
                <a:latin typeface="Times"/>
                <a:cs typeface="Times"/>
                <a:sym typeface="Wingdings"/>
              </a:rPr>
              <a:t>  Γ’</a:t>
            </a:r>
          </a:p>
          <a:p>
            <a:pPr marL="0" indent="0" algn="ctr">
              <a:buFont typeface="Arial"/>
              <a:buNone/>
            </a:pPr>
            <a:endParaRPr lang="en-US" altLang="ja-JP" baseline="-25000">
              <a:latin typeface="Times"/>
              <a:cs typeface="Times"/>
              <a:sym typeface="Wingdings"/>
            </a:endParaRPr>
          </a:p>
          <a:p>
            <a:pPr marL="0" indent="0" algn="ctr">
              <a:buFont typeface="Arial"/>
              <a:buNone/>
            </a:pPr>
            <a:endParaRPr lang="en-US" altLang="ja-JP">
              <a:latin typeface="Times"/>
              <a:cs typeface="Times"/>
            </a:endParaRPr>
          </a:p>
          <a:p>
            <a:pPr marL="0" indent="0" algn="ctr">
              <a:buFont typeface="Arial"/>
              <a:buNone/>
            </a:pPr>
            <a:endParaRPr lang="en-US" altLang="ja-JP" baseline="-25000" smtClean="0">
              <a:latin typeface="Times"/>
              <a:cs typeface="Times"/>
            </a:endParaRPr>
          </a:p>
          <a:p>
            <a:pPr marL="0" indent="0">
              <a:buFont typeface="Arial"/>
              <a:buNone/>
            </a:pPr>
            <a:endParaRPr lang="ja-JP" altLang="en-US"/>
          </a:p>
        </p:txBody>
      </p:sp>
      <p:cxnSp>
        <p:nvCxnSpPr>
          <p:cNvPr id="7" name="直線コネクタ 6"/>
          <p:cNvCxnSpPr/>
          <p:nvPr/>
        </p:nvCxnSpPr>
        <p:spPr>
          <a:xfrm flipV="1">
            <a:off x="1911548" y="3918113"/>
            <a:ext cx="5516549" cy="1049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p:cNvCxnSpPr/>
          <p:nvPr/>
        </p:nvCxnSpPr>
        <p:spPr>
          <a:xfrm flipV="1">
            <a:off x="2063948" y="5504882"/>
            <a:ext cx="5516549" cy="1049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528124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制御文を用いるプログラム例</a:t>
            </a:r>
            <a:endParaRPr kumimoji="1" lang="ja-JP" altLang="en-US"/>
          </a:p>
        </p:txBody>
      </p:sp>
      <p:sp>
        <p:nvSpPr>
          <p:cNvPr id="3" name="コンテンツ プレースホルダー 2"/>
          <p:cNvSpPr>
            <a:spLocks noGrp="1"/>
          </p:cNvSpPr>
          <p:nvPr>
            <p:ph idx="1"/>
          </p:nvPr>
        </p:nvSpPr>
        <p:spPr>
          <a:xfrm>
            <a:off x="238811" y="955290"/>
            <a:ext cx="9411304" cy="5902710"/>
          </a:xfrm>
        </p:spPr>
        <p:txBody>
          <a:bodyPr>
            <a:noAutofit/>
          </a:bodyPr>
          <a:lstStyle/>
          <a:p>
            <a:pPr marL="0" indent="0">
              <a:lnSpc>
                <a:spcPct val="90000"/>
              </a:lnSpc>
              <a:buNone/>
            </a:pPr>
            <a:r>
              <a:rPr lang="en-US" altLang="ja-JP" sz="2000" smtClean="0">
                <a:latin typeface="Consolas"/>
                <a:cs typeface="Consolas"/>
              </a:rPr>
              <a:t>int main () {</a:t>
            </a:r>
          </a:p>
          <a:p>
            <a:pPr marL="0" indent="0">
              <a:lnSpc>
                <a:spcPct val="90000"/>
              </a:lnSpc>
              <a:buNone/>
            </a:pPr>
            <a:r>
              <a:rPr lang="en-US" altLang="ja-JP" sz="2000">
                <a:latin typeface="Consolas"/>
                <a:cs typeface="Consolas"/>
              </a:rPr>
              <a:t> </a:t>
            </a:r>
            <a:r>
              <a:rPr lang="en-US" altLang="ja-JP" sz="2000" smtClean="0">
                <a:latin typeface="Consolas"/>
                <a:cs typeface="Consolas"/>
              </a:rPr>
              <a:t> int *p;                           </a:t>
            </a:r>
            <a:endParaRPr lang="en-US" altLang="ja-JP" sz="2000">
              <a:latin typeface="Consolas"/>
              <a:cs typeface="Consolas"/>
            </a:endParaRPr>
          </a:p>
          <a:p>
            <a:pPr marL="0" indent="0">
              <a:lnSpc>
                <a:spcPct val="90000"/>
              </a:lnSpc>
              <a:buNone/>
            </a:pPr>
            <a:r>
              <a:rPr lang="en-US" altLang="ja-JP" sz="2000" smtClean="0">
                <a:latin typeface="Consolas"/>
                <a:cs typeface="Consolas"/>
              </a:rPr>
              <a:t>  while (1) {                     </a:t>
            </a:r>
          </a:p>
          <a:p>
            <a:pPr marL="0" indent="0">
              <a:lnSpc>
                <a:spcPct val="90000"/>
              </a:lnSpc>
              <a:buNone/>
            </a:pPr>
            <a:r>
              <a:rPr lang="en-US" altLang="ja-JP" sz="2000" smtClean="0">
                <a:latin typeface="Consolas"/>
                <a:cs typeface="Consolas"/>
              </a:rPr>
              <a:t>    p = malloc(sizeof(int));</a:t>
            </a:r>
          </a:p>
          <a:p>
            <a:pPr marL="0" indent="0">
              <a:lnSpc>
                <a:spcPct val="90000"/>
              </a:lnSpc>
              <a:buNone/>
            </a:pPr>
            <a:r>
              <a:rPr lang="en-US" altLang="ja-JP" sz="2000" smtClean="0">
                <a:latin typeface="Consolas"/>
                <a:cs typeface="Consolas"/>
              </a:rPr>
              <a:t>    if (…) {</a:t>
            </a:r>
          </a:p>
          <a:p>
            <a:pPr marL="0" indent="0">
              <a:lnSpc>
                <a:spcPct val="90000"/>
              </a:lnSpc>
              <a:buNone/>
            </a:pPr>
            <a:endParaRPr lang="en-US" altLang="ja-JP" sz="2000" smtClean="0">
              <a:latin typeface="Consolas"/>
              <a:cs typeface="Consolas"/>
            </a:endParaRPr>
          </a:p>
          <a:p>
            <a:pPr marL="0" indent="0">
              <a:lnSpc>
                <a:spcPct val="90000"/>
              </a:lnSpc>
              <a:buNone/>
            </a:pPr>
            <a:r>
              <a:rPr lang="en-US" altLang="ja-JP" sz="2000" smtClean="0">
                <a:latin typeface="Consolas"/>
                <a:cs typeface="Consolas"/>
              </a:rPr>
              <a:t>      break;</a:t>
            </a:r>
          </a:p>
          <a:p>
            <a:pPr marL="0" indent="0">
              <a:lnSpc>
                <a:spcPct val="90000"/>
              </a:lnSpc>
              <a:buNone/>
            </a:pPr>
            <a:r>
              <a:rPr lang="en-US" altLang="ja-JP" sz="2000" smtClean="0">
                <a:latin typeface="Consolas"/>
                <a:cs typeface="Consolas"/>
              </a:rPr>
              <a:t>    }</a:t>
            </a:r>
          </a:p>
          <a:p>
            <a:pPr marL="0" indent="0">
              <a:lnSpc>
                <a:spcPct val="90000"/>
              </a:lnSpc>
              <a:buNone/>
            </a:pPr>
            <a:r>
              <a:rPr lang="en-US" altLang="ja-JP" sz="2000" smtClean="0">
                <a:latin typeface="Consolas"/>
                <a:cs typeface="Consolas"/>
              </a:rPr>
              <a:t>    free(p);</a:t>
            </a:r>
          </a:p>
          <a:p>
            <a:pPr marL="0" indent="0">
              <a:lnSpc>
                <a:spcPct val="90000"/>
              </a:lnSpc>
              <a:buNone/>
            </a:pPr>
            <a:r>
              <a:rPr lang="en-US" altLang="ja-JP" sz="2000" smtClean="0">
                <a:latin typeface="Consolas"/>
                <a:cs typeface="Consolas"/>
              </a:rPr>
              <a:t>  }</a:t>
            </a:r>
          </a:p>
          <a:p>
            <a:pPr marL="0" indent="0">
              <a:lnSpc>
                <a:spcPct val="90000"/>
              </a:lnSpc>
              <a:buNone/>
            </a:pPr>
            <a:r>
              <a:rPr lang="en-US" altLang="ja-JP" sz="2000" smtClean="0">
                <a:latin typeface="Consolas"/>
                <a:cs typeface="Consolas"/>
              </a:rPr>
              <a:t>  free(p);</a:t>
            </a:r>
          </a:p>
          <a:p>
            <a:pPr marL="0" indent="0">
              <a:lnSpc>
                <a:spcPct val="90000"/>
              </a:lnSpc>
              <a:buNone/>
            </a:pPr>
            <a:endParaRPr lang="en-US" altLang="ja-JP" sz="2000">
              <a:latin typeface="Consolas"/>
              <a:cs typeface="Consolas"/>
            </a:endParaRPr>
          </a:p>
          <a:p>
            <a:pPr marL="0" indent="0">
              <a:lnSpc>
                <a:spcPct val="90000"/>
              </a:lnSpc>
              <a:buNone/>
            </a:pPr>
            <a:r>
              <a:rPr lang="en-US" altLang="ja-JP" sz="2000" smtClean="0">
                <a:latin typeface="Consolas"/>
                <a:cs typeface="Consolas"/>
              </a:rPr>
              <a:t>  return 0;</a:t>
            </a:r>
          </a:p>
          <a:p>
            <a:pPr marL="0" indent="0">
              <a:lnSpc>
                <a:spcPct val="90000"/>
              </a:lnSpc>
              <a:buNone/>
            </a:pPr>
            <a:r>
              <a:rPr lang="en-US" altLang="ja-JP" sz="2000">
                <a:latin typeface="Consolas"/>
                <a:cs typeface="Consolas"/>
              </a:rPr>
              <a:t>}</a:t>
            </a:r>
            <a:endParaRPr lang="en-US" altLang="ja-JP" sz="2000" smtClean="0">
              <a:latin typeface="Consolas"/>
              <a:cs typeface="Consolas"/>
            </a:endParaRPr>
          </a:p>
        </p:txBody>
      </p:sp>
    </p:spTree>
    <p:extLst>
      <p:ext uri="{BB962C8B-B14F-4D97-AF65-F5344CB8AC3E}">
        <p14:creationId xmlns:p14="http://schemas.microsoft.com/office/powerpoint/2010/main" val="276631334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mtClean="0"/>
              <a:t>制御文を用いるプログラム例</a:t>
            </a:r>
            <a:endParaRPr kumimoji="1" lang="ja-JP" altLang="en-US"/>
          </a:p>
        </p:txBody>
      </p:sp>
      <p:sp>
        <p:nvSpPr>
          <p:cNvPr id="3" name="コンテンツ プレースホルダー 2"/>
          <p:cNvSpPr>
            <a:spLocks noGrp="1"/>
          </p:cNvSpPr>
          <p:nvPr>
            <p:ph idx="1"/>
          </p:nvPr>
        </p:nvSpPr>
        <p:spPr>
          <a:xfrm>
            <a:off x="238811" y="955290"/>
            <a:ext cx="4394188" cy="5902710"/>
          </a:xfrm>
        </p:spPr>
        <p:txBody>
          <a:bodyPr>
            <a:noAutofit/>
          </a:bodyPr>
          <a:lstStyle/>
          <a:p>
            <a:pPr marL="0" indent="0">
              <a:lnSpc>
                <a:spcPct val="90000"/>
              </a:lnSpc>
              <a:buNone/>
            </a:pPr>
            <a:r>
              <a:rPr lang="en-US" altLang="ja-JP" sz="2000" smtClean="0">
                <a:latin typeface="Consolas"/>
                <a:cs typeface="Consolas"/>
              </a:rPr>
              <a:t>int main () {                     </a:t>
            </a:r>
          </a:p>
          <a:p>
            <a:pPr marL="0" indent="0">
              <a:lnSpc>
                <a:spcPct val="90000"/>
              </a:lnSpc>
              <a:buNone/>
            </a:pPr>
            <a:r>
              <a:rPr lang="en-US" altLang="ja-JP" sz="2000" smtClean="0">
                <a:latin typeface="Consolas"/>
                <a:cs typeface="Consolas"/>
              </a:rPr>
              <a:t> </a:t>
            </a:r>
            <a:r>
              <a:rPr lang="en-US" altLang="ja-JP" sz="2000" smtClean="0">
                <a:solidFill>
                  <a:srgbClr val="FF0000"/>
                </a:solidFill>
                <a:latin typeface="Consolas"/>
                <a:cs typeface="Consolas"/>
              </a:rPr>
              <a:t> int *p;                         </a:t>
            </a:r>
            <a:endParaRPr lang="en-US" altLang="ja-JP" sz="2000" baseline="-25000" smtClean="0">
              <a:solidFill>
                <a:srgbClr val="FF0000"/>
              </a:solidFill>
              <a:latin typeface="Consolas"/>
              <a:cs typeface="Consolas"/>
            </a:endParaRPr>
          </a:p>
          <a:p>
            <a:pPr marL="0" indent="0">
              <a:lnSpc>
                <a:spcPct val="90000"/>
              </a:lnSpc>
              <a:buNone/>
            </a:pPr>
            <a:r>
              <a:rPr lang="en-US" altLang="ja-JP" sz="2000">
                <a:latin typeface="Consolas"/>
                <a:cs typeface="Consolas"/>
              </a:rPr>
              <a:t> </a:t>
            </a:r>
            <a:r>
              <a:rPr lang="en-US" altLang="ja-JP" sz="2000" smtClean="0">
                <a:latin typeface="Consolas"/>
                <a:cs typeface="Consolas"/>
              </a:rPr>
              <a:t> while (1) {</a:t>
            </a:r>
          </a:p>
          <a:p>
            <a:pPr marL="0" indent="0">
              <a:lnSpc>
                <a:spcPct val="90000"/>
              </a:lnSpc>
              <a:buNone/>
            </a:pPr>
            <a:r>
              <a:rPr lang="en-US" altLang="ja-JP" sz="2000">
                <a:latin typeface="Consolas"/>
                <a:cs typeface="Consolas"/>
              </a:rPr>
              <a:t> </a:t>
            </a:r>
            <a:r>
              <a:rPr lang="en-US" altLang="ja-JP" sz="2000" smtClean="0">
                <a:latin typeface="Consolas"/>
                <a:cs typeface="Consolas"/>
              </a:rPr>
              <a:t>   p = malloc(sizeof(int));      </a:t>
            </a:r>
          </a:p>
          <a:p>
            <a:pPr marL="0" indent="0">
              <a:lnSpc>
                <a:spcPct val="90000"/>
              </a:lnSpc>
              <a:buNone/>
            </a:pPr>
            <a:r>
              <a:rPr lang="en-US" altLang="ja-JP" sz="2000" smtClean="0">
                <a:latin typeface="Consolas"/>
                <a:cs typeface="Consolas"/>
              </a:rPr>
              <a:t>    if (…) {</a:t>
            </a:r>
          </a:p>
          <a:p>
            <a:pPr marL="0" indent="0">
              <a:lnSpc>
                <a:spcPct val="90000"/>
              </a:lnSpc>
              <a:buNone/>
            </a:pPr>
            <a:endParaRPr lang="en-US" altLang="ja-JP" sz="2000" smtClean="0">
              <a:latin typeface="Consolas"/>
              <a:cs typeface="Consolas"/>
            </a:endParaRPr>
          </a:p>
          <a:p>
            <a:pPr marL="0" indent="0">
              <a:lnSpc>
                <a:spcPct val="90000"/>
              </a:lnSpc>
              <a:buNone/>
            </a:pPr>
            <a:r>
              <a:rPr lang="en-US" altLang="ja-JP" sz="2000" smtClean="0">
                <a:latin typeface="Consolas"/>
                <a:cs typeface="Consolas"/>
              </a:rPr>
              <a:t>      break; </a:t>
            </a:r>
          </a:p>
          <a:p>
            <a:pPr marL="0" indent="0">
              <a:lnSpc>
                <a:spcPct val="90000"/>
              </a:lnSpc>
              <a:buNone/>
            </a:pPr>
            <a:r>
              <a:rPr lang="en-US" altLang="ja-JP" sz="2000">
                <a:latin typeface="Consolas"/>
                <a:cs typeface="Consolas"/>
              </a:rPr>
              <a:t> </a:t>
            </a:r>
            <a:r>
              <a:rPr lang="en-US" altLang="ja-JP" sz="2000" smtClean="0">
                <a:latin typeface="Consolas"/>
                <a:cs typeface="Consolas"/>
              </a:rPr>
              <a:t>   }                             </a:t>
            </a:r>
          </a:p>
          <a:p>
            <a:pPr marL="0" indent="0">
              <a:lnSpc>
                <a:spcPct val="90000"/>
              </a:lnSpc>
              <a:buNone/>
            </a:pPr>
            <a:r>
              <a:rPr lang="en-US" altLang="ja-JP" sz="2000" smtClean="0">
                <a:latin typeface="Consolas"/>
                <a:cs typeface="Consolas"/>
              </a:rPr>
              <a:t>    free(p);</a:t>
            </a:r>
          </a:p>
          <a:p>
            <a:pPr marL="0" indent="0">
              <a:lnSpc>
                <a:spcPct val="90000"/>
              </a:lnSpc>
              <a:buNone/>
            </a:pPr>
            <a:r>
              <a:rPr lang="en-US" altLang="ja-JP" sz="2000" smtClean="0">
                <a:latin typeface="Consolas"/>
                <a:cs typeface="Consolas"/>
              </a:rPr>
              <a:t>  }                              </a:t>
            </a:r>
          </a:p>
          <a:p>
            <a:pPr marL="0" indent="0">
              <a:lnSpc>
                <a:spcPct val="90000"/>
              </a:lnSpc>
              <a:buNone/>
            </a:pPr>
            <a:r>
              <a:rPr lang="en-US" altLang="ja-JP" sz="2000" smtClean="0">
                <a:latin typeface="Consolas"/>
                <a:cs typeface="Consolas"/>
              </a:rPr>
              <a:t>  </a:t>
            </a:r>
            <a:r>
              <a:rPr lang="en-US" altLang="ja-JP" sz="2000" smtClean="0">
                <a:solidFill>
                  <a:srgbClr val="000000"/>
                </a:solidFill>
                <a:latin typeface="Consolas"/>
                <a:cs typeface="Consolas"/>
              </a:rPr>
              <a:t>free(p); </a:t>
            </a:r>
          </a:p>
          <a:p>
            <a:pPr marL="0" indent="0">
              <a:lnSpc>
                <a:spcPct val="90000"/>
              </a:lnSpc>
              <a:buNone/>
            </a:pPr>
            <a:endParaRPr lang="en-US" altLang="ja-JP" sz="2000" smtClean="0">
              <a:solidFill>
                <a:srgbClr val="000000"/>
              </a:solidFill>
              <a:latin typeface="Consolas"/>
              <a:cs typeface="Consolas"/>
            </a:endParaRPr>
          </a:p>
          <a:p>
            <a:pPr marL="0" indent="0">
              <a:lnSpc>
                <a:spcPct val="90000"/>
              </a:lnSpc>
              <a:buNone/>
            </a:pPr>
            <a:r>
              <a:rPr lang="en-US" altLang="ja-JP" sz="2000">
                <a:latin typeface="Consolas"/>
                <a:cs typeface="Consolas"/>
              </a:rPr>
              <a:t> </a:t>
            </a:r>
            <a:r>
              <a:rPr lang="en-US" altLang="ja-JP" sz="2000" smtClean="0">
                <a:latin typeface="Consolas"/>
                <a:cs typeface="Consolas"/>
              </a:rPr>
              <a:t> return 0;</a:t>
            </a:r>
          </a:p>
          <a:p>
            <a:pPr marL="0" indent="0">
              <a:lnSpc>
                <a:spcPct val="90000"/>
              </a:lnSpc>
              <a:buNone/>
            </a:pPr>
            <a:r>
              <a:rPr lang="en-US" altLang="ja-JP" sz="2000" smtClean="0">
                <a:latin typeface="Consolas"/>
                <a:cs typeface="Consolas"/>
              </a:rPr>
              <a:t>}</a:t>
            </a:r>
          </a:p>
        </p:txBody>
      </p:sp>
      <p:sp>
        <p:nvSpPr>
          <p:cNvPr id="18" name="線吹き出し 1 (枠付き) 17"/>
          <p:cNvSpPr/>
          <p:nvPr/>
        </p:nvSpPr>
        <p:spPr>
          <a:xfrm>
            <a:off x="4349121" y="1342652"/>
            <a:ext cx="2118264" cy="531508"/>
          </a:xfrm>
          <a:prstGeom prst="borderCallout1">
            <a:avLst>
              <a:gd name="adj1" fmla="val 54956"/>
              <a:gd name="adj2" fmla="val 719"/>
              <a:gd name="adj3" fmla="val 55375"/>
              <a:gd name="adj4" fmla="val -184248"/>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rgbClr val="FF0000"/>
                </a:solidFill>
                <a:latin typeface="Consolas"/>
                <a:cs typeface="Consolas"/>
              </a:rPr>
              <a:t>p:int ref</a:t>
            </a:r>
            <a:r>
              <a:rPr lang="en-US" altLang="ja-JP" sz="2000" baseline="-25000" smtClean="0">
                <a:solidFill>
                  <a:srgbClr val="FF0000"/>
                </a:solidFill>
                <a:latin typeface="Consolas"/>
                <a:cs typeface="Consolas"/>
              </a:rPr>
              <a:t>0</a:t>
            </a:r>
            <a:endParaRPr kumimoji="1" lang="ja-JP" altLang="en-US" sz="2000" baseline="-25000">
              <a:solidFill>
                <a:srgbClr val="FF0000"/>
              </a:solidFill>
              <a:latin typeface="Consolas"/>
              <a:cs typeface="Consolas"/>
            </a:endParaRPr>
          </a:p>
        </p:txBody>
      </p:sp>
    </p:spTree>
    <p:extLst>
      <p:ext uri="{BB962C8B-B14F-4D97-AF65-F5344CB8AC3E}">
        <p14:creationId xmlns:p14="http://schemas.microsoft.com/office/powerpoint/2010/main" val="180664387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mtClean="0"/>
              <a:t>制御文を用いるプログラム例</a:t>
            </a:r>
            <a:endParaRPr kumimoji="1" lang="ja-JP" altLang="en-US"/>
          </a:p>
        </p:txBody>
      </p:sp>
      <p:sp>
        <p:nvSpPr>
          <p:cNvPr id="3" name="コンテンツ プレースホルダー 2"/>
          <p:cNvSpPr>
            <a:spLocks noGrp="1"/>
          </p:cNvSpPr>
          <p:nvPr>
            <p:ph idx="1"/>
          </p:nvPr>
        </p:nvSpPr>
        <p:spPr>
          <a:xfrm>
            <a:off x="238811" y="955290"/>
            <a:ext cx="4394188" cy="5902710"/>
          </a:xfrm>
        </p:spPr>
        <p:txBody>
          <a:bodyPr>
            <a:noAutofit/>
          </a:bodyPr>
          <a:lstStyle/>
          <a:p>
            <a:pPr marL="0" indent="0">
              <a:lnSpc>
                <a:spcPct val="90000"/>
              </a:lnSpc>
              <a:buNone/>
            </a:pPr>
            <a:r>
              <a:rPr lang="en-US" altLang="ja-JP" sz="2000" smtClean="0">
                <a:latin typeface="Consolas"/>
                <a:cs typeface="Consolas"/>
              </a:rPr>
              <a:t>int main () {                     </a:t>
            </a:r>
          </a:p>
          <a:p>
            <a:pPr marL="0" indent="0">
              <a:lnSpc>
                <a:spcPct val="90000"/>
              </a:lnSpc>
              <a:buNone/>
            </a:pPr>
            <a:r>
              <a:rPr lang="en-US" altLang="ja-JP" sz="2000" smtClean="0">
                <a:latin typeface="Consolas"/>
                <a:cs typeface="Consolas"/>
              </a:rPr>
              <a:t>  int *p;                         </a:t>
            </a:r>
            <a:endParaRPr lang="en-US" altLang="ja-JP" sz="2000" baseline="-25000" smtClean="0">
              <a:latin typeface="Consolas"/>
              <a:cs typeface="Consolas"/>
            </a:endParaRPr>
          </a:p>
          <a:p>
            <a:pPr marL="0" indent="0">
              <a:lnSpc>
                <a:spcPct val="90000"/>
              </a:lnSpc>
              <a:buNone/>
            </a:pPr>
            <a:r>
              <a:rPr lang="en-US" altLang="ja-JP" sz="2000">
                <a:latin typeface="Consolas"/>
                <a:cs typeface="Consolas"/>
              </a:rPr>
              <a:t> </a:t>
            </a:r>
            <a:r>
              <a:rPr lang="en-US" altLang="ja-JP" sz="2000" smtClean="0">
                <a:latin typeface="Consolas"/>
                <a:cs typeface="Consolas"/>
              </a:rPr>
              <a:t> while (1) {</a:t>
            </a:r>
          </a:p>
          <a:p>
            <a:pPr marL="0" indent="0">
              <a:lnSpc>
                <a:spcPct val="90000"/>
              </a:lnSpc>
              <a:buNone/>
            </a:pPr>
            <a:r>
              <a:rPr lang="en-US" altLang="ja-JP" sz="2000">
                <a:latin typeface="Consolas"/>
                <a:cs typeface="Consolas"/>
              </a:rPr>
              <a:t> </a:t>
            </a:r>
            <a:r>
              <a:rPr lang="en-US" altLang="ja-JP" sz="2000" smtClean="0">
                <a:latin typeface="Consolas"/>
                <a:cs typeface="Consolas"/>
              </a:rPr>
              <a:t>   p = malloc(sizeof(int));      </a:t>
            </a:r>
          </a:p>
          <a:p>
            <a:pPr marL="0" indent="0">
              <a:lnSpc>
                <a:spcPct val="90000"/>
              </a:lnSpc>
              <a:buNone/>
            </a:pPr>
            <a:r>
              <a:rPr lang="en-US" altLang="ja-JP" sz="2000" smtClean="0">
                <a:latin typeface="Consolas"/>
                <a:cs typeface="Consolas"/>
              </a:rPr>
              <a:t>    if (…) {</a:t>
            </a:r>
          </a:p>
          <a:p>
            <a:pPr marL="0" indent="0">
              <a:lnSpc>
                <a:spcPct val="90000"/>
              </a:lnSpc>
              <a:buNone/>
            </a:pPr>
            <a:endParaRPr lang="en-US" altLang="ja-JP" sz="2000" smtClean="0">
              <a:latin typeface="Consolas"/>
              <a:cs typeface="Consolas"/>
            </a:endParaRPr>
          </a:p>
          <a:p>
            <a:pPr marL="0" indent="0">
              <a:lnSpc>
                <a:spcPct val="90000"/>
              </a:lnSpc>
              <a:buNone/>
            </a:pPr>
            <a:r>
              <a:rPr lang="en-US" altLang="ja-JP" sz="2000" smtClean="0">
                <a:latin typeface="Consolas"/>
                <a:cs typeface="Consolas"/>
              </a:rPr>
              <a:t>      break; </a:t>
            </a:r>
          </a:p>
          <a:p>
            <a:pPr marL="0" indent="0">
              <a:lnSpc>
                <a:spcPct val="90000"/>
              </a:lnSpc>
              <a:buNone/>
            </a:pPr>
            <a:r>
              <a:rPr lang="en-US" altLang="ja-JP" sz="2000">
                <a:latin typeface="Consolas"/>
                <a:cs typeface="Consolas"/>
              </a:rPr>
              <a:t> </a:t>
            </a:r>
            <a:r>
              <a:rPr lang="en-US" altLang="ja-JP" sz="2000" smtClean="0">
                <a:latin typeface="Consolas"/>
                <a:cs typeface="Consolas"/>
              </a:rPr>
              <a:t>   }                             </a:t>
            </a:r>
          </a:p>
          <a:p>
            <a:pPr marL="0" indent="0">
              <a:lnSpc>
                <a:spcPct val="90000"/>
              </a:lnSpc>
              <a:buNone/>
            </a:pPr>
            <a:r>
              <a:rPr lang="en-US" altLang="ja-JP" sz="2000" smtClean="0">
                <a:latin typeface="Consolas"/>
                <a:cs typeface="Consolas"/>
              </a:rPr>
              <a:t>    free(p);</a:t>
            </a:r>
          </a:p>
          <a:p>
            <a:pPr marL="0" indent="0">
              <a:lnSpc>
                <a:spcPct val="90000"/>
              </a:lnSpc>
              <a:buNone/>
            </a:pPr>
            <a:r>
              <a:rPr lang="en-US" altLang="ja-JP" sz="2000" smtClean="0">
                <a:latin typeface="Consolas"/>
                <a:cs typeface="Consolas"/>
              </a:rPr>
              <a:t>  }                               </a:t>
            </a:r>
          </a:p>
          <a:p>
            <a:pPr marL="0" indent="0">
              <a:lnSpc>
                <a:spcPct val="90000"/>
              </a:lnSpc>
              <a:buNone/>
            </a:pPr>
            <a:r>
              <a:rPr lang="en-US" altLang="ja-JP" sz="2000" smtClean="0">
                <a:latin typeface="Consolas"/>
                <a:cs typeface="Consolas"/>
              </a:rPr>
              <a:t>  </a:t>
            </a:r>
            <a:r>
              <a:rPr lang="en-US" altLang="ja-JP" sz="2000" smtClean="0">
                <a:solidFill>
                  <a:srgbClr val="FF0000"/>
                </a:solidFill>
                <a:latin typeface="Consolas"/>
                <a:cs typeface="Consolas"/>
              </a:rPr>
              <a:t>free(p); </a:t>
            </a:r>
          </a:p>
          <a:p>
            <a:pPr marL="0" indent="0">
              <a:lnSpc>
                <a:spcPct val="90000"/>
              </a:lnSpc>
              <a:buNone/>
            </a:pPr>
            <a:r>
              <a:rPr lang="en-US" altLang="ja-JP" sz="2000">
                <a:latin typeface="Consolas"/>
                <a:cs typeface="Consolas"/>
              </a:rPr>
              <a:t> </a:t>
            </a:r>
            <a:r>
              <a:rPr lang="en-US" altLang="ja-JP" sz="2000" smtClean="0">
                <a:latin typeface="Consolas"/>
                <a:cs typeface="Consolas"/>
              </a:rPr>
              <a:t> </a:t>
            </a:r>
          </a:p>
          <a:p>
            <a:pPr marL="0" indent="0">
              <a:lnSpc>
                <a:spcPct val="90000"/>
              </a:lnSpc>
              <a:buNone/>
            </a:pPr>
            <a:r>
              <a:rPr lang="en-US" altLang="ja-JP" sz="2000">
                <a:latin typeface="Consolas"/>
                <a:cs typeface="Consolas"/>
              </a:rPr>
              <a:t> </a:t>
            </a:r>
            <a:r>
              <a:rPr lang="en-US" altLang="ja-JP" sz="2000" smtClean="0">
                <a:latin typeface="Consolas"/>
                <a:cs typeface="Consolas"/>
              </a:rPr>
              <a:t> return 0;</a:t>
            </a:r>
          </a:p>
          <a:p>
            <a:pPr marL="0" indent="0">
              <a:lnSpc>
                <a:spcPct val="90000"/>
              </a:lnSpc>
              <a:buNone/>
            </a:pPr>
            <a:r>
              <a:rPr lang="en-US" altLang="ja-JP" sz="2000" smtClean="0">
                <a:latin typeface="Consolas"/>
                <a:cs typeface="Consolas"/>
              </a:rPr>
              <a:t>}</a:t>
            </a:r>
          </a:p>
        </p:txBody>
      </p:sp>
      <p:sp>
        <p:nvSpPr>
          <p:cNvPr id="18" name="線吹き出し 1 (枠付き) 17"/>
          <p:cNvSpPr/>
          <p:nvPr/>
        </p:nvSpPr>
        <p:spPr>
          <a:xfrm>
            <a:off x="4349121" y="1342652"/>
            <a:ext cx="2118264" cy="531508"/>
          </a:xfrm>
          <a:prstGeom prst="borderCallout1">
            <a:avLst>
              <a:gd name="adj1" fmla="val 54956"/>
              <a:gd name="adj2" fmla="val 719"/>
              <a:gd name="adj3" fmla="val 55375"/>
              <a:gd name="adj4" fmla="val -184248"/>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rgbClr val="000000"/>
                </a:solidFill>
                <a:latin typeface="Consolas"/>
                <a:cs typeface="Consolas"/>
              </a:rPr>
              <a:t>p:int ref</a:t>
            </a:r>
            <a:r>
              <a:rPr lang="en-US" altLang="ja-JP" sz="2000" baseline="-25000" smtClean="0">
                <a:solidFill>
                  <a:srgbClr val="000000"/>
                </a:solidFill>
                <a:latin typeface="Consolas"/>
                <a:cs typeface="Consolas"/>
              </a:rPr>
              <a:t>0</a:t>
            </a:r>
            <a:endParaRPr kumimoji="1" lang="ja-JP" altLang="en-US" sz="2000" baseline="-25000">
              <a:solidFill>
                <a:srgbClr val="000000"/>
              </a:solidFill>
              <a:latin typeface="Consolas"/>
              <a:cs typeface="Consolas"/>
            </a:endParaRPr>
          </a:p>
        </p:txBody>
      </p:sp>
      <p:sp>
        <p:nvSpPr>
          <p:cNvPr id="5" name="線吹き出し 1 (枠付き) 4"/>
          <p:cNvSpPr/>
          <p:nvPr/>
        </p:nvSpPr>
        <p:spPr>
          <a:xfrm>
            <a:off x="4349121" y="4045907"/>
            <a:ext cx="2118264" cy="531508"/>
          </a:xfrm>
          <a:prstGeom prst="borderCallout1">
            <a:avLst>
              <a:gd name="adj1" fmla="val 54956"/>
              <a:gd name="adj2" fmla="val 719"/>
              <a:gd name="adj3" fmla="val 50950"/>
              <a:gd name="adj4" fmla="val -18591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rgbClr val="FF0000"/>
                </a:solidFill>
                <a:latin typeface="Consolas"/>
                <a:cs typeface="Consolas"/>
              </a:rPr>
              <a:t>p:int ref</a:t>
            </a:r>
            <a:r>
              <a:rPr lang="en-US" altLang="ja-JP" sz="2000" baseline="-25000">
                <a:solidFill>
                  <a:srgbClr val="FF0000"/>
                </a:solidFill>
                <a:latin typeface="Consolas"/>
                <a:cs typeface="Consolas"/>
              </a:rPr>
              <a:t>1</a:t>
            </a:r>
            <a:endParaRPr kumimoji="1" lang="ja-JP" altLang="en-US" sz="2000" baseline="-25000">
              <a:solidFill>
                <a:srgbClr val="FF0000"/>
              </a:solidFill>
              <a:latin typeface="Consolas"/>
              <a:cs typeface="Consolas"/>
            </a:endParaRPr>
          </a:p>
        </p:txBody>
      </p:sp>
      <p:sp>
        <p:nvSpPr>
          <p:cNvPr id="6" name="線吹き出し 1 (枠付き) 5"/>
          <p:cNvSpPr/>
          <p:nvPr/>
        </p:nvSpPr>
        <p:spPr>
          <a:xfrm>
            <a:off x="4349121" y="4709310"/>
            <a:ext cx="2118264" cy="531508"/>
          </a:xfrm>
          <a:prstGeom prst="borderCallout1">
            <a:avLst>
              <a:gd name="adj1" fmla="val 54956"/>
              <a:gd name="adj2" fmla="val 719"/>
              <a:gd name="adj3" fmla="val 50950"/>
              <a:gd name="adj4" fmla="val -18591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rgbClr val="FF0000"/>
                </a:solidFill>
                <a:latin typeface="Consolas"/>
                <a:cs typeface="Consolas"/>
              </a:rPr>
              <a:t>p:int ref</a:t>
            </a:r>
            <a:r>
              <a:rPr lang="en-US" altLang="ja-JP" sz="2000" baseline="-25000" smtClean="0">
                <a:solidFill>
                  <a:srgbClr val="FF0000"/>
                </a:solidFill>
                <a:latin typeface="Consolas"/>
                <a:cs typeface="Consolas"/>
              </a:rPr>
              <a:t>0</a:t>
            </a:r>
            <a:endParaRPr kumimoji="1" lang="ja-JP" altLang="en-US" sz="2000" baseline="-25000">
              <a:solidFill>
                <a:srgbClr val="FF0000"/>
              </a:solidFill>
              <a:latin typeface="Consolas"/>
              <a:cs typeface="Consolas"/>
            </a:endParaRPr>
          </a:p>
        </p:txBody>
      </p:sp>
    </p:spTree>
    <p:extLst>
      <p:ext uri="{BB962C8B-B14F-4D97-AF65-F5344CB8AC3E}">
        <p14:creationId xmlns:p14="http://schemas.microsoft.com/office/powerpoint/2010/main" val="74983510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制御文を用い</a:t>
            </a:r>
            <a:r>
              <a:rPr lang="ja-JP" altLang="en-US" smtClean="0"/>
              <a:t>る</a:t>
            </a:r>
            <a:r>
              <a:rPr kumimoji="1" lang="ja-JP" altLang="en-US" smtClean="0"/>
              <a:t>プログラム例</a:t>
            </a:r>
            <a:endParaRPr kumimoji="1" lang="ja-JP" altLang="en-US"/>
          </a:p>
        </p:txBody>
      </p:sp>
      <p:sp>
        <p:nvSpPr>
          <p:cNvPr id="3" name="コンテンツ プレースホルダー 2"/>
          <p:cNvSpPr>
            <a:spLocks noGrp="1"/>
          </p:cNvSpPr>
          <p:nvPr>
            <p:ph idx="1"/>
          </p:nvPr>
        </p:nvSpPr>
        <p:spPr>
          <a:xfrm>
            <a:off x="238811" y="955290"/>
            <a:ext cx="4394188" cy="5902710"/>
          </a:xfrm>
        </p:spPr>
        <p:txBody>
          <a:bodyPr>
            <a:noAutofit/>
          </a:bodyPr>
          <a:lstStyle/>
          <a:p>
            <a:pPr marL="0" indent="0">
              <a:lnSpc>
                <a:spcPct val="90000"/>
              </a:lnSpc>
              <a:buNone/>
            </a:pPr>
            <a:r>
              <a:rPr lang="en-US" altLang="ja-JP" sz="2000" smtClean="0">
                <a:latin typeface="Consolas"/>
                <a:cs typeface="Consolas"/>
              </a:rPr>
              <a:t>int main () {                     </a:t>
            </a:r>
          </a:p>
          <a:p>
            <a:pPr marL="0" indent="0">
              <a:lnSpc>
                <a:spcPct val="90000"/>
              </a:lnSpc>
              <a:buNone/>
            </a:pPr>
            <a:r>
              <a:rPr lang="en-US" altLang="ja-JP" sz="2000" smtClean="0">
                <a:latin typeface="Consolas"/>
                <a:cs typeface="Consolas"/>
              </a:rPr>
              <a:t>  int *p;                         </a:t>
            </a:r>
            <a:endParaRPr lang="en-US" altLang="ja-JP" sz="2000" baseline="-25000" smtClean="0">
              <a:latin typeface="Consolas"/>
              <a:cs typeface="Consolas"/>
            </a:endParaRPr>
          </a:p>
          <a:p>
            <a:pPr marL="0" indent="0">
              <a:lnSpc>
                <a:spcPct val="90000"/>
              </a:lnSpc>
              <a:buNone/>
            </a:pPr>
            <a:r>
              <a:rPr lang="en-US" altLang="ja-JP" sz="2000">
                <a:latin typeface="Consolas"/>
                <a:cs typeface="Consolas"/>
              </a:rPr>
              <a:t> </a:t>
            </a:r>
            <a:r>
              <a:rPr lang="en-US" altLang="ja-JP" sz="2000" smtClean="0">
                <a:latin typeface="Consolas"/>
                <a:cs typeface="Consolas"/>
              </a:rPr>
              <a:t> while (1) {</a:t>
            </a:r>
          </a:p>
          <a:p>
            <a:pPr marL="0" indent="0">
              <a:lnSpc>
                <a:spcPct val="90000"/>
              </a:lnSpc>
              <a:buNone/>
            </a:pPr>
            <a:r>
              <a:rPr lang="en-US" altLang="ja-JP" sz="2000">
                <a:latin typeface="Consolas"/>
                <a:cs typeface="Consolas"/>
              </a:rPr>
              <a:t> </a:t>
            </a:r>
            <a:r>
              <a:rPr lang="en-US" altLang="ja-JP" sz="2000" smtClean="0">
                <a:latin typeface="Consolas"/>
                <a:cs typeface="Consolas"/>
              </a:rPr>
              <a:t>  </a:t>
            </a:r>
            <a:r>
              <a:rPr lang="en-US" altLang="ja-JP" sz="2000" smtClean="0">
                <a:solidFill>
                  <a:srgbClr val="FF0000"/>
                </a:solidFill>
                <a:latin typeface="Consolas"/>
                <a:cs typeface="Consolas"/>
              </a:rPr>
              <a:t> p = malloc(sizeof(int));      </a:t>
            </a:r>
          </a:p>
          <a:p>
            <a:pPr marL="0" indent="0">
              <a:lnSpc>
                <a:spcPct val="90000"/>
              </a:lnSpc>
              <a:buNone/>
            </a:pPr>
            <a:r>
              <a:rPr lang="en-US" altLang="ja-JP" sz="2000" smtClean="0">
                <a:latin typeface="Consolas"/>
                <a:cs typeface="Consolas"/>
              </a:rPr>
              <a:t>    if (…) {</a:t>
            </a:r>
          </a:p>
          <a:p>
            <a:pPr marL="0" indent="0">
              <a:lnSpc>
                <a:spcPct val="90000"/>
              </a:lnSpc>
              <a:buNone/>
            </a:pPr>
            <a:endParaRPr lang="en-US" altLang="ja-JP" sz="2000" smtClean="0">
              <a:latin typeface="Consolas"/>
              <a:cs typeface="Consolas"/>
            </a:endParaRPr>
          </a:p>
          <a:p>
            <a:pPr marL="0" indent="0">
              <a:lnSpc>
                <a:spcPct val="90000"/>
              </a:lnSpc>
              <a:buNone/>
            </a:pPr>
            <a:r>
              <a:rPr lang="en-US" altLang="ja-JP" sz="2000" smtClean="0">
                <a:latin typeface="Consolas"/>
                <a:cs typeface="Consolas"/>
              </a:rPr>
              <a:t>      break; </a:t>
            </a:r>
          </a:p>
          <a:p>
            <a:pPr marL="0" indent="0">
              <a:lnSpc>
                <a:spcPct val="90000"/>
              </a:lnSpc>
              <a:buNone/>
            </a:pPr>
            <a:r>
              <a:rPr lang="en-US" altLang="ja-JP" sz="2000">
                <a:latin typeface="Consolas"/>
                <a:cs typeface="Consolas"/>
              </a:rPr>
              <a:t> </a:t>
            </a:r>
            <a:r>
              <a:rPr lang="en-US" altLang="ja-JP" sz="2000" smtClean="0">
                <a:latin typeface="Consolas"/>
                <a:cs typeface="Consolas"/>
              </a:rPr>
              <a:t>   }                             </a:t>
            </a:r>
          </a:p>
          <a:p>
            <a:pPr marL="0" indent="0">
              <a:lnSpc>
                <a:spcPct val="90000"/>
              </a:lnSpc>
              <a:buNone/>
            </a:pPr>
            <a:r>
              <a:rPr lang="en-US" altLang="ja-JP" sz="2000" smtClean="0">
                <a:latin typeface="Consolas"/>
                <a:cs typeface="Consolas"/>
              </a:rPr>
              <a:t>    free(p);</a:t>
            </a:r>
          </a:p>
          <a:p>
            <a:pPr marL="0" indent="0">
              <a:lnSpc>
                <a:spcPct val="90000"/>
              </a:lnSpc>
              <a:buNone/>
            </a:pPr>
            <a:r>
              <a:rPr lang="en-US" altLang="ja-JP" sz="2000" smtClean="0">
                <a:latin typeface="Consolas"/>
                <a:cs typeface="Consolas"/>
              </a:rPr>
              <a:t>  }                               </a:t>
            </a:r>
          </a:p>
          <a:p>
            <a:pPr marL="0" indent="0">
              <a:lnSpc>
                <a:spcPct val="90000"/>
              </a:lnSpc>
              <a:buNone/>
            </a:pPr>
            <a:r>
              <a:rPr lang="en-US" altLang="ja-JP" sz="2000" smtClean="0">
                <a:latin typeface="Consolas"/>
                <a:cs typeface="Consolas"/>
              </a:rPr>
              <a:t>  </a:t>
            </a:r>
            <a:r>
              <a:rPr lang="en-US" altLang="ja-JP" sz="2000" smtClean="0">
                <a:solidFill>
                  <a:srgbClr val="000000"/>
                </a:solidFill>
                <a:latin typeface="Consolas"/>
                <a:cs typeface="Consolas"/>
              </a:rPr>
              <a:t>free(p); </a:t>
            </a:r>
          </a:p>
          <a:p>
            <a:pPr marL="0" indent="0">
              <a:lnSpc>
                <a:spcPct val="90000"/>
              </a:lnSpc>
              <a:buNone/>
            </a:pPr>
            <a:r>
              <a:rPr lang="en-US" altLang="ja-JP" sz="2000">
                <a:latin typeface="Consolas"/>
                <a:cs typeface="Consolas"/>
              </a:rPr>
              <a:t> </a:t>
            </a:r>
            <a:r>
              <a:rPr lang="en-US" altLang="ja-JP" sz="2000" smtClean="0">
                <a:latin typeface="Consolas"/>
                <a:cs typeface="Consolas"/>
              </a:rPr>
              <a:t> </a:t>
            </a:r>
          </a:p>
          <a:p>
            <a:pPr marL="0" indent="0">
              <a:lnSpc>
                <a:spcPct val="90000"/>
              </a:lnSpc>
              <a:buNone/>
            </a:pPr>
            <a:r>
              <a:rPr lang="en-US" altLang="ja-JP" sz="2000">
                <a:latin typeface="Consolas"/>
                <a:cs typeface="Consolas"/>
              </a:rPr>
              <a:t> </a:t>
            </a:r>
            <a:r>
              <a:rPr lang="en-US" altLang="ja-JP" sz="2000" smtClean="0">
                <a:latin typeface="Consolas"/>
                <a:cs typeface="Consolas"/>
              </a:rPr>
              <a:t> return 0;</a:t>
            </a:r>
          </a:p>
          <a:p>
            <a:pPr marL="0" indent="0">
              <a:lnSpc>
                <a:spcPct val="90000"/>
              </a:lnSpc>
              <a:buNone/>
            </a:pPr>
            <a:r>
              <a:rPr lang="en-US" altLang="ja-JP" sz="2000" smtClean="0">
                <a:latin typeface="Consolas"/>
                <a:cs typeface="Consolas"/>
              </a:rPr>
              <a:t>}</a:t>
            </a:r>
          </a:p>
        </p:txBody>
      </p:sp>
      <p:sp>
        <p:nvSpPr>
          <p:cNvPr id="18" name="線吹き出し 1 (枠付き) 17"/>
          <p:cNvSpPr/>
          <p:nvPr/>
        </p:nvSpPr>
        <p:spPr>
          <a:xfrm>
            <a:off x="4349121" y="1342652"/>
            <a:ext cx="2118264" cy="531508"/>
          </a:xfrm>
          <a:prstGeom prst="borderCallout1">
            <a:avLst>
              <a:gd name="adj1" fmla="val 54956"/>
              <a:gd name="adj2" fmla="val 719"/>
              <a:gd name="adj3" fmla="val 55375"/>
              <a:gd name="adj4" fmla="val -184248"/>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rgbClr val="FF0000"/>
                </a:solidFill>
                <a:latin typeface="Consolas"/>
                <a:cs typeface="Consolas"/>
              </a:rPr>
              <a:t>p:int ref</a:t>
            </a:r>
            <a:r>
              <a:rPr lang="en-US" altLang="ja-JP" sz="2000" baseline="-25000" smtClean="0">
                <a:solidFill>
                  <a:srgbClr val="FF0000"/>
                </a:solidFill>
                <a:latin typeface="Consolas"/>
                <a:cs typeface="Consolas"/>
              </a:rPr>
              <a:t>0</a:t>
            </a:r>
            <a:endParaRPr kumimoji="1" lang="ja-JP" altLang="en-US" sz="2000" baseline="-25000">
              <a:solidFill>
                <a:srgbClr val="FF0000"/>
              </a:solidFill>
              <a:latin typeface="Consolas"/>
              <a:cs typeface="Consolas"/>
            </a:endParaRPr>
          </a:p>
        </p:txBody>
      </p:sp>
      <p:sp>
        <p:nvSpPr>
          <p:cNvPr id="5" name="線吹き出し 1 (枠付き) 4"/>
          <p:cNvSpPr/>
          <p:nvPr/>
        </p:nvSpPr>
        <p:spPr>
          <a:xfrm>
            <a:off x="4349121" y="4045907"/>
            <a:ext cx="2118264" cy="531508"/>
          </a:xfrm>
          <a:prstGeom prst="borderCallout1">
            <a:avLst>
              <a:gd name="adj1" fmla="val 54956"/>
              <a:gd name="adj2" fmla="val 719"/>
              <a:gd name="adj3" fmla="val 50950"/>
              <a:gd name="adj4" fmla="val -18591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chemeClr val="tx1"/>
                </a:solidFill>
                <a:latin typeface="Consolas"/>
                <a:cs typeface="Consolas"/>
              </a:rPr>
              <a:t>p:int ref</a:t>
            </a:r>
            <a:r>
              <a:rPr lang="en-US" altLang="ja-JP" sz="2000" baseline="-25000">
                <a:solidFill>
                  <a:schemeClr val="tx1"/>
                </a:solidFill>
                <a:latin typeface="Consolas"/>
                <a:cs typeface="Consolas"/>
              </a:rPr>
              <a:t>1</a:t>
            </a:r>
            <a:endParaRPr kumimoji="1" lang="ja-JP" altLang="en-US" sz="2000" baseline="-25000">
              <a:solidFill>
                <a:schemeClr val="tx1"/>
              </a:solidFill>
              <a:latin typeface="Consolas"/>
              <a:cs typeface="Consolas"/>
            </a:endParaRPr>
          </a:p>
        </p:txBody>
      </p:sp>
      <p:sp>
        <p:nvSpPr>
          <p:cNvPr id="6" name="線吹き出し 1 (枠付き) 5"/>
          <p:cNvSpPr/>
          <p:nvPr/>
        </p:nvSpPr>
        <p:spPr>
          <a:xfrm>
            <a:off x="4349121" y="4709310"/>
            <a:ext cx="2118264" cy="531508"/>
          </a:xfrm>
          <a:prstGeom prst="borderCallout1">
            <a:avLst>
              <a:gd name="adj1" fmla="val 54956"/>
              <a:gd name="adj2" fmla="val 719"/>
              <a:gd name="adj3" fmla="val 50950"/>
              <a:gd name="adj4" fmla="val -18591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rgbClr val="000000"/>
                </a:solidFill>
                <a:latin typeface="Consolas"/>
                <a:cs typeface="Consolas"/>
              </a:rPr>
              <a:t>p:int ref</a:t>
            </a:r>
            <a:r>
              <a:rPr lang="en-US" altLang="ja-JP" sz="2000" baseline="-25000" smtClean="0">
                <a:solidFill>
                  <a:srgbClr val="000000"/>
                </a:solidFill>
                <a:latin typeface="Consolas"/>
                <a:cs typeface="Consolas"/>
              </a:rPr>
              <a:t>0</a:t>
            </a:r>
            <a:endParaRPr kumimoji="1" lang="ja-JP" altLang="en-US" sz="2000" baseline="-25000">
              <a:solidFill>
                <a:srgbClr val="000000"/>
              </a:solidFill>
              <a:latin typeface="Consolas"/>
              <a:cs typeface="Consolas"/>
            </a:endParaRPr>
          </a:p>
        </p:txBody>
      </p:sp>
      <p:sp>
        <p:nvSpPr>
          <p:cNvPr id="7" name="線吹き出し 1 (枠付き) 6"/>
          <p:cNvSpPr/>
          <p:nvPr/>
        </p:nvSpPr>
        <p:spPr>
          <a:xfrm>
            <a:off x="4349121" y="2044390"/>
            <a:ext cx="2118264" cy="531508"/>
          </a:xfrm>
          <a:prstGeom prst="borderCallout1">
            <a:avLst>
              <a:gd name="adj1" fmla="val 54956"/>
              <a:gd name="adj2" fmla="val 719"/>
              <a:gd name="adj3" fmla="val 50950"/>
              <a:gd name="adj4" fmla="val -18591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rgbClr val="FF0000"/>
                </a:solidFill>
                <a:latin typeface="Consolas"/>
                <a:cs typeface="Consolas"/>
              </a:rPr>
              <a:t>p:int ref</a:t>
            </a:r>
            <a:r>
              <a:rPr lang="en-US" altLang="ja-JP" sz="2000" baseline="-25000">
                <a:solidFill>
                  <a:srgbClr val="FF0000"/>
                </a:solidFill>
                <a:latin typeface="Consolas"/>
                <a:cs typeface="Consolas"/>
              </a:rPr>
              <a:t>1</a:t>
            </a:r>
            <a:endParaRPr kumimoji="1" lang="ja-JP" altLang="en-US" sz="2000" baseline="-25000">
              <a:solidFill>
                <a:srgbClr val="FF0000"/>
              </a:solidFill>
              <a:latin typeface="Consolas"/>
              <a:cs typeface="Consolas"/>
            </a:endParaRPr>
          </a:p>
        </p:txBody>
      </p:sp>
    </p:spTree>
    <p:extLst>
      <p:ext uri="{BB962C8B-B14F-4D97-AF65-F5344CB8AC3E}">
        <p14:creationId xmlns:p14="http://schemas.microsoft.com/office/powerpoint/2010/main" val="391694487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mtClean="0"/>
              <a:t>制御文を用いるプログラム例</a:t>
            </a:r>
            <a:endParaRPr kumimoji="1" lang="ja-JP" altLang="en-US"/>
          </a:p>
        </p:txBody>
      </p:sp>
      <p:sp>
        <p:nvSpPr>
          <p:cNvPr id="3" name="コンテンツ プレースホルダー 2"/>
          <p:cNvSpPr>
            <a:spLocks noGrp="1"/>
          </p:cNvSpPr>
          <p:nvPr>
            <p:ph idx="1"/>
          </p:nvPr>
        </p:nvSpPr>
        <p:spPr>
          <a:xfrm>
            <a:off x="238811" y="955290"/>
            <a:ext cx="4394188" cy="5902710"/>
          </a:xfrm>
        </p:spPr>
        <p:txBody>
          <a:bodyPr>
            <a:noAutofit/>
          </a:bodyPr>
          <a:lstStyle/>
          <a:p>
            <a:pPr marL="0" indent="0">
              <a:lnSpc>
                <a:spcPct val="90000"/>
              </a:lnSpc>
              <a:buNone/>
            </a:pPr>
            <a:r>
              <a:rPr lang="en-US" altLang="ja-JP" sz="2000" smtClean="0">
                <a:latin typeface="Consolas"/>
                <a:cs typeface="Consolas"/>
              </a:rPr>
              <a:t>int main () {                     </a:t>
            </a:r>
          </a:p>
          <a:p>
            <a:pPr marL="0" indent="0">
              <a:lnSpc>
                <a:spcPct val="90000"/>
              </a:lnSpc>
              <a:buNone/>
            </a:pPr>
            <a:r>
              <a:rPr lang="en-US" altLang="ja-JP" sz="2000" smtClean="0">
                <a:latin typeface="Consolas"/>
                <a:cs typeface="Consolas"/>
              </a:rPr>
              <a:t>  int *p;                         </a:t>
            </a:r>
            <a:endParaRPr lang="en-US" altLang="ja-JP" sz="2000" baseline="-25000" smtClean="0">
              <a:latin typeface="Consolas"/>
              <a:cs typeface="Consolas"/>
            </a:endParaRPr>
          </a:p>
          <a:p>
            <a:pPr marL="0" indent="0">
              <a:lnSpc>
                <a:spcPct val="90000"/>
              </a:lnSpc>
              <a:buNone/>
            </a:pPr>
            <a:r>
              <a:rPr lang="en-US" altLang="ja-JP" sz="2000">
                <a:latin typeface="Consolas"/>
                <a:cs typeface="Consolas"/>
              </a:rPr>
              <a:t> </a:t>
            </a:r>
            <a:r>
              <a:rPr lang="en-US" altLang="ja-JP" sz="2000" smtClean="0">
                <a:latin typeface="Consolas"/>
                <a:cs typeface="Consolas"/>
              </a:rPr>
              <a:t> while (1) {</a:t>
            </a:r>
          </a:p>
          <a:p>
            <a:pPr marL="0" indent="0">
              <a:lnSpc>
                <a:spcPct val="90000"/>
              </a:lnSpc>
              <a:buNone/>
            </a:pPr>
            <a:r>
              <a:rPr lang="en-US" altLang="ja-JP" sz="2000">
                <a:latin typeface="Consolas"/>
                <a:cs typeface="Consolas"/>
              </a:rPr>
              <a:t> </a:t>
            </a:r>
            <a:r>
              <a:rPr lang="en-US" altLang="ja-JP" sz="2000" smtClean="0">
                <a:latin typeface="Consolas"/>
                <a:cs typeface="Consolas"/>
              </a:rPr>
              <a:t>  </a:t>
            </a:r>
            <a:r>
              <a:rPr lang="en-US" altLang="ja-JP" sz="2000" smtClean="0">
                <a:solidFill>
                  <a:srgbClr val="FF0000"/>
                </a:solidFill>
                <a:latin typeface="Consolas"/>
                <a:cs typeface="Consolas"/>
              </a:rPr>
              <a:t> </a:t>
            </a:r>
            <a:r>
              <a:rPr lang="en-US" altLang="ja-JP" sz="2000" smtClean="0">
                <a:solidFill>
                  <a:srgbClr val="000000"/>
                </a:solidFill>
                <a:latin typeface="Consolas"/>
                <a:cs typeface="Consolas"/>
              </a:rPr>
              <a:t>p = malloc(sizeof(int));      </a:t>
            </a:r>
          </a:p>
          <a:p>
            <a:pPr marL="0" indent="0">
              <a:lnSpc>
                <a:spcPct val="90000"/>
              </a:lnSpc>
              <a:buNone/>
            </a:pPr>
            <a:r>
              <a:rPr lang="en-US" altLang="ja-JP" sz="2000" smtClean="0">
                <a:latin typeface="Consolas"/>
                <a:cs typeface="Consolas"/>
              </a:rPr>
              <a:t>    if (…) {</a:t>
            </a:r>
          </a:p>
          <a:p>
            <a:pPr marL="0" indent="0">
              <a:lnSpc>
                <a:spcPct val="90000"/>
              </a:lnSpc>
              <a:buNone/>
            </a:pPr>
            <a:endParaRPr lang="en-US" altLang="ja-JP" sz="2000" smtClean="0">
              <a:latin typeface="Consolas"/>
              <a:cs typeface="Consolas"/>
            </a:endParaRPr>
          </a:p>
          <a:p>
            <a:pPr marL="0" indent="0">
              <a:lnSpc>
                <a:spcPct val="90000"/>
              </a:lnSpc>
              <a:buNone/>
            </a:pPr>
            <a:r>
              <a:rPr lang="en-US" altLang="ja-JP" sz="2000" smtClean="0">
                <a:latin typeface="Consolas"/>
                <a:cs typeface="Consolas"/>
              </a:rPr>
              <a:t>      </a:t>
            </a:r>
            <a:r>
              <a:rPr lang="en-US" altLang="ja-JP" sz="2000" smtClean="0">
                <a:solidFill>
                  <a:srgbClr val="FF0000"/>
                </a:solidFill>
                <a:latin typeface="Consolas"/>
                <a:cs typeface="Consolas"/>
              </a:rPr>
              <a:t>break; </a:t>
            </a:r>
          </a:p>
          <a:p>
            <a:pPr marL="0" indent="0">
              <a:lnSpc>
                <a:spcPct val="90000"/>
              </a:lnSpc>
              <a:buNone/>
            </a:pPr>
            <a:r>
              <a:rPr lang="en-US" altLang="ja-JP" sz="2000">
                <a:latin typeface="Consolas"/>
                <a:cs typeface="Consolas"/>
              </a:rPr>
              <a:t> </a:t>
            </a:r>
            <a:r>
              <a:rPr lang="en-US" altLang="ja-JP" sz="2000" smtClean="0">
                <a:latin typeface="Consolas"/>
                <a:cs typeface="Consolas"/>
              </a:rPr>
              <a:t>   }                             </a:t>
            </a:r>
          </a:p>
          <a:p>
            <a:pPr marL="0" indent="0">
              <a:lnSpc>
                <a:spcPct val="90000"/>
              </a:lnSpc>
              <a:buNone/>
            </a:pPr>
            <a:r>
              <a:rPr lang="en-US" altLang="ja-JP" sz="2000" smtClean="0">
                <a:latin typeface="Consolas"/>
                <a:cs typeface="Consolas"/>
              </a:rPr>
              <a:t>    free(p);</a:t>
            </a:r>
          </a:p>
          <a:p>
            <a:pPr marL="0" indent="0">
              <a:lnSpc>
                <a:spcPct val="90000"/>
              </a:lnSpc>
              <a:buNone/>
            </a:pPr>
            <a:r>
              <a:rPr lang="en-US" altLang="ja-JP" sz="2000" smtClean="0">
                <a:latin typeface="Consolas"/>
                <a:cs typeface="Consolas"/>
              </a:rPr>
              <a:t>  }                               </a:t>
            </a:r>
          </a:p>
          <a:p>
            <a:pPr marL="0" indent="0">
              <a:lnSpc>
                <a:spcPct val="90000"/>
              </a:lnSpc>
              <a:buNone/>
            </a:pPr>
            <a:r>
              <a:rPr lang="en-US" altLang="ja-JP" sz="2000" smtClean="0">
                <a:latin typeface="Consolas"/>
                <a:cs typeface="Consolas"/>
              </a:rPr>
              <a:t>  </a:t>
            </a:r>
            <a:r>
              <a:rPr lang="en-US" altLang="ja-JP" sz="2000" smtClean="0">
                <a:solidFill>
                  <a:srgbClr val="000000"/>
                </a:solidFill>
                <a:latin typeface="Consolas"/>
                <a:cs typeface="Consolas"/>
              </a:rPr>
              <a:t>free(p); </a:t>
            </a:r>
          </a:p>
          <a:p>
            <a:pPr marL="0" indent="0">
              <a:lnSpc>
                <a:spcPct val="90000"/>
              </a:lnSpc>
              <a:buNone/>
            </a:pPr>
            <a:r>
              <a:rPr lang="en-US" altLang="ja-JP" sz="2000">
                <a:latin typeface="Consolas"/>
                <a:cs typeface="Consolas"/>
              </a:rPr>
              <a:t> </a:t>
            </a:r>
            <a:r>
              <a:rPr lang="en-US" altLang="ja-JP" sz="2000" smtClean="0">
                <a:latin typeface="Consolas"/>
                <a:cs typeface="Consolas"/>
              </a:rPr>
              <a:t> </a:t>
            </a:r>
          </a:p>
          <a:p>
            <a:pPr marL="0" indent="0">
              <a:lnSpc>
                <a:spcPct val="90000"/>
              </a:lnSpc>
              <a:buNone/>
            </a:pPr>
            <a:r>
              <a:rPr lang="en-US" altLang="ja-JP" sz="2000">
                <a:latin typeface="Consolas"/>
                <a:cs typeface="Consolas"/>
              </a:rPr>
              <a:t> </a:t>
            </a:r>
            <a:r>
              <a:rPr lang="en-US" altLang="ja-JP" sz="2000" smtClean="0">
                <a:latin typeface="Consolas"/>
                <a:cs typeface="Consolas"/>
              </a:rPr>
              <a:t> return 0;</a:t>
            </a:r>
          </a:p>
          <a:p>
            <a:pPr marL="0" indent="0">
              <a:lnSpc>
                <a:spcPct val="90000"/>
              </a:lnSpc>
              <a:buNone/>
            </a:pPr>
            <a:r>
              <a:rPr lang="en-US" altLang="ja-JP" sz="2000" smtClean="0">
                <a:latin typeface="Consolas"/>
                <a:cs typeface="Consolas"/>
              </a:rPr>
              <a:t>}</a:t>
            </a:r>
          </a:p>
        </p:txBody>
      </p:sp>
      <p:sp>
        <p:nvSpPr>
          <p:cNvPr id="18" name="線吹き出し 1 (枠付き) 17"/>
          <p:cNvSpPr/>
          <p:nvPr/>
        </p:nvSpPr>
        <p:spPr>
          <a:xfrm>
            <a:off x="4349121" y="1342652"/>
            <a:ext cx="2118264" cy="531508"/>
          </a:xfrm>
          <a:prstGeom prst="borderCallout1">
            <a:avLst>
              <a:gd name="adj1" fmla="val 54956"/>
              <a:gd name="adj2" fmla="val 719"/>
              <a:gd name="adj3" fmla="val 55375"/>
              <a:gd name="adj4" fmla="val -184248"/>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rgbClr val="000000"/>
                </a:solidFill>
                <a:latin typeface="Consolas"/>
                <a:cs typeface="Consolas"/>
              </a:rPr>
              <a:t>p:int ref</a:t>
            </a:r>
            <a:r>
              <a:rPr lang="en-US" altLang="ja-JP" sz="2000" baseline="-25000" smtClean="0">
                <a:solidFill>
                  <a:srgbClr val="000000"/>
                </a:solidFill>
                <a:latin typeface="Consolas"/>
                <a:cs typeface="Consolas"/>
              </a:rPr>
              <a:t>0</a:t>
            </a:r>
            <a:endParaRPr kumimoji="1" lang="ja-JP" altLang="en-US" sz="2000" baseline="-25000">
              <a:solidFill>
                <a:srgbClr val="000000"/>
              </a:solidFill>
              <a:latin typeface="Consolas"/>
              <a:cs typeface="Consolas"/>
            </a:endParaRPr>
          </a:p>
        </p:txBody>
      </p:sp>
      <p:sp>
        <p:nvSpPr>
          <p:cNvPr id="5" name="線吹き出し 1 (枠付き) 4"/>
          <p:cNvSpPr/>
          <p:nvPr/>
        </p:nvSpPr>
        <p:spPr>
          <a:xfrm>
            <a:off x="4349121" y="4045888"/>
            <a:ext cx="2118264" cy="531508"/>
          </a:xfrm>
          <a:prstGeom prst="borderCallout1">
            <a:avLst>
              <a:gd name="adj1" fmla="val 54956"/>
              <a:gd name="adj2" fmla="val 719"/>
              <a:gd name="adj3" fmla="val 50950"/>
              <a:gd name="adj4" fmla="val -18591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chemeClr val="tx1"/>
                </a:solidFill>
                <a:latin typeface="Consolas"/>
                <a:cs typeface="Consolas"/>
              </a:rPr>
              <a:t>p:int ref</a:t>
            </a:r>
            <a:r>
              <a:rPr lang="en-US" altLang="ja-JP" sz="2000" baseline="-25000">
                <a:solidFill>
                  <a:schemeClr val="tx1"/>
                </a:solidFill>
                <a:latin typeface="Consolas"/>
                <a:cs typeface="Consolas"/>
              </a:rPr>
              <a:t>1</a:t>
            </a:r>
            <a:endParaRPr kumimoji="1" lang="ja-JP" altLang="en-US" sz="2000" baseline="-25000">
              <a:solidFill>
                <a:schemeClr val="tx1"/>
              </a:solidFill>
              <a:latin typeface="Consolas"/>
              <a:cs typeface="Consolas"/>
            </a:endParaRPr>
          </a:p>
        </p:txBody>
      </p:sp>
      <p:sp>
        <p:nvSpPr>
          <p:cNvPr id="6" name="線吹き出し 1 (枠付き) 5"/>
          <p:cNvSpPr/>
          <p:nvPr/>
        </p:nvSpPr>
        <p:spPr>
          <a:xfrm>
            <a:off x="4348051" y="4705672"/>
            <a:ext cx="2118264" cy="531508"/>
          </a:xfrm>
          <a:prstGeom prst="borderCallout1">
            <a:avLst>
              <a:gd name="adj1" fmla="val 54956"/>
              <a:gd name="adj2" fmla="val 719"/>
              <a:gd name="adj3" fmla="val 50950"/>
              <a:gd name="adj4" fmla="val -18591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rgbClr val="000000"/>
                </a:solidFill>
                <a:latin typeface="Consolas"/>
                <a:cs typeface="Consolas"/>
              </a:rPr>
              <a:t>p:int ref</a:t>
            </a:r>
            <a:r>
              <a:rPr lang="en-US" altLang="ja-JP" sz="2000" baseline="-25000" smtClean="0">
                <a:solidFill>
                  <a:srgbClr val="000000"/>
                </a:solidFill>
                <a:latin typeface="Consolas"/>
                <a:cs typeface="Consolas"/>
              </a:rPr>
              <a:t>0</a:t>
            </a:r>
            <a:endParaRPr kumimoji="1" lang="ja-JP" altLang="en-US" sz="2000" baseline="-25000">
              <a:solidFill>
                <a:srgbClr val="000000"/>
              </a:solidFill>
              <a:latin typeface="Consolas"/>
              <a:cs typeface="Consolas"/>
            </a:endParaRPr>
          </a:p>
        </p:txBody>
      </p:sp>
      <p:sp>
        <p:nvSpPr>
          <p:cNvPr id="7" name="線吹き出し 1 (枠付き) 6"/>
          <p:cNvSpPr/>
          <p:nvPr/>
        </p:nvSpPr>
        <p:spPr>
          <a:xfrm>
            <a:off x="4349121" y="2044390"/>
            <a:ext cx="2118264" cy="531508"/>
          </a:xfrm>
          <a:prstGeom prst="borderCallout1">
            <a:avLst>
              <a:gd name="adj1" fmla="val 54956"/>
              <a:gd name="adj2" fmla="val 719"/>
              <a:gd name="adj3" fmla="val 50950"/>
              <a:gd name="adj4" fmla="val -18591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chemeClr val="tx1"/>
                </a:solidFill>
                <a:latin typeface="Consolas"/>
                <a:cs typeface="Consolas"/>
              </a:rPr>
              <a:t>p:int ref</a:t>
            </a:r>
            <a:r>
              <a:rPr lang="en-US" altLang="ja-JP" sz="2000" baseline="-25000">
                <a:solidFill>
                  <a:schemeClr val="tx1"/>
                </a:solidFill>
                <a:latin typeface="Consolas"/>
                <a:cs typeface="Consolas"/>
              </a:rPr>
              <a:t>1</a:t>
            </a:r>
            <a:endParaRPr kumimoji="1" lang="ja-JP" altLang="en-US" sz="2000" baseline="-25000">
              <a:solidFill>
                <a:schemeClr val="tx1"/>
              </a:solidFill>
              <a:latin typeface="Consolas"/>
              <a:cs typeface="Consolas"/>
            </a:endParaRPr>
          </a:p>
        </p:txBody>
      </p:sp>
      <p:sp>
        <p:nvSpPr>
          <p:cNvPr id="8" name="線吹き出し 1 (枠付き) 7"/>
          <p:cNvSpPr/>
          <p:nvPr/>
        </p:nvSpPr>
        <p:spPr>
          <a:xfrm>
            <a:off x="4360880" y="2673031"/>
            <a:ext cx="2118264" cy="531508"/>
          </a:xfrm>
          <a:prstGeom prst="borderCallout1">
            <a:avLst>
              <a:gd name="adj1" fmla="val 54956"/>
              <a:gd name="adj2" fmla="val 719"/>
              <a:gd name="adj3" fmla="val 50950"/>
              <a:gd name="adj4" fmla="val -18591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rgbClr val="FF0000"/>
                </a:solidFill>
                <a:latin typeface="Consolas"/>
                <a:cs typeface="Consolas"/>
              </a:rPr>
              <a:t>p:int ref</a:t>
            </a:r>
            <a:r>
              <a:rPr lang="en-US" altLang="ja-JP" sz="2000" baseline="-25000">
                <a:solidFill>
                  <a:srgbClr val="FF0000"/>
                </a:solidFill>
                <a:latin typeface="Consolas"/>
                <a:cs typeface="Consolas"/>
              </a:rPr>
              <a:t>1</a:t>
            </a:r>
            <a:endParaRPr kumimoji="1" lang="ja-JP" altLang="en-US" sz="2000" baseline="-25000">
              <a:solidFill>
                <a:srgbClr val="FF0000"/>
              </a:solidFill>
              <a:latin typeface="Consolas"/>
              <a:cs typeface="Consolas"/>
            </a:endParaRPr>
          </a:p>
        </p:txBody>
      </p:sp>
      <p:cxnSp>
        <p:nvCxnSpPr>
          <p:cNvPr id="9" name="カギ線コネクタ 8"/>
          <p:cNvCxnSpPr>
            <a:stCxn id="8" idx="0"/>
          </p:cNvCxnSpPr>
          <p:nvPr/>
        </p:nvCxnSpPr>
        <p:spPr>
          <a:xfrm>
            <a:off x="6479144" y="2938785"/>
            <a:ext cx="423319" cy="1372857"/>
          </a:xfrm>
          <a:prstGeom prst="bentConnector2">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 name="直線コネクタ 10"/>
          <p:cNvCxnSpPr>
            <a:endCxn id="5" idx="0"/>
          </p:cNvCxnSpPr>
          <p:nvPr/>
        </p:nvCxnSpPr>
        <p:spPr>
          <a:xfrm flipH="1">
            <a:off x="6467385" y="4311642"/>
            <a:ext cx="4350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テキスト ボックス 13"/>
          <p:cNvSpPr txBox="1"/>
          <p:nvPr/>
        </p:nvSpPr>
        <p:spPr>
          <a:xfrm>
            <a:off x="6925254" y="3432620"/>
            <a:ext cx="2194531" cy="369332"/>
          </a:xfrm>
          <a:prstGeom prst="rect">
            <a:avLst/>
          </a:prstGeom>
          <a:noFill/>
        </p:spPr>
        <p:txBody>
          <a:bodyPr wrap="none" rtlCol="0">
            <a:spAutoFit/>
          </a:bodyPr>
          <a:lstStyle/>
          <a:p>
            <a:r>
              <a:rPr kumimoji="1" lang="ja-JP" altLang="en-US" smtClean="0"/>
              <a:t>等しくないといけない</a:t>
            </a:r>
            <a:endParaRPr kumimoji="1" lang="ja-JP" altLang="en-US"/>
          </a:p>
        </p:txBody>
      </p:sp>
    </p:spTree>
    <p:extLst>
      <p:ext uri="{BB962C8B-B14F-4D97-AF65-F5344CB8AC3E}">
        <p14:creationId xmlns:p14="http://schemas.microsoft.com/office/powerpoint/2010/main" val="42432161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250"/>
                                        <p:tgtEl>
                                          <p:spTgt spid="11"/>
                                        </p:tgtEl>
                                      </p:cBhvr>
                                    </p:animEffect>
                                  </p:childTnLst>
                                </p:cTn>
                              </p:par>
                            </p:childTnLst>
                          </p:cTn>
                        </p:par>
                        <p:par>
                          <p:cTn id="12" fill="hold">
                            <p:stCondLst>
                              <p:cond delay="75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1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型判断の拡張</a:t>
            </a:r>
            <a:endParaRPr kumimoji="1" lang="ja-JP" altLang="en-US"/>
          </a:p>
        </p:txBody>
      </p:sp>
      <p:sp>
        <p:nvSpPr>
          <p:cNvPr id="3" name="コンテンツ プレースホルダー 2"/>
          <p:cNvSpPr>
            <a:spLocks noGrp="1"/>
          </p:cNvSpPr>
          <p:nvPr>
            <p:ph idx="1"/>
          </p:nvPr>
        </p:nvSpPr>
        <p:spPr/>
        <p:txBody>
          <a:bodyPr/>
          <a:lstStyle/>
          <a:p>
            <a:pPr marL="0" indent="0">
              <a:buNone/>
            </a:pPr>
            <a:r>
              <a:rPr lang="en-US" altLang="ja-JP" smtClean="0"/>
              <a:t>break</a:t>
            </a:r>
            <a:r>
              <a:rPr kumimoji="1" lang="ja-JP" altLang="en-US" smtClean="0"/>
              <a:t>文を扱えるように型判断を拡張</a:t>
            </a:r>
            <a:endParaRPr lang="en-US" altLang="ja-JP"/>
          </a:p>
          <a:p>
            <a:pPr marL="0" indent="0" algn="ctr">
              <a:buNone/>
            </a:pPr>
            <a:r>
              <a:rPr kumimoji="1" lang="en-US" altLang="ja-JP" sz="4000" smtClean="0">
                <a:latin typeface="Times"/>
                <a:cs typeface="Times"/>
              </a:rPr>
              <a:t>  Γ</a:t>
            </a:r>
            <a:r>
              <a:rPr kumimoji="1" lang="en-US" altLang="ja-JP" sz="4000" baseline="-25000" smtClean="0">
                <a:latin typeface="Times"/>
                <a:cs typeface="Times"/>
              </a:rPr>
              <a:t>B</a:t>
            </a:r>
            <a:r>
              <a:rPr kumimoji="1" lang="en-US" altLang="ja-JP" sz="4000" smtClean="0">
                <a:latin typeface="Times"/>
                <a:cs typeface="Times"/>
              </a:rPr>
              <a:t>; Γ├ s </a:t>
            </a:r>
            <a:r>
              <a:rPr kumimoji="1" lang="en-US" altLang="ja-JP" sz="4000" smtClean="0">
                <a:latin typeface="Times"/>
                <a:cs typeface="Times"/>
                <a:sym typeface="Wingdings"/>
              </a:rPr>
              <a:t></a:t>
            </a:r>
            <a:r>
              <a:rPr kumimoji="1" lang="en-US" altLang="ja-JP" sz="4000" smtClean="0">
                <a:latin typeface="Times"/>
                <a:cs typeface="Times"/>
              </a:rPr>
              <a:t> Γ’</a:t>
            </a:r>
            <a:endParaRPr lang="en-US" altLang="ja-JP" sz="4000" smtClean="0">
              <a:latin typeface="Times"/>
              <a:cs typeface="Times"/>
            </a:endParaRPr>
          </a:p>
          <a:p>
            <a:pPr marL="0" indent="0">
              <a:buNone/>
            </a:pPr>
            <a:endParaRPr kumimoji="1" lang="en-US" altLang="ja-JP">
              <a:latin typeface="Times"/>
              <a:cs typeface="Times"/>
            </a:endParaRPr>
          </a:p>
        </p:txBody>
      </p:sp>
    </p:spTree>
    <p:extLst>
      <p:ext uri="{BB962C8B-B14F-4D97-AF65-F5344CB8AC3E}">
        <p14:creationId xmlns:p14="http://schemas.microsoft.com/office/powerpoint/2010/main" val="15359198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2916"/>
            <a:ext cx="8229600" cy="1143000"/>
          </a:xfrm>
        </p:spPr>
        <p:txBody>
          <a:bodyPr>
            <a:normAutofit fontScale="90000"/>
          </a:bodyPr>
          <a:lstStyle/>
          <a:p>
            <a:r>
              <a:rPr kumimoji="1" lang="ja-JP" altLang="en-US" sz="4900" dirty="0" smtClean="0"/>
              <a:t>先行研究</a:t>
            </a:r>
            <a:r>
              <a:rPr kumimoji="1" lang="en-US" altLang="ja-JP" dirty="0" smtClean="0"/>
              <a:t/>
            </a:r>
            <a:br>
              <a:rPr kumimoji="1" lang="en-US" altLang="ja-JP" dirty="0" smtClean="0"/>
            </a:br>
            <a:r>
              <a:rPr lang="en-US" altLang="ja-JP" sz="2200" dirty="0" smtClean="0">
                <a:latin typeface="Times"/>
                <a:cs typeface="Times"/>
              </a:rPr>
              <a:t>[</a:t>
            </a:r>
            <a:r>
              <a:rPr lang="en-US" altLang="ja-JP" sz="2200" dirty="0" err="1">
                <a:latin typeface="Times"/>
                <a:cs typeface="Times"/>
              </a:rPr>
              <a:t>Suenaga</a:t>
            </a:r>
            <a:r>
              <a:rPr lang="en-US" altLang="ja-JP" sz="2200" dirty="0">
                <a:latin typeface="Times"/>
                <a:cs typeface="Times"/>
              </a:rPr>
              <a:t> and Kobayashi</a:t>
            </a:r>
            <a:r>
              <a:rPr lang="en-US" altLang="ja-JP" sz="2200">
                <a:latin typeface="Times"/>
                <a:cs typeface="Times"/>
              </a:rPr>
              <a:t>, </a:t>
            </a:r>
            <a:r>
              <a:rPr lang="en-US" altLang="ja-JP" sz="2200" smtClean="0">
                <a:latin typeface="Times"/>
                <a:cs typeface="Times"/>
              </a:rPr>
              <a:t>APLAS’09]</a:t>
            </a:r>
            <a:endParaRPr kumimoji="1" lang="ja-JP" altLang="en-US" sz="2200" dirty="0">
              <a:latin typeface="Times"/>
              <a:cs typeface="Times"/>
            </a:endParaRPr>
          </a:p>
        </p:txBody>
      </p:sp>
      <p:sp>
        <p:nvSpPr>
          <p:cNvPr id="3" name="コンテンツ プレースホルダー 2"/>
          <p:cNvSpPr>
            <a:spLocks noGrp="1"/>
          </p:cNvSpPr>
          <p:nvPr>
            <p:ph idx="1"/>
          </p:nvPr>
        </p:nvSpPr>
        <p:spPr/>
        <p:txBody>
          <a:bodyPr/>
          <a:lstStyle/>
          <a:p>
            <a:pPr marL="0" indent="0">
              <a:buNone/>
            </a:pPr>
            <a:r>
              <a:rPr kumimoji="1" lang="ja-JP" altLang="en-US" sz="2800" smtClean="0"/>
              <a:t>メモリ</a:t>
            </a:r>
            <a:r>
              <a:rPr kumimoji="1" lang="ja-JP" altLang="en-US" sz="2800" dirty="0" smtClean="0"/>
              <a:t>操作の誤りを静的に検出するための</a:t>
            </a:r>
            <a:r>
              <a:rPr kumimoji="1" lang="ja-JP" altLang="en-US" sz="2800" smtClean="0"/>
              <a:t>型システム</a:t>
            </a:r>
            <a:endParaRPr lang="en-US" altLang="ja-JP" sz="2800"/>
          </a:p>
          <a:p>
            <a:pPr marL="857250" lvl="1" indent="-457200"/>
            <a:r>
              <a:rPr lang="ja-JP" altLang="en-US" smtClean="0"/>
              <a:t>ポインタ型を</a:t>
            </a:r>
            <a:r>
              <a:rPr lang="ja-JP" altLang="en-US" smtClean="0">
                <a:solidFill>
                  <a:srgbClr val="FF0000"/>
                </a:solidFill>
              </a:rPr>
              <a:t>所有権</a:t>
            </a:r>
            <a:r>
              <a:rPr lang="ja-JP" altLang="en-US" smtClean="0"/>
              <a:t>と呼ばれるポインタの使い方を表現する有理数で拡張</a:t>
            </a:r>
            <a:endParaRPr lang="en-US" altLang="ja-JP" dirty="0" smtClean="0"/>
          </a:p>
          <a:p>
            <a:pPr marL="0" indent="0">
              <a:buNone/>
            </a:pPr>
            <a:endParaRPr lang="en-US" altLang="ja-JP" sz="2800" dirty="0" smtClean="0">
              <a:solidFill>
                <a:srgbClr val="FF0000"/>
              </a:solidFill>
            </a:endParaRPr>
          </a:p>
          <a:p>
            <a:pPr marL="0" indent="0">
              <a:buNone/>
            </a:pPr>
            <a:r>
              <a:rPr lang="en-US" altLang="ja-JP" sz="2800" smtClean="0">
                <a:solidFill>
                  <a:srgbClr val="000000"/>
                </a:solidFill>
                <a:latin typeface="Marion Regular"/>
                <a:cs typeface="Marion Regular"/>
              </a:rPr>
              <a:t>int</a:t>
            </a:r>
            <a:r>
              <a:rPr lang="ja-JP" altLang="en-US" sz="2800" smtClean="0">
                <a:solidFill>
                  <a:srgbClr val="000000"/>
                </a:solidFill>
                <a:latin typeface="Marion Regular"/>
                <a:cs typeface="Marion Regular"/>
              </a:rPr>
              <a:t>を参照しているポインタの型</a:t>
            </a:r>
            <a:r>
              <a:rPr lang="en-US" altLang="ja-JP" sz="2800" smtClean="0">
                <a:solidFill>
                  <a:srgbClr val="000000"/>
                </a:solidFill>
                <a:latin typeface="Marion Regular"/>
                <a:cs typeface="Marion Regular"/>
              </a:rPr>
              <a:t> </a:t>
            </a:r>
            <a:r>
              <a:rPr lang="ja-JP" altLang="en-US" sz="2800" smtClean="0">
                <a:solidFill>
                  <a:srgbClr val="000000"/>
                </a:solidFill>
                <a:latin typeface="Marion Regular"/>
                <a:cs typeface="Marion Regular"/>
              </a:rPr>
              <a:t>：</a:t>
            </a:r>
            <a:r>
              <a:rPr lang="en-US" altLang="ja-JP" sz="2800">
                <a:solidFill>
                  <a:srgbClr val="000000"/>
                </a:solidFill>
                <a:latin typeface="Marion Regular"/>
                <a:cs typeface="Marion Regular"/>
              </a:rPr>
              <a:t> </a:t>
            </a:r>
            <a:r>
              <a:rPr lang="en-US" altLang="ja-JP" sz="3600" smtClean="0">
                <a:solidFill>
                  <a:srgbClr val="000000"/>
                </a:solidFill>
                <a:latin typeface="Times"/>
                <a:cs typeface="Times"/>
              </a:rPr>
              <a:t>int ref</a:t>
            </a:r>
            <a:r>
              <a:rPr lang="en-US" altLang="ja-JP" sz="3600" baseline="-25000" smtClean="0">
                <a:solidFill>
                  <a:srgbClr val="FF0000"/>
                </a:solidFill>
                <a:latin typeface="Times"/>
                <a:cs typeface="Times"/>
              </a:rPr>
              <a:t>f</a:t>
            </a:r>
            <a:endParaRPr lang="en-US" altLang="ja-JP" sz="3600" baseline="-25000" dirty="0">
              <a:solidFill>
                <a:srgbClr val="FF0000"/>
              </a:solidFill>
              <a:latin typeface="Times"/>
              <a:cs typeface="Times"/>
            </a:endParaRPr>
          </a:p>
        </p:txBody>
      </p:sp>
    </p:spTree>
    <p:extLst>
      <p:ext uri="{BB962C8B-B14F-4D97-AF65-F5344CB8AC3E}">
        <p14:creationId xmlns:p14="http://schemas.microsoft.com/office/powerpoint/2010/main" val="124295116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型判断の拡張</a:t>
            </a:r>
            <a:endParaRPr kumimoji="1" lang="ja-JP" altLang="en-US"/>
          </a:p>
        </p:txBody>
      </p:sp>
      <p:sp>
        <p:nvSpPr>
          <p:cNvPr id="3" name="コンテンツ プレースホルダー 2"/>
          <p:cNvSpPr>
            <a:spLocks noGrp="1"/>
          </p:cNvSpPr>
          <p:nvPr>
            <p:ph idx="1"/>
          </p:nvPr>
        </p:nvSpPr>
        <p:spPr/>
        <p:txBody>
          <a:bodyPr/>
          <a:lstStyle/>
          <a:p>
            <a:pPr marL="0" indent="0">
              <a:buNone/>
            </a:pPr>
            <a:r>
              <a:rPr lang="en-US" altLang="ja-JP" smtClean="0"/>
              <a:t>break</a:t>
            </a:r>
            <a:r>
              <a:rPr lang="ja-JP" altLang="en-US" smtClean="0"/>
              <a:t>文</a:t>
            </a:r>
            <a:r>
              <a:rPr kumimoji="1" lang="ja-JP" altLang="en-US" smtClean="0"/>
              <a:t>を扱えるように型判断を拡張</a:t>
            </a:r>
            <a:endParaRPr lang="en-US" altLang="ja-JP"/>
          </a:p>
          <a:p>
            <a:pPr marL="0" indent="0" algn="ctr">
              <a:buNone/>
            </a:pPr>
            <a:r>
              <a:rPr kumimoji="1" lang="en-US" altLang="ja-JP" sz="4000" smtClean="0">
                <a:latin typeface="Times"/>
                <a:cs typeface="Times"/>
              </a:rPr>
              <a:t>  </a:t>
            </a:r>
            <a:r>
              <a:rPr kumimoji="1" lang="en-US" altLang="ja-JP" sz="4000" smtClean="0">
                <a:solidFill>
                  <a:srgbClr val="FF0000"/>
                </a:solidFill>
                <a:latin typeface="Times"/>
                <a:cs typeface="Times"/>
              </a:rPr>
              <a:t>Γ</a:t>
            </a:r>
            <a:r>
              <a:rPr kumimoji="1" lang="en-US" altLang="ja-JP" sz="4000" baseline="-25000" smtClean="0">
                <a:solidFill>
                  <a:srgbClr val="FF0000"/>
                </a:solidFill>
                <a:latin typeface="Times"/>
                <a:cs typeface="Times"/>
              </a:rPr>
              <a:t>B</a:t>
            </a:r>
            <a:r>
              <a:rPr kumimoji="1" lang="en-US" altLang="ja-JP" sz="4000" smtClean="0">
                <a:latin typeface="Times"/>
                <a:cs typeface="Times"/>
              </a:rPr>
              <a:t>; Γ├ s </a:t>
            </a:r>
            <a:r>
              <a:rPr kumimoji="1" lang="en-US" altLang="ja-JP" sz="4000" smtClean="0">
                <a:latin typeface="Times"/>
                <a:cs typeface="Times"/>
                <a:sym typeface="Wingdings"/>
              </a:rPr>
              <a:t></a:t>
            </a:r>
            <a:r>
              <a:rPr kumimoji="1" lang="en-US" altLang="ja-JP" sz="4000" smtClean="0">
                <a:latin typeface="Times"/>
                <a:cs typeface="Times"/>
              </a:rPr>
              <a:t> Γ’</a:t>
            </a:r>
            <a:endParaRPr lang="en-US" altLang="ja-JP" sz="4000" smtClean="0">
              <a:latin typeface="Times"/>
              <a:cs typeface="Times"/>
            </a:endParaRPr>
          </a:p>
          <a:p>
            <a:pPr marL="0" indent="0">
              <a:buNone/>
            </a:pPr>
            <a:endParaRPr kumimoji="1" lang="en-US" altLang="ja-JP">
              <a:latin typeface="Times"/>
              <a:cs typeface="Times"/>
            </a:endParaRPr>
          </a:p>
        </p:txBody>
      </p:sp>
      <p:cxnSp>
        <p:nvCxnSpPr>
          <p:cNvPr id="5" name="直線コネクタ 4"/>
          <p:cNvCxnSpPr/>
          <p:nvPr/>
        </p:nvCxnSpPr>
        <p:spPr>
          <a:xfrm>
            <a:off x="2951479" y="2986596"/>
            <a:ext cx="752569"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6" name="円形吹き出し 5"/>
          <p:cNvSpPr/>
          <p:nvPr/>
        </p:nvSpPr>
        <p:spPr>
          <a:xfrm>
            <a:off x="2034286" y="3211032"/>
            <a:ext cx="4327269" cy="1504027"/>
          </a:xfrm>
          <a:prstGeom prst="wedgeEllipseCallout">
            <a:avLst>
              <a:gd name="adj1" fmla="val -21585"/>
              <a:gd name="adj2" fmla="val -61842"/>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テキスト ボックス 6"/>
          <p:cNvSpPr txBox="1"/>
          <p:nvPr/>
        </p:nvSpPr>
        <p:spPr>
          <a:xfrm>
            <a:off x="2328259" y="3617996"/>
            <a:ext cx="4609481" cy="830997"/>
          </a:xfrm>
          <a:prstGeom prst="rect">
            <a:avLst/>
          </a:prstGeom>
          <a:noFill/>
        </p:spPr>
        <p:txBody>
          <a:bodyPr wrap="square" rtlCol="0">
            <a:spAutoFit/>
          </a:bodyPr>
          <a:lstStyle/>
          <a:p>
            <a:r>
              <a:rPr kumimoji="1" lang="en-US" altLang="ja-JP" sz="2400" smtClean="0"/>
              <a:t>break</a:t>
            </a:r>
            <a:r>
              <a:rPr kumimoji="1" lang="ja-JP" altLang="en-US" sz="2400" smtClean="0"/>
              <a:t>でループを抜けた後の</a:t>
            </a:r>
            <a:endParaRPr kumimoji="1" lang="en-US" altLang="ja-JP" sz="2400" smtClean="0"/>
          </a:p>
          <a:p>
            <a:r>
              <a:rPr kumimoji="1" lang="ja-JP" altLang="en-US" sz="2400" smtClean="0"/>
              <a:t>各変数の所有権</a:t>
            </a:r>
            <a:endParaRPr kumimoji="1" lang="en-US" altLang="ja-JP" sz="2400" smtClean="0"/>
          </a:p>
        </p:txBody>
      </p:sp>
    </p:spTree>
    <p:extLst>
      <p:ext uri="{BB962C8B-B14F-4D97-AF65-F5344CB8AC3E}">
        <p14:creationId xmlns:p14="http://schemas.microsoft.com/office/powerpoint/2010/main" val="368201818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プログラム例</a:t>
            </a:r>
            <a:endParaRPr kumimoji="1" lang="ja-JP" altLang="en-US"/>
          </a:p>
        </p:txBody>
      </p:sp>
      <p:sp>
        <p:nvSpPr>
          <p:cNvPr id="3" name="コンテンツ プレースホルダー 2"/>
          <p:cNvSpPr>
            <a:spLocks noGrp="1"/>
          </p:cNvSpPr>
          <p:nvPr>
            <p:ph idx="1"/>
          </p:nvPr>
        </p:nvSpPr>
        <p:spPr>
          <a:xfrm>
            <a:off x="238811" y="955290"/>
            <a:ext cx="4394188" cy="5902710"/>
          </a:xfrm>
        </p:spPr>
        <p:txBody>
          <a:bodyPr>
            <a:noAutofit/>
          </a:bodyPr>
          <a:lstStyle/>
          <a:p>
            <a:pPr marL="0" indent="0">
              <a:lnSpc>
                <a:spcPct val="90000"/>
              </a:lnSpc>
              <a:buNone/>
            </a:pPr>
            <a:r>
              <a:rPr lang="en-US" altLang="ja-JP" sz="2000" smtClean="0">
                <a:latin typeface="Consolas"/>
                <a:cs typeface="Consolas"/>
              </a:rPr>
              <a:t>int main () {                     </a:t>
            </a:r>
          </a:p>
          <a:p>
            <a:pPr marL="0" indent="0">
              <a:lnSpc>
                <a:spcPct val="90000"/>
              </a:lnSpc>
              <a:buNone/>
            </a:pPr>
            <a:r>
              <a:rPr lang="en-US" altLang="ja-JP" sz="2000" smtClean="0">
                <a:latin typeface="Consolas"/>
                <a:cs typeface="Consolas"/>
              </a:rPr>
              <a:t>  int *p;                         </a:t>
            </a:r>
            <a:endParaRPr lang="en-US" altLang="ja-JP" sz="2000" baseline="-25000" smtClean="0">
              <a:latin typeface="Consolas"/>
              <a:cs typeface="Consolas"/>
            </a:endParaRPr>
          </a:p>
          <a:p>
            <a:pPr marL="0" indent="0">
              <a:lnSpc>
                <a:spcPct val="90000"/>
              </a:lnSpc>
              <a:buNone/>
            </a:pPr>
            <a:r>
              <a:rPr lang="en-US" altLang="ja-JP" sz="2000">
                <a:latin typeface="Consolas"/>
                <a:cs typeface="Consolas"/>
              </a:rPr>
              <a:t> </a:t>
            </a:r>
            <a:r>
              <a:rPr lang="en-US" altLang="ja-JP" sz="2000" smtClean="0">
                <a:latin typeface="Consolas"/>
                <a:cs typeface="Consolas"/>
              </a:rPr>
              <a:t> while (1) {</a:t>
            </a:r>
          </a:p>
          <a:p>
            <a:pPr marL="0" indent="0">
              <a:lnSpc>
                <a:spcPct val="90000"/>
              </a:lnSpc>
              <a:buNone/>
            </a:pPr>
            <a:r>
              <a:rPr lang="en-US" altLang="ja-JP" sz="2000">
                <a:latin typeface="Consolas"/>
                <a:cs typeface="Consolas"/>
              </a:rPr>
              <a:t> </a:t>
            </a:r>
            <a:r>
              <a:rPr lang="en-US" altLang="ja-JP" sz="2000" smtClean="0">
                <a:latin typeface="Consolas"/>
                <a:cs typeface="Consolas"/>
              </a:rPr>
              <a:t>  </a:t>
            </a:r>
            <a:r>
              <a:rPr lang="en-US" altLang="ja-JP" sz="2000" smtClean="0">
                <a:solidFill>
                  <a:srgbClr val="FF0000"/>
                </a:solidFill>
                <a:latin typeface="Consolas"/>
                <a:cs typeface="Consolas"/>
              </a:rPr>
              <a:t> </a:t>
            </a:r>
            <a:r>
              <a:rPr lang="en-US" altLang="ja-JP" sz="2000" smtClean="0">
                <a:solidFill>
                  <a:srgbClr val="000000"/>
                </a:solidFill>
                <a:latin typeface="Consolas"/>
                <a:cs typeface="Consolas"/>
              </a:rPr>
              <a:t>p = malloc(sizeof(int));      </a:t>
            </a:r>
          </a:p>
          <a:p>
            <a:pPr marL="0" indent="0">
              <a:lnSpc>
                <a:spcPct val="90000"/>
              </a:lnSpc>
              <a:buNone/>
            </a:pPr>
            <a:r>
              <a:rPr lang="en-US" altLang="ja-JP" sz="2000" smtClean="0">
                <a:latin typeface="Consolas"/>
                <a:cs typeface="Consolas"/>
              </a:rPr>
              <a:t>    if (…) {</a:t>
            </a:r>
          </a:p>
          <a:p>
            <a:pPr marL="0" indent="0">
              <a:lnSpc>
                <a:spcPct val="90000"/>
              </a:lnSpc>
              <a:buNone/>
            </a:pPr>
            <a:endParaRPr lang="en-US" altLang="ja-JP" sz="2000" smtClean="0">
              <a:latin typeface="Consolas"/>
              <a:cs typeface="Consolas"/>
            </a:endParaRPr>
          </a:p>
          <a:p>
            <a:pPr marL="0" indent="0">
              <a:lnSpc>
                <a:spcPct val="90000"/>
              </a:lnSpc>
              <a:buNone/>
            </a:pPr>
            <a:r>
              <a:rPr lang="en-US" altLang="ja-JP" sz="2000" smtClean="0">
                <a:latin typeface="Consolas"/>
                <a:cs typeface="Consolas"/>
              </a:rPr>
              <a:t>      </a:t>
            </a:r>
            <a:r>
              <a:rPr lang="en-US" altLang="ja-JP" sz="2000" smtClean="0">
                <a:solidFill>
                  <a:srgbClr val="FF0000"/>
                </a:solidFill>
                <a:latin typeface="Consolas"/>
                <a:cs typeface="Consolas"/>
              </a:rPr>
              <a:t>break; </a:t>
            </a:r>
          </a:p>
          <a:p>
            <a:pPr marL="0" indent="0">
              <a:lnSpc>
                <a:spcPct val="90000"/>
              </a:lnSpc>
              <a:buNone/>
            </a:pPr>
            <a:r>
              <a:rPr lang="en-US" altLang="ja-JP" sz="2000">
                <a:latin typeface="Consolas"/>
                <a:cs typeface="Consolas"/>
              </a:rPr>
              <a:t> </a:t>
            </a:r>
            <a:r>
              <a:rPr lang="en-US" altLang="ja-JP" sz="2000" smtClean="0">
                <a:latin typeface="Consolas"/>
                <a:cs typeface="Consolas"/>
              </a:rPr>
              <a:t>   }                             </a:t>
            </a:r>
          </a:p>
          <a:p>
            <a:pPr marL="0" indent="0">
              <a:lnSpc>
                <a:spcPct val="90000"/>
              </a:lnSpc>
              <a:buNone/>
            </a:pPr>
            <a:r>
              <a:rPr lang="en-US" altLang="ja-JP" sz="2000" smtClean="0">
                <a:latin typeface="Consolas"/>
                <a:cs typeface="Consolas"/>
              </a:rPr>
              <a:t>    free(p);</a:t>
            </a:r>
          </a:p>
          <a:p>
            <a:pPr marL="0" indent="0">
              <a:lnSpc>
                <a:spcPct val="90000"/>
              </a:lnSpc>
              <a:buNone/>
            </a:pPr>
            <a:r>
              <a:rPr lang="en-US" altLang="ja-JP" sz="2000" smtClean="0">
                <a:latin typeface="Consolas"/>
                <a:cs typeface="Consolas"/>
              </a:rPr>
              <a:t>  }                               </a:t>
            </a:r>
          </a:p>
          <a:p>
            <a:pPr marL="0" indent="0">
              <a:lnSpc>
                <a:spcPct val="90000"/>
              </a:lnSpc>
              <a:buNone/>
            </a:pPr>
            <a:r>
              <a:rPr lang="en-US" altLang="ja-JP" sz="2000" smtClean="0">
                <a:latin typeface="Consolas"/>
                <a:cs typeface="Consolas"/>
              </a:rPr>
              <a:t>  </a:t>
            </a:r>
            <a:r>
              <a:rPr lang="en-US" altLang="ja-JP" sz="2000" smtClean="0">
                <a:solidFill>
                  <a:srgbClr val="000000"/>
                </a:solidFill>
                <a:latin typeface="Consolas"/>
                <a:cs typeface="Consolas"/>
              </a:rPr>
              <a:t>free(p); </a:t>
            </a:r>
          </a:p>
          <a:p>
            <a:pPr marL="0" indent="0">
              <a:lnSpc>
                <a:spcPct val="90000"/>
              </a:lnSpc>
              <a:buNone/>
            </a:pPr>
            <a:r>
              <a:rPr lang="en-US" altLang="ja-JP" sz="2000">
                <a:latin typeface="Consolas"/>
                <a:cs typeface="Consolas"/>
              </a:rPr>
              <a:t> </a:t>
            </a:r>
            <a:r>
              <a:rPr lang="en-US" altLang="ja-JP" sz="2000" smtClean="0">
                <a:latin typeface="Consolas"/>
                <a:cs typeface="Consolas"/>
              </a:rPr>
              <a:t> </a:t>
            </a:r>
          </a:p>
          <a:p>
            <a:pPr marL="0" indent="0">
              <a:lnSpc>
                <a:spcPct val="90000"/>
              </a:lnSpc>
              <a:buNone/>
            </a:pPr>
            <a:r>
              <a:rPr lang="en-US" altLang="ja-JP" sz="2000">
                <a:latin typeface="Consolas"/>
                <a:cs typeface="Consolas"/>
              </a:rPr>
              <a:t> </a:t>
            </a:r>
            <a:r>
              <a:rPr lang="en-US" altLang="ja-JP" sz="2000" smtClean="0">
                <a:latin typeface="Consolas"/>
                <a:cs typeface="Consolas"/>
              </a:rPr>
              <a:t> return 0;</a:t>
            </a:r>
          </a:p>
          <a:p>
            <a:pPr marL="0" indent="0">
              <a:lnSpc>
                <a:spcPct val="90000"/>
              </a:lnSpc>
              <a:buNone/>
            </a:pPr>
            <a:r>
              <a:rPr lang="en-US" altLang="ja-JP" sz="2000" smtClean="0">
                <a:latin typeface="Consolas"/>
                <a:cs typeface="Consolas"/>
              </a:rPr>
              <a:t>}</a:t>
            </a:r>
          </a:p>
        </p:txBody>
      </p:sp>
      <p:sp>
        <p:nvSpPr>
          <p:cNvPr id="18" name="線吹き出し 1 (枠付き) 17"/>
          <p:cNvSpPr/>
          <p:nvPr/>
        </p:nvSpPr>
        <p:spPr>
          <a:xfrm>
            <a:off x="4349121" y="1342652"/>
            <a:ext cx="2118264" cy="531508"/>
          </a:xfrm>
          <a:prstGeom prst="borderCallout1">
            <a:avLst>
              <a:gd name="adj1" fmla="val 54956"/>
              <a:gd name="adj2" fmla="val 719"/>
              <a:gd name="adj3" fmla="val 55375"/>
              <a:gd name="adj4" fmla="val -184248"/>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rgbClr val="000000"/>
                </a:solidFill>
                <a:latin typeface="Consolas"/>
                <a:cs typeface="Consolas"/>
              </a:rPr>
              <a:t>p:int ref</a:t>
            </a:r>
            <a:r>
              <a:rPr lang="en-US" altLang="ja-JP" sz="2000" baseline="-25000" smtClean="0">
                <a:solidFill>
                  <a:srgbClr val="000000"/>
                </a:solidFill>
                <a:latin typeface="Consolas"/>
                <a:cs typeface="Consolas"/>
              </a:rPr>
              <a:t>0</a:t>
            </a:r>
            <a:endParaRPr kumimoji="1" lang="ja-JP" altLang="en-US" sz="2000" baseline="-25000">
              <a:solidFill>
                <a:srgbClr val="000000"/>
              </a:solidFill>
              <a:latin typeface="Consolas"/>
              <a:cs typeface="Consolas"/>
            </a:endParaRPr>
          </a:p>
        </p:txBody>
      </p:sp>
      <p:sp>
        <p:nvSpPr>
          <p:cNvPr id="5" name="線吹き出し 1 (枠付き) 4"/>
          <p:cNvSpPr/>
          <p:nvPr/>
        </p:nvSpPr>
        <p:spPr>
          <a:xfrm>
            <a:off x="4349121" y="4045888"/>
            <a:ext cx="2118264" cy="531508"/>
          </a:xfrm>
          <a:prstGeom prst="borderCallout1">
            <a:avLst>
              <a:gd name="adj1" fmla="val 54956"/>
              <a:gd name="adj2" fmla="val 719"/>
              <a:gd name="adj3" fmla="val 50950"/>
              <a:gd name="adj4" fmla="val -18591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chemeClr val="tx1"/>
                </a:solidFill>
                <a:latin typeface="Consolas"/>
                <a:cs typeface="Consolas"/>
              </a:rPr>
              <a:t>p:int ref</a:t>
            </a:r>
            <a:r>
              <a:rPr lang="en-US" altLang="ja-JP" sz="2000" baseline="-25000">
                <a:solidFill>
                  <a:schemeClr val="tx1"/>
                </a:solidFill>
                <a:latin typeface="Consolas"/>
                <a:cs typeface="Consolas"/>
              </a:rPr>
              <a:t>1</a:t>
            </a:r>
            <a:endParaRPr kumimoji="1" lang="ja-JP" altLang="en-US" sz="2000" baseline="-25000">
              <a:solidFill>
                <a:schemeClr val="tx1"/>
              </a:solidFill>
              <a:latin typeface="Consolas"/>
              <a:cs typeface="Consolas"/>
            </a:endParaRPr>
          </a:p>
        </p:txBody>
      </p:sp>
      <p:sp>
        <p:nvSpPr>
          <p:cNvPr id="6" name="線吹き出し 1 (枠付き) 5"/>
          <p:cNvSpPr/>
          <p:nvPr/>
        </p:nvSpPr>
        <p:spPr>
          <a:xfrm>
            <a:off x="4360880" y="4731328"/>
            <a:ext cx="2118264" cy="531508"/>
          </a:xfrm>
          <a:prstGeom prst="borderCallout1">
            <a:avLst>
              <a:gd name="adj1" fmla="val 54956"/>
              <a:gd name="adj2" fmla="val 719"/>
              <a:gd name="adj3" fmla="val 50950"/>
              <a:gd name="adj4" fmla="val -18591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rgbClr val="000000"/>
                </a:solidFill>
                <a:latin typeface="Consolas"/>
                <a:cs typeface="Consolas"/>
              </a:rPr>
              <a:t>p:int ref</a:t>
            </a:r>
            <a:r>
              <a:rPr lang="en-US" altLang="ja-JP" sz="2000" baseline="-25000" smtClean="0">
                <a:solidFill>
                  <a:srgbClr val="000000"/>
                </a:solidFill>
                <a:latin typeface="Consolas"/>
                <a:cs typeface="Consolas"/>
              </a:rPr>
              <a:t>0</a:t>
            </a:r>
            <a:endParaRPr kumimoji="1" lang="ja-JP" altLang="en-US" sz="2000" baseline="-25000">
              <a:solidFill>
                <a:srgbClr val="000000"/>
              </a:solidFill>
              <a:latin typeface="Consolas"/>
              <a:cs typeface="Consolas"/>
            </a:endParaRPr>
          </a:p>
        </p:txBody>
      </p:sp>
      <p:sp>
        <p:nvSpPr>
          <p:cNvPr id="7" name="線吹き出し 1 (枠付き) 6"/>
          <p:cNvSpPr/>
          <p:nvPr/>
        </p:nvSpPr>
        <p:spPr>
          <a:xfrm>
            <a:off x="4349121" y="2044390"/>
            <a:ext cx="2118264" cy="531508"/>
          </a:xfrm>
          <a:prstGeom prst="borderCallout1">
            <a:avLst>
              <a:gd name="adj1" fmla="val 54956"/>
              <a:gd name="adj2" fmla="val 719"/>
              <a:gd name="adj3" fmla="val 50950"/>
              <a:gd name="adj4" fmla="val -18591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rgbClr val="000000"/>
                </a:solidFill>
                <a:latin typeface="Consolas"/>
                <a:cs typeface="Consolas"/>
              </a:rPr>
              <a:t>p:int ref</a:t>
            </a:r>
            <a:r>
              <a:rPr lang="en-US" altLang="ja-JP" sz="2000" baseline="-25000">
                <a:solidFill>
                  <a:srgbClr val="000000"/>
                </a:solidFill>
                <a:latin typeface="Consolas"/>
                <a:cs typeface="Consolas"/>
              </a:rPr>
              <a:t>1</a:t>
            </a:r>
            <a:endParaRPr kumimoji="1" lang="ja-JP" altLang="en-US" sz="2000" baseline="-25000">
              <a:solidFill>
                <a:srgbClr val="000000"/>
              </a:solidFill>
              <a:latin typeface="Consolas"/>
              <a:cs typeface="Consolas"/>
            </a:endParaRPr>
          </a:p>
        </p:txBody>
      </p:sp>
      <p:sp>
        <p:nvSpPr>
          <p:cNvPr id="8" name="線吹き出し 1 (枠付き) 7"/>
          <p:cNvSpPr/>
          <p:nvPr/>
        </p:nvSpPr>
        <p:spPr>
          <a:xfrm>
            <a:off x="4360880" y="2673031"/>
            <a:ext cx="2118264" cy="531508"/>
          </a:xfrm>
          <a:prstGeom prst="borderCallout1">
            <a:avLst>
              <a:gd name="adj1" fmla="val 54956"/>
              <a:gd name="adj2" fmla="val 719"/>
              <a:gd name="adj3" fmla="val 50950"/>
              <a:gd name="adj4" fmla="val -18591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rgbClr val="FF0000"/>
                </a:solidFill>
                <a:latin typeface="Consolas"/>
                <a:cs typeface="Consolas"/>
              </a:rPr>
              <a:t>p:int ref</a:t>
            </a:r>
            <a:r>
              <a:rPr lang="en-US" altLang="ja-JP" sz="2000" baseline="-25000">
                <a:solidFill>
                  <a:srgbClr val="FF0000"/>
                </a:solidFill>
                <a:latin typeface="Consolas"/>
                <a:cs typeface="Consolas"/>
              </a:rPr>
              <a:t>1</a:t>
            </a:r>
            <a:endParaRPr kumimoji="1" lang="ja-JP" altLang="en-US" sz="2000" baseline="-25000">
              <a:solidFill>
                <a:srgbClr val="FF0000"/>
              </a:solidFill>
              <a:latin typeface="Consolas"/>
              <a:cs typeface="Consolas"/>
            </a:endParaRPr>
          </a:p>
        </p:txBody>
      </p:sp>
    </p:spTree>
    <p:extLst>
      <p:ext uri="{BB962C8B-B14F-4D97-AF65-F5344CB8AC3E}">
        <p14:creationId xmlns:p14="http://schemas.microsoft.com/office/powerpoint/2010/main" val="151794156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プログラム例</a:t>
            </a:r>
            <a:endParaRPr kumimoji="1" lang="ja-JP" altLang="en-US"/>
          </a:p>
        </p:txBody>
      </p:sp>
      <p:sp>
        <p:nvSpPr>
          <p:cNvPr id="3" name="コンテンツ プレースホルダー 2"/>
          <p:cNvSpPr>
            <a:spLocks noGrp="1"/>
          </p:cNvSpPr>
          <p:nvPr>
            <p:ph idx="1"/>
          </p:nvPr>
        </p:nvSpPr>
        <p:spPr>
          <a:xfrm>
            <a:off x="238811" y="955290"/>
            <a:ext cx="4394188" cy="5902710"/>
          </a:xfrm>
        </p:spPr>
        <p:txBody>
          <a:bodyPr>
            <a:noAutofit/>
          </a:bodyPr>
          <a:lstStyle/>
          <a:p>
            <a:pPr marL="0" indent="0">
              <a:lnSpc>
                <a:spcPct val="90000"/>
              </a:lnSpc>
              <a:buNone/>
            </a:pPr>
            <a:r>
              <a:rPr lang="en-US" altLang="ja-JP" sz="2000" smtClean="0">
                <a:latin typeface="Consolas"/>
                <a:cs typeface="Consolas"/>
              </a:rPr>
              <a:t>int main () {                     </a:t>
            </a:r>
          </a:p>
          <a:p>
            <a:pPr marL="0" indent="0">
              <a:lnSpc>
                <a:spcPct val="90000"/>
              </a:lnSpc>
              <a:buNone/>
            </a:pPr>
            <a:r>
              <a:rPr lang="en-US" altLang="ja-JP" sz="2000" smtClean="0">
                <a:latin typeface="Consolas"/>
                <a:cs typeface="Consolas"/>
              </a:rPr>
              <a:t>  int *p;                         </a:t>
            </a:r>
            <a:endParaRPr lang="en-US" altLang="ja-JP" sz="2000" baseline="-25000" smtClean="0">
              <a:latin typeface="Consolas"/>
              <a:cs typeface="Consolas"/>
            </a:endParaRPr>
          </a:p>
          <a:p>
            <a:pPr marL="0" indent="0">
              <a:lnSpc>
                <a:spcPct val="90000"/>
              </a:lnSpc>
              <a:buNone/>
            </a:pPr>
            <a:r>
              <a:rPr lang="en-US" altLang="ja-JP" sz="2000">
                <a:latin typeface="Consolas"/>
                <a:cs typeface="Consolas"/>
              </a:rPr>
              <a:t> </a:t>
            </a:r>
            <a:r>
              <a:rPr lang="en-US" altLang="ja-JP" sz="2000" smtClean="0">
                <a:latin typeface="Consolas"/>
                <a:cs typeface="Consolas"/>
              </a:rPr>
              <a:t> while (1) {</a:t>
            </a:r>
          </a:p>
          <a:p>
            <a:pPr marL="0" indent="0">
              <a:lnSpc>
                <a:spcPct val="90000"/>
              </a:lnSpc>
              <a:buNone/>
            </a:pPr>
            <a:r>
              <a:rPr lang="en-US" altLang="ja-JP" sz="2000">
                <a:latin typeface="Consolas"/>
                <a:cs typeface="Consolas"/>
              </a:rPr>
              <a:t> </a:t>
            </a:r>
            <a:r>
              <a:rPr lang="en-US" altLang="ja-JP" sz="2000" smtClean="0">
                <a:latin typeface="Consolas"/>
                <a:cs typeface="Consolas"/>
              </a:rPr>
              <a:t>  </a:t>
            </a:r>
            <a:r>
              <a:rPr lang="en-US" altLang="ja-JP" sz="2000" smtClean="0">
                <a:solidFill>
                  <a:srgbClr val="FF0000"/>
                </a:solidFill>
                <a:latin typeface="Consolas"/>
                <a:cs typeface="Consolas"/>
              </a:rPr>
              <a:t> p = malloc(sizeof(int))</a:t>
            </a:r>
            <a:r>
              <a:rPr lang="en-US" altLang="ja-JP" sz="2000" smtClean="0">
                <a:solidFill>
                  <a:srgbClr val="000000"/>
                </a:solidFill>
                <a:latin typeface="Consolas"/>
                <a:cs typeface="Consolas"/>
              </a:rPr>
              <a:t>;      </a:t>
            </a:r>
          </a:p>
          <a:p>
            <a:pPr marL="0" indent="0">
              <a:lnSpc>
                <a:spcPct val="90000"/>
              </a:lnSpc>
              <a:buNone/>
            </a:pPr>
            <a:r>
              <a:rPr lang="en-US" altLang="ja-JP" sz="2000" smtClean="0">
                <a:latin typeface="Consolas"/>
                <a:cs typeface="Consolas"/>
              </a:rPr>
              <a:t>    if (…) {</a:t>
            </a:r>
          </a:p>
          <a:p>
            <a:pPr marL="0" indent="0">
              <a:lnSpc>
                <a:spcPct val="90000"/>
              </a:lnSpc>
              <a:buNone/>
            </a:pPr>
            <a:endParaRPr lang="en-US" altLang="ja-JP" sz="2000" smtClean="0">
              <a:latin typeface="Consolas"/>
              <a:cs typeface="Consolas"/>
            </a:endParaRPr>
          </a:p>
          <a:p>
            <a:pPr marL="0" indent="0">
              <a:lnSpc>
                <a:spcPct val="90000"/>
              </a:lnSpc>
              <a:buNone/>
            </a:pPr>
            <a:r>
              <a:rPr lang="en-US" altLang="ja-JP" sz="2000" smtClean="0">
                <a:latin typeface="Consolas"/>
                <a:cs typeface="Consolas"/>
              </a:rPr>
              <a:t>      </a:t>
            </a:r>
            <a:r>
              <a:rPr lang="en-US" altLang="ja-JP" sz="2000" smtClean="0">
                <a:solidFill>
                  <a:srgbClr val="000000"/>
                </a:solidFill>
                <a:latin typeface="Consolas"/>
                <a:cs typeface="Consolas"/>
              </a:rPr>
              <a:t>break; </a:t>
            </a:r>
          </a:p>
          <a:p>
            <a:pPr marL="0" indent="0">
              <a:lnSpc>
                <a:spcPct val="90000"/>
              </a:lnSpc>
              <a:buNone/>
            </a:pPr>
            <a:r>
              <a:rPr lang="en-US" altLang="ja-JP" sz="2000">
                <a:latin typeface="Consolas"/>
                <a:cs typeface="Consolas"/>
              </a:rPr>
              <a:t> </a:t>
            </a:r>
            <a:r>
              <a:rPr lang="en-US" altLang="ja-JP" sz="2000" smtClean="0">
                <a:latin typeface="Consolas"/>
                <a:cs typeface="Consolas"/>
              </a:rPr>
              <a:t>   }                             </a:t>
            </a:r>
          </a:p>
          <a:p>
            <a:pPr marL="0" indent="0">
              <a:lnSpc>
                <a:spcPct val="90000"/>
              </a:lnSpc>
              <a:buNone/>
            </a:pPr>
            <a:r>
              <a:rPr lang="en-US" altLang="ja-JP" sz="2000" smtClean="0">
                <a:latin typeface="Consolas"/>
                <a:cs typeface="Consolas"/>
              </a:rPr>
              <a:t>    free(p);</a:t>
            </a:r>
          </a:p>
          <a:p>
            <a:pPr marL="0" indent="0">
              <a:lnSpc>
                <a:spcPct val="90000"/>
              </a:lnSpc>
              <a:buNone/>
            </a:pPr>
            <a:r>
              <a:rPr lang="en-US" altLang="ja-JP" sz="2000" smtClean="0">
                <a:latin typeface="Consolas"/>
                <a:cs typeface="Consolas"/>
              </a:rPr>
              <a:t>  }                               </a:t>
            </a:r>
          </a:p>
          <a:p>
            <a:pPr marL="0" indent="0">
              <a:lnSpc>
                <a:spcPct val="90000"/>
              </a:lnSpc>
              <a:buNone/>
            </a:pPr>
            <a:r>
              <a:rPr lang="en-US" altLang="ja-JP" sz="2000" smtClean="0">
                <a:latin typeface="Consolas"/>
                <a:cs typeface="Consolas"/>
              </a:rPr>
              <a:t>  </a:t>
            </a:r>
            <a:r>
              <a:rPr lang="en-US" altLang="ja-JP" sz="2000" smtClean="0">
                <a:solidFill>
                  <a:srgbClr val="000000"/>
                </a:solidFill>
                <a:latin typeface="Consolas"/>
                <a:cs typeface="Consolas"/>
              </a:rPr>
              <a:t>free(p); </a:t>
            </a:r>
          </a:p>
          <a:p>
            <a:pPr marL="0" indent="0">
              <a:lnSpc>
                <a:spcPct val="90000"/>
              </a:lnSpc>
              <a:buNone/>
            </a:pPr>
            <a:r>
              <a:rPr lang="en-US" altLang="ja-JP" sz="2000">
                <a:latin typeface="Consolas"/>
                <a:cs typeface="Consolas"/>
              </a:rPr>
              <a:t> </a:t>
            </a:r>
            <a:r>
              <a:rPr lang="en-US" altLang="ja-JP" sz="2000" smtClean="0">
                <a:latin typeface="Consolas"/>
                <a:cs typeface="Consolas"/>
              </a:rPr>
              <a:t> </a:t>
            </a:r>
          </a:p>
          <a:p>
            <a:pPr marL="0" indent="0">
              <a:lnSpc>
                <a:spcPct val="90000"/>
              </a:lnSpc>
              <a:buNone/>
            </a:pPr>
            <a:r>
              <a:rPr lang="en-US" altLang="ja-JP" sz="2000">
                <a:latin typeface="Consolas"/>
                <a:cs typeface="Consolas"/>
              </a:rPr>
              <a:t> </a:t>
            </a:r>
            <a:r>
              <a:rPr lang="en-US" altLang="ja-JP" sz="2000" smtClean="0">
                <a:latin typeface="Consolas"/>
                <a:cs typeface="Consolas"/>
              </a:rPr>
              <a:t> return 0;</a:t>
            </a:r>
          </a:p>
          <a:p>
            <a:pPr marL="0" indent="0">
              <a:lnSpc>
                <a:spcPct val="90000"/>
              </a:lnSpc>
              <a:buNone/>
            </a:pPr>
            <a:r>
              <a:rPr lang="en-US" altLang="ja-JP" sz="2000" smtClean="0">
                <a:latin typeface="Consolas"/>
                <a:cs typeface="Consolas"/>
              </a:rPr>
              <a:t>}</a:t>
            </a:r>
          </a:p>
        </p:txBody>
      </p:sp>
      <p:sp>
        <p:nvSpPr>
          <p:cNvPr id="18" name="線吹き出し 1 (枠付き) 17"/>
          <p:cNvSpPr/>
          <p:nvPr/>
        </p:nvSpPr>
        <p:spPr>
          <a:xfrm>
            <a:off x="4349121" y="1342652"/>
            <a:ext cx="2118264" cy="531508"/>
          </a:xfrm>
          <a:prstGeom prst="borderCallout1">
            <a:avLst>
              <a:gd name="adj1" fmla="val 54956"/>
              <a:gd name="adj2" fmla="val 719"/>
              <a:gd name="adj3" fmla="val 55375"/>
              <a:gd name="adj4" fmla="val -184248"/>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rgbClr val="000000"/>
                </a:solidFill>
                <a:latin typeface="Consolas"/>
                <a:cs typeface="Consolas"/>
              </a:rPr>
              <a:t>p:int ref</a:t>
            </a:r>
            <a:r>
              <a:rPr lang="en-US" altLang="ja-JP" sz="2000" baseline="-25000" smtClean="0">
                <a:solidFill>
                  <a:srgbClr val="000000"/>
                </a:solidFill>
                <a:latin typeface="Consolas"/>
                <a:cs typeface="Consolas"/>
              </a:rPr>
              <a:t>0</a:t>
            </a:r>
            <a:endParaRPr kumimoji="1" lang="ja-JP" altLang="en-US" sz="2000" baseline="-25000">
              <a:solidFill>
                <a:srgbClr val="000000"/>
              </a:solidFill>
              <a:latin typeface="Consolas"/>
              <a:cs typeface="Consolas"/>
            </a:endParaRPr>
          </a:p>
        </p:txBody>
      </p:sp>
      <p:sp>
        <p:nvSpPr>
          <p:cNvPr id="5" name="線吹き出し 1 (枠付き) 4"/>
          <p:cNvSpPr/>
          <p:nvPr/>
        </p:nvSpPr>
        <p:spPr>
          <a:xfrm>
            <a:off x="4349121" y="4045888"/>
            <a:ext cx="2118264" cy="531508"/>
          </a:xfrm>
          <a:prstGeom prst="borderCallout1">
            <a:avLst>
              <a:gd name="adj1" fmla="val 54956"/>
              <a:gd name="adj2" fmla="val 719"/>
              <a:gd name="adj3" fmla="val 50950"/>
              <a:gd name="adj4" fmla="val -18591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rgbClr val="FF0000"/>
                </a:solidFill>
                <a:latin typeface="Consolas"/>
                <a:cs typeface="Consolas"/>
              </a:rPr>
              <a:t>p:int ref</a:t>
            </a:r>
            <a:r>
              <a:rPr lang="en-US" altLang="ja-JP" sz="2000" baseline="-25000">
                <a:solidFill>
                  <a:srgbClr val="FF0000"/>
                </a:solidFill>
                <a:latin typeface="Consolas"/>
                <a:cs typeface="Consolas"/>
              </a:rPr>
              <a:t>1</a:t>
            </a:r>
            <a:endParaRPr kumimoji="1" lang="ja-JP" altLang="en-US" sz="2000" baseline="-25000">
              <a:solidFill>
                <a:srgbClr val="FF0000"/>
              </a:solidFill>
              <a:latin typeface="Consolas"/>
              <a:cs typeface="Consolas"/>
            </a:endParaRPr>
          </a:p>
        </p:txBody>
      </p:sp>
      <p:sp>
        <p:nvSpPr>
          <p:cNvPr id="6" name="線吹き出し 1 (枠付き) 5"/>
          <p:cNvSpPr/>
          <p:nvPr/>
        </p:nvSpPr>
        <p:spPr>
          <a:xfrm>
            <a:off x="4360880" y="4731328"/>
            <a:ext cx="2118264" cy="531508"/>
          </a:xfrm>
          <a:prstGeom prst="borderCallout1">
            <a:avLst>
              <a:gd name="adj1" fmla="val 54956"/>
              <a:gd name="adj2" fmla="val 719"/>
              <a:gd name="adj3" fmla="val 50950"/>
              <a:gd name="adj4" fmla="val -18591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rgbClr val="000000"/>
                </a:solidFill>
                <a:latin typeface="Consolas"/>
                <a:cs typeface="Consolas"/>
              </a:rPr>
              <a:t>p:int ref</a:t>
            </a:r>
            <a:r>
              <a:rPr lang="en-US" altLang="ja-JP" sz="2000" baseline="-25000" smtClean="0">
                <a:solidFill>
                  <a:srgbClr val="000000"/>
                </a:solidFill>
                <a:latin typeface="Consolas"/>
                <a:cs typeface="Consolas"/>
              </a:rPr>
              <a:t>0</a:t>
            </a:r>
            <a:endParaRPr kumimoji="1" lang="ja-JP" altLang="en-US" sz="2000" baseline="-25000">
              <a:solidFill>
                <a:srgbClr val="000000"/>
              </a:solidFill>
              <a:latin typeface="Consolas"/>
              <a:cs typeface="Consolas"/>
            </a:endParaRPr>
          </a:p>
        </p:txBody>
      </p:sp>
      <p:sp>
        <p:nvSpPr>
          <p:cNvPr id="7" name="線吹き出し 1 (枠付き) 6"/>
          <p:cNvSpPr/>
          <p:nvPr/>
        </p:nvSpPr>
        <p:spPr>
          <a:xfrm>
            <a:off x="4349121" y="2044390"/>
            <a:ext cx="2118264" cy="531508"/>
          </a:xfrm>
          <a:prstGeom prst="borderCallout1">
            <a:avLst>
              <a:gd name="adj1" fmla="val 54956"/>
              <a:gd name="adj2" fmla="val 719"/>
              <a:gd name="adj3" fmla="val 50950"/>
              <a:gd name="adj4" fmla="val -18591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rgbClr val="000000"/>
                </a:solidFill>
                <a:latin typeface="Consolas"/>
                <a:cs typeface="Consolas"/>
              </a:rPr>
              <a:t>p:int ref</a:t>
            </a:r>
            <a:r>
              <a:rPr lang="en-US" altLang="ja-JP" sz="2000" baseline="-25000">
                <a:solidFill>
                  <a:srgbClr val="000000"/>
                </a:solidFill>
                <a:latin typeface="Consolas"/>
                <a:cs typeface="Consolas"/>
              </a:rPr>
              <a:t>1</a:t>
            </a:r>
            <a:endParaRPr kumimoji="1" lang="ja-JP" altLang="en-US" sz="2000" baseline="-25000">
              <a:solidFill>
                <a:srgbClr val="000000"/>
              </a:solidFill>
              <a:latin typeface="Consolas"/>
              <a:cs typeface="Consolas"/>
            </a:endParaRPr>
          </a:p>
        </p:txBody>
      </p:sp>
      <p:sp>
        <p:nvSpPr>
          <p:cNvPr id="8" name="線吹き出し 1 (枠付き) 7"/>
          <p:cNvSpPr/>
          <p:nvPr/>
        </p:nvSpPr>
        <p:spPr>
          <a:xfrm>
            <a:off x="4360880" y="2673031"/>
            <a:ext cx="2118264" cy="531508"/>
          </a:xfrm>
          <a:prstGeom prst="borderCallout1">
            <a:avLst>
              <a:gd name="adj1" fmla="val 54956"/>
              <a:gd name="adj2" fmla="val 719"/>
              <a:gd name="adj3" fmla="val 50950"/>
              <a:gd name="adj4" fmla="val -18591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chemeClr val="tx1"/>
                </a:solidFill>
                <a:latin typeface="Consolas"/>
                <a:cs typeface="Consolas"/>
              </a:rPr>
              <a:t>p:int ref</a:t>
            </a:r>
            <a:r>
              <a:rPr lang="en-US" altLang="ja-JP" sz="2000" baseline="-25000">
                <a:solidFill>
                  <a:schemeClr val="tx1"/>
                </a:solidFill>
                <a:latin typeface="Consolas"/>
                <a:cs typeface="Consolas"/>
              </a:rPr>
              <a:t>1</a:t>
            </a:r>
            <a:endParaRPr kumimoji="1" lang="ja-JP" altLang="en-US" sz="2000" baseline="-25000">
              <a:solidFill>
                <a:schemeClr val="tx1"/>
              </a:solidFill>
              <a:latin typeface="Consolas"/>
              <a:cs typeface="Consolas"/>
            </a:endParaRPr>
          </a:p>
        </p:txBody>
      </p:sp>
      <p:sp>
        <p:nvSpPr>
          <p:cNvPr id="4" name="正方形/長方形 3"/>
          <p:cNvSpPr/>
          <p:nvPr/>
        </p:nvSpPr>
        <p:spPr>
          <a:xfrm>
            <a:off x="6581371" y="2044390"/>
            <a:ext cx="2424715" cy="531508"/>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rgbClr val="FF0000"/>
                </a:solidFill>
                <a:latin typeface="Consolas"/>
                <a:cs typeface="Consolas"/>
              </a:rPr>
              <a:t>Γ</a:t>
            </a:r>
            <a:r>
              <a:rPr lang="en-US" altLang="ja-JP" sz="2000" baseline="-25000" smtClean="0">
                <a:solidFill>
                  <a:srgbClr val="FF0000"/>
                </a:solidFill>
                <a:latin typeface="Consolas"/>
                <a:cs typeface="Consolas"/>
              </a:rPr>
              <a:t>B </a:t>
            </a:r>
            <a:r>
              <a:rPr lang="en-US" altLang="ja-JP" sz="2000" smtClean="0">
                <a:solidFill>
                  <a:srgbClr val="FF0000"/>
                </a:solidFill>
                <a:latin typeface="Consolas"/>
                <a:cs typeface="Consolas"/>
              </a:rPr>
              <a:t>= p:int ref</a:t>
            </a:r>
            <a:r>
              <a:rPr lang="en-US" altLang="ja-JP" sz="2000" baseline="-25000" smtClean="0">
                <a:solidFill>
                  <a:srgbClr val="FF0000"/>
                </a:solidFill>
                <a:latin typeface="Consolas"/>
                <a:cs typeface="Consolas"/>
              </a:rPr>
              <a:t>1</a:t>
            </a:r>
            <a:endParaRPr kumimoji="1" lang="ja-JP" altLang="en-US" sz="2000" baseline="-25000">
              <a:solidFill>
                <a:srgbClr val="FF0000"/>
              </a:solidFill>
              <a:latin typeface="Consolas"/>
              <a:cs typeface="Consolas"/>
            </a:endParaRPr>
          </a:p>
        </p:txBody>
      </p:sp>
    </p:spTree>
    <p:extLst>
      <p:ext uri="{BB962C8B-B14F-4D97-AF65-F5344CB8AC3E}">
        <p14:creationId xmlns:p14="http://schemas.microsoft.com/office/powerpoint/2010/main" val="1700102786"/>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プログラム例</a:t>
            </a:r>
            <a:endParaRPr kumimoji="1" lang="ja-JP" altLang="en-US"/>
          </a:p>
        </p:txBody>
      </p:sp>
      <p:sp>
        <p:nvSpPr>
          <p:cNvPr id="3" name="コンテンツ プレースホルダー 2"/>
          <p:cNvSpPr>
            <a:spLocks noGrp="1"/>
          </p:cNvSpPr>
          <p:nvPr>
            <p:ph idx="1"/>
          </p:nvPr>
        </p:nvSpPr>
        <p:spPr>
          <a:xfrm>
            <a:off x="238811" y="955290"/>
            <a:ext cx="4394188" cy="5902710"/>
          </a:xfrm>
        </p:spPr>
        <p:txBody>
          <a:bodyPr>
            <a:noAutofit/>
          </a:bodyPr>
          <a:lstStyle/>
          <a:p>
            <a:pPr marL="0" indent="0">
              <a:lnSpc>
                <a:spcPct val="90000"/>
              </a:lnSpc>
              <a:buNone/>
            </a:pPr>
            <a:r>
              <a:rPr lang="en-US" altLang="ja-JP" sz="2000" smtClean="0">
                <a:latin typeface="Consolas"/>
                <a:cs typeface="Consolas"/>
              </a:rPr>
              <a:t>int main () {                     </a:t>
            </a:r>
          </a:p>
          <a:p>
            <a:pPr marL="0" indent="0">
              <a:lnSpc>
                <a:spcPct val="90000"/>
              </a:lnSpc>
              <a:buNone/>
            </a:pPr>
            <a:r>
              <a:rPr lang="en-US" altLang="ja-JP" sz="2000" smtClean="0">
                <a:latin typeface="Consolas"/>
                <a:cs typeface="Consolas"/>
              </a:rPr>
              <a:t>  int *p;                         </a:t>
            </a:r>
            <a:endParaRPr lang="en-US" altLang="ja-JP" sz="2000" baseline="-25000" smtClean="0">
              <a:latin typeface="Consolas"/>
              <a:cs typeface="Consolas"/>
            </a:endParaRPr>
          </a:p>
          <a:p>
            <a:pPr marL="0" indent="0">
              <a:lnSpc>
                <a:spcPct val="90000"/>
              </a:lnSpc>
              <a:buNone/>
            </a:pPr>
            <a:r>
              <a:rPr lang="en-US" altLang="ja-JP" sz="2000">
                <a:latin typeface="Consolas"/>
                <a:cs typeface="Consolas"/>
              </a:rPr>
              <a:t> </a:t>
            </a:r>
            <a:r>
              <a:rPr lang="en-US" altLang="ja-JP" sz="2000" smtClean="0">
                <a:latin typeface="Consolas"/>
                <a:cs typeface="Consolas"/>
              </a:rPr>
              <a:t> while (1) {</a:t>
            </a:r>
          </a:p>
          <a:p>
            <a:pPr marL="0" indent="0">
              <a:lnSpc>
                <a:spcPct val="90000"/>
              </a:lnSpc>
              <a:buNone/>
            </a:pPr>
            <a:r>
              <a:rPr lang="en-US" altLang="ja-JP" sz="2000">
                <a:latin typeface="Consolas"/>
                <a:cs typeface="Consolas"/>
              </a:rPr>
              <a:t> </a:t>
            </a:r>
            <a:r>
              <a:rPr lang="en-US" altLang="ja-JP" sz="2000" smtClean="0">
                <a:latin typeface="Consolas"/>
                <a:cs typeface="Consolas"/>
              </a:rPr>
              <a:t>  </a:t>
            </a:r>
            <a:r>
              <a:rPr lang="en-US" altLang="ja-JP" sz="2000" smtClean="0">
                <a:solidFill>
                  <a:srgbClr val="FF0000"/>
                </a:solidFill>
                <a:latin typeface="Consolas"/>
                <a:cs typeface="Consolas"/>
              </a:rPr>
              <a:t> </a:t>
            </a:r>
            <a:r>
              <a:rPr lang="en-US" altLang="ja-JP" sz="2000" smtClean="0">
                <a:solidFill>
                  <a:srgbClr val="000000"/>
                </a:solidFill>
                <a:latin typeface="Consolas"/>
                <a:cs typeface="Consolas"/>
              </a:rPr>
              <a:t>p = malloc(sizeof(int));      </a:t>
            </a:r>
          </a:p>
          <a:p>
            <a:pPr marL="0" indent="0">
              <a:lnSpc>
                <a:spcPct val="90000"/>
              </a:lnSpc>
              <a:buNone/>
            </a:pPr>
            <a:r>
              <a:rPr lang="en-US" altLang="ja-JP" sz="2000" smtClean="0">
                <a:latin typeface="Consolas"/>
                <a:cs typeface="Consolas"/>
              </a:rPr>
              <a:t>    if (…) {</a:t>
            </a:r>
          </a:p>
          <a:p>
            <a:pPr marL="0" indent="0">
              <a:lnSpc>
                <a:spcPct val="90000"/>
              </a:lnSpc>
              <a:buNone/>
            </a:pPr>
            <a:endParaRPr lang="en-US" altLang="ja-JP" sz="2000" smtClean="0">
              <a:latin typeface="Consolas"/>
              <a:cs typeface="Consolas"/>
            </a:endParaRPr>
          </a:p>
          <a:p>
            <a:pPr marL="0" indent="0">
              <a:lnSpc>
                <a:spcPct val="90000"/>
              </a:lnSpc>
              <a:buNone/>
            </a:pPr>
            <a:r>
              <a:rPr lang="en-US" altLang="ja-JP" sz="2000" smtClean="0">
                <a:latin typeface="Consolas"/>
                <a:cs typeface="Consolas"/>
              </a:rPr>
              <a:t>      </a:t>
            </a:r>
            <a:r>
              <a:rPr lang="en-US" altLang="ja-JP" sz="2000" smtClean="0">
                <a:solidFill>
                  <a:srgbClr val="FF0000"/>
                </a:solidFill>
                <a:latin typeface="Consolas"/>
                <a:cs typeface="Consolas"/>
              </a:rPr>
              <a:t>break; </a:t>
            </a:r>
          </a:p>
          <a:p>
            <a:pPr marL="0" indent="0">
              <a:lnSpc>
                <a:spcPct val="90000"/>
              </a:lnSpc>
              <a:buNone/>
            </a:pPr>
            <a:r>
              <a:rPr lang="en-US" altLang="ja-JP" sz="2000">
                <a:latin typeface="Consolas"/>
                <a:cs typeface="Consolas"/>
              </a:rPr>
              <a:t> </a:t>
            </a:r>
            <a:r>
              <a:rPr lang="en-US" altLang="ja-JP" sz="2000" smtClean="0">
                <a:latin typeface="Consolas"/>
                <a:cs typeface="Consolas"/>
              </a:rPr>
              <a:t>   }                             </a:t>
            </a:r>
          </a:p>
          <a:p>
            <a:pPr marL="0" indent="0">
              <a:lnSpc>
                <a:spcPct val="90000"/>
              </a:lnSpc>
              <a:buNone/>
            </a:pPr>
            <a:r>
              <a:rPr lang="en-US" altLang="ja-JP" sz="2000" smtClean="0">
                <a:latin typeface="Consolas"/>
                <a:cs typeface="Consolas"/>
              </a:rPr>
              <a:t>    free(p);</a:t>
            </a:r>
          </a:p>
          <a:p>
            <a:pPr marL="0" indent="0">
              <a:lnSpc>
                <a:spcPct val="90000"/>
              </a:lnSpc>
              <a:buNone/>
            </a:pPr>
            <a:r>
              <a:rPr lang="en-US" altLang="ja-JP" sz="2000" smtClean="0">
                <a:latin typeface="Consolas"/>
                <a:cs typeface="Consolas"/>
              </a:rPr>
              <a:t>  }                               </a:t>
            </a:r>
          </a:p>
          <a:p>
            <a:pPr marL="0" indent="0">
              <a:lnSpc>
                <a:spcPct val="90000"/>
              </a:lnSpc>
              <a:buNone/>
            </a:pPr>
            <a:r>
              <a:rPr lang="en-US" altLang="ja-JP" sz="2000" smtClean="0">
                <a:latin typeface="Consolas"/>
                <a:cs typeface="Consolas"/>
              </a:rPr>
              <a:t>  </a:t>
            </a:r>
            <a:r>
              <a:rPr lang="en-US" altLang="ja-JP" sz="2000" smtClean="0">
                <a:solidFill>
                  <a:srgbClr val="000000"/>
                </a:solidFill>
                <a:latin typeface="Consolas"/>
                <a:cs typeface="Consolas"/>
              </a:rPr>
              <a:t>free(p); </a:t>
            </a:r>
          </a:p>
          <a:p>
            <a:pPr marL="0" indent="0">
              <a:lnSpc>
                <a:spcPct val="90000"/>
              </a:lnSpc>
              <a:buNone/>
            </a:pPr>
            <a:r>
              <a:rPr lang="en-US" altLang="ja-JP" sz="2000">
                <a:latin typeface="Consolas"/>
                <a:cs typeface="Consolas"/>
              </a:rPr>
              <a:t> </a:t>
            </a:r>
            <a:r>
              <a:rPr lang="en-US" altLang="ja-JP" sz="2000" smtClean="0">
                <a:latin typeface="Consolas"/>
                <a:cs typeface="Consolas"/>
              </a:rPr>
              <a:t> </a:t>
            </a:r>
          </a:p>
          <a:p>
            <a:pPr marL="0" indent="0">
              <a:lnSpc>
                <a:spcPct val="90000"/>
              </a:lnSpc>
              <a:buNone/>
            </a:pPr>
            <a:r>
              <a:rPr lang="en-US" altLang="ja-JP" sz="2000">
                <a:latin typeface="Consolas"/>
                <a:cs typeface="Consolas"/>
              </a:rPr>
              <a:t> </a:t>
            </a:r>
            <a:r>
              <a:rPr lang="en-US" altLang="ja-JP" sz="2000" smtClean="0">
                <a:latin typeface="Consolas"/>
                <a:cs typeface="Consolas"/>
              </a:rPr>
              <a:t> return 0;</a:t>
            </a:r>
          </a:p>
          <a:p>
            <a:pPr marL="0" indent="0">
              <a:lnSpc>
                <a:spcPct val="90000"/>
              </a:lnSpc>
              <a:buNone/>
            </a:pPr>
            <a:r>
              <a:rPr lang="en-US" altLang="ja-JP" sz="2000" smtClean="0">
                <a:latin typeface="Consolas"/>
                <a:cs typeface="Consolas"/>
              </a:rPr>
              <a:t>}</a:t>
            </a:r>
          </a:p>
        </p:txBody>
      </p:sp>
      <p:sp>
        <p:nvSpPr>
          <p:cNvPr id="18" name="線吹き出し 1 (枠付き) 17"/>
          <p:cNvSpPr/>
          <p:nvPr/>
        </p:nvSpPr>
        <p:spPr>
          <a:xfrm>
            <a:off x="4349121" y="1342652"/>
            <a:ext cx="2118264" cy="531508"/>
          </a:xfrm>
          <a:prstGeom prst="borderCallout1">
            <a:avLst>
              <a:gd name="adj1" fmla="val 54956"/>
              <a:gd name="adj2" fmla="val 719"/>
              <a:gd name="adj3" fmla="val 55375"/>
              <a:gd name="adj4" fmla="val -184248"/>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rgbClr val="000000"/>
                </a:solidFill>
                <a:latin typeface="Consolas"/>
                <a:cs typeface="Consolas"/>
              </a:rPr>
              <a:t>p:int ref</a:t>
            </a:r>
            <a:r>
              <a:rPr lang="en-US" altLang="ja-JP" sz="2000" baseline="-25000" smtClean="0">
                <a:solidFill>
                  <a:srgbClr val="000000"/>
                </a:solidFill>
                <a:latin typeface="Consolas"/>
                <a:cs typeface="Consolas"/>
              </a:rPr>
              <a:t>0</a:t>
            </a:r>
            <a:endParaRPr kumimoji="1" lang="ja-JP" altLang="en-US" sz="2000" baseline="-25000">
              <a:solidFill>
                <a:srgbClr val="000000"/>
              </a:solidFill>
              <a:latin typeface="Consolas"/>
              <a:cs typeface="Consolas"/>
            </a:endParaRPr>
          </a:p>
        </p:txBody>
      </p:sp>
      <p:sp>
        <p:nvSpPr>
          <p:cNvPr id="5" name="線吹き出し 1 (枠付き) 4"/>
          <p:cNvSpPr/>
          <p:nvPr/>
        </p:nvSpPr>
        <p:spPr>
          <a:xfrm>
            <a:off x="4349121" y="4045888"/>
            <a:ext cx="2118264" cy="531508"/>
          </a:xfrm>
          <a:prstGeom prst="borderCallout1">
            <a:avLst>
              <a:gd name="adj1" fmla="val 54956"/>
              <a:gd name="adj2" fmla="val 719"/>
              <a:gd name="adj3" fmla="val 50950"/>
              <a:gd name="adj4" fmla="val -18591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rgbClr val="FF0000"/>
                </a:solidFill>
                <a:latin typeface="Consolas"/>
                <a:cs typeface="Consolas"/>
              </a:rPr>
              <a:t>p:int ref</a:t>
            </a:r>
            <a:r>
              <a:rPr lang="en-US" altLang="ja-JP" sz="2000" baseline="-25000">
                <a:solidFill>
                  <a:srgbClr val="FF0000"/>
                </a:solidFill>
                <a:latin typeface="Consolas"/>
                <a:cs typeface="Consolas"/>
              </a:rPr>
              <a:t>1</a:t>
            </a:r>
            <a:endParaRPr kumimoji="1" lang="ja-JP" altLang="en-US" sz="2000" baseline="-25000">
              <a:solidFill>
                <a:srgbClr val="FF0000"/>
              </a:solidFill>
              <a:latin typeface="Consolas"/>
              <a:cs typeface="Consolas"/>
            </a:endParaRPr>
          </a:p>
        </p:txBody>
      </p:sp>
      <p:sp>
        <p:nvSpPr>
          <p:cNvPr id="6" name="線吹き出し 1 (枠付き) 5"/>
          <p:cNvSpPr/>
          <p:nvPr/>
        </p:nvSpPr>
        <p:spPr>
          <a:xfrm>
            <a:off x="4360880" y="4731328"/>
            <a:ext cx="2118264" cy="531508"/>
          </a:xfrm>
          <a:prstGeom prst="borderCallout1">
            <a:avLst>
              <a:gd name="adj1" fmla="val 54956"/>
              <a:gd name="adj2" fmla="val 719"/>
              <a:gd name="adj3" fmla="val 50950"/>
              <a:gd name="adj4" fmla="val -18591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rgbClr val="000000"/>
                </a:solidFill>
                <a:latin typeface="Consolas"/>
                <a:cs typeface="Consolas"/>
              </a:rPr>
              <a:t>p:int ref</a:t>
            </a:r>
            <a:r>
              <a:rPr lang="en-US" altLang="ja-JP" sz="2000" baseline="-25000" smtClean="0">
                <a:solidFill>
                  <a:srgbClr val="000000"/>
                </a:solidFill>
                <a:latin typeface="Consolas"/>
                <a:cs typeface="Consolas"/>
              </a:rPr>
              <a:t>0</a:t>
            </a:r>
            <a:endParaRPr kumimoji="1" lang="ja-JP" altLang="en-US" sz="2000" baseline="-25000">
              <a:solidFill>
                <a:srgbClr val="000000"/>
              </a:solidFill>
              <a:latin typeface="Consolas"/>
              <a:cs typeface="Consolas"/>
            </a:endParaRPr>
          </a:p>
        </p:txBody>
      </p:sp>
      <p:sp>
        <p:nvSpPr>
          <p:cNvPr id="7" name="線吹き出し 1 (枠付き) 6"/>
          <p:cNvSpPr/>
          <p:nvPr/>
        </p:nvSpPr>
        <p:spPr>
          <a:xfrm>
            <a:off x="4349121" y="2044390"/>
            <a:ext cx="2118264" cy="531508"/>
          </a:xfrm>
          <a:prstGeom prst="borderCallout1">
            <a:avLst>
              <a:gd name="adj1" fmla="val 54956"/>
              <a:gd name="adj2" fmla="val 719"/>
              <a:gd name="adj3" fmla="val 50950"/>
              <a:gd name="adj4" fmla="val -18591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rgbClr val="000000"/>
                </a:solidFill>
                <a:latin typeface="Consolas"/>
                <a:cs typeface="Consolas"/>
              </a:rPr>
              <a:t>p:int ref</a:t>
            </a:r>
            <a:r>
              <a:rPr lang="en-US" altLang="ja-JP" sz="2000" baseline="-25000">
                <a:solidFill>
                  <a:srgbClr val="000000"/>
                </a:solidFill>
                <a:latin typeface="Consolas"/>
                <a:cs typeface="Consolas"/>
              </a:rPr>
              <a:t>1</a:t>
            </a:r>
            <a:endParaRPr kumimoji="1" lang="ja-JP" altLang="en-US" sz="2000" baseline="-25000">
              <a:solidFill>
                <a:srgbClr val="000000"/>
              </a:solidFill>
              <a:latin typeface="Consolas"/>
              <a:cs typeface="Consolas"/>
            </a:endParaRPr>
          </a:p>
        </p:txBody>
      </p:sp>
      <p:sp>
        <p:nvSpPr>
          <p:cNvPr id="8" name="線吹き出し 1 (枠付き) 7"/>
          <p:cNvSpPr/>
          <p:nvPr/>
        </p:nvSpPr>
        <p:spPr>
          <a:xfrm>
            <a:off x="4360880" y="2673031"/>
            <a:ext cx="2118264" cy="531508"/>
          </a:xfrm>
          <a:prstGeom prst="borderCallout1">
            <a:avLst>
              <a:gd name="adj1" fmla="val 54956"/>
              <a:gd name="adj2" fmla="val 719"/>
              <a:gd name="adj3" fmla="val 50950"/>
              <a:gd name="adj4" fmla="val -18591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chemeClr val="tx1"/>
                </a:solidFill>
                <a:latin typeface="Consolas"/>
                <a:cs typeface="Consolas"/>
              </a:rPr>
              <a:t>p:int ref</a:t>
            </a:r>
            <a:r>
              <a:rPr lang="en-US" altLang="ja-JP" sz="2000" baseline="-25000">
                <a:solidFill>
                  <a:schemeClr val="tx1"/>
                </a:solidFill>
                <a:latin typeface="Consolas"/>
                <a:cs typeface="Consolas"/>
              </a:rPr>
              <a:t>1</a:t>
            </a:r>
            <a:endParaRPr kumimoji="1" lang="ja-JP" altLang="en-US" sz="2000" baseline="-25000">
              <a:solidFill>
                <a:schemeClr val="tx1"/>
              </a:solidFill>
              <a:latin typeface="Consolas"/>
              <a:cs typeface="Consolas"/>
            </a:endParaRPr>
          </a:p>
        </p:txBody>
      </p:sp>
      <p:sp>
        <p:nvSpPr>
          <p:cNvPr id="4" name="正方形/長方形 3"/>
          <p:cNvSpPr/>
          <p:nvPr/>
        </p:nvSpPr>
        <p:spPr>
          <a:xfrm>
            <a:off x="6581371" y="2044390"/>
            <a:ext cx="2424715" cy="531508"/>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rgbClr val="FF0000"/>
                </a:solidFill>
                <a:latin typeface="Consolas"/>
                <a:cs typeface="Consolas"/>
              </a:rPr>
              <a:t>Γ</a:t>
            </a:r>
            <a:r>
              <a:rPr lang="en-US" altLang="ja-JP" sz="2000" baseline="-25000" smtClean="0">
                <a:solidFill>
                  <a:srgbClr val="FF0000"/>
                </a:solidFill>
                <a:latin typeface="Consolas"/>
                <a:cs typeface="Consolas"/>
              </a:rPr>
              <a:t>B </a:t>
            </a:r>
            <a:r>
              <a:rPr lang="en-US" altLang="ja-JP" sz="2000" smtClean="0">
                <a:solidFill>
                  <a:srgbClr val="FF0000"/>
                </a:solidFill>
                <a:latin typeface="Consolas"/>
                <a:cs typeface="Consolas"/>
              </a:rPr>
              <a:t>= p:int ref</a:t>
            </a:r>
            <a:r>
              <a:rPr lang="en-US" altLang="ja-JP" sz="2000" baseline="-25000" smtClean="0">
                <a:solidFill>
                  <a:srgbClr val="FF0000"/>
                </a:solidFill>
                <a:latin typeface="Consolas"/>
                <a:cs typeface="Consolas"/>
              </a:rPr>
              <a:t>1</a:t>
            </a:r>
            <a:endParaRPr kumimoji="1" lang="ja-JP" altLang="en-US" sz="2000" baseline="-25000">
              <a:solidFill>
                <a:srgbClr val="FF0000"/>
              </a:solidFill>
              <a:latin typeface="Consolas"/>
              <a:cs typeface="Consolas"/>
            </a:endParaRPr>
          </a:p>
        </p:txBody>
      </p:sp>
      <p:sp>
        <p:nvSpPr>
          <p:cNvPr id="10" name="正方形/長方形 9"/>
          <p:cNvSpPr/>
          <p:nvPr/>
        </p:nvSpPr>
        <p:spPr>
          <a:xfrm>
            <a:off x="6581371" y="2663460"/>
            <a:ext cx="2424715" cy="531508"/>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rgbClr val="FF0000"/>
                </a:solidFill>
                <a:latin typeface="Consolas"/>
                <a:cs typeface="Consolas"/>
              </a:rPr>
              <a:t>Γ</a:t>
            </a:r>
            <a:r>
              <a:rPr lang="en-US" altLang="ja-JP" sz="2000" baseline="-25000" smtClean="0">
                <a:solidFill>
                  <a:srgbClr val="FF0000"/>
                </a:solidFill>
                <a:latin typeface="Consolas"/>
                <a:cs typeface="Consolas"/>
              </a:rPr>
              <a:t>B </a:t>
            </a:r>
            <a:r>
              <a:rPr lang="en-US" altLang="ja-JP" sz="2000" smtClean="0">
                <a:solidFill>
                  <a:srgbClr val="FF0000"/>
                </a:solidFill>
                <a:latin typeface="Consolas"/>
                <a:cs typeface="Consolas"/>
              </a:rPr>
              <a:t>= p:int ref</a:t>
            </a:r>
            <a:r>
              <a:rPr lang="en-US" altLang="ja-JP" sz="2000" baseline="-25000" smtClean="0">
                <a:solidFill>
                  <a:srgbClr val="FF0000"/>
                </a:solidFill>
                <a:latin typeface="Consolas"/>
                <a:cs typeface="Consolas"/>
              </a:rPr>
              <a:t>1</a:t>
            </a:r>
            <a:endParaRPr kumimoji="1" lang="ja-JP" altLang="en-US" sz="2000" baseline="-25000">
              <a:solidFill>
                <a:srgbClr val="FF0000"/>
              </a:solidFill>
              <a:latin typeface="Consolas"/>
              <a:cs typeface="Consolas"/>
            </a:endParaRPr>
          </a:p>
        </p:txBody>
      </p:sp>
    </p:spTree>
    <p:extLst>
      <p:ext uri="{BB962C8B-B14F-4D97-AF65-F5344CB8AC3E}">
        <p14:creationId xmlns:p14="http://schemas.microsoft.com/office/powerpoint/2010/main" val="198347813"/>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型付け規則の拡張</a:t>
            </a:r>
            <a:endParaRPr kumimoji="1" lang="ja-JP" altLang="en-US"/>
          </a:p>
        </p:txBody>
      </p:sp>
      <p:sp>
        <p:nvSpPr>
          <p:cNvPr id="3" name="コンテンツ プレースホルダー 2"/>
          <p:cNvSpPr>
            <a:spLocks noGrp="1"/>
          </p:cNvSpPr>
          <p:nvPr>
            <p:ph idx="1"/>
          </p:nvPr>
        </p:nvSpPr>
        <p:spPr/>
        <p:txBody>
          <a:bodyPr>
            <a:normAutofit/>
          </a:bodyPr>
          <a:lstStyle/>
          <a:p>
            <a:pPr marL="0" indent="0" algn="ctr">
              <a:buNone/>
            </a:pPr>
            <a:r>
              <a:rPr lang="en-US" altLang="ja-JP" sz="2800" smtClean="0">
                <a:latin typeface="Times"/>
                <a:cs typeface="Times"/>
              </a:rPr>
              <a:t>Γ’; Γ ├ s </a:t>
            </a:r>
            <a:r>
              <a:rPr lang="en-US" altLang="ja-JP" sz="2800" smtClean="0">
                <a:latin typeface="Times"/>
                <a:cs typeface="Times"/>
                <a:sym typeface="Wingdings"/>
              </a:rPr>
              <a:t></a:t>
            </a:r>
            <a:r>
              <a:rPr lang="en-US" altLang="ja-JP" sz="2800" smtClean="0">
                <a:latin typeface="Times"/>
                <a:cs typeface="Times"/>
              </a:rPr>
              <a:t> Γ</a:t>
            </a:r>
            <a:endParaRPr lang="en-US" altLang="ja-JP" sz="2800" baseline="-25000" smtClean="0">
              <a:latin typeface="Times"/>
              <a:cs typeface="Times"/>
            </a:endParaRPr>
          </a:p>
          <a:p>
            <a:pPr marL="0" indent="0" algn="ctr">
              <a:buNone/>
            </a:pPr>
            <a:r>
              <a:rPr lang="en-US" altLang="ja-JP" sz="2800" smtClean="0">
                <a:latin typeface="Times"/>
                <a:cs typeface="Times"/>
              </a:rPr>
              <a:t>Γ</a:t>
            </a:r>
            <a:r>
              <a:rPr lang="en-US" altLang="ja-JP" sz="2800" baseline="-25000" smtClean="0">
                <a:latin typeface="Times"/>
                <a:cs typeface="Times"/>
              </a:rPr>
              <a:t>B</a:t>
            </a:r>
            <a:r>
              <a:rPr lang="en-US" altLang="ja-JP" sz="2800" smtClean="0">
                <a:latin typeface="Times"/>
                <a:cs typeface="Times"/>
              </a:rPr>
              <a:t>; Γ├ loop{s} </a:t>
            </a:r>
            <a:r>
              <a:rPr lang="en-US" altLang="ja-JP" sz="2800" smtClean="0">
                <a:latin typeface="Times"/>
                <a:cs typeface="Times"/>
                <a:sym typeface="Wingdings"/>
              </a:rPr>
              <a:t></a:t>
            </a:r>
            <a:r>
              <a:rPr lang="en-US" altLang="ja-JP" sz="2800" smtClean="0">
                <a:latin typeface="Times"/>
                <a:cs typeface="Times"/>
              </a:rPr>
              <a:t> Γ’</a:t>
            </a:r>
          </a:p>
          <a:p>
            <a:pPr marL="0" indent="0" algn="ctr">
              <a:buNone/>
            </a:pPr>
            <a:endParaRPr lang="en-US" altLang="ja-JP" sz="2800">
              <a:latin typeface="Times"/>
              <a:cs typeface="Times"/>
            </a:endParaRPr>
          </a:p>
          <a:p>
            <a:pPr marL="0" indent="0" algn="ctr">
              <a:buNone/>
            </a:pPr>
            <a:endParaRPr lang="en-US" altLang="ja-JP" sz="2800" smtClean="0">
              <a:latin typeface="Times"/>
              <a:cs typeface="Times"/>
            </a:endParaRPr>
          </a:p>
          <a:p>
            <a:pPr marL="0" indent="0" algn="ctr">
              <a:buNone/>
            </a:pPr>
            <a:endParaRPr lang="en-US" altLang="ja-JP" sz="2800" smtClean="0">
              <a:latin typeface="Times"/>
              <a:cs typeface="Times"/>
            </a:endParaRPr>
          </a:p>
          <a:p>
            <a:pPr marL="0" indent="0" algn="ctr">
              <a:buNone/>
            </a:pPr>
            <a:endParaRPr lang="en-US" altLang="ja-JP" sz="2800" smtClean="0">
              <a:latin typeface="Times"/>
              <a:cs typeface="Times"/>
            </a:endParaRPr>
          </a:p>
          <a:p>
            <a:pPr marL="0" indent="0" algn="ctr">
              <a:buNone/>
            </a:pPr>
            <a:r>
              <a:rPr kumimoji="1" lang="en-US" altLang="ja-JP" sz="2800" smtClean="0">
                <a:latin typeface="Times"/>
                <a:cs typeface="Times"/>
              </a:rPr>
              <a:t>Γ; Γ ├ break </a:t>
            </a:r>
            <a:r>
              <a:rPr kumimoji="1" lang="en-US" altLang="ja-JP" sz="2800" smtClean="0">
                <a:latin typeface="Times"/>
                <a:cs typeface="Times"/>
                <a:sym typeface="Wingdings"/>
              </a:rPr>
              <a:t></a:t>
            </a:r>
            <a:r>
              <a:rPr kumimoji="1" lang="en-US" altLang="ja-JP" sz="2800" smtClean="0">
                <a:latin typeface="Times"/>
                <a:cs typeface="Times"/>
              </a:rPr>
              <a:t> Γ’’</a:t>
            </a:r>
          </a:p>
          <a:p>
            <a:pPr marL="0" indent="0" algn="ctr">
              <a:buNone/>
            </a:pPr>
            <a:endParaRPr lang="en-US" altLang="ja-JP" sz="2800">
              <a:latin typeface="Times"/>
              <a:cs typeface="Times"/>
            </a:endParaRPr>
          </a:p>
        </p:txBody>
      </p:sp>
      <p:cxnSp>
        <p:nvCxnSpPr>
          <p:cNvPr id="5" name="直線コネクタ 4"/>
          <p:cNvCxnSpPr/>
          <p:nvPr/>
        </p:nvCxnSpPr>
        <p:spPr>
          <a:xfrm>
            <a:off x="2348866" y="2162231"/>
            <a:ext cx="4349335"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直線コネクタ 6"/>
          <p:cNvCxnSpPr/>
          <p:nvPr/>
        </p:nvCxnSpPr>
        <p:spPr>
          <a:xfrm>
            <a:off x="2697283" y="4726010"/>
            <a:ext cx="382027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5339850"/>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型付け規則の拡張</a:t>
            </a:r>
            <a:endParaRPr kumimoji="1" lang="ja-JP" altLang="en-US"/>
          </a:p>
        </p:txBody>
      </p:sp>
      <p:sp>
        <p:nvSpPr>
          <p:cNvPr id="3" name="コンテンツ プレースホルダー 2"/>
          <p:cNvSpPr>
            <a:spLocks noGrp="1"/>
          </p:cNvSpPr>
          <p:nvPr>
            <p:ph idx="1"/>
          </p:nvPr>
        </p:nvSpPr>
        <p:spPr/>
        <p:txBody>
          <a:bodyPr>
            <a:normAutofit/>
          </a:bodyPr>
          <a:lstStyle/>
          <a:p>
            <a:pPr marL="0" indent="0" algn="ctr">
              <a:buNone/>
            </a:pPr>
            <a:r>
              <a:rPr lang="en-US" altLang="ja-JP" sz="2800" smtClean="0">
                <a:latin typeface="Times"/>
                <a:cs typeface="Times"/>
              </a:rPr>
              <a:t>Γ’; </a:t>
            </a:r>
            <a:r>
              <a:rPr lang="en-US" altLang="ja-JP" sz="2800" u="sng" smtClean="0">
                <a:solidFill>
                  <a:srgbClr val="FF0000"/>
                </a:solidFill>
                <a:latin typeface="Times"/>
                <a:cs typeface="Times"/>
              </a:rPr>
              <a:t>Γ</a:t>
            </a:r>
            <a:r>
              <a:rPr lang="en-US" altLang="ja-JP" sz="2800" smtClean="0">
                <a:latin typeface="Times"/>
                <a:cs typeface="Times"/>
              </a:rPr>
              <a:t> ├ s </a:t>
            </a:r>
            <a:r>
              <a:rPr lang="en-US" altLang="ja-JP" sz="2800" smtClean="0">
                <a:latin typeface="Times"/>
                <a:cs typeface="Times"/>
                <a:sym typeface="Wingdings"/>
              </a:rPr>
              <a:t></a:t>
            </a:r>
            <a:r>
              <a:rPr lang="en-US" altLang="ja-JP" sz="2800" smtClean="0">
                <a:latin typeface="Times"/>
                <a:cs typeface="Times"/>
              </a:rPr>
              <a:t> </a:t>
            </a:r>
            <a:r>
              <a:rPr lang="en-US" altLang="ja-JP" sz="2800" u="sng" smtClean="0">
                <a:solidFill>
                  <a:srgbClr val="FF0000"/>
                </a:solidFill>
                <a:latin typeface="Times"/>
                <a:cs typeface="Times"/>
              </a:rPr>
              <a:t>Γ</a:t>
            </a:r>
            <a:endParaRPr lang="en-US" altLang="ja-JP" sz="2800" u="sng" baseline="-25000" smtClean="0">
              <a:solidFill>
                <a:srgbClr val="FF0000"/>
              </a:solidFill>
              <a:latin typeface="Times"/>
              <a:cs typeface="Times"/>
            </a:endParaRPr>
          </a:p>
          <a:p>
            <a:pPr marL="0" indent="0" algn="ctr">
              <a:buNone/>
            </a:pPr>
            <a:r>
              <a:rPr lang="en-US" altLang="ja-JP" sz="2800" smtClean="0">
                <a:latin typeface="Times"/>
                <a:cs typeface="Times"/>
              </a:rPr>
              <a:t>Γ</a:t>
            </a:r>
            <a:r>
              <a:rPr lang="en-US" altLang="ja-JP" sz="2800" baseline="-25000" smtClean="0">
                <a:latin typeface="Times"/>
                <a:cs typeface="Times"/>
              </a:rPr>
              <a:t>B</a:t>
            </a:r>
            <a:r>
              <a:rPr lang="en-US" altLang="ja-JP" sz="2800" smtClean="0">
                <a:latin typeface="Times"/>
                <a:cs typeface="Times"/>
              </a:rPr>
              <a:t>; Γ├ loop{s} </a:t>
            </a:r>
            <a:r>
              <a:rPr lang="en-US" altLang="ja-JP" sz="2800" smtClean="0">
                <a:latin typeface="Times"/>
                <a:cs typeface="Times"/>
                <a:sym typeface="Wingdings"/>
              </a:rPr>
              <a:t></a:t>
            </a:r>
            <a:r>
              <a:rPr lang="en-US" altLang="ja-JP" sz="2800" smtClean="0">
                <a:latin typeface="Times"/>
                <a:cs typeface="Times"/>
              </a:rPr>
              <a:t> Γ’</a:t>
            </a:r>
          </a:p>
          <a:p>
            <a:pPr marL="0" indent="0" algn="ctr">
              <a:buNone/>
            </a:pPr>
            <a:endParaRPr lang="en-US" altLang="ja-JP" sz="2800">
              <a:latin typeface="Times"/>
              <a:cs typeface="Times"/>
            </a:endParaRPr>
          </a:p>
          <a:p>
            <a:pPr marL="0" indent="0" algn="ctr">
              <a:buNone/>
            </a:pPr>
            <a:endParaRPr lang="en-US" altLang="ja-JP" sz="2800" smtClean="0">
              <a:latin typeface="Times"/>
              <a:cs typeface="Times"/>
            </a:endParaRPr>
          </a:p>
          <a:p>
            <a:pPr marL="0" indent="0" algn="ctr">
              <a:buNone/>
            </a:pPr>
            <a:endParaRPr lang="en-US" altLang="ja-JP" sz="2800" smtClean="0">
              <a:latin typeface="Times"/>
              <a:cs typeface="Times"/>
            </a:endParaRPr>
          </a:p>
          <a:p>
            <a:pPr marL="0" indent="0" algn="ctr">
              <a:buNone/>
            </a:pPr>
            <a:endParaRPr lang="en-US" altLang="ja-JP" sz="2800" smtClean="0">
              <a:latin typeface="Times"/>
              <a:cs typeface="Times"/>
            </a:endParaRPr>
          </a:p>
          <a:p>
            <a:pPr marL="0" indent="0" algn="ctr">
              <a:buNone/>
            </a:pPr>
            <a:r>
              <a:rPr kumimoji="1" lang="en-US" altLang="ja-JP" sz="2800" smtClean="0">
                <a:latin typeface="Times"/>
                <a:cs typeface="Times"/>
              </a:rPr>
              <a:t>Γ; Γ ├ break </a:t>
            </a:r>
            <a:r>
              <a:rPr kumimoji="1" lang="en-US" altLang="ja-JP" sz="2800" smtClean="0">
                <a:latin typeface="Times"/>
                <a:cs typeface="Times"/>
                <a:sym typeface="Wingdings"/>
              </a:rPr>
              <a:t></a:t>
            </a:r>
            <a:r>
              <a:rPr kumimoji="1" lang="en-US" altLang="ja-JP" sz="2800" smtClean="0">
                <a:latin typeface="Times"/>
                <a:cs typeface="Times"/>
              </a:rPr>
              <a:t> Γ’’</a:t>
            </a:r>
          </a:p>
          <a:p>
            <a:pPr marL="0" indent="0" algn="ctr">
              <a:buNone/>
            </a:pPr>
            <a:endParaRPr lang="en-US" altLang="ja-JP" sz="2800">
              <a:latin typeface="Times"/>
              <a:cs typeface="Times"/>
            </a:endParaRPr>
          </a:p>
        </p:txBody>
      </p:sp>
      <p:cxnSp>
        <p:nvCxnSpPr>
          <p:cNvPr id="5" name="直線コネクタ 4"/>
          <p:cNvCxnSpPr/>
          <p:nvPr/>
        </p:nvCxnSpPr>
        <p:spPr>
          <a:xfrm>
            <a:off x="2348866" y="2162231"/>
            <a:ext cx="4349335"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直線コネクタ 6"/>
          <p:cNvCxnSpPr/>
          <p:nvPr/>
        </p:nvCxnSpPr>
        <p:spPr>
          <a:xfrm>
            <a:off x="2697283" y="4726008"/>
            <a:ext cx="382027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正方形/長方形 8"/>
          <p:cNvSpPr/>
          <p:nvPr/>
        </p:nvSpPr>
        <p:spPr>
          <a:xfrm>
            <a:off x="5272794" y="2963195"/>
            <a:ext cx="3771780" cy="116731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テキスト ボックス 9"/>
          <p:cNvSpPr txBox="1"/>
          <p:nvPr/>
        </p:nvSpPr>
        <p:spPr>
          <a:xfrm>
            <a:off x="5272794" y="2984299"/>
            <a:ext cx="4207972" cy="1200328"/>
          </a:xfrm>
          <a:prstGeom prst="rect">
            <a:avLst/>
          </a:prstGeom>
          <a:noFill/>
        </p:spPr>
        <p:txBody>
          <a:bodyPr wrap="square" rtlCol="0">
            <a:spAutoFit/>
          </a:bodyPr>
          <a:lstStyle/>
          <a:p>
            <a:r>
              <a:rPr kumimoji="1" lang="en-US" altLang="ja-JP" sz="2400" smtClean="0"/>
              <a:t>S</a:t>
            </a:r>
            <a:r>
              <a:rPr kumimoji="1" lang="ja-JP" altLang="en-US" sz="2400" smtClean="0"/>
              <a:t>を繰り返し実行するため，</a:t>
            </a:r>
            <a:endParaRPr kumimoji="1" lang="en-US" altLang="ja-JP" sz="2400" smtClean="0"/>
          </a:p>
          <a:p>
            <a:r>
              <a:rPr lang="ja-JP" altLang="en-US" sz="2400" smtClean="0"/>
              <a:t>実行前と実行後の所有権が</a:t>
            </a:r>
            <a:endParaRPr lang="en-US" altLang="ja-JP" sz="2400" smtClean="0"/>
          </a:p>
          <a:p>
            <a:r>
              <a:rPr lang="ja-JP" altLang="en-US" sz="2400" smtClean="0"/>
              <a:t>等しくないといけない</a:t>
            </a:r>
            <a:endParaRPr kumimoji="1" lang="ja-JP" altLang="en-US" sz="2400"/>
          </a:p>
        </p:txBody>
      </p:sp>
      <p:cxnSp>
        <p:nvCxnSpPr>
          <p:cNvPr id="12" name="直線コネクタ 11"/>
          <p:cNvCxnSpPr/>
          <p:nvPr/>
        </p:nvCxnSpPr>
        <p:spPr>
          <a:xfrm flipV="1">
            <a:off x="5272794" y="2039602"/>
            <a:ext cx="218096" cy="92359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直線コネクタ 13"/>
          <p:cNvCxnSpPr/>
          <p:nvPr/>
        </p:nvCxnSpPr>
        <p:spPr>
          <a:xfrm flipH="1" flipV="1">
            <a:off x="4220801" y="2039602"/>
            <a:ext cx="1051993" cy="92359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505601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型付け規則の拡張</a:t>
            </a:r>
            <a:endParaRPr kumimoji="1" lang="ja-JP" altLang="en-US"/>
          </a:p>
        </p:txBody>
      </p:sp>
      <p:sp>
        <p:nvSpPr>
          <p:cNvPr id="3" name="コンテンツ プレースホルダー 2"/>
          <p:cNvSpPr>
            <a:spLocks noGrp="1"/>
          </p:cNvSpPr>
          <p:nvPr>
            <p:ph idx="1"/>
          </p:nvPr>
        </p:nvSpPr>
        <p:spPr/>
        <p:txBody>
          <a:bodyPr>
            <a:normAutofit/>
          </a:bodyPr>
          <a:lstStyle/>
          <a:p>
            <a:pPr marL="0" indent="0" algn="ctr">
              <a:buNone/>
            </a:pPr>
            <a:r>
              <a:rPr lang="en-US" altLang="ja-JP" sz="2800" u="sng" smtClean="0">
                <a:solidFill>
                  <a:srgbClr val="FF0000"/>
                </a:solidFill>
                <a:latin typeface="Times"/>
                <a:cs typeface="Times"/>
              </a:rPr>
              <a:t>Γ’</a:t>
            </a:r>
            <a:r>
              <a:rPr lang="en-US" altLang="ja-JP" sz="2800" smtClean="0">
                <a:latin typeface="Times"/>
                <a:cs typeface="Times"/>
              </a:rPr>
              <a:t>; </a:t>
            </a:r>
            <a:r>
              <a:rPr lang="en-US" altLang="ja-JP" sz="2800" smtClean="0">
                <a:solidFill>
                  <a:srgbClr val="000000"/>
                </a:solidFill>
                <a:latin typeface="Times"/>
                <a:cs typeface="Times"/>
              </a:rPr>
              <a:t>Γ</a:t>
            </a:r>
            <a:r>
              <a:rPr lang="en-US" altLang="ja-JP" sz="2800" smtClean="0">
                <a:latin typeface="Times"/>
                <a:cs typeface="Times"/>
              </a:rPr>
              <a:t> ├ s </a:t>
            </a:r>
            <a:r>
              <a:rPr lang="en-US" altLang="ja-JP" sz="2800" smtClean="0">
                <a:latin typeface="Times"/>
                <a:cs typeface="Times"/>
                <a:sym typeface="Wingdings"/>
              </a:rPr>
              <a:t></a:t>
            </a:r>
            <a:r>
              <a:rPr lang="en-US" altLang="ja-JP" sz="2800" smtClean="0">
                <a:latin typeface="Times"/>
                <a:cs typeface="Times"/>
              </a:rPr>
              <a:t> Γ</a:t>
            </a:r>
            <a:endParaRPr lang="en-US" altLang="ja-JP" sz="2800" baseline="-25000" smtClean="0">
              <a:latin typeface="Times"/>
              <a:cs typeface="Times"/>
            </a:endParaRPr>
          </a:p>
          <a:p>
            <a:pPr marL="0" indent="0" algn="ctr">
              <a:buNone/>
            </a:pPr>
            <a:r>
              <a:rPr lang="en-US" altLang="ja-JP" sz="2800" smtClean="0">
                <a:latin typeface="Times"/>
                <a:cs typeface="Times"/>
              </a:rPr>
              <a:t>Γ</a:t>
            </a:r>
            <a:r>
              <a:rPr lang="en-US" altLang="ja-JP" sz="2800" baseline="-25000" smtClean="0">
                <a:latin typeface="Times"/>
                <a:cs typeface="Times"/>
              </a:rPr>
              <a:t>B</a:t>
            </a:r>
            <a:r>
              <a:rPr lang="en-US" altLang="ja-JP" sz="2800" smtClean="0">
                <a:latin typeface="Times"/>
                <a:cs typeface="Times"/>
              </a:rPr>
              <a:t>; Γ├ loop{s} </a:t>
            </a:r>
            <a:r>
              <a:rPr lang="en-US" altLang="ja-JP" sz="2800" smtClean="0">
                <a:latin typeface="Times"/>
                <a:cs typeface="Times"/>
                <a:sym typeface="Wingdings"/>
              </a:rPr>
              <a:t></a:t>
            </a:r>
            <a:r>
              <a:rPr lang="en-US" altLang="ja-JP" sz="2800" smtClean="0">
                <a:latin typeface="Times"/>
                <a:cs typeface="Times"/>
              </a:rPr>
              <a:t> </a:t>
            </a:r>
            <a:r>
              <a:rPr lang="en-US" altLang="ja-JP" sz="2800" u="sng" smtClean="0">
                <a:solidFill>
                  <a:srgbClr val="FF0000"/>
                </a:solidFill>
                <a:latin typeface="Times"/>
                <a:cs typeface="Times"/>
              </a:rPr>
              <a:t>Γ’</a:t>
            </a:r>
          </a:p>
          <a:p>
            <a:pPr marL="0" indent="0" algn="ctr">
              <a:buNone/>
            </a:pPr>
            <a:endParaRPr lang="en-US" altLang="ja-JP" sz="2800">
              <a:latin typeface="Times"/>
              <a:cs typeface="Times"/>
            </a:endParaRPr>
          </a:p>
          <a:p>
            <a:pPr marL="0" indent="0" algn="ctr">
              <a:buNone/>
            </a:pPr>
            <a:endParaRPr lang="en-US" altLang="ja-JP" sz="2800" smtClean="0">
              <a:latin typeface="Times"/>
              <a:cs typeface="Times"/>
            </a:endParaRPr>
          </a:p>
          <a:p>
            <a:pPr marL="0" indent="0" algn="ctr">
              <a:buNone/>
            </a:pPr>
            <a:endParaRPr lang="en-US" altLang="ja-JP" sz="2800" smtClean="0">
              <a:latin typeface="Times"/>
              <a:cs typeface="Times"/>
            </a:endParaRPr>
          </a:p>
          <a:p>
            <a:pPr marL="0" indent="0" algn="ctr">
              <a:buNone/>
            </a:pPr>
            <a:endParaRPr lang="en-US" altLang="ja-JP" sz="2800" smtClean="0">
              <a:latin typeface="Times"/>
              <a:cs typeface="Times"/>
            </a:endParaRPr>
          </a:p>
          <a:p>
            <a:pPr marL="0" indent="0" algn="ctr">
              <a:buNone/>
            </a:pPr>
            <a:r>
              <a:rPr kumimoji="1" lang="en-US" altLang="ja-JP" sz="2800" smtClean="0">
                <a:latin typeface="Times"/>
                <a:cs typeface="Times"/>
              </a:rPr>
              <a:t>Γ; Γ ├ break </a:t>
            </a:r>
            <a:r>
              <a:rPr kumimoji="1" lang="en-US" altLang="ja-JP" sz="2800" smtClean="0">
                <a:latin typeface="Times"/>
                <a:cs typeface="Times"/>
                <a:sym typeface="Wingdings"/>
              </a:rPr>
              <a:t></a:t>
            </a:r>
            <a:r>
              <a:rPr kumimoji="1" lang="en-US" altLang="ja-JP" sz="2800" smtClean="0">
                <a:latin typeface="Times"/>
                <a:cs typeface="Times"/>
              </a:rPr>
              <a:t> Γ’’</a:t>
            </a:r>
          </a:p>
          <a:p>
            <a:pPr marL="0" indent="0" algn="ctr">
              <a:buNone/>
            </a:pPr>
            <a:endParaRPr lang="en-US" altLang="ja-JP" sz="2800">
              <a:latin typeface="Times"/>
              <a:cs typeface="Times"/>
            </a:endParaRPr>
          </a:p>
        </p:txBody>
      </p:sp>
      <p:cxnSp>
        <p:nvCxnSpPr>
          <p:cNvPr id="5" name="直線コネクタ 4"/>
          <p:cNvCxnSpPr/>
          <p:nvPr/>
        </p:nvCxnSpPr>
        <p:spPr>
          <a:xfrm>
            <a:off x="2348866" y="2162231"/>
            <a:ext cx="4349335"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直線コネクタ 6"/>
          <p:cNvCxnSpPr/>
          <p:nvPr/>
        </p:nvCxnSpPr>
        <p:spPr>
          <a:xfrm>
            <a:off x="2697283" y="4726008"/>
            <a:ext cx="382027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正方形/長方形 8"/>
          <p:cNvSpPr/>
          <p:nvPr/>
        </p:nvSpPr>
        <p:spPr>
          <a:xfrm>
            <a:off x="5272794" y="2963195"/>
            <a:ext cx="3771780" cy="116731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テキスト ボックス 9"/>
          <p:cNvSpPr txBox="1"/>
          <p:nvPr/>
        </p:nvSpPr>
        <p:spPr>
          <a:xfrm>
            <a:off x="5272794" y="2971472"/>
            <a:ext cx="4118168" cy="1200328"/>
          </a:xfrm>
          <a:prstGeom prst="rect">
            <a:avLst/>
          </a:prstGeom>
          <a:noFill/>
        </p:spPr>
        <p:txBody>
          <a:bodyPr wrap="square" rtlCol="0">
            <a:spAutoFit/>
          </a:bodyPr>
          <a:lstStyle/>
          <a:p>
            <a:r>
              <a:rPr lang="ja-JP" altLang="en-US" sz="2400" smtClean="0"/>
              <a:t>ループの中を実行する際に，</a:t>
            </a:r>
            <a:endParaRPr lang="en-US" altLang="ja-JP" sz="2400" smtClean="0"/>
          </a:p>
          <a:p>
            <a:r>
              <a:rPr kumimoji="1" lang="ja-JP" altLang="en-US" sz="2400" smtClean="0"/>
              <a:t>ループ終了後の</a:t>
            </a:r>
            <a:r>
              <a:rPr lang="ja-JP" altLang="en-US" sz="2400" smtClean="0"/>
              <a:t>所有権</a:t>
            </a:r>
            <a:r>
              <a:rPr kumimoji="1" lang="ja-JP" altLang="en-US" sz="2400" smtClean="0"/>
              <a:t>を</a:t>
            </a:r>
            <a:endParaRPr kumimoji="1" lang="en-US" altLang="ja-JP" sz="2400" smtClean="0"/>
          </a:p>
          <a:p>
            <a:r>
              <a:rPr lang="ja-JP" altLang="en-US" sz="2400" smtClean="0"/>
              <a:t>記録しておく</a:t>
            </a:r>
            <a:endParaRPr kumimoji="1" lang="en-US" altLang="ja-JP" sz="2400" smtClean="0"/>
          </a:p>
        </p:txBody>
      </p:sp>
      <p:cxnSp>
        <p:nvCxnSpPr>
          <p:cNvPr id="12" name="直線コネクタ 11"/>
          <p:cNvCxnSpPr/>
          <p:nvPr/>
        </p:nvCxnSpPr>
        <p:spPr>
          <a:xfrm flipV="1">
            <a:off x="5272794" y="2578364"/>
            <a:ext cx="667118" cy="38483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直線コネクタ 13"/>
          <p:cNvCxnSpPr/>
          <p:nvPr/>
        </p:nvCxnSpPr>
        <p:spPr>
          <a:xfrm flipH="1" flipV="1">
            <a:off x="3681975" y="2039602"/>
            <a:ext cx="1590820" cy="92359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286079"/>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型付け規則の拡張</a:t>
            </a:r>
            <a:endParaRPr kumimoji="1" lang="ja-JP" altLang="en-US"/>
          </a:p>
        </p:txBody>
      </p:sp>
      <p:sp>
        <p:nvSpPr>
          <p:cNvPr id="3" name="コンテンツ プレースホルダー 2"/>
          <p:cNvSpPr>
            <a:spLocks noGrp="1"/>
          </p:cNvSpPr>
          <p:nvPr>
            <p:ph idx="1"/>
          </p:nvPr>
        </p:nvSpPr>
        <p:spPr/>
        <p:txBody>
          <a:bodyPr>
            <a:normAutofit/>
          </a:bodyPr>
          <a:lstStyle/>
          <a:p>
            <a:pPr marL="0" indent="0" algn="ctr">
              <a:buNone/>
            </a:pPr>
            <a:r>
              <a:rPr lang="en-US" altLang="ja-JP" sz="2800" smtClean="0">
                <a:solidFill>
                  <a:srgbClr val="000000"/>
                </a:solidFill>
                <a:latin typeface="Times"/>
                <a:cs typeface="Times"/>
              </a:rPr>
              <a:t>Γ’</a:t>
            </a:r>
            <a:r>
              <a:rPr lang="en-US" altLang="ja-JP" sz="2800" smtClean="0">
                <a:latin typeface="Times"/>
                <a:cs typeface="Times"/>
              </a:rPr>
              <a:t>; </a:t>
            </a:r>
            <a:r>
              <a:rPr lang="en-US" altLang="ja-JP" sz="2800" smtClean="0">
                <a:solidFill>
                  <a:srgbClr val="000000"/>
                </a:solidFill>
                <a:latin typeface="Times"/>
                <a:cs typeface="Times"/>
              </a:rPr>
              <a:t>Γ</a:t>
            </a:r>
            <a:r>
              <a:rPr lang="en-US" altLang="ja-JP" sz="2800" smtClean="0">
                <a:latin typeface="Times"/>
                <a:cs typeface="Times"/>
              </a:rPr>
              <a:t> ├ s </a:t>
            </a:r>
            <a:r>
              <a:rPr lang="en-US" altLang="ja-JP" sz="2800" smtClean="0">
                <a:latin typeface="Times"/>
                <a:cs typeface="Times"/>
                <a:sym typeface="Wingdings"/>
              </a:rPr>
              <a:t></a:t>
            </a:r>
            <a:r>
              <a:rPr lang="en-US" altLang="ja-JP" sz="2800" smtClean="0">
                <a:latin typeface="Times"/>
                <a:cs typeface="Times"/>
              </a:rPr>
              <a:t> Γ</a:t>
            </a:r>
            <a:endParaRPr lang="en-US" altLang="ja-JP" sz="2800" baseline="-25000" smtClean="0">
              <a:latin typeface="Times"/>
              <a:cs typeface="Times"/>
            </a:endParaRPr>
          </a:p>
          <a:p>
            <a:pPr marL="0" indent="0" algn="ctr">
              <a:buNone/>
            </a:pPr>
            <a:r>
              <a:rPr lang="en-US" altLang="ja-JP" sz="2800" smtClean="0">
                <a:latin typeface="Times"/>
                <a:cs typeface="Times"/>
              </a:rPr>
              <a:t>Γ</a:t>
            </a:r>
            <a:r>
              <a:rPr lang="en-US" altLang="ja-JP" sz="2800" baseline="-25000" smtClean="0">
                <a:latin typeface="Times"/>
                <a:cs typeface="Times"/>
              </a:rPr>
              <a:t>B</a:t>
            </a:r>
            <a:r>
              <a:rPr lang="en-US" altLang="ja-JP" sz="2800" smtClean="0">
                <a:latin typeface="Times"/>
                <a:cs typeface="Times"/>
              </a:rPr>
              <a:t>; Γ├ loop{s} </a:t>
            </a:r>
            <a:r>
              <a:rPr lang="en-US" altLang="ja-JP" sz="2800" smtClean="0">
                <a:latin typeface="Times"/>
                <a:cs typeface="Times"/>
                <a:sym typeface="Wingdings"/>
              </a:rPr>
              <a:t></a:t>
            </a:r>
            <a:r>
              <a:rPr lang="en-US" altLang="ja-JP" sz="2800" smtClean="0">
                <a:latin typeface="Times"/>
                <a:cs typeface="Times"/>
              </a:rPr>
              <a:t> Γ’</a:t>
            </a:r>
          </a:p>
          <a:p>
            <a:pPr marL="0" indent="0" algn="ctr">
              <a:buNone/>
            </a:pPr>
            <a:endParaRPr lang="en-US" altLang="ja-JP" sz="2800">
              <a:latin typeface="Times"/>
              <a:cs typeface="Times"/>
            </a:endParaRPr>
          </a:p>
          <a:p>
            <a:pPr marL="0" indent="0" algn="ctr">
              <a:buNone/>
            </a:pPr>
            <a:endParaRPr lang="en-US" altLang="ja-JP" sz="2800" smtClean="0">
              <a:latin typeface="Times"/>
              <a:cs typeface="Times"/>
            </a:endParaRPr>
          </a:p>
          <a:p>
            <a:pPr marL="0" indent="0" algn="ctr">
              <a:buNone/>
            </a:pPr>
            <a:endParaRPr lang="en-US" altLang="ja-JP" sz="2800" smtClean="0">
              <a:latin typeface="Times"/>
              <a:cs typeface="Times"/>
            </a:endParaRPr>
          </a:p>
          <a:p>
            <a:pPr marL="0" indent="0" algn="ctr">
              <a:buNone/>
            </a:pPr>
            <a:endParaRPr lang="en-US" altLang="ja-JP" sz="2800" smtClean="0">
              <a:latin typeface="Times"/>
              <a:cs typeface="Times"/>
            </a:endParaRPr>
          </a:p>
          <a:p>
            <a:pPr marL="0" indent="0" algn="ctr">
              <a:buNone/>
            </a:pPr>
            <a:r>
              <a:rPr kumimoji="1" lang="en-US" altLang="ja-JP" sz="2800" u="sng" smtClean="0">
                <a:solidFill>
                  <a:srgbClr val="FF0000"/>
                </a:solidFill>
                <a:latin typeface="Times"/>
                <a:cs typeface="Times"/>
              </a:rPr>
              <a:t>Γ</a:t>
            </a:r>
            <a:r>
              <a:rPr kumimoji="1" lang="en-US" altLang="ja-JP" sz="2800" smtClean="0">
                <a:latin typeface="Times"/>
                <a:cs typeface="Times"/>
              </a:rPr>
              <a:t>; </a:t>
            </a:r>
            <a:r>
              <a:rPr kumimoji="1" lang="en-US" altLang="ja-JP" sz="2800" u="sng" smtClean="0">
                <a:solidFill>
                  <a:srgbClr val="FF0000"/>
                </a:solidFill>
                <a:latin typeface="Times"/>
                <a:cs typeface="Times"/>
              </a:rPr>
              <a:t>Γ</a:t>
            </a:r>
            <a:r>
              <a:rPr kumimoji="1" lang="en-US" altLang="ja-JP" sz="2800" smtClean="0">
                <a:latin typeface="Times"/>
                <a:cs typeface="Times"/>
              </a:rPr>
              <a:t> ├ break </a:t>
            </a:r>
            <a:r>
              <a:rPr kumimoji="1" lang="en-US" altLang="ja-JP" sz="2800" smtClean="0">
                <a:latin typeface="Times"/>
                <a:cs typeface="Times"/>
                <a:sym typeface="Wingdings"/>
              </a:rPr>
              <a:t></a:t>
            </a:r>
            <a:r>
              <a:rPr kumimoji="1" lang="en-US" altLang="ja-JP" sz="2800" smtClean="0">
                <a:latin typeface="Times"/>
                <a:cs typeface="Times"/>
              </a:rPr>
              <a:t> Γ’’</a:t>
            </a:r>
          </a:p>
          <a:p>
            <a:pPr marL="0" indent="0" algn="ctr">
              <a:buNone/>
            </a:pPr>
            <a:endParaRPr lang="en-US" altLang="ja-JP" sz="2800">
              <a:latin typeface="Times"/>
              <a:cs typeface="Times"/>
            </a:endParaRPr>
          </a:p>
        </p:txBody>
      </p:sp>
      <p:cxnSp>
        <p:nvCxnSpPr>
          <p:cNvPr id="5" name="直線コネクタ 4"/>
          <p:cNvCxnSpPr/>
          <p:nvPr/>
        </p:nvCxnSpPr>
        <p:spPr>
          <a:xfrm>
            <a:off x="2348866" y="2162231"/>
            <a:ext cx="4349335"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直線コネクタ 6"/>
          <p:cNvCxnSpPr/>
          <p:nvPr/>
        </p:nvCxnSpPr>
        <p:spPr>
          <a:xfrm>
            <a:off x="2697283" y="4726008"/>
            <a:ext cx="382027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正方形/長方形 8"/>
          <p:cNvSpPr/>
          <p:nvPr/>
        </p:nvSpPr>
        <p:spPr>
          <a:xfrm>
            <a:off x="5041869" y="5387627"/>
            <a:ext cx="4002705" cy="116731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テキスト ボックス 9"/>
          <p:cNvSpPr txBox="1"/>
          <p:nvPr/>
        </p:nvSpPr>
        <p:spPr>
          <a:xfrm>
            <a:off x="5016209" y="5361971"/>
            <a:ext cx="4400409" cy="1200328"/>
          </a:xfrm>
          <a:prstGeom prst="rect">
            <a:avLst/>
          </a:prstGeom>
          <a:noFill/>
        </p:spPr>
        <p:txBody>
          <a:bodyPr wrap="square" rtlCol="0">
            <a:spAutoFit/>
          </a:bodyPr>
          <a:lstStyle/>
          <a:p>
            <a:r>
              <a:rPr kumimoji="1" lang="en-US" altLang="ja-JP" sz="2400" smtClean="0"/>
              <a:t>break</a:t>
            </a:r>
            <a:r>
              <a:rPr kumimoji="1" lang="ja-JP" altLang="en-US" sz="2400" smtClean="0"/>
              <a:t>実行前の所有権と</a:t>
            </a:r>
            <a:endParaRPr kumimoji="1" lang="en-US" altLang="ja-JP" sz="2400" smtClean="0"/>
          </a:p>
          <a:p>
            <a:r>
              <a:rPr lang="ja-JP" altLang="en-US" sz="2400" smtClean="0"/>
              <a:t>ループを抜けた後の所有権が</a:t>
            </a:r>
            <a:endParaRPr lang="en-US" altLang="ja-JP" sz="2400" smtClean="0"/>
          </a:p>
          <a:p>
            <a:r>
              <a:rPr kumimoji="1" lang="ja-JP" altLang="en-US" sz="2400" smtClean="0"/>
              <a:t>等しくないといけない</a:t>
            </a:r>
            <a:endParaRPr kumimoji="1" lang="en-US" altLang="ja-JP" sz="2400" smtClean="0"/>
          </a:p>
        </p:txBody>
      </p:sp>
      <p:cxnSp>
        <p:nvCxnSpPr>
          <p:cNvPr id="12" name="直線コネクタ 11"/>
          <p:cNvCxnSpPr/>
          <p:nvPr/>
        </p:nvCxnSpPr>
        <p:spPr>
          <a:xfrm>
            <a:off x="3681975" y="5131073"/>
            <a:ext cx="1359894" cy="25655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直線コネクタ 13"/>
          <p:cNvCxnSpPr/>
          <p:nvPr/>
        </p:nvCxnSpPr>
        <p:spPr>
          <a:xfrm flipH="1" flipV="1">
            <a:off x="3168808" y="5131073"/>
            <a:ext cx="1873061" cy="25655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4034490"/>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型付け規則の拡張</a:t>
            </a:r>
            <a:endParaRPr kumimoji="1" lang="ja-JP" altLang="en-US"/>
          </a:p>
        </p:txBody>
      </p:sp>
      <p:sp>
        <p:nvSpPr>
          <p:cNvPr id="3" name="コンテンツ プレースホルダー 2"/>
          <p:cNvSpPr>
            <a:spLocks noGrp="1"/>
          </p:cNvSpPr>
          <p:nvPr>
            <p:ph idx="1"/>
          </p:nvPr>
        </p:nvSpPr>
        <p:spPr/>
        <p:txBody>
          <a:bodyPr>
            <a:normAutofit/>
          </a:bodyPr>
          <a:lstStyle/>
          <a:p>
            <a:pPr marL="0" indent="0" algn="ctr">
              <a:buNone/>
            </a:pPr>
            <a:r>
              <a:rPr lang="en-US" altLang="ja-JP" sz="2800" smtClean="0">
                <a:solidFill>
                  <a:srgbClr val="000000"/>
                </a:solidFill>
                <a:latin typeface="Times"/>
                <a:cs typeface="Times"/>
              </a:rPr>
              <a:t>Γ’</a:t>
            </a:r>
            <a:r>
              <a:rPr lang="en-US" altLang="ja-JP" sz="2800" smtClean="0">
                <a:latin typeface="Times"/>
                <a:cs typeface="Times"/>
              </a:rPr>
              <a:t>; </a:t>
            </a:r>
            <a:r>
              <a:rPr lang="en-US" altLang="ja-JP" sz="2800" smtClean="0">
                <a:solidFill>
                  <a:srgbClr val="000000"/>
                </a:solidFill>
                <a:latin typeface="Times"/>
                <a:cs typeface="Times"/>
              </a:rPr>
              <a:t>Γ</a:t>
            </a:r>
            <a:r>
              <a:rPr lang="en-US" altLang="ja-JP" sz="2800" smtClean="0">
                <a:latin typeface="Times"/>
                <a:cs typeface="Times"/>
              </a:rPr>
              <a:t> ├ s </a:t>
            </a:r>
            <a:r>
              <a:rPr lang="en-US" altLang="ja-JP" sz="2800" smtClean="0">
                <a:latin typeface="Times"/>
                <a:cs typeface="Times"/>
                <a:sym typeface="Wingdings"/>
              </a:rPr>
              <a:t></a:t>
            </a:r>
            <a:r>
              <a:rPr lang="en-US" altLang="ja-JP" sz="2800" smtClean="0">
                <a:latin typeface="Times"/>
                <a:cs typeface="Times"/>
              </a:rPr>
              <a:t> Γ</a:t>
            </a:r>
            <a:endParaRPr lang="en-US" altLang="ja-JP" sz="2800" baseline="-25000" smtClean="0">
              <a:latin typeface="Times"/>
              <a:cs typeface="Times"/>
            </a:endParaRPr>
          </a:p>
          <a:p>
            <a:pPr marL="0" indent="0" algn="ctr">
              <a:buNone/>
            </a:pPr>
            <a:r>
              <a:rPr lang="en-US" altLang="ja-JP" sz="2800" smtClean="0">
                <a:latin typeface="Times"/>
                <a:cs typeface="Times"/>
              </a:rPr>
              <a:t>Γ</a:t>
            </a:r>
            <a:r>
              <a:rPr lang="en-US" altLang="ja-JP" sz="2800" baseline="-25000" smtClean="0">
                <a:latin typeface="Times"/>
                <a:cs typeface="Times"/>
              </a:rPr>
              <a:t>B</a:t>
            </a:r>
            <a:r>
              <a:rPr lang="en-US" altLang="ja-JP" sz="2800" smtClean="0">
                <a:latin typeface="Times"/>
                <a:cs typeface="Times"/>
              </a:rPr>
              <a:t>; Γ├ loop{s} </a:t>
            </a:r>
            <a:r>
              <a:rPr lang="en-US" altLang="ja-JP" sz="2800" smtClean="0">
                <a:latin typeface="Times"/>
                <a:cs typeface="Times"/>
                <a:sym typeface="Wingdings"/>
              </a:rPr>
              <a:t></a:t>
            </a:r>
            <a:r>
              <a:rPr lang="en-US" altLang="ja-JP" sz="2800" smtClean="0">
                <a:latin typeface="Times"/>
                <a:cs typeface="Times"/>
              </a:rPr>
              <a:t> Γ’</a:t>
            </a:r>
          </a:p>
          <a:p>
            <a:pPr marL="0" indent="0" algn="ctr">
              <a:buNone/>
            </a:pPr>
            <a:endParaRPr lang="en-US" altLang="ja-JP" sz="2800">
              <a:latin typeface="Times"/>
              <a:cs typeface="Times"/>
            </a:endParaRPr>
          </a:p>
          <a:p>
            <a:pPr marL="0" indent="0" algn="ctr">
              <a:buNone/>
            </a:pPr>
            <a:endParaRPr lang="en-US" altLang="ja-JP" sz="2800" smtClean="0">
              <a:latin typeface="Times"/>
              <a:cs typeface="Times"/>
            </a:endParaRPr>
          </a:p>
          <a:p>
            <a:pPr marL="0" indent="0" algn="ctr">
              <a:buNone/>
            </a:pPr>
            <a:endParaRPr lang="en-US" altLang="ja-JP" sz="2800" smtClean="0">
              <a:latin typeface="Times"/>
              <a:cs typeface="Times"/>
            </a:endParaRPr>
          </a:p>
          <a:p>
            <a:pPr marL="0" indent="0" algn="ctr">
              <a:buNone/>
            </a:pPr>
            <a:endParaRPr lang="en-US" altLang="ja-JP" sz="2800" smtClean="0">
              <a:latin typeface="Times"/>
              <a:cs typeface="Times"/>
            </a:endParaRPr>
          </a:p>
          <a:p>
            <a:pPr marL="0" indent="0" algn="ctr">
              <a:buNone/>
            </a:pPr>
            <a:r>
              <a:rPr kumimoji="1" lang="en-US" altLang="ja-JP" sz="2800" smtClean="0">
                <a:latin typeface="Times"/>
                <a:cs typeface="Times"/>
              </a:rPr>
              <a:t>Γ; </a:t>
            </a:r>
            <a:r>
              <a:rPr kumimoji="1" lang="en-US" altLang="ja-JP" sz="2800" smtClean="0">
                <a:solidFill>
                  <a:srgbClr val="000000"/>
                </a:solidFill>
                <a:latin typeface="Times"/>
                <a:cs typeface="Times"/>
              </a:rPr>
              <a:t>Γ</a:t>
            </a:r>
            <a:r>
              <a:rPr kumimoji="1" lang="en-US" altLang="ja-JP" sz="2800" smtClean="0">
                <a:latin typeface="Times"/>
                <a:cs typeface="Times"/>
              </a:rPr>
              <a:t> ├ break </a:t>
            </a:r>
            <a:r>
              <a:rPr kumimoji="1" lang="en-US" altLang="ja-JP" sz="2800" smtClean="0">
                <a:latin typeface="Times"/>
                <a:cs typeface="Times"/>
                <a:sym typeface="Wingdings"/>
              </a:rPr>
              <a:t></a:t>
            </a:r>
            <a:r>
              <a:rPr kumimoji="1" lang="en-US" altLang="ja-JP" sz="2800" smtClean="0">
                <a:latin typeface="Times"/>
                <a:cs typeface="Times"/>
              </a:rPr>
              <a:t> </a:t>
            </a:r>
            <a:r>
              <a:rPr kumimoji="1" lang="en-US" altLang="ja-JP" sz="2800" u="sng" smtClean="0">
                <a:solidFill>
                  <a:srgbClr val="FF0000"/>
                </a:solidFill>
                <a:latin typeface="Times"/>
                <a:cs typeface="Times"/>
              </a:rPr>
              <a:t>Γ’’</a:t>
            </a:r>
          </a:p>
          <a:p>
            <a:pPr marL="0" indent="0" algn="ctr">
              <a:buNone/>
            </a:pPr>
            <a:endParaRPr lang="en-US" altLang="ja-JP" sz="2800">
              <a:latin typeface="Times"/>
              <a:cs typeface="Times"/>
            </a:endParaRPr>
          </a:p>
        </p:txBody>
      </p:sp>
      <p:cxnSp>
        <p:nvCxnSpPr>
          <p:cNvPr id="5" name="直線コネクタ 4"/>
          <p:cNvCxnSpPr/>
          <p:nvPr/>
        </p:nvCxnSpPr>
        <p:spPr>
          <a:xfrm>
            <a:off x="2348866" y="2162231"/>
            <a:ext cx="4349335"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直線コネクタ 6"/>
          <p:cNvCxnSpPr/>
          <p:nvPr/>
        </p:nvCxnSpPr>
        <p:spPr>
          <a:xfrm>
            <a:off x="2697283" y="4726008"/>
            <a:ext cx="382027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正方形/長方形 8"/>
          <p:cNvSpPr/>
          <p:nvPr/>
        </p:nvSpPr>
        <p:spPr>
          <a:xfrm>
            <a:off x="5025832" y="5387627"/>
            <a:ext cx="4018742" cy="116731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テキスト ボックス 9"/>
          <p:cNvSpPr txBox="1"/>
          <p:nvPr/>
        </p:nvSpPr>
        <p:spPr>
          <a:xfrm>
            <a:off x="5025832" y="5387627"/>
            <a:ext cx="4118168" cy="1200328"/>
          </a:xfrm>
          <a:prstGeom prst="rect">
            <a:avLst/>
          </a:prstGeom>
          <a:noFill/>
        </p:spPr>
        <p:txBody>
          <a:bodyPr wrap="square" rtlCol="0">
            <a:spAutoFit/>
          </a:bodyPr>
          <a:lstStyle/>
          <a:p>
            <a:r>
              <a:rPr kumimoji="1" lang="en-US" altLang="ja-JP" sz="2400" smtClean="0"/>
              <a:t>break</a:t>
            </a:r>
            <a:r>
              <a:rPr kumimoji="1" lang="ja-JP" altLang="en-US" sz="2400" smtClean="0"/>
              <a:t>以降の命令は実行されないため，所有権は任意の値をとれる</a:t>
            </a:r>
            <a:endParaRPr kumimoji="1" lang="en-US" altLang="ja-JP" sz="2400" smtClean="0"/>
          </a:p>
        </p:txBody>
      </p:sp>
      <p:cxnSp>
        <p:nvCxnSpPr>
          <p:cNvPr id="12" name="直線コネクタ 11"/>
          <p:cNvCxnSpPr/>
          <p:nvPr/>
        </p:nvCxnSpPr>
        <p:spPr>
          <a:xfrm flipH="1">
            <a:off x="5025832" y="5131073"/>
            <a:ext cx="542034" cy="25655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368881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プログラム例</a:t>
            </a:r>
            <a:endParaRPr kumimoji="1" lang="ja-JP" altLang="en-US"/>
          </a:p>
        </p:txBody>
      </p:sp>
      <p:sp>
        <p:nvSpPr>
          <p:cNvPr id="3" name="コンテンツ プレースホルダー 2"/>
          <p:cNvSpPr>
            <a:spLocks noGrp="1"/>
          </p:cNvSpPr>
          <p:nvPr>
            <p:ph idx="1"/>
          </p:nvPr>
        </p:nvSpPr>
        <p:spPr>
          <a:xfrm>
            <a:off x="238811" y="955290"/>
            <a:ext cx="4394188" cy="5902710"/>
          </a:xfrm>
        </p:spPr>
        <p:txBody>
          <a:bodyPr>
            <a:noAutofit/>
          </a:bodyPr>
          <a:lstStyle/>
          <a:p>
            <a:pPr marL="0" indent="0">
              <a:lnSpc>
                <a:spcPct val="90000"/>
              </a:lnSpc>
              <a:buNone/>
            </a:pPr>
            <a:r>
              <a:rPr lang="en-US" altLang="ja-JP" sz="2000" smtClean="0">
                <a:latin typeface="Consolas"/>
                <a:cs typeface="Consolas"/>
              </a:rPr>
              <a:t>int main () {                     </a:t>
            </a:r>
          </a:p>
          <a:p>
            <a:pPr marL="0" indent="0">
              <a:lnSpc>
                <a:spcPct val="90000"/>
              </a:lnSpc>
              <a:buNone/>
            </a:pPr>
            <a:r>
              <a:rPr lang="en-US" altLang="ja-JP" sz="2000" smtClean="0">
                <a:latin typeface="Consolas"/>
                <a:cs typeface="Consolas"/>
              </a:rPr>
              <a:t>  int *p;                         </a:t>
            </a:r>
            <a:endParaRPr lang="en-US" altLang="ja-JP" sz="2000" baseline="-25000" smtClean="0">
              <a:latin typeface="Consolas"/>
              <a:cs typeface="Consolas"/>
            </a:endParaRPr>
          </a:p>
          <a:p>
            <a:pPr marL="0" indent="0">
              <a:lnSpc>
                <a:spcPct val="90000"/>
              </a:lnSpc>
              <a:buNone/>
            </a:pPr>
            <a:r>
              <a:rPr lang="en-US" altLang="ja-JP" sz="2000">
                <a:latin typeface="Consolas"/>
                <a:cs typeface="Consolas"/>
              </a:rPr>
              <a:t> </a:t>
            </a:r>
            <a:r>
              <a:rPr lang="en-US" altLang="ja-JP" sz="2000" smtClean="0">
                <a:latin typeface="Consolas"/>
                <a:cs typeface="Consolas"/>
              </a:rPr>
              <a:t> while (1) {</a:t>
            </a:r>
          </a:p>
          <a:p>
            <a:pPr marL="0" indent="0">
              <a:lnSpc>
                <a:spcPct val="90000"/>
              </a:lnSpc>
              <a:buNone/>
            </a:pPr>
            <a:r>
              <a:rPr lang="en-US" altLang="ja-JP" sz="2000">
                <a:latin typeface="Consolas"/>
                <a:cs typeface="Consolas"/>
              </a:rPr>
              <a:t> </a:t>
            </a:r>
            <a:r>
              <a:rPr lang="en-US" altLang="ja-JP" sz="2000" smtClean="0">
                <a:latin typeface="Consolas"/>
                <a:cs typeface="Consolas"/>
              </a:rPr>
              <a:t>  </a:t>
            </a:r>
            <a:r>
              <a:rPr lang="en-US" altLang="ja-JP" sz="2000" smtClean="0">
                <a:solidFill>
                  <a:srgbClr val="FF0000"/>
                </a:solidFill>
                <a:latin typeface="Consolas"/>
                <a:cs typeface="Consolas"/>
              </a:rPr>
              <a:t> </a:t>
            </a:r>
            <a:r>
              <a:rPr lang="en-US" altLang="ja-JP" sz="2000" smtClean="0">
                <a:solidFill>
                  <a:srgbClr val="000000"/>
                </a:solidFill>
                <a:latin typeface="Consolas"/>
                <a:cs typeface="Consolas"/>
              </a:rPr>
              <a:t>p = malloc(sizeof(int));      </a:t>
            </a:r>
          </a:p>
          <a:p>
            <a:pPr marL="0" indent="0">
              <a:lnSpc>
                <a:spcPct val="90000"/>
              </a:lnSpc>
              <a:buNone/>
            </a:pPr>
            <a:r>
              <a:rPr lang="en-US" altLang="ja-JP" sz="2000" smtClean="0">
                <a:latin typeface="Consolas"/>
                <a:cs typeface="Consolas"/>
              </a:rPr>
              <a:t>    if (…) {</a:t>
            </a:r>
          </a:p>
          <a:p>
            <a:pPr marL="0" indent="0">
              <a:lnSpc>
                <a:spcPct val="90000"/>
              </a:lnSpc>
              <a:buNone/>
            </a:pPr>
            <a:endParaRPr lang="en-US" altLang="ja-JP" sz="2000" smtClean="0">
              <a:latin typeface="Consolas"/>
              <a:cs typeface="Consolas"/>
            </a:endParaRPr>
          </a:p>
          <a:p>
            <a:pPr marL="0" indent="0">
              <a:lnSpc>
                <a:spcPct val="90000"/>
              </a:lnSpc>
              <a:buNone/>
            </a:pPr>
            <a:r>
              <a:rPr lang="en-US" altLang="ja-JP" sz="2000" smtClean="0">
                <a:latin typeface="Consolas"/>
                <a:cs typeface="Consolas"/>
              </a:rPr>
              <a:t>      break; </a:t>
            </a:r>
          </a:p>
          <a:p>
            <a:pPr marL="0" indent="0">
              <a:lnSpc>
                <a:spcPct val="90000"/>
              </a:lnSpc>
              <a:buNone/>
            </a:pPr>
            <a:r>
              <a:rPr lang="en-US" altLang="ja-JP" sz="2000">
                <a:latin typeface="Consolas"/>
                <a:cs typeface="Consolas"/>
              </a:rPr>
              <a:t> </a:t>
            </a:r>
            <a:r>
              <a:rPr lang="en-US" altLang="ja-JP" sz="2000" smtClean="0">
                <a:latin typeface="Consolas"/>
                <a:cs typeface="Consolas"/>
              </a:rPr>
              <a:t>   }                             </a:t>
            </a:r>
          </a:p>
          <a:p>
            <a:pPr marL="0" indent="0">
              <a:lnSpc>
                <a:spcPct val="90000"/>
              </a:lnSpc>
              <a:buNone/>
            </a:pPr>
            <a:r>
              <a:rPr lang="en-US" altLang="ja-JP" sz="2000" smtClean="0">
                <a:latin typeface="Consolas"/>
                <a:cs typeface="Consolas"/>
              </a:rPr>
              <a:t>    </a:t>
            </a:r>
            <a:r>
              <a:rPr lang="en-US" altLang="ja-JP" sz="2000" smtClean="0">
                <a:solidFill>
                  <a:srgbClr val="FF0000"/>
                </a:solidFill>
                <a:latin typeface="Consolas"/>
                <a:cs typeface="Consolas"/>
              </a:rPr>
              <a:t>free(p);</a:t>
            </a:r>
          </a:p>
          <a:p>
            <a:pPr marL="0" indent="0">
              <a:lnSpc>
                <a:spcPct val="90000"/>
              </a:lnSpc>
              <a:buNone/>
            </a:pPr>
            <a:endParaRPr lang="en-US" altLang="ja-JP" sz="2000">
              <a:latin typeface="Consolas"/>
              <a:cs typeface="Consolas"/>
            </a:endParaRPr>
          </a:p>
          <a:p>
            <a:pPr marL="0" indent="0">
              <a:lnSpc>
                <a:spcPct val="90000"/>
              </a:lnSpc>
              <a:buNone/>
            </a:pPr>
            <a:endParaRPr lang="en-US" altLang="ja-JP" sz="2000" smtClean="0">
              <a:latin typeface="Consolas"/>
              <a:cs typeface="Consolas"/>
            </a:endParaRPr>
          </a:p>
          <a:p>
            <a:pPr marL="0" indent="0">
              <a:lnSpc>
                <a:spcPct val="90000"/>
              </a:lnSpc>
              <a:buNone/>
            </a:pPr>
            <a:r>
              <a:rPr lang="en-US" altLang="ja-JP" sz="2000" smtClean="0">
                <a:latin typeface="Consolas"/>
                <a:cs typeface="Consolas"/>
              </a:rPr>
              <a:t>  }                               </a:t>
            </a:r>
          </a:p>
          <a:p>
            <a:pPr marL="0" indent="0">
              <a:lnSpc>
                <a:spcPct val="90000"/>
              </a:lnSpc>
              <a:buNone/>
            </a:pPr>
            <a:r>
              <a:rPr lang="en-US" altLang="ja-JP" sz="2000" smtClean="0">
                <a:latin typeface="Consolas"/>
                <a:cs typeface="Consolas"/>
              </a:rPr>
              <a:t>  </a:t>
            </a:r>
            <a:r>
              <a:rPr lang="en-US" altLang="ja-JP" sz="2000" smtClean="0">
                <a:solidFill>
                  <a:srgbClr val="000000"/>
                </a:solidFill>
                <a:latin typeface="Consolas"/>
                <a:cs typeface="Consolas"/>
              </a:rPr>
              <a:t>free(p); </a:t>
            </a:r>
          </a:p>
          <a:p>
            <a:pPr marL="0" indent="0">
              <a:lnSpc>
                <a:spcPct val="90000"/>
              </a:lnSpc>
              <a:buNone/>
            </a:pPr>
            <a:r>
              <a:rPr lang="en-US" altLang="ja-JP" sz="2000">
                <a:latin typeface="Consolas"/>
                <a:cs typeface="Consolas"/>
              </a:rPr>
              <a:t> </a:t>
            </a:r>
            <a:r>
              <a:rPr lang="en-US" altLang="ja-JP" sz="2000" smtClean="0">
                <a:latin typeface="Consolas"/>
                <a:cs typeface="Consolas"/>
              </a:rPr>
              <a:t> </a:t>
            </a:r>
          </a:p>
          <a:p>
            <a:pPr marL="0" indent="0">
              <a:lnSpc>
                <a:spcPct val="90000"/>
              </a:lnSpc>
              <a:buNone/>
            </a:pPr>
            <a:r>
              <a:rPr lang="en-US" altLang="ja-JP" sz="2000">
                <a:latin typeface="Consolas"/>
                <a:cs typeface="Consolas"/>
              </a:rPr>
              <a:t> </a:t>
            </a:r>
            <a:r>
              <a:rPr lang="en-US" altLang="ja-JP" sz="2000" smtClean="0">
                <a:latin typeface="Consolas"/>
                <a:cs typeface="Consolas"/>
              </a:rPr>
              <a:t> return 0;</a:t>
            </a:r>
          </a:p>
          <a:p>
            <a:pPr marL="0" indent="0">
              <a:lnSpc>
                <a:spcPct val="90000"/>
              </a:lnSpc>
              <a:buNone/>
            </a:pPr>
            <a:r>
              <a:rPr lang="en-US" altLang="ja-JP" sz="2000" smtClean="0">
                <a:latin typeface="Consolas"/>
                <a:cs typeface="Consolas"/>
              </a:rPr>
              <a:t>}</a:t>
            </a:r>
          </a:p>
        </p:txBody>
      </p:sp>
      <p:sp>
        <p:nvSpPr>
          <p:cNvPr id="18" name="線吹き出し 1 (枠付き) 17"/>
          <p:cNvSpPr/>
          <p:nvPr/>
        </p:nvSpPr>
        <p:spPr>
          <a:xfrm>
            <a:off x="4349121" y="1342652"/>
            <a:ext cx="2118264" cy="531508"/>
          </a:xfrm>
          <a:prstGeom prst="borderCallout1">
            <a:avLst>
              <a:gd name="adj1" fmla="val 54956"/>
              <a:gd name="adj2" fmla="val 719"/>
              <a:gd name="adj3" fmla="val 55375"/>
              <a:gd name="adj4" fmla="val -184248"/>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rgbClr val="000000"/>
                </a:solidFill>
                <a:latin typeface="Consolas"/>
                <a:cs typeface="Consolas"/>
              </a:rPr>
              <a:t>p:int ref</a:t>
            </a:r>
            <a:r>
              <a:rPr lang="en-US" altLang="ja-JP" sz="2000" baseline="-25000" smtClean="0">
                <a:solidFill>
                  <a:srgbClr val="000000"/>
                </a:solidFill>
                <a:latin typeface="Consolas"/>
                <a:cs typeface="Consolas"/>
              </a:rPr>
              <a:t>0</a:t>
            </a:r>
            <a:endParaRPr kumimoji="1" lang="ja-JP" altLang="en-US" sz="2000" baseline="-25000">
              <a:solidFill>
                <a:srgbClr val="000000"/>
              </a:solidFill>
              <a:latin typeface="Consolas"/>
              <a:cs typeface="Consolas"/>
            </a:endParaRPr>
          </a:p>
        </p:txBody>
      </p:sp>
      <p:sp>
        <p:nvSpPr>
          <p:cNvPr id="5" name="線吹き出し 1 (枠付き) 4"/>
          <p:cNvSpPr/>
          <p:nvPr/>
        </p:nvSpPr>
        <p:spPr>
          <a:xfrm>
            <a:off x="4349121" y="4738583"/>
            <a:ext cx="2118264" cy="531508"/>
          </a:xfrm>
          <a:prstGeom prst="borderCallout1">
            <a:avLst>
              <a:gd name="adj1" fmla="val 54956"/>
              <a:gd name="adj2" fmla="val 719"/>
              <a:gd name="adj3" fmla="val 50950"/>
              <a:gd name="adj4" fmla="val -18591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rgbClr val="000000"/>
                </a:solidFill>
                <a:latin typeface="Consolas"/>
                <a:cs typeface="Consolas"/>
              </a:rPr>
              <a:t>p:int ref</a:t>
            </a:r>
            <a:r>
              <a:rPr lang="en-US" altLang="ja-JP" sz="2000" baseline="-25000">
                <a:solidFill>
                  <a:srgbClr val="000000"/>
                </a:solidFill>
                <a:latin typeface="Consolas"/>
                <a:cs typeface="Consolas"/>
              </a:rPr>
              <a:t>1</a:t>
            </a:r>
            <a:endParaRPr kumimoji="1" lang="ja-JP" altLang="en-US" sz="2000" baseline="-25000">
              <a:solidFill>
                <a:srgbClr val="000000"/>
              </a:solidFill>
              <a:latin typeface="Consolas"/>
              <a:cs typeface="Consolas"/>
            </a:endParaRPr>
          </a:p>
        </p:txBody>
      </p:sp>
      <p:sp>
        <p:nvSpPr>
          <p:cNvPr id="6" name="線吹き出し 1 (枠付き) 5"/>
          <p:cNvSpPr/>
          <p:nvPr/>
        </p:nvSpPr>
        <p:spPr>
          <a:xfrm>
            <a:off x="4349121" y="5436851"/>
            <a:ext cx="2118264" cy="531508"/>
          </a:xfrm>
          <a:prstGeom prst="borderCallout1">
            <a:avLst>
              <a:gd name="adj1" fmla="val 54956"/>
              <a:gd name="adj2" fmla="val 719"/>
              <a:gd name="adj3" fmla="val 50950"/>
              <a:gd name="adj4" fmla="val -18591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rgbClr val="000000"/>
                </a:solidFill>
                <a:latin typeface="Consolas"/>
                <a:cs typeface="Consolas"/>
              </a:rPr>
              <a:t>p:int ref</a:t>
            </a:r>
            <a:r>
              <a:rPr lang="en-US" altLang="ja-JP" sz="2000" baseline="-25000" smtClean="0">
                <a:solidFill>
                  <a:srgbClr val="000000"/>
                </a:solidFill>
                <a:latin typeface="Consolas"/>
                <a:cs typeface="Consolas"/>
              </a:rPr>
              <a:t>0</a:t>
            </a:r>
            <a:endParaRPr kumimoji="1" lang="ja-JP" altLang="en-US" sz="2000" baseline="-25000">
              <a:solidFill>
                <a:srgbClr val="000000"/>
              </a:solidFill>
              <a:latin typeface="Consolas"/>
              <a:cs typeface="Consolas"/>
            </a:endParaRPr>
          </a:p>
        </p:txBody>
      </p:sp>
      <p:sp>
        <p:nvSpPr>
          <p:cNvPr id="7" name="線吹き出し 1 (枠付き) 6"/>
          <p:cNvSpPr/>
          <p:nvPr/>
        </p:nvSpPr>
        <p:spPr>
          <a:xfrm>
            <a:off x="4349121" y="2044390"/>
            <a:ext cx="2118264" cy="531508"/>
          </a:xfrm>
          <a:prstGeom prst="borderCallout1">
            <a:avLst>
              <a:gd name="adj1" fmla="val 54956"/>
              <a:gd name="adj2" fmla="val 719"/>
              <a:gd name="adj3" fmla="val 50950"/>
              <a:gd name="adj4" fmla="val -18591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rgbClr val="000000"/>
                </a:solidFill>
                <a:latin typeface="Consolas"/>
                <a:cs typeface="Consolas"/>
              </a:rPr>
              <a:t>p:int ref</a:t>
            </a:r>
            <a:r>
              <a:rPr lang="en-US" altLang="ja-JP" sz="2000" baseline="-25000">
                <a:solidFill>
                  <a:srgbClr val="000000"/>
                </a:solidFill>
                <a:latin typeface="Consolas"/>
                <a:cs typeface="Consolas"/>
              </a:rPr>
              <a:t>1</a:t>
            </a:r>
            <a:endParaRPr kumimoji="1" lang="ja-JP" altLang="en-US" sz="2000" baseline="-25000">
              <a:solidFill>
                <a:srgbClr val="000000"/>
              </a:solidFill>
              <a:latin typeface="Consolas"/>
              <a:cs typeface="Consolas"/>
            </a:endParaRPr>
          </a:p>
        </p:txBody>
      </p:sp>
      <p:sp>
        <p:nvSpPr>
          <p:cNvPr id="8" name="線吹き出し 1 (枠付き) 7"/>
          <p:cNvSpPr/>
          <p:nvPr/>
        </p:nvSpPr>
        <p:spPr>
          <a:xfrm>
            <a:off x="4360880" y="2673031"/>
            <a:ext cx="2118264" cy="531508"/>
          </a:xfrm>
          <a:prstGeom prst="borderCallout1">
            <a:avLst>
              <a:gd name="adj1" fmla="val 54956"/>
              <a:gd name="adj2" fmla="val 719"/>
              <a:gd name="adj3" fmla="val 50950"/>
              <a:gd name="adj4" fmla="val -18591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chemeClr val="tx1"/>
                </a:solidFill>
                <a:latin typeface="Consolas"/>
                <a:cs typeface="Consolas"/>
              </a:rPr>
              <a:t>p:int ref</a:t>
            </a:r>
            <a:r>
              <a:rPr lang="en-US" altLang="ja-JP" sz="2000" baseline="-25000">
                <a:solidFill>
                  <a:schemeClr val="tx1"/>
                </a:solidFill>
                <a:latin typeface="Consolas"/>
                <a:cs typeface="Consolas"/>
              </a:rPr>
              <a:t>1</a:t>
            </a:r>
            <a:endParaRPr kumimoji="1" lang="ja-JP" altLang="en-US" sz="2000" baseline="-25000">
              <a:solidFill>
                <a:schemeClr val="tx1"/>
              </a:solidFill>
              <a:latin typeface="Consolas"/>
              <a:cs typeface="Consolas"/>
            </a:endParaRPr>
          </a:p>
        </p:txBody>
      </p:sp>
      <p:sp>
        <p:nvSpPr>
          <p:cNvPr id="4" name="正方形/長方形 3"/>
          <p:cNvSpPr/>
          <p:nvPr/>
        </p:nvSpPr>
        <p:spPr>
          <a:xfrm>
            <a:off x="6581371" y="2044390"/>
            <a:ext cx="2424715" cy="531508"/>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rgbClr val="000000"/>
                </a:solidFill>
                <a:latin typeface="Consolas"/>
                <a:cs typeface="Consolas"/>
              </a:rPr>
              <a:t>Γ</a:t>
            </a:r>
            <a:r>
              <a:rPr lang="en-US" altLang="ja-JP" sz="2000" baseline="-25000" smtClean="0">
                <a:solidFill>
                  <a:srgbClr val="000000"/>
                </a:solidFill>
                <a:latin typeface="Consolas"/>
                <a:cs typeface="Consolas"/>
              </a:rPr>
              <a:t>B </a:t>
            </a:r>
            <a:r>
              <a:rPr lang="en-US" altLang="ja-JP" sz="2000" smtClean="0">
                <a:solidFill>
                  <a:srgbClr val="000000"/>
                </a:solidFill>
                <a:latin typeface="Consolas"/>
                <a:cs typeface="Consolas"/>
              </a:rPr>
              <a:t>= p:int ref</a:t>
            </a:r>
            <a:r>
              <a:rPr lang="en-US" altLang="ja-JP" sz="2000" baseline="-25000" smtClean="0">
                <a:solidFill>
                  <a:srgbClr val="000000"/>
                </a:solidFill>
                <a:latin typeface="Consolas"/>
                <a:cs typeface="Consolas"/>
              </a:rPr>
              <a:t>1</a:t>
            </a:r>
            <a:endParaRPr kumimoji="1" lang="ja-JP" altLang="en-US" sz="2000" baseline="-25000">
              <a:solidFill>
                <a:srgbClr val="000000"/>
              </a:solidFill>
              <a:latin typeface="Consolas"/>
              <a:cs typeface="Consolas"/>
            </a:endParaRPr>
          </a:p>
        </p:txBody>
      </p:sp>
      <p:sp>
        <p:nvSpPr>
          <p:cNvPr id="10" name="正方形/長方形 9"/>
          <p:cNvSpPr/>
          <p:nvPr/>
        </p:nvSpPr>
        <p:spPr>
          <a:xfrm>
            <a:off x="6581371" y="2663460"/>
            <a:ext cx="2424715" cy="531508"/>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rgbClr val="000000"/>
                </a:solidFill>
                <a:latin typeface="Consolas"/>
                <a:cs typeface="Consolas"/>
              </a:rPr>
              <a:t>Γ</a:t>
            </a:r>
            <a:r>
              <a:rPr lang="en-US" altLang="ja-JP" sz="2000" baseline="-25000" smtClean="0">
                <a:solidFill>
                  <a:srgbClr val="000000"/>
                </a:solidFill>
                <a:latin typeface="Consolas"/>
                <a:cs typeface="Consolas"/>
              </a:rPr>
              <a:t>B </a:t>
            </a:r>
            <a:r>
              <a:rPr lang="en-US" altLang="ja-JP" sz="2000" smtClean="0">
                <a:solidFill>
                  <a:srgbClr val="000000"/>
                </a:solidFill>
                <a:latin typeface="Consolas"/>
                <a:cs typeface="Consolas"/>
              </a:rPr>
              <a:t>= p:int ref</a:t>
            </a:r>
            <a:r>
              <a:rPr lang="en-US" altLang="ja-JP" sz="2000" baseline="-25000" smtClean="0">
                <a:solidFill>
                  <a:srgbClr val="000000"/>
                </a:solidFill>
                <a:latin typeface="Consolas"/>
                <a:cs typeface="Consolas"/>
              </a:rPr>
              <a:t>1</a:t>
            </a:r>
            <a:endParaRPr kumimoji="1" lang="ja-JP" altLang="en-US" sz="2000" baseline="-25000">
              <a:solidFill>
                <a:srgbClr val="000000"/>
              </a:solidFill>
              <a:latin typeface="Consolas"/>
              <a:cs typeface="Consolas"/>
            </a:endParaRPr>
          </a:p>
        </p:txBody>
      </p:sp>
      <p:sp>
        <p:nvSpPr>
          <p:cNvPr id="11" name="線吹き出し 1 (枠付き) 10"/>
          <p:cNvSpPr/>
          <p:nvPr/>
        </p:nvSpPr>
        <p:spPr>
          <a:xfrm>
            <a:off x="4360880" y="3382595"/>
            <a:ext cx="2118264" cy="531508"/>
          </a:xfrm>
          <a:prstGeom prst="borderCallout1">
            <a:avLst>
              <a:gd name="adj1" fmla="val 54956"/>
              <a:gd name="adj2" fmla="val 719"/>
              <a:gd name="adj3" fmla="val 50950"/>
              <a:gd name="adj4" fmla="val -18591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rgbClr val="FF0000"/>
                </a:solidFill>
                <a:latin typeface="Consolas"/>
                <a:cs typeface="Consolas"/>
              </a:rPr>
              <a:t>p:int ref</a:t>
            </a:r>
            <a:r>
              <a:rPr lang="en-US" altLang="ja-JP" sz="2000" baseline="-25000">
                <a:solidFill>
                  <a:srgbClr val="FF0000"/>
                </a:solidFill>
                <a:latin typeface="Consolas"/>
                <a:cs typeface="Consolas"/>
              </a:rPr>
              <a:t>1</a:t>
            </a:r>
            <a:endParaRPr kumimoji="1" lang="ja-JP" altLang="en-US" sz="2000" baseline="-25000">
              <a:solidFill>
                <a:srgbClr val="FF0000"/>
              </a:solidFill>
              <a:latin typeface="Consolas"/>
              <a:cs typeface="Consolas"/>
            </a:endParaRPr>
          </a:p>
        </p:txBody>
      </p:sp>
      <p:sp>
        <p:nvSpPr>
          <p:cNvPr id="12" name="正方形/長方形 11"/>
          <p:cNvSpPr/>
          <p:nvPr/>
        </p:nvSpPr>
        <p:spPr>
          <a:xfrm>
            <a:off x="6581371" y="3382595"/>
            <a:ext cx="2424715" cy="531508"/>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rgbClr val="000000"/>
                </a:solidFill>
                <a:latin typeface="Consolas"/>
                <a:cs typeface="Consolas"/>
              </a:rPr>
              <a:t>Γ</a:t>
            </a:r>
            <a:r>
              <a:rPr lang="en-US" altLang="ja-JP" sz="2000" baseline="-25000" smtClean="0">
                <a:solidFill>
                  <a:srgbClr val="000000"/>
                </a:solidFill>
                <a:latin typeface="Consolas"/>
                <a:cs typeface="Consolas"/>
              </a:rPr>
              <a:t>B </a:t>
            </a:r>
            <a:r>
              <a:rPr lang="en-US" altLang="ja-JP" sz="2000" smtClean="0">
                <a:solidFill>
                  <a:srgbClr val="000000"/>
                </a:solidFill>
                <a:latin typeface="Consolas"/>
                <a:cs typeface="Consolas"/>
              </a:rPr>
              <a:t>= p:int ref</a:t>
            </a:r>
            <a:r>
              <a:rPr lang="en-US" altLang="ja-JP" sz="2000" baseline="-25000" smtClean="0">
                <a:solidFill>
                  <a:srgbClr val="000000"/>
                </a:solidFill>
                <a:latin typeface="Consolas"/>
                <a:cs typeface="Consolas"/>
              </a:rPr>
              <a:t>1</a:t>
            </a:r>
            <a:endParaRPr kumimoji="1" lang="ja-JP" altLang="en-US" sz="2000" baseline="-25000">
              <a:solidFill>
                <a:srgbClr val="000000"/>
              </a:solidFill>
              <a:latin typeface="Consolas"/>
              <a:cs typeface="Consolas"/>
            </a:endParaRPr>
          </a:p>
        </p:txBody>
      </p:sp>
      <p:sp>
        <p:nvSpPr>
          <p:cNvPr id="13" name="線吹き出し 1 (枠付き) 12"/>
          <p:cNvSpPr/>
          <p:nvPr/>
        </p:nvSpPr>
        <p:spPr>
          <a:xfrm>
            <a:off x="4360880" y="3959970"/>
            <a:ext cx="2118264" cy="531508"/>
          </a:xfrm>
          <a:prstGeom prst="borderCallout1">
            <a:avLst>
              <a:gd name="adj1" fmla="val 54956"/>
              <a:gd name="adj2" fmla="val 719"/>
              <a:gd name="adj3" fmla="val 50950"/>
              <a:gd name="adj4" fmla="val -18591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rgbClr val="FF0000"/>
                </a:solidFill>
                <a:latin typeface="Consolas"/>
                <a:cs typeface="Consolas"/>
              </a:rPr>
              <a:t>p:int ref</a:t>
            </a:r>
            <a:r>
              <a:rPr lang="en-US" altLang="ja-JP" sz="2000" baseline="-25000" smtClean="0">
                <a:solidFill>
                  <a:srgbClr val="FF0000"/>
                </a:solidFill>
                <a:latin typeface="Consolas"/>
                <a:cs typeface="Consolas"/>
              </a:rPr>
              <a:t>0</a:t>
            </a:r>
            <a:endParaRPr kumimoji="1" lang="ja-JP" altLang="en-US" sz="2000" baseline="-25000">
              <a:solidFill>
                <a:srgbClr val="FF0000"/>
              </a:solidFill>
              <a:latin typeface="Consolas"/>
              <a:cs typeface="Consolas"/>
            </a:endParaRPr>
          </a:p>
        </p:txBody>
      </p:sp>
      <p:sp>
        <p:nvSpPr>
          <p:cNvPr id="14" name="正方形/長方形 13"/>
          <p:cNvSpPr/>
          <p:nvPr/>
        </p:nvSpPr>
        <p:spPr>
          <a:xfrm>
            <a:off x="6581371" y="3959970"/>
            <a:ext cx="2424715" cy="531508"/>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rgbClr val="000000"/>
                </a:solidFill>
                <a:latin typeface="Consolas"/>
                <a:cs typeface="Consolas"/>
              </a:rPr>
              <a:t>Γ</a:t>
            </a:r>
            <a:r>
              <a:rPr lang="en-US" altLang="ja-JP" sz="2000" baseline="-25000" smtClean="0">
                <a:solidFill>
                  <a:srgbClr val="000000"/>
                </a:solidFill>
                <a:latin typeface="Consolas"/>
                <a:cs typeface="Consolas"/>
              </a:rPr>
              <a:t>B </a:t>
            </a:r>
            <a:r>
              <a:rPr lang="en-US" altLang="ja-JP" sz="2000" smtClean="0">
                <a:solidFill>
                  <a:srgbClr val="000000"/>
                </a:solidFill>
                <a:latin typeface="Consolas"/>
                <a:cs typeface="Consolas"/>
              </a:rPr>
              <a:t>= p:int ref</a:t>
            </a:r>
            <a:r>
              <a:rPr lang="en-US" altLang="ja-JP" sz="2000" baseline="-25000" smtClean="0">
                <a:solidFill>
                  <a:srgbClr val="000000"/>
                </a:solidFill>
                <a:latin typeface="Consolas"/>
                <a:cs typeface="Consolas"/>
              </a:rPr>
              <a:t>1</a:t>
            </a:r>
            <a:endParaRPr kumimoji="1" lang="ja-JP" altLang="en-US" sz="2000" baseline="-25000">
              <a:solidFill>
                <a:srgbClr val="000000"/>
              </a:solidFill>
              <a:latin typeface="Consolas"/>
              <a:cs typeface="Consolas"/>
            </a:endParaRPr>
          </a:p>
        </p:txBody>
      </p:sp>
    </p:spTree>
    <p:extLst>
      <p:ext uri="{BB962C8B-B14F-4D97-AF65-F5344CB8AC3E}">
        <p14:creationId xmlns:p14="http://schemas.microsoft.com/office/powerpoint/2010/main" val="26685618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0"/>
            <a:ext cx="8229600" cy="1143000"/>
          </a:xfrm>
        </p:spPr>
        <p:txBody>
          <a:bodyPr>
            <a:normAutofit/>
          </a:bodyPr>
          <a:lstStyle/>
          <a:p>
            <a:r>
              <a:rPr kumimoji="1" lang="ja-JP" altLang="en-US" smtClean="0"/>
              <a:t>プログラム例</a:t>
            </a:r>
            <a:r>
              <a:rPr kumimoji="1" lang="en-US" altLang="ja-JP" smtClean="0"/>
              <a:t/>
            </a:r>
            <a:br>
              <a:rPr kumimoji="1" lang="en-US" altLang="ja-JP" smtClean="0"/>
            </a:br>
            <a:r>
              <a:rPr lang="en-US" altLang="ja-JP" sz="2000" smtClean="0">
                <a:latin typeface="Times"/>
                <a:cs typeface="Times"/>
              </a:rPr>
              <a:t>[Suenaga and Kobayashi, APLAS’09]</a:t>
            </a:r>
            <a:endParaRPr kumimoji="1" lang="ja-JP" altLang="en-US" sz="2000">
              <a:latin typeface="Times"/>
              <a:cs typeface="Times"/>
            </a:endParaRPr>
          </a:p>
        </p:txBody>
      </p:sp>
      <p:sp>
        <p:nvSpPr>
          <p:cNvPr id="3" name="コンテンツ プレースホルダー 2"/>
          <p:cNvSpPr>
            <a:spLocks noGrp="1"/>
          </p:cNvSpPr>
          <p:nvPr>
            <p:ph idx="1"/>
          </p:nvPr>
        </p:nvSpPr>
        <p:spPr>
          <a:xfrm>
            <a:off x="457200" y="1143000"/>
            <a:ext cx="8229600" cy="5401777"/>
          </a:xfrm>
        </p:spPr>
        <p:txBody>
          <a:bodyPr>
            <a:normAutofit/>
          </a:bodyPr>
          <a:lstStyle/>
          <a:p>
            <a:pPr marL="0" indent="0">
              <a:buNone/>
            </a:pPr>
            <a:r>
              <a:rPr lang="en-US" altLang="ja-JP" sz="2800" smtClean="0">
                <a:solidFill>
                  <a:srgbClr val="000000"/>
                </a:solidFill>
                <a:latin typeface="Consolas"/>
                <a:cs typeface="Consolas"/>
              </a:rPr>
              <a:t>int main() {</a:t>
            </a:r>
          </a:p>
          <a:p>
            <a:pPr marL="0" indent="0">
              <a:buNone/>
            </a:pPr>
            <a:r>
              <a:rPr lang="en-US" altLang="ja-JP" sz="2800">
                <a:solidFill>
                  <a:schemeClr val="accent1"/>
                </a:solidFill>
                <a:latin typeface="Consolas"/>
                <a:cs typeface="Consolas"/>
              </a:rPr>
              <a:t> </a:t>
            </a:r>
            <a:r>
              <a:rPr lang="en-US" altLang="ja-JP" sz="2800" smtClean="0">
                <a:solidFill>
                  <a:schemeClr val="accent1"/>
                </a:solidFill>
                <a:latin typeface="Consolas"/>
                <a:cs typeface="Consolas"/>
              </a:rPr>
              <a:t> </a:t>
            </a:r>
            <a:r>
              <a:rPr lang="en-US" altLang="ja-JP" sz="2800" smtClean="0">
                <a:solidFill>
                  <a:srgbClr val="000000"/>
                </a:solidFill>
                <a:latin typeface="Consolas"/>
                <a:cs typeface="Consolas"/>
              </a:rPr>
              <a:t>int *p; </a:t>
            </a:r>
          </a:p>
          <a:p>
            <a:pPr marL="0" indent="0">
              <a:buNone/>
            </a:pPr>
            <a:r>
              <a:rPr lang="en-US" altLang="ja-JP" sz="2800">
                <a:solidFill>
                  <a:schemeClr val="accent1"/>
                </a:solidFill>
                <a:latin typeface="Consolas"/>
                <a:cs typeface="Consolas"/>
              </a:rPr>
              <a:t> </a:t>
            </a:r>
            <a:r>
              <a:rPr lang="en-US" altLang="ja-JP" sz="2800" smtClean="0">
                <a:solidFill>
                  <a:schemeClr val="accent1"/>
                </a:solidFill>
                <a:latin typeface="Consolas"/>
                <a:cs typeface="Consolas"/>
              </a:rPr>
              <a:t> /* p: int ref</a:t>
            </a:r>
            <a:r>
              <a:rPr lang="en-US" altLang="ja-JP" sz="2800" baseline="-25000">
                <a:solidFill>
                  <a:schemeClr val="accent1"/>
                </a:solidFill>
                <a:latin typeface="Consolas"/>
                <a:cs typeface="Consolas"/>
              </a:rPr>
              <a:t>0</a:t>
            </a:r>
            <a:r>
              <a:rPr lang="en-US" altLang="ja-JP" sz="2800" smtClean="0">
                <a:solidFill>
                  <a:schemeClr val="accent1"/>
                </a:solidFill>
                <a:latin typeface="Consolas"/>
                <a:cs typeface="Consolas"/>
              </a:rPr>
              <a:t> */</a:t>
            </a:r>
            <a:endParaRPr lang="en-US" altLang="ja-JP" sz="2800" smtClean="0">
              <a:latin typeface="Consolas"/>
              <a:cs typeface="Consolas"/>
            </a:endParaRPr>
          </a:p>
          <a:p>
            <a:pPr marL="0" indent="0">
              <a:buNone/>
            </a:pPr>
            <a:r>
              <a:rPr lang="en-US" altLang="ja-JP" sz="2800" smtClean="0">
                <a:latin typeface="Consolas"/>
                <a:cs typeface="Consolas"/>
              </a:rPr>
              <a:t>  p = malloc(sizeof(int));</a:t>
            </a:r>
          </a:p>
          <a:p>
            <a:pPr marL="0" indent="0">
              <a:buNone/>
            </a:pPr>
            <a:r>
              <a:rPr lang="en-US" altLang="ja-JP" sz="2800">
                <a:latin typeface="Consolas"/>
                <a:cs typeface="Consolas"/>
              </a:rPr>
              <a:t> </a:t>
            </a:r>
            <a:r>
              <a:rPr lang="en-US" altLang="ja-JP" sz="2800" smtClean="0">
                <a:latin typeface="Consolas"/>
                <a:cs typeface="Consolas"/>
              </a:rPr>
              <a:t> </a:t>
            </a:r>
            <a:r>
              <a:rPr lang="en-US" altLang="ja-JP" sz="2800" smtClean="0">
                <a:solidFill>
                  <a:schemeClr val="accent1"/>
                </a:solidFill>
                <a:latin typeface="Consolas"/>
                <a:cs typeface="Consolas"/>
              </a:rPr>
              <a:t>/* p: int ref</a:t>
            </a:r>
            <a:r>
              <a:rPr lang="en-US" altLang="ja-JP" sz="2800" baseline="-25000" smtClean="0">
                <a:solidFill>
                  <a:schemeClr val="accent1"/>
                </a:solidFill>
                <a:latin typeface="Consolas"/>
                <a:cs typeface="Consolas"/>
              </a:rPr>
              <a:t>1</a:t>
            </a:r>
            <a:r>
              <a:rPr lang="en-US" altLang="ja-JP" sz="2800" smtClean="0">
                <a:solidFill>
                  <a:schemeClr val="accent1"/>
                </a:solidFill>
                <a:latin typeface="Consolas"/>
                <a:cs typeface="Consolas"/>
              </a:rPr>
              <a:t> */</a:t>
            </a:r>
          </a:p>
          <a:p>
            <a:pPr marL="0" indent="0">
              <a:buNone/>
            </a:pPr>
            <a:r>
              <a:rPr lang="en-US" altLang="ja-JP" sz="2800" smtClean="0">
                <a:latin typeface="Consolas"/>
                <a:cs typeface="Consolas"/>
              </a:rPr>
              <a:t>  *p = 1;</a:t>
            </a:r>
          </a:p>
          <a:p>
            <a:pPr marL="0" indent="0">
              <a:buNone/>
            </a:pPr>
            <a:r>
              <a:rPr lang="en-US" altLang="ja-JP" sz="2800">
                <a:latin typeface="Consolas"/>
                <a:cs typeface="Consolas"/>
              </a:rPr>
              <a:t> </a:t>
            </a:r>
            <a:r>
              <a:rPr lang="en-US" altLang="ja-JP" sz="2800" smtClean="0">
                <a:latin typeface="Consolas"/>
                <a:cs typeface="Consolas"/>
              </a:rPr>
              <a:t> </a:t>
            </a:r>
            <a:r>
              <a:rPr lang="en-US" altLang="ja-JP" sz="2800" smtClean="0">
                <a:solidFill>
                  <a:srgbClr val="4F81BD"/>
                </a:solidFill>
                <a:latin typeface="Consolas"/>
                <a:cs typeface="Consolas"/>
              </a:rPr>
              <a:t>/* p: int ref</a:t>
            </a:r>
            <a:r>
              <a:rPr lang="en-US" altLang="ja-JP" sz="2800" baseline="-25000" smtClean="0">
                <a:solidFill>
                  <a:srgbClr val="4F81BD"/>
                </a:solidFill>
                <a:latin typeface="Consolas"/>
                <a:cs typeface="Consolas"/>
              </a:rPr>
              <a:t>1</a:t>
            </a:r>
            <a:r>
              <a:rPr lang="en-US" altLang="ja-JP" sz="2800" smtClean="0">
                <a:solidFill>
                  <a:srgbClr val="4F81BD"/>
                </a:solidFill>
                <a:latin typeface="Consolas"/>
                <a:cs typeface="Consolas"/>
              </a:rPr>
              <a:t> */</a:t>
            </a:r>
            <a:endParaRPr lang="en-US" altLang="ja-JP" sz="2800" baseline="-25000" smtClean="0">
              <a:solidFill>
                <a:srgbClr val="4F81BD"/>
              </a:solidFill>
              <a:latin typeface="Consolas"/>
              <a:cs typeface="Consolas"/>
            </a:endParaRPr>
          </a:p>
          <a:p>
            <a:pPr marL="0" indent="0">
              <a:buNone/>
            </a:pPr>
            <a:r>
              <a:rPr lang="en-US" altLang="ja-JP" sz="2800" smtClean="0">
                <a:solidFill>
                  <a:srgbClr val="4F81BD"/>
                </a:solidFill>
                <a:latin typeface="Consolas"/>
                <a:cs typeface="Consolas"/>
              </a:rPr>
              <a:t>  </a:t>
            </a:r>
            <a:r>
              <a:rPr lang="en-US" altLang="ja-JP" sz="2800" smtClean="0">
                <a:solidFill>
                  <a:srgbClr val="000000"/>
                </a:solidFill>
                <a:latin typeface="Consolas"/>
                <a:cs typeface="Consolas"/>
              </a:rPr>
              <a:t>free(p);</a:t>
            </a:r>
          </a:p>
          <a:p>
            <a:pPr marL="0" indent="0">
              <a:buNone/>
            </a:pPr>
            <a:r>
              <a:rPr lang="en-US" altLang="ja-JP" sz="2800">
                <a:solidFill>
                  <a:srgbClr val="4F81BD"/>
                </a:solidFill>
                <a:latin typeface="Consolas"/>
                <a:cs typeface="Consolas"/>
              </a:rPr>
              <a:t> </a:t>
            </a:r>
            <a:r>
              <a:rPr lang="en-US" altLang="ja-JP" sz="2800" smtClean="0">
                <a:solidFill>
                  <a:srgbClr val="4F81BD"/>
                </a:solidFill>
                <a:latin typeface="Consolas"/>
                <a:cs typeface="Consolas"/>
              </a:rPr>
              <a:t> /* p: int ref</a:t>
            </a:r>
            <a:r>
              <a:rPr lang="en-US" altLang="ja-JP" sz="2800" baseline="-25000" smtClean="0">
                <a:solidFill>
                  <a:srgbClr val="4F81BD"/>
                </a:solidFill>
                <a:latin typeface="Consolas"/>
                <a:cs typeface="Consolas"/>
              </a:rPr>
              <a:t>0</a:t>
            </a:r>
            <a:r>
              <a:rPr lang="en-US" altLang="ja-JP" sz="2800" smtClean="0">
                <a:solidFill>
                  <a:srgbClr val="4F81BD"/>
                </a:solidFill>
                <a:latin typeface="Consolas"/>
                <a:cs typeface="Consolas"/>
              </a:rPr>
              <a:t> */</a:t>
            </a:r>
          </a:p>
          <a:p>
            <a:pPr marL="0" indent="0">
              <a:buNone/>
            </a:pPr>
            <a:r>
              <a:rPr lang="en-US" altLang="ja-JP" sz="2800">
                <a:solidFill>
                  <a:srgbClr val="000000"/>
                </a:solidFill>
                <a:latin typeface="Consolas"/>
                <a:cs typeface="Consolas"/>
              </a:rPr>
              <a:t>}</a:t>
            </a:r>
            <a:endParaRPr lang="en-US" altLang="ja-JP" sz="2800" smtClean="0">
              <a:solidFill>
                <a:srgbClr val="000000"/>
              </a:solidFill>
              <a:latin typeface="Consolas"/>
              <a:cs typeface="Consolas"/>
            </a:endParaRPr>
          </a:p>
        </p:txBody>
      </p:sp>
    </p:spTree>
    <p:extLst>
      <p:ext uri="{BB962C8B-B14F-4D97-AF65-F5344CB8AC3E}">
        <p14:creationId xmlns:p14="http://schemas.microsoft.com/office/powerpoint/2010/main" val="18232051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up)">
                                      <p:cBhvr>
                                        <p:cTn id="7" dur="500"/>
                                        <p:tgtEl>
                                          <p:spTgt spid="3">
                                            <p:txEl>
                                              <p:pRg st="2" end="2"/>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wipe(up)">
                                      <p:cBhvr>
                                        <p:cTn id="10" dur="500"/>
                                        <p:tgtEl>
                                          <p:spTgt spid="3">
                                            <p:txEl>
                                              <p:pRg st="8" end="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ipe(up)">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wipe(up)">
                                      <p:cBhvr>
                                        <p:cTn id="2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プログラム例</a:t>
            </a:r>
            <a:endParaRPr kumimoji="1" lang="ja-JP" altLang="en-US"/>
          </a:p>
        </p:txBody>
      </p:sp>
      <p:sp>
        <p:nvSpPr>
          <p:cNvPr id="3" name="コンテンツ プレースホルダー 2"/>
          <p:cNvSpPr>
            <a:spLocks noGrp="1"/>
          </p:cNvSpPr>
          <p:nvPr>
            <p:ph idx="1"/>
          </p:nvPr>
        </p:nvSpPr>
        <p:spPr>
          <a:xfrm>
            <a:off x="238811" y="955290"/>
            <a:ext cx="4394188" cy="5902710"/>
          </a:xfrm>
        </p:spPr>
        <p:txBody>
          <a:bodyPr>
            <a:noAutofit/>
          </a:bodyPr>
          <a:lstStyle/>
          <a:p>
            <a:pPr marL="0" indent="0">
              <a:lnSpc>
                <a:spcPct val="90000"/>
              </a:lnSpc>
              <a:buNone/>
            </a:pPr>
            <a:r>
              <a:rPr lang="en-US" altLang="ja-JP" sz="2000" smtClean="0">
                <a:latin typeface="Consolas"/>
                <a:cs typeface="Consolas"/>
              </a:rPr>
              <a:t>int main () {                     </a:t>
            </a:r>
          </a:p>
          <a:p>
            <a:pPr marL="0" indent="0">
              <a:lnSpc>
                <a:spcPct val="90000"/>
              </a:lnSpc>
              <a:buNone/>
            </a:pPr>
            <a:r>
              <a:rPr lang="en-US" altLang="ja-JP" sz="2000" smtClean="0">
                <a:latin typeface="Consolas"/>
                <a:cs typeface="Consolas"/>
              </a:rPr>
              <a:t>  int *p;                         </a:t>
            </a:r>
            <a:endParaRPr lang="en-US" altLang="ja-JP" sz="2000" baseline="-25000" smtClean="0">
              <a:latin typeface="Consolas"/>
              <a:cs typeface="Consolas"/>
            </a:endParaRPr>
          </a:p>
          <a:p>
            <a:pPr marL="0" indent="0">
              <a:lnSpc>
                <a:spcPct val="90000"/>
              </a:lnSpc>
              <a:buNone/>
            </a:pPr>
            <a:r>
              <a:rPr lang="en-US" altLang="ja-JP" sz="2000">
                <a:latin typeface="Consolas"/>
                <a:cs typeface="Consolas"/>
              </a:rPr>
              <a:t> </a:t>
            </a:r>
            <a:r>
              <a:rPr lang="en-US" altLang="ja-JP" sz="2000" smtClean="0">
                <a:latin typeface="Consolas"/>
                <a:cs typeface="Consolas"/>
              </a:rPr>
              <a:t> </a:t>
            </a:r>
            <a:r>
              <a:rPr lang="en-US" altLang="ja-JP" sz="2000" smtClean="0">
                <a:solidFill>
                  <a:srgbClr val="FF0000"/>
                </a:solidFill>
                <a:latin typeface="Consolas"/>
                <a:cs typeface="Consolas"/>
              </a:rPr>
              <a:t>while (1) {</a:t>
            </a:r>
          </a:p>
          <a:p>
            <a:pPr marL="0" indent="0">
              <a:lnSpc>
                <a:spcPct val="90000"/>
              </a:lnSpc>
              <a:buNone/>
            </a:pPr>
            <a:r>
              <a:rPr lang="en-US" altLang="ja-JP" sz="2000">
                <a:latin typeface="Consolas"/>
                <a:cs typeface="Consolas"/>
              </a:rPr>
              <a:t> </a:t>
            </a:r>
            <a:r>
              <a:rPr lang="en-US" altLang="ja-JP" sz="2000" smtClean="0">
                <a:latin typeface="Consolas"/>
                <a:cs typeface="Consolas"/>
              </a:rPr>
              <a:t>  </a:t>
            </a:r>
            <a:r>
              <a:rPr lang="en-US" altLang="ja-JP" sz="2000" smtClean="0">
                <a:solidFill>
                  <a:srgbClr val="FF0000"/>
                </a:solidFill>
                <a:latin typeface="Consolas"/>
                <a:cs typeface="Consolas"/>
              </a:rPr>
              <a:t> </a:t>
            </a:r>
            <a:r>
              <a:rPr lang="en-US" altLang="ja-JP" sz="2000" smtClean="0">
                <a:solidFill>
                  <a:srgbClr val="000000"/>
                </a:solidFill>
                <a:latin typeface="Consolas"/>
                <a:cs typeface="Consolas"/>
              </a:rPr>
              <a:t>p = malloc(sizeof(int));      </a:t>
            </a:r>
          </a:p>
          <a:p>
            <a:pPr marL="0" indent="0">
              <a:lnSpc>
                <a:spcPct val="90000"/>
              </a:lnSpc>
              <a:buNone/>
            </a:pPr>
            <a:r>
              <a:rPr lang="en-US" altLang="ja-JP" sz="2000" smtClean="0">
                <a:latin typeface="Consolas"/>
                <a:cs typeface="Consolas"/>
              </a:rPr>
              <a:t>    if (…) {</a:t>
            </a:r>
          </a:p>
          <a:p>
            <a:pPr marL="0" indent="0">
              <a:lnSpc>
                <a:spcPct val="90000"/>
              </a:lnSpc>
              <a:buNone/>
            </a:pPr>
            <a:endParaRPr lang="en-US" altLang="ja-JP" sz="2000" smtClean="0">
              <a:latin typeface="Consolas"/>
              <a:cs typeface="Consolas"/>
            </a:endParaRPr>
          </a:p>
          <a:p>
            <a:pPr marL="0" indent="0">
              <a:lnSpc>
                <a:spcPct val="90000"/>
              </a:lnSpc>
              <a:buNone/>
            </a:pPr>
            <a:r>
              <a:rPr lang="en-US" altLang="ja-JP" sz="2000" smtClean="0">
                <a:latin typeface="Consolas"/>
                <a:cs typeface="Consolas"/>
              </a:rPr>
              <a:t>      break; </a:t>
            </a:r>
          </a:p>
          <a:p>
            <a:pPr marL="0" indent="0">
              <a:lnSpc>
                <a:spcPct val="90000"/>
              </a:lnSpc>
              <a:buNone/>
            </a:pPr>
            <a:r>
              <a:rPr lang="en-US" altLang="ja-JP" sz="2000">
                <a:latin typeface="Consolas"/>
                <a:cs typeface="Consolas"/>
              </a:rPr>
              <a:t> </a:t>
            </a:r>
            <a:r>
              <a:rPr lang="en-US" altLang="ja-JP" sz="2000" smtClean="0">
                <a:latin typeface="Consolas"/>
                <a:cs typeface="Consolas"/>
              </a:rPr>
              <a:t>   }                             </a:t>
            </a:r>
          </a:p>
          <a:p>
            <a:pPr marL="0" indent="0">
              <a:lnSpc>
                <a:spcPct val="90000"/>
              </a:lnSpc>
              <a:buNone/>
            </a:pPr>
            <a:r>
              <a:rPr lang="en-US" altLang="ja-JP" sz="2000" smtClean="0">
                <a:latin typeface="Consolas"/>
                <a:cs typeface="Consolas"/>
              </a:rPr>
              <a:t>    free(p);</a:t>
            </a:r>
          </a:p>
          <a:p>
            <a:pPr marL="0" indent="0">
              <a:lnSpc>
                <a:spcPct val="90000"/>
              </a:lnSpc>
              <a:buNone/>
            </a:pPr>
            <a:endParaRPr lang="en-US" altLang="ja-JP" sz="2000">
              <a:latin typeface="Consolas"/>
              <a:cs typeface="Consolas"/>
            </a:endParaRPr>
          </a:p>
          <a:p>
            <a:pPr marL="0" indent="0">
              <a:lnSpc>
                <a:spcPct val="90000"/>
              </a:lnSpc>
              <a:buNone/>
            </a:pPr>
            <a:endParaRPr lang="en-US" altLang="ja-JP" sz="2000" smtClean="0">
              <a:latin typeface="Consolas"/>
              <a:cs typeface="Consolas"/>
            </a:endParaRPr>
          </a:p>
          <a:p>
            <a:pPr marL="0" indent="0">
              <a:lnSpc>
                <a:spcPct val="90000"/>
              </a:lnSpc>
              <a:buNone/>
            </a:pPr>
            <a:r>
              <a:rPr lang="en-US" altLang="ja-JP" sz="2000" smtClean="0">
                <a:latin typeface="Consolas"/>
                <a:cs typeface="Consolas"/>
              </a:rPr>
              <a:t>  </a:t>
            </a:r>
            <a:r>
              <a:rPr lang="en-US" altLang="ja-JP" sz="2000" smtClean="0">
                <a:solidFill>
                  <a:srgbClr val="FF0000"/>
                </a:solidFill>
                <a:latin typeface="Consolas"/>
                <a:cs typeface="Consolas"/>
              </a:rPr>
              <a:t>}</a:t>
            </a:r>
            <a:r>
              <a:rPr lang="en-US" altLang="ja-JP" sz="2000" smtClean="0">
                <a:latin typeface="Consolas"/>
                <a:cs typeface="Consolas"/>
              </a:rPr>
              <a:t>                               </a:t>
            </a:r>
          </a:p>
          <a:p>
            <a:pPr marL="0" indent="0">
              <a:lnSpc>
                <a:spcPct val="90000"/>
              </a:lnSpc>
              <a:buNone/>
            </a:pPr>
            <a:r>
              <a:rPr lang="en-US" altLang="ja-JP" sz="2000" smtClean="0">
                <a:latin typeface="Consolas"/>
                <a:cs typeface="Consolas"/>
              </a:rPr>
              <a:t>  </a:t>
            </a:r>
            <a:r>
              <a:rPr lang="en-US" altLang="ja-JP" sz="2000" smtClean="0">
                <a:solidFill>
                  <a:srgbClr val="000000"/>
                </a:solidFill>
                <a:latin typeface="Consolas"/>
                <a:cs typeface="Consolas"/>
              </a:rPr>
              <a:t>free(p); </a:t>
            </a:r>
          </a:p>
          <a:p>
            <a:pPr marL="0" indent="0">
              <a:lnSpc>
                <a:spcPct val="90000"/>
              </a:lnSpc>
              <a:buNone/>
            </a:pPr>
            <a:r>
              <a:rPr lang="en-US" altLang="ja-JP" sz="2000">
                <a:latin typeface="Consolas"/>
                <a:cs typeface="Consolas"/>
              </a:rPr>
              <a:t> </a:t>
            </a:r>
            <a:r>
              <a:rPr lang="en-US" altLang="ja-JP" sz="2000" smtClean="0">
                <a:latin typeface="Consolas"/>
                <a:cs typeface="Consolas"/>
              </a:rPr>
              <a:t> </a:t>
            </a:r>
          </a:p>
          <a:p>
            <a:pPr marL="0" indent="0">
              <a:lnSpc>
                <a:spcPct val="90000"/>
              </a:lnSpc>
              <a:buNone/>
            </a:pPr>
            <a:r>
              <a:rPr lang="en-US" altLang="ja-JP" sz="2000">
                <a:latin typeface="Consolas"/>
                <a:cs typeface="Consolas"/>
              </a:rPr>
              <a:t> </a:t>
            </a:r>
            <a:r>
              <a:rPr lang="en-US" altLang="ja-JP" sz="2000" smtClean="0">
                <a:latin typeface="Consolas"/>
                <a:cs typeface="Consolas"/>
              </a:rPr>
              <a:t> return 0;</a:t>
            </a:r>
          </a:p>
          <a:p>
            <a:pPr marL="0" indent="0">
              <a:lnSpc>
                <a:spcPct val="90000"/>
              </a:lnSpc>
              <a:buNone/>
            </a:pPr>
            <a:r>
              <a:rPr lang="en-US" altLang="ja-JP" sz="2000" smtClean="0">
                <a:latin typeface="Consolas"/>
                <a:cs typeface="Consolas"/>
              </a:rPr>
              <a:t>}</a:t>
            </a:r>
          </a:p>
        </p:txBody>
      </p:sp>
      <p:sp>
        <p:nvSpPr>
          <p:cNvPr id="18" name="線吹き出し 1 (枠付き) 17"/>
          <p:cNvSpPr/>
          <p:nvPr/>
        </p:nvSpPr>
        <p:spPr>
          <a:xfrm>
            <a:off x="4349121" y="1342652"/>
            <a:ext cx="2118264" cy="531508"/>
          </a:xfrm>
          <a:prstGeom prst="borderCallout1">
            <a:avLst>
              <a:gd name="adj1" fmla="val 54956"/>
              <a:gd name="adj2" fmla="val 719"/>
              <a:gd name="adj3" fmla="val 55375"/>
              <a:gd name="adj4" fmla="val -184248"/>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rgbClr val="FF0000"/>
                </a:solidFill>
                <a:latin typeface="Consolas"/>
                <a:cs typeface="Consolas"/>
              </a:rPr>
              <a:t>p:int ref</a:t>
            </a:r>
            <a:r>
              <a:rPr lang="en-US" altLang="ja-JP" sz="2000" baseline="-25000" smtClean="0">
                <a:solidFill>
                  <a:srgbClr val="FF0000"/>
                </a:solidFill>
                <a:latin typeface="Consolas"/>
                <a:cs typeface="Consolas"/>
              </a:rPr>
              <a:t>0</a:t>
            </a:r>
            <a:endParaRPr kumimoji="1" lang="ja-JP" altLang="en-US" sz="2000" baseline="-25000">
              <a:solidFill>
                <a:srgbClr val="FF0000"/>
              </a:solidFill>
              <a:latin typeface="Consolas"/>
              <a:cs typeface="Consolas"/>
            </a:endParaRPr>
          </a:p>
        </p:txBody>
      </p:sp>
      <p:sp>
        <p:nvSpPr>
          <p:cNvPr id="5" name="線吹き出し 1 (枠付き) 4"/>
          <p:cNvSpPr/>
          <p:nvPr/>
        </p:nvSpPr>
        <p:spPr>
          <a:xfrm>
            <a:off x="4349121" y="4738583"/>
            <a:ext cx="2118264" cy="531508"/>
          </a:xfrm>
          <a:prstGeom prst="borderCallout1">
            <a:avLst>
              <a:gd name="adj1" fmla="val 54956"/>
              <a:gd name="adj2" fmla="val 719"/>
              <a:gd name="adj3" fmla="val 50950"/>
              <a:gd name="adj4" fmla="val -18591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rgbClr val="000000"/>
                </a:solidFill>
                <a:latin typeface="Consolas"/>
                <a:cs typeface="Consolas"/>
              </a:rPr>
              <a:t>p:int ref</a:t>
            </a:r>
            <a:r>
              <a:rPr lang="en-US" altLang="ja-JP" sz="2000" baseline="-25000">
                <a:solidFill>
                  <a:srgbClr val="000000"/>
                </a:solidFill>
                <a:latin typeface="Consolas"/>
                <a:cs typeface="Consolas"/>
              </a:rPr>
              <a:t>1</a:t>
            </a:r>
            <a:endParaRPr kumimoji="1" lang="ja-JP" altLang="en-US" sz="2000" baseline="-25000">
              <a:solidFill>
                <a:srgbClr val="000000"/>
              </a:solidFill>
              <a:latin typeface="Consolas"/>
              <a:cs typeface="Consolas"/>
            </a:endParaRPr>
          </a:p>
        </p:txBody>
      </p:sp>
      <p:sp>
        <p:nvSpPr>
          <p:cNvPr id="6" name="線吹き出し 1 (枠付き) 5"/>
          <p:cNvSpPr/>
          <p:nvPr/>
        </p:nvSpPr>
        <p:spPr>
          <a:xfrm>
            <a:off x="4349121" y="5436851"/>
            <a:ext cx="2118264" cy="531508"/>
          </a:xfrm>
          <a:prstGeom prst="borderCallout1">
            <a:avLst>
              <a:gd name="adj1" fmla="val 54956"/>
              <a:gd name="adj2" fmla="val 719"/>
              <a:gd name="adj3" fmla="val 50950"/>
              <a:gd name="adj4" fmla="val -18591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rgbClr val="000000"/>
                </a:solidFill>
                <a:latin typeface="Consolas"/>
                <a:cs typeface="Consolas"/>
              </a:rPr>
              <a:t>p:int ref</a:t>
            </a:r>
            <a:r>
              <a:rPr lang="en-US" altLang="ja-JP" sz="2000" baseline="-25000" smtClean="0">
                <a:solidFill>
                  <a:srgbClr val="000000"/>
                </a:solidFill>
                <a:latin typeface="Consolas"/>
                <a:cs typeface="Consolas"/>
              </a:rPr>
              <a:t>0</a:t>
            </a:r>
            <a:endParaRPr kumimoji="1" lang="ja-JP" altLang="en-US" sz="2000" baseline="-25000">
              <a:solidFill>
                <a:srgbClr val="000000"/>
              </a:solidFill>
              <a:latin typeface="Consolas"/>
              <a:cs typeface="Consolas"/>
            </a:endParaRPr>
          </a:p>
        </p:txBody>
      </p:sp>
      <p:sp>
        <p:nvSpPr>
          <p:cNvPr id="7" name="線吹き出し 1 (枠付き) 6"/>
          <p:cNvSpPr/>
          <p:nvPr/>
        </p:nvSpPr>
        <p:spPr>
          <a:xfrm>
            <a:off x="4349121" y="2044390"/>
            <a:ext cx="2118264" cy="531508"/>
          </a:xfrm>
          <a:prstGeom prst="borderCallout1">
            <a:avLst>
              <a:gd name="adj1" fmla="val 54956"/>
              <a:gd name="adj2" fmla="val 719"/>
              <a:gd name="adj3" fmla="val 50950"/>
              <a:gd name="adj4" fmla="val -18591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rgbClr val="000000"/>
                </a:solidFill>
                <a:latin typeface="Consolas"/>
                <a:cs typeface="Consolas"/>
              </a:rPr>
              <a:t>p:int ref</a:t>
            </a:r>
            <a:r>
              <a:rPr lang="en-US" altLang="ja-JP" sz="2000" baseline="-25000">
                <a:solidFill>
                  <a:srgbClr val="000000"/>
                </a:solidFill>
                <a:latin typeface="Consolas"/>
                <a:cs typeface="Consolas"/>
              </a:rPr>
              <a:t>1</a:t>
            </a:r>
            <a:endParaRPr kumimoji="1" lang="ja-JP" altLang="en-US" sz="2000" baseline="-25000">
              <a:solidFill>
                <a:srgbClr val="000000"/>
              </a:solidFill>
              <a:latin typeface="Consolas"/>
              <a:cs typeface="Consolas"/>
            </a:endParaRPr>
          </a:p>
        </p:txBody>
      </p:sp>
      <p:sp>
        <p:nvSpPr>
          <p:cNvPr id="8" name="線吹き出し 1 (枠付き) 7"/>
          <p:cNvSpPr/>
          <p:nvPr/>
        </p:nvSpPr>
        <p:spPr>
          <a:xfrm>
            <a:off x="4360880" y="2673031"/>
            <a:ext cx="2118264" cy="531508"/>
          </a:xfrm>
          <a:prstGeom prst="borderCallout1">
            <a:avLst>
              <a:gd name="adj1" fmla="val 54956"/>
              <a:gd name="adj2" fmla="val 719"/>
              <a:gd name="adj3" fmla="val 50950"/>
              <a:gd name="adj4" fmla="val -18591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chemeClr val="tx1"/>
                </a:solidFill>
                <a:latin typeface="Consolas"/>
                <a:cs typeface="Consolas"/>
              </a:rPr>
              <a:t>p:int ref</a:t>
            </a:r>
            <a:r>
              <a:rPr lang="en-US" altLang="ja-JP" sz="2000" baseline="-25000">
                <a:solidFill>
                  <a:schemeClr val="tx1"/>
                </a:solidFill>
                <a:latin typeface="Consolas"/>
                <a:cs typeface="Consolas"/>
              </a:rPr>
              <a:t>1</a:t>
            </a:r>
            <a:endParaRPr kumimoji="1" lang="ja-JP" altLang="en-US" sz="2000" baseline="-25000">
              <a:solidFill>
                <a:schemeClr val="tx1"/>
              </a:solidFill>
              <a:latin typeface="Consolas"/>
              <a:cs typeface="Consolas"/>
            </a:endParaRPr>
          </a:p>
        </p:txBody>
      </p:sp>
      <p:sp>
        <p:nvSpPr>
          <p:cNvPr id="4" name="正方形/長方形 3"/>
          <p:cNvSpPr/>
          <p:nvPr/>
        </p:nvSpPr>
        <p:spPr>
          <a:xfrm>
            <a:off x="6581371" y="2044390"/>
            <a:ext cx="2424715" cy="531508"/>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rgbClr val="000000"/>
                </a:solidFill>
                <a:latin typeface="Consolas"/>
                <a:cs typeface="Consolas"/>
              </a:rPr>
              <a:t>Γ</a:t>
            </a:r>
            <a:r>
              <a:rPr lang="en-US" altLang="ja-JP" sz="2000" baseline="-25000" smtClean="0">
                <a:solidFill>
                  <a:srgbClr val="000000"/>
                </a:solidFill>
                <a:latin typeface="Consolas"/>
                <a:cs typeface="Consolas"/>
              </a:rPr>
              <a:t>B </a:t>
            </a:r>
            <a:r>
              <a:rPr lang="en-US" altLang="ja-JP" sz="2000" smtClean="0">
                <a:solidFill>
                  <a:srgbClr val="000000"/>
                </a:solidFill>
                <a:latin typeface="Consolas"/>
                <a:cs typeface="Consolas"/>
              </a:rPr>
              <a:t>= p:int ref</a:t>
            </a:r>
            <a:r>
              <a:rPr lang="en-US" altLang="ja-JP" sz="2000" baseline="-25000" smtClean="0">
                <a:solidFill>
                  <a:srgbClr val="000000"/>
                </a:solidFill>
                <a:latin typeface="Consolas"/>
                <a:cs typeface="Consolas"/>
              </a:rPr>
              <a:t>1</a:t>
            </a:r>
            <a:endParaRPr kumimoji="1" lang="ja-JP" altLang="en-US" sz="2000" baseline="-25000">
              <a:solidFill>
                <a:srgbClr val="000000"/>
              </a:solidFill>
              <a:latin typeface="Consolas"/>
              <a:cs typeface="Consolas"/>
            </a:endParaRPr>
          </a:p>
        </p:txBody>
      </p:sp>
      <p:sp>
        <p:nvSpPr>
          <p:cNvPr id="10" name="正方形/長方形 9"/>
          <p:cNvSpPr/>
          <p:nvPr/>
        </p:nvSpPr>
        <p:spPr>
          <a:xfrm>
            <a:off x="6581371" y="2663460"/>
            <a:ext cx="2424715" cy="531508"/>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rgbClr val="000000"/>
                </a:solidFill>
                <a:latin typeface="Consolas"/>
                <a:cs typeface="Consolas"/>
              </a:rPr>
              <a:t>Γ</a:t>
            </a:r>
            <a:r>
              <a:rPr lang="en-US" altLang="ja-JP" sz="2000" baseline="-25000" smtClean="0">
                <a:solidFill>
                  <a:srgbClr val="000000"/>
                </a:solidFill>
                <a:latin typeface="Consolas"/>
                <a:cs typeface="Consolas"/>
              </a:rPr>
              <a:t>B </a:t>
            </a:r>
            <a:r>
              <a:rPr lang="en-US" altLang="ja-JP" sz="2000" smtClean="0">
                <a:solidFill>
                  <a:srgbClr val="000000"/>
                </a:solidFill>
                <a:latin typeface="Consolas"/>
                <a:cs typeface="Consolas"/>
              </a:rPr>
              <a:t>= p:int ref</a:t>
            </a:r>
            <a:r>
              <a:rPr lang="en-US" altLang="ja-JP" sz="2000" baseline="-25000" smtClean="0">
                <a:solidFill>
                  <a:srgbClr val="000000"/>
                </a:solidFill>
                <a:latin typeface="Consolas"/>
                <a:cs typeface="Consolas"/>
              </a:rPr>
              <a:t>1</a:t>
            </a:r>
            <a:endParaRPr kumimoji="1" lang="ja-JP" altLang="en-US" sz="2000" baseline="-25000">
              <a:solidFill>
                <a:srgbClr val="000000"/>
              </a:solidFill>
              <a:latin typeface="Consolas"/>
              <a:cs typeface="Consolas"/>
            </a:endParaRPr>
          </a:p>
        </p:txBody>
      </p:sp>
      <p:sp>
        <p:nvSpPr>
          <p:cNvPr id="11" name="線吹き出し 1 (枠付き) 10"/>
          <p:cNvSpPr/>
          <p:nvPr/>
        </p:nvSpPr>
        <p:spPr>
          <a:xfrm>
            <a:off x="4360880" y="3382595"/>
            <a:ext cx="2118264" cy="531508"/>
          </a:xfrm>
          <a:prstGeom prst="borderCallout1">
            <a:avLst>
              <a:gd name="adj1" fmla="val 54956"/>
              <a:gd name="adj2" fmla="val 719"/>
              <a:gd name="adj3" fmla="val 50950"/>
              <a:gd name="adj4" fmla="val -18591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rgbClr val="000000"/>
                </a:solidFill>
                <a:latin typeface="Consolas"/>
                <a:cs typeface="Consolas"/>
              </a:rPr>
              <a:t>p:int ref</a:t>
            </a:r>
            <a:r>
              <a:rPr lang="en-US" altLang="ja-JP" sz="2000" baseline="-25000">
                <a:solidFill>
                  <a:srgbClr val="000000"/>
                </a:solidFill>
                <a:latin typeface="Consolas"/>
                <a:cs typeface="Consolas"/>
              </a:rPr>
              <a:t>1</a:t>
            </a:r>
            <a:endParaRPr kumimoji="1" lang="ja-JP" altLang="en-US" sz="2000" baseline="-25000">
              <a:solidFill>
                <a:srgbClr val="000000"/>
              </a:solidFill>
              <a:latin typeface="Consolas"/>
              <a:cs typeface="Consolas"/>
            </a:endParaRPr>
          </a:p>
        </p:txBody>
      </p:sp>
      <p:sp>
        <p:nvSpPr>
          <p:cNvPr id="12" name="正方形/長方形 11"/>
          <p:cNvSpPr/>
          <p:nvPr/>
        </p:nvSpPr>
        <p:spPr>
          <a:xfrm>
            <a:off x="6581371" y="3382595"/>
            <a:ext cx="2424715" cy="531508"/>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rgbClr val="000000"/>
                </a:solidFill>
                <a:latin typeface="Consolas"/>
                <a:cs typeface="Consolas"/>
              </a:rPr>
              <a:t>Γ</a:t>
            </a:r>
            <a:r>
              <a:rPr lang="en-US" altLang="ja-JP" sz="2000" baseline="-25000" smtClean="0">
                <a:solidFill>
                  <a:srgbClr val="000000"/>
                </a:solidFill>
                <a:latin typeface="Consolas"/>
                <a:cs typeface="Consolas"/>
              </a:rPr>
              <a:t>B </a:t>
            </a:r>
            <a:r>
              <a:rPr lang="en-US" altLang="ja-JP" sz="2000" smtClean="0">
                <a:solidFill>
                  <a:srgbClr val="000000"/>
                </a:solidFill>
                <a:latin typeface="Consolas"/>
                <a:cs typeface="Consolas"/>
              </a:rPr>
              <a:t>= p:int ref</a:t>
            </a:r>
            <a:r>
              <a:rPr lang="en-US" altLang="ja-JP" sz="2000" baseline="-25000" smtClean="0">
                <a:solidFill>
                  <a:srgbClr val="000000"/>
                </a:solidFill>
                <a:latin typeface="Consolas"/>
                <a:cs typeface="Consolas"/>
              </a:rPr>
              <a:t>1</a:t>
            </a:r>
            <a:endParaRPr kumimoji="1" lang="ja-JP" altLang="en-US" sz="2000" baseline="-25000">
              <a:solidFill>
                <a:srgbClr val="000000"/>
              </a:solidFill>
              <a:latin typeface="Consolas"/>
              <a:cs typeface="Consolas"/>
            </a:endParaRPr>
          </a:p>
        </p:txBody>
      </p:sp>
      <p:sp>
        <p:nvSpPr>
          <p:cNvPr id="13" name="線吹き出し 1 (枠付き) 12"/>
          <p:cNvSpPr/>
          <p:nvPr/>
        </p:nvSpPr>
        <p:spPr>
          <a:xfrm>
            <a:off x="4360880" y="3959970"/>
            <a:ext cx="2118264" cy="531508"/>
          </a:xfrm>
          <a:prstGeom prst="borderCallout1">
            <a:avLst>
              <a:gd name="adj1" fmla="val 54956"/>
              <a:gd name="adj2" fmla="val 719"/>
              <a:gd name="adj3" fmla="val 50950"/>
              <a:gd name="adj4" fmla="val -18591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rgbClr val="FF0000"/>
                </a:solidFill>
                <a:latin typeface="Consolas"/>
                <a:cs typeface="Consolas"/>
              </a:rPr>
              <a:t>p:int ref</a:t>
            </a:r>
            <a:r>
              <a:rPr lang="en-US" altLang="ja-JP" sz="2000" baseline="-25000" smtClean="0">
                <a:solidFill>
                  <a:srgbClr val="FF0000"/>
                </a:solidFill>
                <a:latin typeface="Consolas"/>
                <a:cs typeface="Consolas"/>
              </a:rPr>
              <a:t>0</a:t>
            </a:r>
            <a:endParaRPr kumimoji="1" lang="ja-JP" altLang="en-US" sz="2000" baseline="-25000">
              <a:solidFill>
                <a:srgbClr val="FF0000"/>
              </a:solidFill>
              <a:latin typeface="Consolas"/>
              <a:cs typeface="Consolas"/>
            </a:endParaRPr>
          </a:p>
        </p:txBody>
      </p:sp>
      <p:sp>
        <p:nvSpPr>
          <p:cNvPr id="14" name="正方形/長方形 13"/>
          <p:cNvSpPr/>
          <p:nvPr/>
        </p:nvSpPr>
        <p:spPr>
          <a:xfrm>
            <a:off x="6581371" y="3959970"/>
            <a:ext cx="2424715" cy="531508"/>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rgbClr val="000000"/>
                </a:solidFill>
                <a:latin typeface="Consolas"/>
                <a:cs typeface="Consolas"/>
              </a:rPr>
              <a:t>Γ</a:t>
            </a:r>
            <a:r>
              <a:rPr lang="en-US" altLang="ja-JP" sz="2000" baseline="-25000" smtClean="0">
                <a:solidFill>
                  <a:srgbClr val="000000"/>
                </a:solidFill>
                <a:latin typeface="Consolas"/>
                <a:cs typeface="Consolas"/>
              </a:rPr>
              <a:t>B </a:t>
            </a:r>
            <a:r>
              <a:rPr lang="en-US" altLang="ja-JP" sz="2000" smtClean="0">
                <a:solidFill>
                  <a:srgbClr val="000000"/>
                </a:solidFill>
                <a:latin typeface="Consolas"/>
                <a:cs typeface="Consolas"/>
              </a:rPr>
              <a:t>= p:int ref</a:t>
            </a:r>
            <a:r>
              <a:rPr lang="en-US" altLang="ja-JP" sz="2000" baseline="-25000" smtClean="0">
                <a:solidFill>
                  <a:srgbClr val="000000"/>
                </a:solidFill>
                <a:latin typeface="Consolas"/>
                <a:cs typeface="Consolas"/>
              </a:rPr>
              <a:t>1</a:t>
            </a:r>
            <a:endParaRPr kumimoji="1" lang="ja-JP" altLang="en-US" sz="2000" baseline="-25000">
              <a:solidFill>
                <a:srgbClr val="000000"/>
              </a:solidFill>
              <a:latin typeface="Consolas"/>
              <a:cs typeface="Consolas"/>
            </a:endParaRPr>
          </a:p>
        </p:txBody>
      </p:sp>
    </p:spTree>
    <p:extLst>
      <p:ext uri="{BB962C8B-B14F-4D97-AF65-F5344CB8AC3E}">
        <p14:creationId xmlns:p14="http://schemas.microsoft.com/office/powerpoint/2010/main" val="27333038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型判断の拡張</a:t>
            </a:r>
            <a:endParaRPr kumimoji="1" lang="ja-JP" altLang="en-US"/>
          </a:p>
        </p:txBody>
      </p:sp>
      <p:sp>
        <p:nvSpPr>
          <p:cNvPr id="3" name="コンテンツ プレースホルダー 2"/>
          <p:cNvSpPr>
            <a:spLocks noGrp="1"/>
          </p:cNvSpPr>
          <p:nvPr>
            <p:ph idx="1"/>
          </p:nvPr>
        </p:nvSpPr>
        <p:spPr/>
        <p:txBody>
          <a:bodyPr/>
          <a:lstStyle/>
          <a:p>
            <a:pPr marL="0" indent="0">
              <a:buNone/>
            </a:pPr>
            <a:r>
              <a:rPr lang="en-US" altLang="ja-JP" smtClean="0"/>
              <a:t>continue</a:t>
            </a:r>
            <a:r>
              <a:rPr kumimoji="1" lang="ja-JP" altLang="en-US" smtClean="0"/>
              <a:t>文を扱えるように型判断を拡張</a:t>
            </a:r>
            <a:endParaRPr lang="en-US" altLang="ja-JP"/>
          </a:p>
          <a:p>
            <a:pPr marL="0" indent="0" algn="ctr">
              <a:buNone/>
            </a:pPr>
            <a:r>
              <a:rPr kumimoji="1" lang="en-US" altLang="ja-JP" sz="4000" smtClean="0">
                <a:latin typeface="Times"/>
                <a:cs typeface="Times"/>
              </a:rPr>
              <a:t>  </a:t>
            </a:r>
            <a:r>
              <a:rPr kumimoji="1" lang="en-US" altLang="ja-JP" sz="4000" smtClean="0">
                <a:solidFill>
                  <a:srgbClr val="000000"/>
                </a:solidFill>
                <a:latin typeface="Times"/>
                <a:cs typeface="Times"/>
              </a:rPr>
              <a:t>Γ</a:t>
            </a:r>
            <a:r>
              <a:rPr kumimoji="1" lang="en-US" altLang="ja-JP" sz="4000" baseline="-25000" smtClean="0">
                <a:solidFill>
                  <a:srgbClr val="000000"/>
                </a:solidFill>
                <a:latin typeface="Times"/>
                <a:cs typeface="Times"/>
              </a:rPr>
              <a:t>B</a:t>
            </a:r>
            <a:r>
              <a:rPr kumimoji="1" lang="en-US" altLang="ja-JP" sz="4000" smtClean="0">
                <a:latin typeface="Times"/>
                <a:cs typeface="Times"/>
              </a:rPr>
              <a:t>; </a:t>
            </a:r>
            <a:r>
              <a:rPr kumimoji="1" lang="en-US" altLang="ja-JP" sz="4000" smtClean="0">
                <a:solidFill>
                  <a:srgbClr val="FF0000"/>
                </a:solidFill>
                <a:latin typeface="Times"/>
                <a:cs typeface="Times"/>
              </a:rPr>
              <a:t>Γ</a:t>
            </a:r>
            <a:r>
              <a:rPr kumimoji="1" lang="en-US" altLang="ja-JP" sz="4000" baseline="-25000" smtClean="0">
                <a:solidFill>
                  <a:srgbClr val="FF0000"/>
                </a:solidFill>
                <a:latin typeface="Times"/>
                <a:cs typeface="Times"/>
              </a:rPr>
              <a:t>C</a:t>
            </a:r>
            <a:r>
              <a:rPr kumimoji="1" lang="en-US" altLang="ja-JP" sz="4000" smtClean="0">
                <a:latin typeface="Times"/>
                <a:cs typeface="Times"/>
              </a:rPr>
              <a:t>; Γ├ s </a:t>
            </a:r>
            <a:r>
              <a:rPr kumimoji="1" lang="en-US" altLang="ja-JP" sz="4000" smtClean="0">
                <a:latin typeface="Times"/>
                <a:cs typeface="Times"/>
                <a:sym typeface="Wingdings"/>
              </a:rPr>
              <a:t></a:t>
            </a:r>
            <a:r>
              <a:rPr kumimoji="1" lang="en-US" altLang="ja-JP" sz="4000" smtClean="0">
                <a:latin typeface="Times"/>
                <a:cs typeface="Times"/>
              </a:rPr>
              <a:t> Γ’</a:t>
            </a:r>
            <a:endParaRPr lang="en-US" altLang="ja-JP" sz="4000" smtClean="0">
              <a:latin typeface="Times"/>
              <a:cs typeface="Times"/>
            </a:endParaRPr>
          </a:p>
          <a:p>
            <a:pPr marL="0" indent="0">
              <a:buNone/>
            </a:pPr>
            <a:endParaRPr kumimoji="1" lang="en-US" altLang="ja-JP">
              <a:latin typeface="Times"/>
              <a:cs typeface="Times"/>
            </a:endParaRPr>
          </a:p>
        </p:txBody>
      </p:sp>
      <p:cxnSp>
        <p:nvCxnSpPr>
          <p:cNvPr id="5" name="直線コネクタ 4"/>
          <p:cNvCxnSpPr/>
          <p:nvPr/>
        </p:nvCxnSpPr>
        <p:spPr>
          <a:xfrm>
            <a:off x="3327763" y="2986596"/>
            <a:ext cx="752569"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6" name="円形吹き出し 5"/>
          <p:cNvSpPr/>
          <p:nvPr/>
        </p:nvSpPr>
        <p:spPr>
          <a:xfrm>
            <a:off x="2034286" y="3211032"/>
            <a:ext cx="4327269" cy="1504027"/>
          </a:xfrm>
          <a:prstGeom prst="wedgeEllipseCallout">
            <a:avLst>
              <a:gd name="adj1" fmla="val -16150"/>
              <a:gd name="adj2" fmla="val -63406"/>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テキスト ボックス 6"/>
          <p:cNvSpPr txBox="1"/>
          <p:nvPr/>
        </p:nvSpPr>
        <p:spPr>
          <a:xfrm>
            <a:off x="2418064" y="3476892"/>
            <a:ext cx="4843253" cy="954107"/>
          </a:xfrm>
          <a:prstGeom prst="rect">
            <a:avLst/>
          </a:prstGeom>
          <a:noFill/>
        </p:spPr>
        <p:txBody>
          <a:bodyPr wrap="square" rtlCol="0">
            <a:spAutoFit/>
          </a:bodyPr>
          <a:lstStyle/>
          <a:p>
            <a:r>
              <a:rPr kumimoji="1" lang="ja-JP" altLang="en-US" sz="2800" smtClean="0"/>
              <a:t>ループを実行する前の</a:t>
            </a:r>
            <a:endParaRPr kumimoji="1" lang="en-US" altLang="ja-JP" sz="2800" smtClean="0"/>
          </a:p>
          <a:p>
            <a:r>
              <a:rPr kumimoji="1" lang="ja-JP" altLang="en-US" sz="2800" smtClean="0"/>
              <a:t>各変数の所有権</a:t>
            </a:r>
            <a:endParaRPr kumimoji="1" lang="ja-JP" altLang="en-US" sz="2800"/>
          </a:p>
        </p:txBody>
      </p:sp>
    </p:spTree>
    <p:extLst>
      <p:ext uri="{BB962C8B-B14F-4D97-AF65-F5344CB8AC3E}">
        <p14:creationId xmlns:p14="http://schemas.microsoft.com/office/powerpoint/2010/main" val="2944513838"/>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目次</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solidFill>
                  <a:schemeClr val="bg1">
                    <a:lumMod val="65000"/>
                  </a:schemeClr>
                </a:solidFill>
              </a:rPr>
              <a:t>型システムの拡張</a:t>
            </a:r>
            <a:endParaRPr kumimoji="1" lang="en-US" altLang="ja-JP" smtClean="0">
              <a:solidFill>
                <a:schemeClr val="bg1">
                  <a:lumMod val="65000"/>
                </a:schemeClr>
              </a:solidFill>
            </a:endParaRPr>
          </a:p>
          <a:p>
            <a:endParaRPr lang="en-US" altLang="ja-JP"/>
          </a:p>
          <a:p>
            <a:r>
              <a:rPr kumimoji="1" lang="ja-JP" altLang="en-US" smtClean="0"/>
              <a:t>検証器の実装</a:t>
            </a:r>
            <a:endParaRPr kumimoji="1" lang="en-US" altLang="ja-JP" smtClean="0"/>
          </a:p>
          <a:p>
            <a:endParaRPr lang="en-US" altLang="ja-JP" smtClean="0"/>
          </a:p>
          <a:p>
            <a:r>
              <a:rPr lang="ja-JP" altLang="en-US" smtClean="0">
                <a:solidFill>
                  <a:srgbClr val="A6A6A6"/>
                </a:solidFill>
              </a:rPr>
              <a:t>予備実験</a:t>
            </a:r>
            <a:endParaRPr lang="en-US" altLang="ja-JP">
              <a:solidFill>
                <a:srgbClr val="A6A6A6"/>
              </a:solidFill>
            </a:endParaRPr>
          </a:p>
        </p:txBody>
      </p:sp>
    </p:spTree>
    <p:extLst>
      <p:ext uri="{BB962C8B-B14F-4D97-AF65-F5344CB8AC3E}">
        <p14:creationId xmlns:p14="http://schemas.microsoft.com/office/powerpoint/2010/main" val="2130968076"/>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mtClean="0">
                <a:latin typeface="Times"/>
                <a:cs typeface="Times"/>
              </a:rPr>
              <a:t>型推論アルゴリズム</a:t>
            </a:r>
            <a:r>
              <a:rPr lang="en-US" altLang="ja-JP" smtClean="0">
                <a:latin typeface="Times"/>
                <a:cs typeface="Times"/>
              </a:rPr>
              <a:t/>
            </a:r>
            <a:br>
              <a:rPr lang="en-US" altLang="ja-JP" smtClean="0">
                <a:latin typeface="Times"/>
                <a:cs typeface="Times"/>
              </a:rPr>
            </a:br>
            <a:r>
              <a:rPr lang="en-US" altLang="ja-JP" sz="2000" smtClean="0">
                <a:latin typeface="Times"/>
                <a:cs typeface="Times"/>
              </a:rPr>
              <a:t>[Suenaga and Kobayashi, APLAS’09]</a:t>
            </a:r>
            <a:endParaRPr kumimoji="1" lang="ja-JP" altLang="en-US" sz="2000"/>
          </a:p>
        </p:txBody>
      </p:sp>
      <p:sp>
        <p:nvSpPr>
          <p:cNvPr id="3" name="コンテンツ プレースホルダー 2"/>
          <p:cNvSpPr>
            <a:spLocks noGrp="1"/>
          </p:cNvSpPr>
          <p:nvPr>
            <p:ph idx="1"/>
          </p:nvPr>
        </p:nvSpPr>
        <p:spPr/>
        <p:txBody>
          <a:bodyPr/>
          <a:lstStyle/>
          <a:p>
            <a:pPr marL="0" indent="0">
              <a:buNone/>
            </a:pPr>
            <a:r>
              <a:rPr kumimoji="1" lang="ja-JP" altLang="en-US" smtClean="0"/>
              <a:t>変数の所有権を自動で推論するアルゴリズム</a:t>
            </a:r>
            <a:endParaRPr kumimoji="1" lang="en-US" altLang="ja-JP" smtClean="0"/>
          </a:p>
          <a:p>
            <a:pPr marL="0" indent="0">
              <a:buNone/>
            </a:pPr>
            <a:endParaRPr lang="en-US" altLang="ja-JP"/>
          </a:p>
          <a:p>
            <a:pPr marL="514350" indent="-514350">
              <a:buFont typeface="+mj-lt"/>
              <a:buAutoNum type="arabicPeriod"/>
            </a:pPr>
            <a:r>
              <a:rPr lang="ja-JP" altLang="en-US" smtClean="0"/>
              <a:t>各プログラム地点における所有権を表す</a:t>
            </a:r>
            <a:r>
              <a:rPr lang="en-US" altLang="ja-JP" smtClean="0"/>
              <a:t/>
            </a:r>
            <a:br>
              <a:rPr lang="en-US" altLang="ja-JP" smtClean="0"/>
            </a:br>
            <a:r>
              <a:rPr lang="ja-JP" altLang="en-US" smtClean="0">
                <a:solidFill>
                  <a:srgbClr val="FF0000"/>
                </a:solidFill>
              </a:rPr>
              <a:t>所有権変数</a:t>
            </a:r>
            <a:r>
              <a:rPr lang="ja-JP" altLang="en-US" smtClean="0"/>
              <a:t>を用意する</a:t>
            </a:r>
            <a:endParaRPr lang="en-US" altLang="ja-JP" smtClean="0"/>
          </a:p>
          <a:p>
            <a:pPr marL="514350" indent="-514350">
              <a:buFont typeface="+mj-lt"/>
              <a:buAutoNum type="arabicPeriod"/>
            </a:pPr>
            <a:r>
              <a:rPr lang="ja-JP" altLang="en-US" smtClean="0"/>
              <a:t>所有権に関する制約を生成</a:t>
            </a:r>
            <a:endParaRPr lang="en-US" altLang="ja-JP" smtClean="0"/>
          </a:p>
          <a:p>
            <a:pPr marL="514350" indent="-514350">
              <a:buFont typeface="+mj-lt"/>
              <a:buAutoNum type="arabicPeriod"/>
            </a:pPr>
            <a:r>
              <a:rPr lang="ja-JP" altLang="en-US" smtClean="0"/>
              <a:t>制約の充足可能性をソルバを用いて判定</a:t>
            </a:r>
            <a:endParaRPr lang="en-US" altLang="ja-JP" smtClean="0"/>
          </a:p>
          <a:p>
            <a:pPr marL="514350" indent="-514350">
              <a:buFont typeface="+mj-lt"/>
              <a:buAutoNum type="arabicPeriod"/>
            </a:pPr>
            <a:endParaRPr lang="en-US" altLang="ja-JP"/>
          </a:p>
          <a:p>
            <a:pPr marL="0" indent="0">
              <a:buNone/>
            </a:pPr>
            <a:endParaRPr kumimoji="1" lang="en-US" altLang="ja-JP" smtClean="0"/>
          </a:p>
        </p:txBody>
      </p:sp>
    </p:spTree>
    <p:extLst>
      <p:ext uri="{BB962C8B-B14F-4D97-AF65-F5344CB8AC3E}">
        <p14:creationId xmlns:p14="http://schemas.microsoft.com/office/powerpoint/2010/main" val="2054972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所有権変数</a:t>
            </a:r>
            <a:endParaRPr kumimoji="1" lang="ja-JP" altLang="en-US"/>
          </a:p>
        </p:txBody>
      </p:sp>
      <p:sp>
        <p:nvSpPr>
          <p:cNvPr id="3" name="コンテンツ プレースホルダー 2"/>
          <p:cNvSpPr>
            <a:spLocks noGrp="1"/>
          </p:cNvSpPr>
          <p:nvPr>
            <p:ph idx="1"/>
          </p:nvPr>
        </p:nvSpPr>
        <p:spPr>
          <a:xfrm>
            <a:off x="238811" y="955290"/>
            <a:ext cx="4394188" cy="5902710"/>
          </a:xfrm>
        </p:spPr>
        <p:txBody>
          <a:bodyPr>
            <a:noAutofit/>
          </a:bodyPr>
          <a:lstStyle/>
          <a:p>
            <a:pPr marL="0" indent="0">
              <a:lnSpc>
                <a:spcPct val="90000"/>
              </a:lnSpc>
              <a:buNone/>
            </a:pPr>
            <a:r>
              <a:rPr lang="en-US" altLang="ja-JP" sz="2000" smtClean="0">
                <a:latin typeface="Consolas"/>
                <a:cs typeface="Consolas"/>
              </a:rPr>
              <a:t>int main () {                     </a:t>
            </a:r>
          </a:p>
          <a:p>
            <a:pPr marL="0" indent="0">
              <a:lnSpc>
                <a:spcPct val="90000"/>
              </a:lnSpc>
              <a:buNone/>
            </a:pPr>
            <a:r>
              <a:rPr lang="en-US" altLang="ja-JP" sz="2000" smtClean="0">
                <a:latin typeface="Consolas"/>
                <a:cs typeface="Consolas"/>
              </a:rPr>
              <a:t>  int *p;                         </a:t>
            </a:r>
            <a:endParaRPr lang="en-US" altLang="ja-JP" sz="2000" baseline="-25000" smtClean="0">
              <a:latin typeface="Consolas"/>
              <a:cs typeface="Consolas"/>
            </a:endParaRPr>
          </a:p>
          <a:p>
            <a:pPr marL="0" indent="0">
              <a:lnSpc>
                <a:spcPct val="90000"/>
              </a:lnSpc>
              <a:buNone/>
            </a:pPr>
            <a:r>
              <a:rPr lang="en-US" altLang="ja-JP" sz="2000">
                <a:latin typeface="Consolas"/>
                <a:cs typeface="Consolas"/>
              </a:rPr>
              <a:t> </a:t>
            </a:r>
            <a:r>
              <a:rPr lang="en-US" altLang="ja-JP" sz="2000" smtClean="0">
                <a:latin typeface="Consolas"/>
                <a:cs typeface="Consolas"/>
              </a:rPr>
              <a:t> </a:t>
            </a:r>
            <a:r>
              <a:rPr lang="en-US" altLang="ja-JP" sz="2000" smtClean="0">
                <a:solidFill>
                  <a:srgbClr val="000000"/>
                </a:solidFill>
                <a:latin typeface="Consolas"/>
                <a:cs typeface="Consolas"/>
              </a:rPr>
              <a:t>while (1) {</a:t>
            </a:r>
          </a:p>
          <a:p>
            <a:pPr marL="0" indent="0">
              <a:lnSpc>
                <a:spcPct val="90000"/>
              </a:lnSpc>
              <a:buNone/>
            </a:pPr>
            <a:r>
              <a:rPr lang="en-US" altLang="ja-JP" sz="2000">
                <a:latin typeface="Consolas"/>
                <a:cs typeface="Consolas"/>
              </a:rPr>
              <a:t> </a:t>
            </a:r>
            <a:r>
              <a:rPr lang="en-US" altLang="ja-JP" sz="2000" smtClean="0">
                <a:latin typeface="Consolas"/>
                <a:cs typeface="Consolas"/>
              </a:rPr>
              <a:t>  </a:t>
            </a:r>
            <a:r>
              <a:rPr lang="en-US" altLang="ja-JP" sz="2000" smtClean="0">
                <a:solidFill>
                  <a:srgbClr val="FF0000"/>
                </a:solidFill>
                <a:latin typeface="Consolas"/>
                <a:cs typeface="Consolas"/>
              </a:rPr>
              <a:t> </a:t>
            </a:r>
            <a:r>
              <a:rPr lang="en-US" altLang="ja-JP" sz="2000" smtClean="0">
                <a:solidFill>
                  <a:srgbClr val="000000"/>
                </a:solidFill>
                <a:latin typeface="Consolas"/>
                <a:cs typeface="Consolas"/>
              </a:rPr>
              <a:t>p = malloc(sizeof(int));      </a:t>
            </a:r>
          </a:p>
          <a:p>
            <a:pPr marL="0" indent="0">
              <a:lnSpc>
                <a:spcPct val="90000"/>
              </a:lnSpc>
              <a:buNone/>
            </a:pPr>
            <a:r>
              <a:rPr lang="en-US" altLang="ja-JP" sz="2000" smtClean="0">
                <a:latin typeface="Consolas"/>
                <a:cs typeface="Consolas"/>
              </a:rPr>
              <a:t>    if (…) {</a:t>
            </a:r>
          </a:p>
          <a:p>
            <a:pPr marL="0" indent="0">
              <a:lnSpc>
                <a:spcPct val="90000"/>
              </a:lnSpc>
              <a:buNone/>
            </a:pPr>
            <a:endParaRPr lang="en-US" altLang="ja-JP" sz="2000" smtClean="0">
              <a:latin typeface="Consolas"/>
              <a:cs typeface="Consolas"/>
            </a:endParaRPr>
          </a:p>
          <a:p>
            <a:pPr marL="0" indent="0">
              <a:lnSpc>
                <a:spcPct val="90000"/>
              </a:lnSpc>
              <a:buNone/>
            </a:pPr>
            <a:r>
              <a:rPr lang="en-US" altLang="ja-JP" sz="2000" smtClean="0">
                <a:latin typeface="Consolas"/>
                <a:cs typeface="Consolas"/>
              </a:rPr>
              <a:t>      break; </a:t>
            </a:r>
          </a:p>
          <a:p>
            <a:pPr marL="0" indent="0">
              <a:lnSpc>
                <a:spcPct val="90000"/>
              </a:lnSpc>
              <a:buNone/>
            </a:pPr>
            <a:r>
              <a:rPr lang="en-US" altLang="ja-JP" sz="2000">
                <a:latin typeface="Consolas"/>
                <a:cs typeface="Consolas"/>
              </a:rPr>
              <a:t> </a:t>
            </a:r>
            <a:r>
              <a:rPr lang="en-US" altLang="ja-JP" sz="2000" smtClean="0">
                <a:latin typeface="Consolas"/>
                <a:cs typeface="Consolas"/>
              </a:rPr>
              <a:t>   }                             </a:t>
            </a:r>
          </a:p>
          <a:p>
            <a:pPr marL="0" indent="0">
              <a:lnSpc>
                <a:spcPct val="90000"/>
              </a:lnSpc>
              <a:buNone/>
            </a:pPr>
            <a:r>
              <a:rPr lang="en-US" altLang="ja-JP" sz="2000" smtClean="0">
                <a:latin typeface="Consolas"/>
                <a:cs typeface="Consolas"/>
              </a:rPr>
              <a:t>    free(p);</a:t>
            </a:r>
          </a:p>
          <a:p>
            <a:pPr marL="0" indent="0">
              <a:lnSpc>
                <a:spcPct val="90000"/>
              </a:lnSpc>
              <a:buNone/>
            </a:pPr>
            <a:endParaRPr lang="en-US" altLang="ja-JP" sz="2000">
              <a:latin typeface="Consolas"/>
              <a:cs typeface="Consolas"/>
            </a:endParaRPr>
          </a:p>
          <a:p>
            <a:pPr marL="0" indent="0">
              <a:lnSpc>
                <a:spcPct val="90000"/>
              </a:lnSpc>
              <a:buNone/>
            </a:pPr>
            <a:endParaRPr lang="en-US" altLang="ja-JP" sz="2000" smtClean="0">
              <a:latin typeface="Consolas"/>
              <a:cs typeface="Consolas"/>
            </a:endParaRPr>
          </a:p>
          <a:p>
            <a:pPr marL="0" indent="0">
              <a:lnSpc>
                <a:spcPct val="90000"/>
              </a:lnSpc>
              <a:buNone/>
            </a:pPr>
            <a:r>
              <a:rPr lang="en-US" altLang="ja-JP" sz="2000" smtClean="0">
                <a:latin typeface="Consolas"/>
                <a:cs typeface="Consolas"/>
              </a:rPr>
              <a:t>  </a:t>
            </a:r>
            <a:r>
              <a:rPr lang="en-US" altLang="ja-JP" sz="2000" smtClean="0">
                <a:solidFill>
                  <a:srgbClr val="000000"/>
                </a:solidFill>
                <a:latin typeface="Consolas"/>
                <a:cs typeface="Consolas"/>
              </a:rPr>
              <a:t>} </a:t>
            </a:r>
            <a:r>
              <a:rPr lang="en-US" altLang="ja-JP" sz="2000" smtClean="0">
                <a:latin typeface="Consolas"/>
                <a:cs typeface="Consolas"/>
              </a:rPr>
              <a:t>                              </a:t>
            </a:r>
          </a:p>
          <a:p>
            <a:pPr marL="0" indent="0">
              <a:lnSpc>
                <a:spcPct val="90000"/>
              </a:lnSpc>
              <a:buNone/>
            </a:pPr>
            <a:r>
              <a:rPr lang="en-US" altLang="ja-JP" sz="2000" smtClean="0">
                <a:latin typeface="Consolas"/>
                <a:cs typeface="Consolas"/>
              </a:rPr>
              <a:t>  </a:t>
            </a:r>
            <a:r>
              <a:rPr lang="en-US" altLang="ja-JP" sz="2000" smtClean="0">
                <a:solidFill>
                  <a:srgbClr val="000000"/>
                </a:solidFill>
                <a:latin typeface="Consolas"/>
                <a:cs typeface="Consolas"/>
              </a:rPr>
              <a:t>free(p); </a:t>
            </a:r>
          </a:p>
          <a:p>
            <a:pPr marL="0" indent="0">
              <a:lnSpc>
                <a:spcPct val="90000"/>
              </a:lnSpc>
              <a:buNone/>
            </a:pPr>
            <a:r>
              <a:rPr lang="en-US" altLang="ja-JP" sz="2000">
                <a:latin typeface="Consolas"/>
                <a:cs typeface="Consolas"/>
              </a:rPr>
              <a:t> </a:t>
            </a:r>
            <a:r>
              <a:rPr lang="en-US" altLang="ja-JP" sz="2000" smtClean="0">
                <a:latin typeface="Consolas"/>
                <a:cs typeface="Consolas"/>
              </a:rPr>
              <a:t> </a:t>
            </a:r>
          </a:p>
          <a:p>
            <a:pPr marL="0" indent="0">
              <a:lnSpc>
                <a:spcPct val="90000"/>
              </a:lnSpc>
              <a:buNone/>
            </a:pPr>
            <a:r>
              <a:rPr lang="en-US" altLang="ja-JP" sz="2000">
                <a:latin typeface="Consolas"/>
                <a:cs typeface="Consolas"/>
              </a:rPr>
              <a:t> </a:t>
            </a:r>
            <a:r>
              <a:rPr lang="en-US" altLang="ja-JP" sz="2000" smtClean="0">
                <a:latin typeface="Consolas"/>
                <a:cs typeface="Consolas"/>
              </a:rPr>
              <a:t> return 0;</a:t>
            </a:r>
          </a:p>
          <a:p>
            <a:pPr marL="0" indent="0">
              <a:lnSpc>
                <a:spcPct val="90000"/>
              </a:lnSpc>
              <a:buNone/>
            </a:pPr>
            <a:endParaRPr lang="en-US" altLang="ja-JP" sz="2000">
              <a:latin typeface="Consolas"/>
              <a:cs typeface="Consolas"/>
            </a:endParaRPr>
          </a:p>
          <a:p>
            <a:pPr marL="0" indent="0">
              <a:lnSpc>
                <a:spcPct val="90000"/>
              </a:lnSpc>
              <a:buNone/>
            </a:pPr>
            <a:r>
              <a:rPr lang="en-US" altLang="ja-JP" sz="2000" smtClean="0">
                <a:latin typeface="Consolas"/>
                <a:cs typeface="Consolas"/>
              </a:rPr>
              <a:t>}</a:t>
            </a:r>
          </a:p>
        </p:txBody>
      </p:sp>
      <p:sp>
        <p:nvSpPr>
          <p:cNvPr id="18" name="線吹き出し 1 (枠付き) 17"/>
          <p:cNvSpPr/>
          <p:nvPr/>
        </p:nvSpPr>
        <p:spPr>
          <a:xfrm>
            <a:off x="4349121" y="1342652"/>
            <a:ext cx="2118264" cy="531508"/>
          </a:xfrm>
          <a:prstGeom prst="borderCallout1">
            <a:avLst>
              <a:gd name="adj1" fmla="val 54956"/>
              <a:gd name="adj2" fmla="val 719"/>
              <a:gd name="adj3" fmla="val 55375"/>
              <a:gd name="adj4" fmla="val -184248"/>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chemeClr val="tx1"/>
                </a:solidFill>
                <a:latin typeface="Consolas"/>
                <a:cs typeface="Consolas"/>
              </a:rPr>
              <a:t>p:int ref</a:t>
            </a:r>
            <a:r>
              <a:rPr lang="en-US" altLang="ja-JP" sz="2000" baseline="-25000" smtClean="0">
                <a:solidFill>
                  <a:srgbClr val="FF0000"/>
                </a:solidFill>
                <a:latin typeface="Consolas"/>
                <a:cs typeface="Consolas"/>
              </a:rPr>
              <a:t>f0</a:t>
            </a:r>
            <a:endParaRPr kumimoji="1" lang="ja-JP" altLang="en-US" sz="2000" baseline="-25000">
              <a:solidFill>
                <a:srgbClr val="FF0000"/>
              </a:solidFill>
              <a:latin typeface="Consolas"/>
              <a:cs typeface="Consolas"/>
            </a:endParaRPr>
          </a:p>
        </p:txBody>
      </p:sp>
      <p:sp>
        <p:nvSpPr>
          <p:cNvPr id="5" name="線吹き出し 1 (枠付き) 4"/>
          <p:cNvSpPr/>
          <p:nvPr/>
        </p:nvSpPr>
        <p:spPr>
          <a:xfrm>
            <a:off x="4349121" y="4738583"/>
            <a:ext cx="2118264" cy="531508"/>
          </a:xfrm>
          <a:prstGeom prst="borderCallout1">
            <a:avLst>
              <a:gd name="adj1" fmla="val 54956"/>
              <a:gd name="adj2" fmla="val 719"/>
              <a:gd name="adj3" fmla="val 50950"/>
              <a:gd name="adj4" fmla="val -18591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rgbClr val="000000"/>
                </a:solidFill>
                <a:latin typeface="Consolas"/>
                <a:cs typeface="Consolas"/>
              </a:rPr>
              <a:t>p:int ref</a:t>
            </a:r>
            <a:r>
              <a:rPr lang="en-US" altLang="ja-JP" sz="2000" baseline="-25000" smtClean="0">
                <a:solidFill>
                  <a:srgbClr val="FF0000"/>
                </a:solidFill>
                <a:latin typeface="Consolas"/>
                <a:cs typeface="Consolas"/>
              </a:rPr>
              <a:t>f5</a:t>
            </a:r>
            <a:endParaRPr kumimoji="1" lang="ja-JP" altLang="en-US" sz="2000" baseline="-25000">
              <a:solidFill>
                <a:srgbClr val="FF0000"/>
              </a:solidFill>
              <a:latin typeface="Consolas"/>
              <a:cs typeface="Consolas"/>
            </a:endParaRPr>
          </a:p>
        </p:txBody>
      </p:sp>
      <p:sp>
        <p:nvSpPr>
          <p:cNvPr id="6" name="線吹き出し 1 (枠付き) 5"/>
          <p:cNvSpPr/>
          <p:nvPr/>
        </p:nvSpPr>
        <p:spPr>
          <a:xfrm>
            <a:off x="4349121" y="5436851"/>
            <a:ext cx="2118264" cy="531508"/>
          </a:xfrm>
          <a:prstGeom prst="borderCallout1">
            <a:avLst>
              <a:gd name="adj1" fmla="val 54956"/>
              <a:gd name="adj2" fmla="val 719"/>
              <a:gd name="adj3" fmla="val 50950"/>
              <a:gd name="adj4" fmla="val -18591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rgbClr val="000000"/>
                </a:solidFill>
                <a:latin typeface="Consolas"/>
                <a:cs typeface="Consolas"/>
              </a:rPr>
              <a:t>p:int ref</a:t>
            </a:r>
            <a:r>
              <a:rPr lang="en-US" altLang="ja-JP" sz="2000" baseline="-25000" smtClean="0">
                <a:solidFill>
                  <a:srgbClr val="FF0000"/>
                </a:solidFill>
                <a:latin typeface="Consolas"/>
                <a:cs typeface="Consolas"/>
              </a:rPr>
              <a:t>f6</a:t>
            </a:r>
            <a:endParaRPr kumimoji="1" lang="ja-JP" altLang="en-US" sz="2000" baseline="-25000">
              <a:solidFill>
                <a:srgbClr val="FF0000"/>
              </a:solidFill>
              <a:latin typeface="Consolas"/>
              <a:cs typeface="Consolas"/>
            </a:endParaRPr>
          </a:p>
        </p:txBody>
      </p:sp>
      <p:sp>
        <p:nvSpPr>
          <p:cNvPr id="7" name="線吹き出し 1 (枠付き) 6"/>
          <p:cNvSpPr/>
          <p:nvPr/>
        </p:nvSpPr>
        <p:spPr>
          <a:xfrm>
            <a:off x="4349121" y="2044390"/>
            <a:ext cx="2118264" cy="531508"/>
          </a:xfrm>
          <a:prstGeom prst="borderCallout1">
            <a:avLst>
              <a:gd name="adj1" fmla="val 54956"/>
              <a:gd name="adj2" fmla="val 719"/>
              <a:gd name="adj3" fmla="val 50950"/>
              <a:gd name="adj4" fmla="val -18591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rgbClr val="000000"/>
                </a:solidFill>
                <a:latin typeface="Consolas"/>
                <a:cs typeface="Consolas"/>
              </a:rPr>
              <a:t>p:int ref</a:t>
            </a:r>
            <a:r>
              <a:rPr lang="en-US" altLang="ja-JP" sz="2000" baseline="-25000" smtClean="0">
                <a:solidFill>
                  <a:srgbClr val="FF0000"/>
                </a:solidFill>
                <a:latin typeface="Consolas"/>
                <a:cs typeface="Consolas"/>
              </a:rPr>
              <a:t>f1</a:t>
            </a:r>
            <a:endParaRPr kumimoji="1" lang="ja-JP" altLang="en-US" sz="2000" baseline="-25000">
              <a:solidFill>
                <a:srgbClr val="FF0000"/>
              </a:solidFill>
              <a:latin typeface="Consolas"/>
              <a:cs typeface="Consolas"/>
            </a:endParaRPr>
          </a:p>
        </p:txBody>
      </p:sp>
      <p:sp>
        <p:nvSpPr>
          <p:cNvPr id="8" name="線吹き出し 1 (枠付き) 7"/>
          <p:cNvSpPr/>
          <p:nvPr/>
        </p:nvSpPr>
        <p:spPr>
          <a:xfrm>
            <a:off x="4360880" y="2673031"/>
            <a:ext cx="2118264" cy="531508"/>
          </a:xfrm>
          <a:prstGeom prst="borderCallout1">
            <a:avLst>
              <a:gd name="adj1" fmla="val 54956"/>
              <a:gd name="adj2" fmla="val 719"/>
              <a:gd name="adj3" fmla="val 50950"/>
              <a:gd name="adj4" fmla="val -18591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chemeClr val="tx1"/>
                </a:solidFill>
                <a:latin typeface="Consolas"/>
                <a:cs typeface="Consolas"/>
              </a:rPr>
              <a:t>p:int ref</a:t>
            </a:r>
            <a:r>
              <a:rPr lang="en-US" altLang="ja-JP" sz="2000" baseline="-25000" smtClean="0">
                <a:solidFill>
                  <a:srgbClr val="FF0000"/>
                </a:solidFill>
                <a:latin typeface="Consolas"/>
                <a:cs typeface="Consolas"/>
              </a:rPr>
              <a:t>f2</a:t>
            </a:r>
            <a:endParaRPr kumimoji="1" lang="ja-JP" altLang="en-US" sz="2000" baseline="-25000">
              <a:solidFill>
                <a:srgbClr val="FF0000"/>
              </a:solidFill>
              <a:latin typeface="Consolas"/>
              <a:cs typeface="Consolas"/>
            </a:endParaRPr>
          </a:p>
        </p:txBody>
      </p:sp>
      <p:sp>
        <p:nvSpPr>
          <p:cNvPr id="4" name="正方形/長方形 3"/>
          <p:cNvSpPr/>
          <p:nvPr/>
        </p:nvSpPr>
        <p:spPr>
          <a:xfrm>
            <a:off x="6581371" y="2044390"/>
            <a:ext cx="2424715" cy="531508"/>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rgbClr val="000000"/>
                </a:solidFill>
                <a:latin typeface="Consolas"/>
                <a:cs typeface="Consolas"/>
              </a:rPr>
              <a:t>Γ</a:t>
            </a:r>
            <a:r>
              <a:rPr lang="en-US" altLang="ja-JP" sz="2000" baseline="-25000" smtClean="0">
                <a:solidFill>
                  <a:srgbClr val="000000"/>
                </a:solidFill>
                <a:latin typeface="Consolas"/>
                <a:cs typeface="Consolas"/>
              </a:rPr>
              <a:t>B </a:t>
            </a:r>
            <a:r>
              <a:rPr lang="en-US" altLang="ja-JP" sz="2000" smtClean="0">
                <a:solidFill>
                  <a:srgbClr val="000000"/>
                </a:solidFill>
                <a:latin typeface="Consolas"/>
                <a:cs typeface="Consolas"/>
              </a:rPr>
              <a:t>= p:int ref</a:t>
            </a:r>
            <a:r>
              <a:rPr lang="en-US" altLang="ja-JP" sz="2000" baseline="-25000" smtClean="0">
                <a:solidFill>
                  <a:srgbClr val="FF0000"/>
                </a:solidFill>
                <a:latin typeface="Consolas"/>
                <a:cs typeface="Consolas"/>
              </a:rPr>
              <a:t>f5</a:t>
            </a:r>
            <a:endParaRPr kumimoji="1" lang="ja-JP" altLang="en-US" sz="2000" baseline="-25000">
              <a:solidFill>
                <a:srgbClr val="FF0000"/>
              </a:solidFill>
              <a:latin typeface="Consolas"/>
              <a:cs typeface="Consolas"/>
            </a:endParaRPr>
          </a:p>
        </p:txBody>
      </p:sp>
      <p:sp>
        <p:nvSpPr>
          <p:cNvPr id="10" name="正方形/長方形 9"/>
          <p:cNvSpPr/>
          <p:nvPr/>
        </p:nvSpPr>
        <p:spPr>
          <a:xfrm>
            <a:off x="6581371" y="2663460"/>
            <a:ext cx="2424715" cy="531508"/>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rgbClr val="000000"/>
                </a:solidFill>
                <a:latin typeface="Consolas"/>
                <a:cs typeface="Consolas"/>
              </a:rPr>
              <a:t>Γ</a:t>
            </a:r>
            <a:r>
              <a:rPr lang="en-US" altLang="ja-JP" sz="2000" baseline="-25000" smtClean="0">
                <a:solidFill>
                  <a:srgbClr val="000000"/>
                </a:solidFill>
                <a:latin typeface="Consolas"/>
                <a:cs typeface="Consolas"/>
              </a:rPr>
              <a:t>B </a:t>
            </a:r>
            <a:r>
              <a:rPr lang="en-US" altLang="ja-JP" sz="2000" smtClean="0">
                <a:solidFill>
                  <a:srgbClr val="000000"/>
                </a:solidFill>
                <a:latin typeface="Consolas"/>
                <a:cs typeface="Consolas"/>
              </a:rPr>
              <a:t>= p:int ref</a:t>
            </a:r>
            <a:r>
              <a:rPr lang="en-US" altLang="ja-JP" sz="2000" baseline="-25000" smtClean="0">
                <a:solidFill>
                  <a:srgbClr val="FF0000"/>
                </a:solidFill>
                <a:latin typeface="Consolas"/>
                <a:cs typeface="Consolas"/>
              </a:rPr>
              <a:t>f5</a:t>
            </a:r>
            <a:endParaRPr kumimoji="1" lang="ja-JP" altLang="en-US" sz="2000" baseline="-25000">
              <a:solidFill>
                <a:srgbClr val="FF0000"/>
              </a:solidFill>
              <a:latin typeface="Consolas"/>
              <a:cs typeface="Consolas"/>
            </a:endParaRPr>
          </a:p>
        </p:txBody>
      </p:sp>
      <p:sp>
        <p:nvSpPr>
          <p:cNvPr id="11" name="線吹き出し 1 (枠付き) 10"/>
          <p:cNvSpPr/>
          <p:nvPr/>
        </p:nvSpPr>
        <p:spPr>
          <a:xfrm>
            <a:off x="4360880" y="3382595"/>
            <a:ext cx="2118264" cy="531508"/>
          </a:xfrm>
          <a:prstGeom prst="borderCallout1">
            <a:avLst>
              <a:gd name="adj1" fmla="val 54956"/>
              <a:gd name="adj2" fmla="val 719"/>
              <a:gd name="adj3" fmla="val 50950"/>
              <a:gd name="adj4" fmla="val -18591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rgbClr val="000000"/>
                </a:solidFill>
                <a:latin typeface="Consolas"/>
                <a:cs typeface="Consolas"/>
              </a:rPr>
              <a:t>p:int ref</a:t>
            </a:r>
            <a:r>
              <a:rPr lang="en-US" altLang="ja-JP" sz="2000" baseline="-25000" smtClean="0">
                <a:solidFill>
                  <a:srgbClr val="FF0000"/>
                </a:solidFill>
                <a:latin typeface="Consolas"/>
                <a:cs typeface="Consolas"/>
              </a:rPr>
              <a:t>f3</a:t>
            </a:r>
            <a:endParaRPr kumimoji="1" lang="ja-JP" altLang="en-US" sz="2000" baseline="-25000">
              <a:solidFill>
                <a:srgbClr val="FF0000"/>
              </a:solidFill>
              <a:latin typeface="Consolas"/>
              <a:cs typeface="Consolas"/>
            </a:endParaRPr>
          </a:p>
        </p:txBody>
      </p:sp>
      <p:sp>
        <p:nvSpPr>
          <p:cNvPr id="12" name="正方形/長方形 11"/>
          <p:cNvSpPr/>
          <p:nvPr/>
        </p:nvSpPr>
        <p:spPr>
          <a:xfrm>
            <a:off x="6581371" y="3382595"/>
            <a:ext cx="2424715" cy="531508"/>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rgbClr val="000000"/>
                </a:solidFill>
                <a:latin typeface="Consolas"/>
                <a:cs typeface="Consolas"/>
              </a:rPr>
              <a:t>Γ</a:t>
            </a:r>
            <a:r>
              <a:rPr lang="en-US" altLang="ja-JP" sz="2000" baseline="-25000" smtClean="0">
                <a:solidFill>
                  <a:srgbClr val="000000"/>
                </a:solidFill>
                <a:latin typeface="Consolas"/>
                <a:cs typeface="Consolas"/>
              </a:rPr>
              <a:t>B </a:t>
            </a:r>
            <a:r>
              <a:rPr lang="en-US" altLang="ja-JP" sz="2000" smtClean="0">
                <a:solidFill>
                  <a:srgbClr val="000000"/>
                </a:solidFill>
                <a:latin typeface="Consolas"/>
                <a:cs typeface="Consolas"/>
              </a:rPr>
              <a:t>= p:int ref</a:t>
            </a:r>
            <a:r>
              <a:rPr lang="en-US" altLang="ja-JP" sz="2000" baseline="-25000" smtClean="0">
                <a:solidFill>
                  <a:srgbClr val="FF0000"/>
                </a:solidFill>
                <a:latin typeface="Consolas"/>
                <a:cs typeface="Consolas"/>
              </a:rPr>
              <a:t>f5</a:t>
            </a:r>
            <a:endParaRPr kumimoji="1" lang="ja-JP" altLang="en-US" sz="2000" baseline="-25000">
              <a:solidFill>
                <a:srgbClr val="FF0000"/>
              </a:solidFill>
              <a:latin typeface="Consolas"/>
              <a:cs typeface="Consolas"/>
            </a:endParaRPr>
          </a:p>
        </p:txBody>
      </p:sp>
      <p:sp>
        <p:nvSpPr>
          <p:cNvPr id="13" name="線吹き出し 1 (枠付き) 12"/>
          <p:cNvSpPr/>
          <p:nvPr/>
        </p:nvSpPr>
        <p:spPr>
          <a:xfrm>
            <a:off x="4360880" y="3959970"/>
            <a:ext cx="2118264" cy="531508"/>
          </a:xfrm>
          <a:prstGeom prst="borderCallout1">
            <a:avLst>
              <a:gd name="adj1" fmla="val 54956"/>
              <a:gd name="adj2" fmla="val 719"/>
              <a:gd name="adj3" fmla="val 50950"/>
              <a:gd name="adj4" fmla="val -18591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rgbClr val="000000"/>
                </a:solidFill>
                <a:latin typeface="Consolas"/>
                <a:cs typeface="Consolas"/>
              </a:rPr>
              <a:t>p:int ref</a:t>
            </a:r>
            <a:r>
              <a:rPr lang="en-US" altLang="ja-JP" sz="2000" baseline="-25000" smtClean="0">
                <a:solidFill>
                  <a:srgbClr val="FF0000"/>
                </a:solidFill>
                <a:latin typeface="Consolas"/>
                <a:cs typeface="Consolas"/>
              </a:rPr>
              <a:t>f4</a:t>
            </a:r>
            <a:endParaRPr kumimoji="1" lang="ja-JP" altLang="en-US" sz="2000" baseline="-25000">
              <a:solidFill>
                <a:srgbClr val="FF0000"/>
              </a:solidFill>
              <a:latin typeface="Consolas"/>
              <a:cs typeface="Consolas"/>
            </a:endParaRPr>
          </a:p>
        </p:txBody>
      </p:sp>
      <p:sp>
        <p:nvSpPr>
          <p:cNvPr id="14" name="正方形/長方形 13"/>
          <p:cNvSpPr/>
          <p:nvPr/>
        </p:nvSpPr>
        <p:spPr>
          <a:xfrm>
            <a:off x="6581371" y="3959970"/>
            <a:ext cx="2424715" cy="531508"/>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rgbClr val="000000"/>
                </a:solidFill>
                <a:latin typeface="Consolas"/>
                <a:cs typeface="Consolas"/>
              </a:rPr>
              <a:t>Γ</a:t>
            </a:r>
            <a:r>
              <a:rPr lang="en-US" altLang="ja-JP" sz="2000" baseline="-25000" smtClean="0">
                <a:solidFill>
                  <a:srgbClr val="000000"/>
                </a:solidFill>
                <a:latin typeface="Consolas"/>
                <a:cs typeface="Consolas"/>
              </a:rPr>
              <a:t>B </a:t>
            </a:r>
            <a:r>
              <a:rPr lang="en-US" altLang="ja-JP" sz="2000" smtClean="0">
                <a:solidFill>
                  <a:srgbClr val="000000"/>
                </a:solidFill>
                <a:latin typeface="Consolas"/>
                <a:cs typeface="Consolas"/>
              </a:rPr>
              <a:t>= p:int ref</a:t>
            </a:r>
            <a:r>
              <a:rPr lang="en-US" altLang="ja-JP" sz="2000" baseline="-25000" smtClean="0">
                <a:solidFill>
                  <a:srgbClr val="FF0000"/>
                </a:solidFill>
                <a:latin typeface="Consolas"/>
                <a:cs typeface="Consolas"/>
              </a:rPr>
              <a:t>f5</a:t>
            </a:r>
            <a:endParaRPr kumimoji="1" lang="ja-JP" altLang="en-US" sz="2000" baseline="-25000">
              <a:solidFill>
                <a:srgbClr val="FF0000"/>
              </a:solidFill>
              <a:latin typeface="Consolas"/>
              <a:cs typeface="Consolas"/>
            </a:endParaRPr>
          </a:p>
        </p:txBody>
      </p:sp>
      <p:sp>
        <p:nvSpPr>
          <p:cNvPr id="15" name="線吹き出し 1 (枠付き) 14"/>
          <p:cNvSpPr/>
          <p:nvPr/>
        </p:nvSpPr>
        <p:spPr>
          <a:xfrm>
            <a:off x="4349121" y="6104313"/>
            <a:ext cx="2118264" cy="531508"/>
          </a:xfrm>
          <a:prstGeom prst="borderCallout1">
            <a:avLst>
              <a:gd name="adj1" fmla="val 54956"/>
              <a:gd name="adj2" fmla="val 719"/>
              <a:gd name="adj3" fmla="val 50950"/>
              <a:gd name="adj4" fmla="val -18591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rgbClr val="000000"/>
                </a:solidFill>
                <a:latin typeface="Consolas"/>
                <a:cs typeface="Consolas"/>
              </a:rPr>
              <a:t>p:int ref</a:t>
            </a:r>
            <a:r>
              <a:rPr lang="en-US" altLang="ja-JP" sz="2000" baseline="-25000" smtClean="0">
                <a:solidFill>
                  <a:srgbClr val="FF0000"/>
                </a:solidFill>
                <a:latin typeface="Consolas"/>
                <a:cs typeface="Consolas"/>
              </a:rPr>
              <a:t>f7</a:t>
            </a:r>
            <a:endParaRPr kumimoji="1" lang="ja-JP" altLang="en-US" sz="2000" baseline="-25000">
              <a:solidFill>
                <a:srgbClr val="FF0000"/>
              </a:solidFill>
              <a:latin typeface="Consolas"/>
              <a:cs typeface="Consolas"/>
            </a:endParaRPr>
          </a:p>
        </p:txBody>
      </p:sp>
    </p:spTree>
    <p:extLst>
      <p:ext uri="{BB962C8B-B14F-4D97-AF65-F5344CB8AC3E}">
        <p14:creationId xmlns:p14="http://schemas.microsoft.com/office/powerpoint/2010/main" val="987728015"/>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制約の生成</a:t>
            </a:r>
            <a:endParaRPr kumimoji="1" lang="ja-JP" altLang="en-US"/>
          </a:p>
        </p:txBody>
      </p:sp>
      <p:sp>
        <p:nvSpPr>
          <p:cNvPr id="3" name="コンテンツ プレースホルダー 2"/>
          <p:cNvSpPr>
            <a:spLocks noGrp="1"/>
          </p:cNvSpPr>
          <p:nvPr>
            <p:ph idx="1"/>
          </p:nvPr>
        </p:nvSpPr>
        <p:spPr>
          <a:xfrm>
            <a:off x="238811" y="955290"/>
            <a:ext cx="4394188" cy="5902710"/>
          </a:xfrm>
        </p:spPr>
        <p:txBody>
          <a:bodyPr>
            <a:noAutofit/>
          </a:bodyPr>
          <a:lstStyle/>
          <a:p>
            <a:pPr marL="0" indent="0">
              <a:lnSpc>
                <a:spcPct val="90000"/>
              </a:lnSpc>
              <a:buNone/>
            </a:pPr>
            <a:r>
              <a:rPr lang="en-US" altLang="ja-JP" sz="2000" smtClean="0">
                <a:latin typeface="Consolas"/>
                <a:cs typeface="Consolas"/>
              </a:rPr>
              <a:t>int main () {                     </a:t>
            </a:r>
          </a:p>
          <a:p>
            <a:pPr marL="0" indent="0">
              <a:lnSpc>
                <a:spcPct val="90000"/>
              </a:lnSpc>
              <a:buNone/>
            </a:pPr>
            <a:r>
              <a:rPr lang="en-US" altLang="ja-JP" sz="2000" smtClean="0">
                <a:latin typeface="Consolas"/>
                <a:cs typeface="Consolas"/>
              </a:rPr>
              <a:t>  int *p;                         </a:t>
            </a:r>
            <a:endParaRPr lang="en-US" altLang="ja-JP" sz="2000" baseline="-25000" smtClean="0">
              <a:latin typeface="Consolas"/>
              <a:cs typeface="Consolas"/>
            </a:endParaRPr>
          </a:p>
          <a:p>
            <a:pPr marL="0" indent="0">
              <a:lnSpc>
                <a:spcPct val="90000"/>
              </a:lnSpc>
              <a:buNone/>
            </a:pPr>
            <a:r>
              <a:rPr lang="en-US" altLang="ja-JP" sz="2000">
                <a:latin typeface="Consolas"/>
                <a:cs typeface="Consolas"/>
              </a:rPr>
              <a:t> </a:t>
            </a:r>
            <a:r>
              <a:rPr lang="en-US" altLang="ja-JP" sz="2000" smtClean="0">
                <a:latin typeface="Consolas"/>
                <a:cs typeface="Consolas"/>
              </a:rPr>
              <a:t> </a:t>
            </a:r>
            <a:r>
              <a:rPr lang="en-US" altLang="ja-JP" sz="2000" smtClean="0">
                <a:solidFill>
                  <a:srgbClr val="000000"/>
                </a:solidFill>
                <a:latin typeface="Consolas"/>
                <a:cs typeface="Consolas"/>
              </a:rPr>
              <a:t>while (1) {</a:t>
            </a:r>
          </a:p>
          <a:p>
            <a:pPr marL="0" indent="0">
              <a:lnSpc>
                <a:spcPct val="90000"/>
              </a:lnSpc>
              <a:buNone/>
            </a:pPr>
            <a:r>
              <a:rPr lang="en-US" altLang="ja-JP" sz="2000">
                <a:latin typeface="Consolas"/>
                <a:cs typeface="Consolas"/>
              </a:rPr>
              <a:t> </a:t>
            </a:r>
            <a:r>
              <a:rPr lang="en-US" altLang="ja-JP" sz="2000" smtClean="0">
                <a:latin typeface="Consolas"/>
                <a:cs typeface="Consolas"/>
              </a:rPr>
              <a:t>  </a:t>
            </a:r>
            <a:r>
              <a:rPr lang="en-US" altLang="ja-JP" sz="2000" smtClean="0">
                <a:solidFill>
                  <a:srgbClr val="FF0000"/>
                </a:solidFill>
                <a:latin typeface="Consolas"/>
                <a:cs typeface="Consolas"/>
              </a:rPr>
              <a:t> </a:t>
            </a:r>
            <a:r>
              <a:rPr lang="en-US" altLang="ja-JP" sz="2000" smtClean="0">
                <a:solidFill>
                  <a:srgbClr val="000000"/>
                </a:solidFill>
                <a:latin typeface="Consolas"/>
                <a:cs typeface="Consolas"/>
              </a:rPr>
              <a:t>p = malloc(sizeof(int));      </a:t>
            </a:r>
          </a:p>
          <a:p>
            <a:pPr marL="0" indent="0">
              <a:lnSpc>
                <a:spcPct val="90000"/>
              </a:lnSpc>
              <a:buNone/>
            </a:pPr>
            <a:r>
              <a:rPr lang="en-US" altLang="ja-JP" sz="2000" smtClean="0">
                <a:latin typeface="Consolas"/>
                <a:cs typeface="Consolas"/>
              </a:rPr>
              <a:t>    if (…) {</a:t>
            </a:r>
          </a:p>
          <a:p>
            <a:pPr marL="0" indent="0">
              <a:lnSpc>
                <a:spcPct val="90000"/>
              </a:lnSpc>
              <a:buNone/>
            </a:pPr>
            <a:endParaRPr lang="en-US" altLang="ja-JP" sz="2000" smtClean="0">
              <a:latin typeface="Consolas"/>
              <a:cs typeface="Consolas"/>
            </a:endParaRPr>
          </a:p>
          <a:p>
            <a:pPr marL="0" indent="0">
              <a:lnSpc>
                <a:spcPct val="90000"/>
              </a:lnSpc>
              <a:buNone/>
            </a:pPr>
            <a:r>
              <a:rPr lang="en-US" altLang="ja-JP" sz="2000" smtClean="0">
                <a:latin typeface="Consolas"/>
                <a:cs typeface="Consolas"/>
              </a:rPr>
              <a:t>      </a:t>
            </a:r>
            <a:r>
              <a:rPr lang="en-US" altLang="ja-JP" sz="2000" smtClean="0">
                <a:solidFill>
                  <a:srgbClr val="FF0000"/>
                </a:solidFill>
                <a:latin typeface="Consolas"/>
                <a:cs typeface="Consolas"/>
              </a:rPr>
              <a:t>break; </a:t>
            </a:r>
          </a:p>
          <a:p>
            <a:pPr marL="0" indent="0">
              <a:lnSpc>
                <a:spcPct val="90000"/>
              </a:lnSpc>
              <a:buNone/>
            </a:pPr>
            <a:r>
              <a:rPr lang="en-US" altLang="ja-JP" sz="2000">
                <a:latin typeface="Consolas"/>
                <a:cs typeface="Consolas"/>
              </a:rPr>
              <a:t> </a:t>
            </a:r>
            <a:r>
              <a:rPr lang="en-US" altLang="ja-JP" sz="2000" smtClean="0">
                <a:latin typeface="Consolas"/>
                <a:cs typeface="Consolas"/>
              </a:rPr>
              <a:t>   }                             </a:t>
            </a:r>
          </a:p>
          <a:p>
            <a:pPr marL="0" indent="0">
              <a:lnSpc>
                <a:spcPct val="90000"/>
              </a:lnSpc>
              <a:buNone/>
            </a:pPr>
            <a:r>
              <a:rPr lang="en-US" altLang="ja-JP" sz="2000" smtClean="0">
                <a:latin typeface="Consolas"/>
                <a:cs typeface="Consolas"/>
              </a:rPr>
              <a:t>    free(p);</a:t>
            </a:r>
          </a:p>
          <a:p>
            <a:pPr marL="0" indent="0">
              <a:lnSpc>
                <a:spcPct val="90000"/>
              </a:lnSpc>
              <a:buNone/>
            </a:pPr>
            <a:endParaRPr lang="en-US" altLang="ja-JP" sz="2000">
              <a:latin typeface="Consolas"/>
              <a:cs typeface="Consolas"/>
            </a:endParaRPr>
          </a:p>
          <a:p>
            <a:pPr marL="0" indent="0">
              <a:lnSpc>
                <a:spcPct val="90000"/>
              </a:lnSpc>
              <a:buNone/>
            </a:pPr>
            <a:endParaRPr lang="en-US" altLang="ja-JP" sz="2000" smtClean="0">
              <a:latin typeface="Consolas"/>
              <a:cs typeface="Consolas"/>
            </a:endParaRPr>
          </a:p>
          <a:p>
            <a:pPr marL="0" indent="0">
              <a:lnSpc>
                <a:spcPct val="90000"/>
              </a:lnSpc>
              <a:buNone/>
            </a:pPr>
            <a:r>
              <a:rPr lang="en-US" altLang="ja-JP" sz="2000" smtClean="0">
                <a:latin typeface="Consolas"/>
                <a:cs typeface="Consolas"/>
              </a:rPr>
              <a:t>  </a:t>
            </a:r>
            <a:r>
              <a:rPr lang="en-US" altLang="ja-JP" sz="2000" smtClean="0">
                <a:solidFill>
                  <a:srgbClr val="000000"/>
                </a:solidFill>
                <a:latin typeface="Consolas"/>
                <a:cs typeface="Consolas"/>
              </a:rPr>
              <a:t>} </a:t>
            </a:r>
            <a:r>
              <a:rPr lang="en-US" altLang="ja-JP" sz="2000" smtClean="0">
                <a:latin typeface="Consolas"/>
                <a:cs typeface="Consolas"/>
              </a:rPr>
              <a:t>                              </a:t>
            </a:r>
          </a:p>
          <a:p>
            <a:pPr marL="0" indent="0">
              <a:lnSpc>
                <a:spcPct val="90000"/>
              </a:lnSpc>
              <a:buNone/>
            </a:pPr>
            <a:r>
              <a:rPr lang="en-US" altLang="ja-JP" sz="2000" smtClean="0">
                <a:latin typeface="Consolas"/>
                <a:cs typeface="Consolas"/>
              </a:rPr>
              <a:t>  </a:t>
            </a:r>
            <a:r>
              <a:rPr lang="en-US" altLang="ja-JP" sz="2000" smtClean="0">
                <a:solidFill>
                  <a:srgbClr val="000000"/>
                </a:solidFill>
                <a:latin typeface="Consolas"/>
                <a:cs typeface="Consolas"/>
              </a:rPr>
              <a:t>free(p); </a:t>
            </a:r>
          </a:p>
          <a:p>
            <a:pPr marL="0" indent="0">
              <a:lnSpc>
                <a:spcPct val="90000"/>
              </a:lnSpc>
              <a:buNone/>
            </a:pPr>
            <a:r>
              <a:rPr lang="en-US" altLang="ja-JP" sz="2000">
                <a:latin typeface="Consolas"/>
                <a:cs typeface="Consolas"/>
              </a:rPr>
              <a:t> </a:t>
            </a:r>
            <a:r>
              <a:rPr lang="en-US" altLang="ja-JP" sz="2000" smtClean="0">
                <a:latin typeface="Consolas"/>
                <a:cs typeface="Consolas"/>
              </a:rPr>
              <a:t> </a:t>
            </a:r>
          </a:p>
          <a:p>
            <a:pPr marL="0" indent="0">
              <a:lnSpc>
                <a:spcPct val="90000"/>
              </a:lnSpc>
              <a:buNone/>
            </a:pPr>
            <a:r>
              <a:rPr lang="en-US" altLang="ja-JP" sz="2000">
                <a:latin typeface="Consolas"/>
                <a:cs typeface="Consolas"/>
              </a:rPr>
              <a:t> </a:t>
            </a:r>
            <a:r>
              <a:rPr lang="en-US" altLang="ja-JP" sz="2000" smtClean="0">
                <a:latin typeface="Consolas"/>
                <a:cs typeface="Consolas"/>
              </a:rPr>
              <a:t> return 0;</a:t>
            </a:r>
          </a:p>
          <a:p>
            <a:pPr marL="0" indent="0">
              <a:lnSpc>
                <a:spcPct val="90000"/>
              </a:lnSpc>
              <a:buNone/>
            </a:pPr>
            <a:endParaRPr lang="en-US" altLang="ja-JP" sz="2000" smtClean="0">
              <a:latin typeface="Consolas"/>
              <a:cs typeface="Consolas"/>
            </a:endParaRPr>
          </a:p>
          <a:p>
            <a:pPr marL="0" indent="0">
              <a:lnSpc>
                <a:spcPct val="90000"/>
              </a:lnSpc>
              <a:buNone/>
            </a:pPr>
            <a:r>
              <a:rPr lang="en-US" altLang="ja-JP" sz="2000" smtClean="0">
                <a:latin typeface="Consolas"/>
                <a:cs typeface="Consolas"/>
              </a:rPr>
              <a:t>}</a:t>
            </a:r>
          </a:p>
        </p:txBody>
      </p:sp>
      <p:sp>
        <p:nvSpPr>
          <p:cNvPr id="18" name="線吹き出し 1 (枠付き) 17"/>
          <p:cNvSpPr/>
          <p:nvPr/>
        </p:nvSpPr>
        <p:spPr>
          <a:xfrm>
            <a:off x="4349121" y="1342652"/>
            <a:ext cx="2118264" cy="531508"/>
          </a:xfrm>
          <a:prstGeom prst="borderCallout1">
            <a:avLst>
              <a:gd name="adj1" fmla="val 54956"/>
              <a:gd name="adj2" fmla="val 719"/>
              <a:gd name="adj3" fmla="val 55375"/>
              <a:gd name="adj4" fmla="val -184248"/>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chemeClr val="tx1"/>
                </a:solidFill>
                <a:latin typeface="Consolas"/>
                <a:cs typeface="Consolas"/>
              </a:rPr>
              <a:t>p:int ref</a:t>
            </a:r>
            <a:r>
              <a:rPr lang="en-US" altLang="ja-JP" sz="2000" baseline="-25000" smtClean="0">
                <a:solidFill>
                  <a:schemeClr val="tx1"/>
                </a:solidFill>
                <a:latin typeface="Consolas"/>
                <a:cs typeface="Consolas"/>
              </a:rPr>
              <a:t>f0</a:t>
            </a:r>
            <a:endParaRPr kumimoji="1" lang="ja-JP" altLang="en-US" sz="2000" baseline="-25000">
              <a:solidFill>
                <a:schemeClr val="tx1"/>
              </a:solidFill>
              <a:latin typeface="Consolas"/>
              <a:cs typeface="Consolas"/>
            </a:endParaRPr>
          </a:p>
        </p:txBody>
      </p:sp>
      <p:sp>
        <p:nvSpPr>
          <p:cNvPr id="5" name="線吹き出し 1 (枠付き) 4"/>
          <p:cNvSpPr/>
          <p:nvPr/>
        </p:nvSpPr>
        <p:spPr>
          <a:xfrm>
            <a:off x="4349121" y="4738583"/>
            <a:ext cx="2118264" cy="531508"/>
          </a:xfrm>
          <a:prstGeom prst="borderCallout1">
            <a:avLst>
              <a:gd name="adj1" fmla="val 54956"/>
              <a:gd name="adj2" fmla="val 719"/>
              <a:gd name="adj3" fmla="val 50950"/>
              <a:gd name="adj4" fmla="val -18591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chemeClr val="tx1"/>
                </a:solidFill>
                <a:latin typeface="Consolas"/>
                <a:cs typeface="Consolas"/>
              </a:rPr>
              <a:t>p:int ref</a:t>
            </a:r>
            <a:r>
              <a:rPr lang="en-US" altLang="ja-JP" sz="2000" baseline="-25000" smtClean="0">
                <a:solidFill>
                  <a:schemeClr val="tx1"/>
                </a:solidFill>
                <a:latin typeface="Consolas"/>
                <a:cs typeface="Consolas"/>
              </a:rPr>
              <a:t>f5</a:t>
            </a:r>
            <a:endParaRPr kumimoji="1" lang="ja-JP" altLang="en-US" sz="2000" baseline="-25000">
              <a:solidFill>
                <a:schemeClr val="tx1"/>
              </a:solidFill>
              <a:latin typeface="Consolas"/>
              <a:cs typeface="Consolas"/>
            </a:endParaRPr>
          </a:p>
        </p:txBody>
      </p:sp>
      <p:sp>
        <p:nvSpPr>
          <p:cNvPr id="6" name="線吹き出し 1 (枠付き) 5"/>
          <p:cNvSpPr/>
          <p:nvPr/>
        </p:nvSpPr>
        <p:spPr>
          <a:xfrm>
            <a:off x="4349121" y="5436851"/>
            <a:ext cx="2118264" cy="531508"/>
          </a:xfrm>
          <a:prstGeom prst="borderCallout1">
            <a:avLst>
              <a:gd name="adj1" fmla="val 54956"/>
              <a:gd name="adj2" fmla="val 719"/>
              <a:gd name="adj3" fmla="val 50950"/>
              <a:gd name="adj4" fmla="val -18591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chemeClr val="tx1"/>
                </a:solidFill>
                <a:latin typeface="Consolas"/>
                <a:cs typeface="Consolas"/>
              </a:rPr>
              <a:t>p:int ref</a:t>
            </a:r>
            <a:r>
              <a:rPr lang="en-US" altLang="ja-JP" sz="2000" baseline="-25000" smtClean="0">
                <a:solidFill>
                  <a:schemeClr val="tx1"/>
                </a:solidFill>
                <a:latin typeface="Consolas"/>
                <a:cs typeface="Consolas"/>
              </a:rPr>
              <a:t>f6</a:t>
            </a:r>
            <a:endParaRPr kumimoji="1" lang="ja-JP" altLang="en-US" sz="2000" baseline="-25000">
              <a:solidFill>
                <a:schemeClr val="tx1"/>
              </a:solidFill>
              <a:latin typeface="Consolas"/>
              <a:cs typeface="Consolas"/>
            </a:endParaRPr>
          </a:p>
        </p:txBody>
      </p:sp>
      <p:sp>
        <p:nvSpPr>
          <p:cNvPr id="7" name="線吹き出し 1 (枠付き) 6"/>
          <p:cNvSpPr/>
          <p:nvPr/>
        </p:nvSpPr>
        <p:spPr>
          <a:xfrm>
            <a:off x="4349121" y="2044390"/>
            <a:ext cx="2118264" cy="531508"/>
          </a:xfrm>
          <a:prstGeom prst="borderCallout1">
            <a:avLst>
              <a:gd name="adj1" fmla="val 54956"/>
              <a:gd name="adj2" fmla="val 719"/>
              <a:gd name="adj3" fmla="val 50950"/>
              <a:gd name="adj4" fmla="val -18591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chemeClr val="tx1"/>
                </a:solidFill>
                <a:latin typeface="Consolas"/>
                <a:cs typeface="Consolas"/>
              </a:rPr>
              <a:t>p:int ref</a:t>
            </a:r>
            <a:r>
              <a:rPr lang="en-US" altLang="ja-JP" sz="2000" baseline="-25000" smtClean="0">
                <a:solidFill>
                  <a:schemeClr val="tx1"/>
                </a:solidFill>
                <a:latin typeface="Consolas"/>
                <a:cs typeface="Consolas"/>
              </a:rPr>
              <a:t>f1</a:t>
            </a:r>
            <a:endParaRPr kumimoji="1" lang="ja-JP" altLang="en-US" sz="2000" baseline="-25000">
              <a:solidFill>
                <a:schemeClr val="tx1"/>
              </a:solidFill>
              <a:latin typeface="Consolas"/>
              <a:cs typeface="Consolas"/>
            </a:endParaRPr>
          </a:p>
        </p:txBody>
      </p:sp>
      <p:sp>
        <p:nvSpPr>
          <p:cNvPr id="8" name="線吹き出し 1 (枠付き) 7"/>
          <p:cNvSpPr/>
          <p:nvPr/>
        </p:nvSpPr>
        <p:spPr>
          <a:xfrm>
            <a:off x="4360880" y="2673031"/>
            <a:ext cx="2118264" cy="531508"/>
          </a:xfrm>
          <a:prstGeom prst="borderCallout1">
            <a:avLst>
              <a:gd name="adj1" fmla="val 54956"/>
              <a:gd name="adj2" fmla="val 719"/>
              <a:gd name="adj3" fmla="val 50950"/>
              <a:gd name="adj4" fmla="val -18591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rgbClr val="FF0000"/>
                </a:solidFill>
                <a:latin typeface="Consolas"/>
                <a:cs typeface="Consolas"/>
              </a:rPr>
              <a:t>p:int ref</a:t>
            </a:r>
            <a:r>
              <a:rPr lang="en-US" altLang="ja-JP" sz="2000" baseline="-25000" smtClean="0">
                <a:solidFill>
                  <a:srgbClr val="FF0000"/>
                </a:solidFill>
                <a:latin typeface="Consolas"/>
                <a:cs typeface="Consolas"/>
              </a:rPr>
              <a:t>f2</a:t>
            </a:r>
            <a:endParaRPr kumimoji="1" lang="ja-JP" altLang="en-US" sz="2000" baseline="-25000">
              <a:solidFill>
                <a:srgbClr val="FF0000"/>
              </a:solidFill>
              <a:latin typeface="Consolas"/>
              <a:cs typeface="Consolas"/>
            </a:endParaRPr>
          </a:p>
        </p:txBody>
      </p:sp>
      <p:sp>
        <p:nvSpPr>
          <p:cNvPr id="4" name="正方形/長方形 3"/>
          <p:cNvSpPr/>
          <p:nvPr/>
        </p:nvSpPr>
        <p:spPr>
          <a:xfrm>
            <a:off x="6581371" y="2044390"/>
            <a:ext cx="2424715" cy="531508"/>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chemeClr val="tx1"/>
                </a:solidFill>
                <a:latin typeface="Consolas"/>
                <a:cs typeface="Consolas"/>
              </a:rPr>
              <a:t>Γ</a:t>
            </a:r>
            <a:r>
              <a:rPr lang="en-US" altLang="ja-JP" sz="2000" baseline="-25000" smtClean="0">
                <a:solidFill>
                  <a:schemeClr val="tx1"/>
                </a:solidFill>
                <a:latin typeface="Consolas"/>
                <a:cs typeface="Consolas"/>
              </a:rPr>
              <a:t>B </a:t>
            </a:r>
            <a:r>
              <a:rPr lang="en-US" altLang="ja-JP" sz="2000" smtClean="0">
                <a:solidFill>
                  <a:schemeClr val="tx1"/>
                </a:solidFill>
                <a:latin typeface="Consolas"/>
                <a:cs typeface="Consolas"/>
              </a:rPr>
              <a:t>= p:int ref</a:t>
            </a:r>
            <a:r>
              <a:rPr lang="en-US" altLang="ja-JP" sz="2000" baseline="-25000" smtClean="0">
                <a:solidFill>
                  <a:schemeClr val="tx1"/>
                </a:solidFill>
                <a:latin typeface="Consolas"/>
                <a:cs typeface="Consolas"/>
              </a:rPr>
              <a:t>f5</a:t>
            </a:r>
            <a:endParaRPr kumimoji="1" lang="ja-JP" altLang="en-US" sz="2000" baseline="-25000">
              <a:solidFill>
                <a:schemeClr val="tx1"/>
              </a:solidFill>
              <a:latin typeface="Consolas"/>
              <a:cs typeface="Consolas"/>
            </a:endParaRPr>
          </a:p>
        </p:txBody>
      </p:sp>
      <p:sp>
        <p:nvSpPr>
          <p:cNvPr id="10" name="正方形/長方形 9"/>
          <p:cNvSpPr/>
          <p:nvPr/>
        </p:nvSpPr>
        <p:spPr>
          <a:xfrm>
            <a:off x="6581371" y="2663460"/>
            <a:ext cx="2424715" cy="531508"/>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rgbClr val="FF0000"/>
                </a:solidFill>
                <a:latin typeface="Consolas"/>
                <a:cs typeface="Consolas"/>
              </a:rPr>
              <a:t>Γ</a:t>
            </a:r>
            <a:r>
              <a:rPr lang="en-US" altLang="ja-JP" sz="2000" baseline="-25000" smtClean="0">
                <a:solidFill>
                  <a:srgbClr val="FF0000"/>
                </a:solidFill>
                <a:latin typeface="Consolas"/>
                <a:cs typeface="Consolas"/>
              </a:rPr>
              <a:t>B </a:t>
            </a:r>
            <a:r>
              <a:rPr lang="en-US" altLang="ja-JP" sz="2000" smtClean="0">
                <a:solidFill>
                  <a:srgbClr val="FF0000"/>
                </a:solidFill>
                <a:latin typeface="Consolas"/>
                <a:cs typeface="Consolas"/>
              </a:rPr>
              <a:t>= p:int ref</a:t>
            </a:r>
            <a:r>
              <a:rPr lang="en-US" altLang="ja-JP" sz="2000" baseline="-25000" smtClean="0">
                <a:solidFill>
                  <a:srgbClr val="FF0000"/>
                </a:solidFill>
                <a:latin typeface="Consolas"/>
                <a:cs typeface="Consolas"/>
              </a:rPr>
              <a:t>f5</a:t>
            </a:r>
            <a:endParaRPr kumimoji="1" lang="ja-JP" altLang="en-US" sz="2000" baseline="-25000">
              <a:solidFill>
                <a:srgbClr val="FF0000"/>
              </a:solidFill>
              <a:latin typeface="Consolas"/>
              <a:cs typeface="Consolas"/>
            </a:endParaRPr>
          </a:p>
        </p:txBody>
      </p:sp>
      <p:sp>
        <p:nvSpPr>
          <p:cNvPr id="11" name="線吹き出し 1 (枠付き) 10"/>
          <p:cNvSpPr/>
          <p:nvPr/>
        </p:nvSpPr>
        <p:spPr>
          <a:xfrm>
            <a:off x="4360880" y="3382595"/>
            <a:ext cx="2118264" cy="531508"/>
          </a:xfrm>
          <a:prstGeom prst="borderCallout1">
            <a:avLst>
              <a:gd name="adj1" fmla="val 54956"/>
              <a:gd name="adj2" fmla="val 719"/>
              <a:gd name="adj3" fmla="val 50950"/>
              <a:gd name="adj4" fmla="val -18591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chemeClr val="tx1"/>
                </a:solidFill>
                <a:latin typeface="Consolas"/>
                <a:cs typeface="Consolas"/>
              </a:rPr>
              <a:t>p:int ref</a:t>
            </a:r>
            <a:r>
              <a:rPr lang="en-US" altLang="ja-JP" sz="2000" baseline="-25000" smtClean="0">
                <a:solidFill>
                  <a:schemeClr val="tx1"/>
                </a:solidFill>
                <a:latin typeface="Consolas"/>
                <a:cs typeface="Consolas"/>
              </a:rPr>
              <a:t>f3</a:t>
            </a:r>
            <a:endParaRPr kumimoji="1" lang="ja-JP" altLang="en-US" sz="2000" baseline="-25000">
              <a:solidFill>
                <a:schemeClr val="tx1"/>
              </a:solidFill>
              <a:latin typeface="Consolas"/>
              <a:cs typeface="Consolas"/>
            </a:endParaRPr>
          </a:p>
        </p:txBody>
      </p:sp>
      <p:sp>
        <p:nvSpPr>
          <p:cNvPr id="12" name="正方形/長方形 11"/>
          <p:cNvSpPr/>
          <p:nvPr/>
        </p:nvSpPr>
        <p:spPr>
          <a:xfrm>
            <a:off x="6581371" y="3382595"/>
            <a:ext cx="2424715" cy="531508"/>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chemeClr val="tx1"/>
                </a:solidFill>
                <a:latin typeface="Consolas"/>
                <a:cs typeface="Consolas"/>
              </a:rPr>
              <a:t>Γ</a:t>
            </a:r>
            <a:r>
              <a:rPr lang="en-US" altLang="ja-JP" sz="2000" baseline="-25000" smtClean="0">
                <a:solidFill>
                  <a:schemeClr val="tx1"/>
                </a:solidFill>
                <a:latin typeface="Consolas"/>
                <a:cs typeface="Consolas"/>
              </a:rPr>
              <a:t>B </a:t>
            </a:r>
            <a:r>
              <a:rPr lang="en-US" altLang="ja-JP" sz="2000" smtClean="0">
                <a:solidFill>
                  <a:schemeClr val="tx1"/>
                </a:solidFill>
                <a:latin typeface="Consolas"/>
                <a:cs typeface="Consolas"/>
              </a:rPr>
              <a:t>= p:int ref</a:t>
            </a:r>
            <a:r>
              <a:rPr lang="en-US" altLang="ja-JP" sz="2000" baseline="-25000" smtClean="0">
                <a:solidFill>
                  <a:schemeClr val="tx1"/>
                </a:solidFill>
                <a:latin typeface="Consolas"/>
                <a:cs typeface="Consolas"/>
              </a:rPr>
              <a:t>f5</a:t>
            </a:r>
            <a:endParaRPr kumimoji="1" lang="ja-JP" altLang="en-US" sz="2000" baseline="-25000">
              <a:solidFill>
                <a:schemeClr val="tx1"/>
              </a:solidFill>
              <a:latin typeface="Consolas"/>
              <a:cs typeface="Consolas"/>
            </a:endParaRPr>
          </a:p>
        </p:txBody>
      </p:sp>
      <p:sp>
        <p:nvSpPr>
          <p:cNvPr id="13" name="線吹き出し 1 (枠付き) 12"/>
          <p:cNvSpPr/>
          <p:nvPr/>
        </p:nvSpPr>
        <p:spPr>
          <a:xfrm>
            <a:off x="4360880" y="3959970"/>
            <a:ext cx="2118264" cy="531508"/>
          </a:xfrm>
          <a:prstGeom prst="borderCallout1">
            <a:avLst>
              <a:gd name="adj1" fmla="val 54956"/>
              <a:gd name="adj2" fmla="val 719"/>
              <a:gd name="adj3" fmla="val 50950"/>
              <a:gd name="adj4" fmla="val -18591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chemeClr val="tx1"/>
                </a:solidFill>
                <a:latin typeface="Consolas"/>
                <a:cs typeface="Consolas"/>
              </a:rPr>
              <a:t>p:int ref</a:t>
            </a:r>
            <a:r>
              <a:rPr lang="en-US" altLang="ja-JP" sz="2000" baseline="-25000" smtClean="0">
                <a:solidFill>
                  <a:schemeClr val="tx1"/>
                </a:solidFill>
                <a:latin typeface="Consolas"/>
                <a:cs typeface="Consolas"/>
              </a:rPr>
              <a:t>f4</a:t>
            </a:r>
            <a:endParaRPr kumimoji="1" lang="ja-JP" altLang="en-US" sz="2000" baseline="-25000">
              <a:solidFill>
                <a:schemeClr val="tx1"/>
              </a:solidFill>
              <a:latin typeface="Consolas"/>
              <a:cs typeface="Consolas"/>
            </a:endParaRPr>
          </a:p>
        </p:txBody>
      </p:sp>
      <p:sp>
        <p:nvSpPr>
          <p:cNvPr id="14" name="正方形/長方形 13"/>
          <p:cNvSpPr/>
          <p:nvPr/>
        </p:nvSpPr>
        <p:spPr>
          <a:xfrm>
            <a:off x="6581371" y="3959970"/>
            <a:ext cx="2424715" cy="531508"/>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chemeClr val="tx1"/>
                </a:solidFill>
                <a:latin typeface="Consolas"/>
                <a:cs typeface="Consolas"/>
              </a:rPr>
              <a:t>Γ</a:t>
            </a:r>
            <a:r>
              <a:rPr lang="en-US" altLang="ja-JP" sz="2000" baseline="-25000" smtClean="0">
                <a:solidFill>
                  <a:schemeClr val="tx1"/>
                </a:solidFill>
                <a:latin typeface="Consolas"/>
                <a:cs typeface="Consolas"/>
              </a:rPr>
              <a:t>B </a:t>
            </a:r>
            <a:r>
              <a:rPr lang="en-US" altLang="ja-JP" sz="2000" smtClean="0">
                <a:solidFill>
                  <a:schemeClr val="tx1"/>
                </a:solidFill>
                <a:latin typeface="Consolas"/>
                <a:cs typeface="Consolas"/>
              </a:rPr>
              <a:t>= p:int ref</a:t>
            </a:r>
            <a:r>
              <a:rPr lang="en-US" altLang="ja-JP" sz="2000" baseline="-25000" smtClean="0">
                <a:solidFill>
                  <a:schemeClr val="tx1"/>
                </a:solidFill>
                <a:latin typeface="Consolas"/>
                <a:cs typeface="Consolas"/>
              </a:rPr>
              <a:t>f5</a:t>
            </a:r>
            <a:endParaRPr kumimoji="1" lang="ja-JP" altLang="en-US" sz="2000" baseline="-25000">
              <a:solidFill>
                <a:schemeClr val="tx1"/>
              </a:solidFill>
              <a:latin typeface="Consolas"/>
              <a:cs typeface="Consolas"/>
            </a:endParaRPr>
          </a:p>
        </p:txBody>
      </p:sp>
      <p:sp>
        <p:nvSpPr>
          <p:cNvPr id="9" name="正方形/長方形 8"/>
          <p:cNvSpPr/>
          <p:nvPr/>
        </p:nvSpPr>
        <p:spPr>
          <a:xfrm>
            <a:off x="7110254" y="3732451"/>
            <a:ext cx="1642135" cy="1229776"/>
          </a:xfrm>
          <a:prstGeom prst="rect">
            <a:avLst/>
          </a:prstGeom>
          <a:solidFill>
            <a:schemeClr val="bg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smtClean="0">
                <a:solidFill>
                  <a:srgbClr val="FF0000"/>
                </a:solidFill>
                <a:latin typeface="Consolas"/>
                <a:cs typeface="Consolas"/>
              </a:rPr>
              <a:t>f2 = f5</a:t>
            </a:r>
            <a:endParaRPr kumimoji="1" lang="ja-JP" altLang="en-US" sz="2400">
              <a:solidFill>
                <a:srgbClr val="FF0000"/>
              </a:solidFill>
              <a:latin typeface="Consolas"/>
              <a:cs typeface="Consolas"/>
            </a:endParaRPr>
          </a:p>
        </p:txBody>
      </p:sp>
      <p:cxnSp>
        <p:nvCxnSpPr>
          <p:cNvPr id="17" name="直線コネクタ 16"/>
          <p:cNvCxnSpPr>
            <a:stCxn id="9" idx="0"/>
            <a:endCxn id="8" idx="1"/>
          </p:cNvCxnSpPr>
          <p:nvPr/>
        </p:nvCxnSpPr>
        <p:spPr>
          <a:xfrm flipH="1" flipV="1">
            <a:off x="5420012" y="3204539"/>
            <a:ext cx="2511310" cy="52791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p:cNvCxnSpPr>
            <a:stCxn id="9" idx="0"/>
            <a:endCxn id="10" idx="2"/>
          </p:cNvCxnSpPr>
          <p:nvPr/>
        </p:nvCxnSpPr>
        <p:spPr>
          <a:xfrm flipH="1" flipV="1">
            <a:off x="7793729" y="3194968"/>
            <a:ext cx="137593" cy="53748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線吹き出し 1 (枠付き) 18"/>
          <p:cNvSpPr/>
          <p:nvPr/>
        </p:nvSpPr>
        <p:spPr>
          <a:xfrm>
            <a:off x="4349121" y="6105847"/>
            <a:ext cx="2118264" cy="531508"/>
          </a:xfrm>
          <a:prstGeom prst="borderCallout1">
            <a:avLst>
              <a:gd name="adj1" fmla="val 54956"/>
              <a:gd name="adj2" fmla="val 719"/>
              <a:gd name="adj3" fmla="val 50950"/>
              <a:gd name="adj4" fmla="val -18591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chemeClr val="tx1"/>
                </a:solidFill>
                <a:latin typeface="Consolas"/>
                <a:cs typeface="Consolas"/>
              </a:rPr>
              <a:t>p:int ref</a:t>
            </a:r>
            <a:r>
              <a:rPr lang="en-US" altLang="ja-JP" sz="2000" baseline="-25000" smtClean="0">
                <a:solidFill>
                  <a:schemeClr val="tx1"/>
                </a:solidFill>
                <a:latin typeface="Consolas"/>
                <a:cs typeface="Consolas"/>
              </a:rPr>
              <a:t>f7</a:t>
            </a:r>
            <a:endParaRPr kumimoji="1" lang="ja-JP" altLang="en-US" sz="2000" baseline="-25000">
              <a:solidFill>
                <a:schemeClr val="tx1"/>
              </a:solidFill>
              <a:latin typeface="Consolas"/>
              <a:cs typeface="Consolas"/>
            </a:endParaRPr>
          </a:p>
        </p:txBody>
      </p:sp>
    </p:spTree>
    <p:extLst>
      <p:ext uri="{BB962C8B-B14F-4D97-AF65-F5344CB8AC3E}">
        <p14:creationId xmlns:p14="http://schemas.microsoft.com/office/powerpoint/2010/main" val="2642706390"/>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制約の生成</a:t>
            </a:r>
            <a:endParaRPr kumimoji="1" lang="ja-JP" altLang="en-US"/>
          </a:p>
        </p:txBody>
      </p:sp>
      <p:sp>
        <p:nvSpPr>
          <p:cNvPr id="3" name="コンテンツ プレースホルダー 2"/>
          <p:cNvSpPr>
            <a:spLocks noGrp="1"/>
          </p:cNvSpPr>
          <p:nvPr>
            <p:ph idx="1"/>
          </p:nvPr>
        </p:nvSpPr>
        <p:spPr>
          <a:xfrm>
            <a:off x="238811" y="955290"/>
            <a:ext cx="4394188" cy="5902710"/>
          </a:xfrm>
        </p:spPr>
        <p:txBody>
          <a:bodyPr>
            <a:noAutofit/>
          </a:bodyPr>
          <a:lstStyle/>
          <a:p>
            <a:pPr marL="0" indent="0">
              <a:lnSpc>
                <a:spcPct val="90000"/>
              </a:lnSpc>
              <a:buNone/>
            </a:pPr>
            <a:r>
              <a:rPr lang="en-US" altLang="ja-JP" sz="2000" smtClean="0">
                <a:latin typeface="Consolas"/>
                <a:cs typeface="Consolas"/>
              </a:rPr>
              <a:t>int main () {                     </a:t>
            </a:r>
          </a:p>
          <a:p>
            <a:pPr marL="0" indent="0">
              <a:lnSpc>
                <a:spcPct val="90000"/>
              </a:lnSpc>
              <a:buNone/>
            </a:pPr>
            <a:r>
              <a:rPr lang="en-US" altLang="ja-JP" sz="2000" smtClean="0">
                <a:latin typeface="Consolas"/>
                <a:cs typeface="Consolas"/>
              </a:rPr>
              <a:t>  int *p;                         </a:t>
            </a:r>
            <a:endParaRPr lang="en-US" altLang="ja-JP" sz="2000" baseline="-25000" smtClean="0">
              <a:latin typeface="Consolas"/>
              <a:cs typeface="Consolas"/>
            </a:endParaRPr>
          </a:p>
          <a:p>
            <a:pPr marL="0" indent="0">
              <a:lnSpc>
                <a:spcPct val="90000"/>
              </a:lnSpc>
              <a:buNone/>
            </a:pPr>
            <a:r>
              <a:rPr lang="en-US" altLang="ja-JP" sz="2000">
                <a:latin typeface="Consolas"/>
                <a:cs typeface="Consolas"/>
              </a:rPr>
              <a:t> </a:t>
            </a:r>
            <a:r>
              <a:rPr lang="en-US" altLang="ja-JP" sz="2000" smtClean="0">
                <a:latin typeface="Consolas"/>
                <a:cs typeface="Consolas"/>
              </a:rPr>
              <a:t> </a:t>
            </a:r>
            <a:r>
              <a:rPr lang="en-US" altLang="ja-JP" sz="2000" smtClean="0">
                <a:solidFill>
                  <a:srgbClr val="000000"/>
                </a:solidFill>
                <a:latin typeface="Consolas"/>
                <a:cs typeface="Consolas"/>
              </a:rPr>
              <a:t>while (1) {</a:t>
            </a:r>
          </a:p>
          <a:p>
            <a:pPr marL="0" indent="0">
              <a:lnSpc>
                <a:spcPct val="90000"/>
              </a:lnSpc>
              <a:buNone/>
            </a:pPr>
            <a:r>
              <a:rPr lang="en-US" altLang="ja-JP" sz="2000">
                <a:latin typeface="Consolas"/>
                <a:cs typeface="Consolas"/>
              </a:rPr>
              <a:t> </a:t>
            </a:r>
            <a:r>
              <a:rPr lang="en-US" altLang="ja-JP" sz="2000" smtClean="0">
                <a:latin typeface="Consolas"/>
                <a:cs typeface="Consolas"/>
              </a:rPr>
              <a:t>  </a:t>
            </a:r>
            <a:r>
              <a:rPr lang="en-US" altLang="ja-JP" sz="2000" smtClean="0">
                <a:solidFill>
                  <a:srgbClr val="FF0000"/>
                </a:solidFill>
                <a:latin typeface="Consolas"/>
                <a:cs typeface="Consolas"/>
              </a:rPr>
              <a:t> </a:t>
            </a:r>
            <a:r>
              <a:rPr lang="en-US" altLang="ja-JP" sz="2000" smtClean="0">
                <a:solidFill>
                  <a:srgbClr val="000000"/>
                </a:solidFill>
                <a:latin typeface="Consolas"/>
                <a:cs typeface="Consolas"/>
              </a:rPr>
              <a:t>p = malloc(sizeof(int));      </a:t>
            </a:r>
          </a:p>
          <a:p>
            <a:pPr marL="0" indent="0">
              <a:lnSpc>
                <a:spcPct val="90000"/>
              </a:lnSpc>
              <a:buNone/>
            </a:pPr>
            <a:r>
              <a:rPr lang="en-US" altLang="ja-JP" sz="2000" smtClean="0">
                <a:latin typeface="Consolas"/>
                <a:cs typeface="Consolas"/>
              </a:rPr>
              <a:t>    if (…) {</a:t>
            </a:r>
          </a:p>
          <a:p>
            <a:pPr marL="0" indent="0">
              <a:lnSpc>
                <a:spcPct val="90000"/>
              </a:lnSpc>
              <a:buNone/>
            </a:pPr>
            <a:endParaRPr lang="en-US" altLang="ja-JP" sz="2000" smtClean="0">
              <a:latin typeface="Consolas"/>
              <a:cs typeface="Consolas"/>
            </a:endParaRPr>
          </a:p>
          <a:p>
            <a:pPr marL="0" indent="0">
              <a:lnSpc>
                <a:spcPct val="90000"/>
              </a:lnSpc>
              <a:buNone/>
            </a:pPr>
            <a:r>
              <a:rPr lang="en-US" altLang="ja-JP" sz="2000" smtClean="0">
                <a:latin typeface="Consolas"/>
                <a:cs typeface="Consolas"/>
              </a:rPr>
              <a:t>      break; </a:t>
            </a:r>
          </a:p>
          <a:p>
            <a:pPr marL="0" indent="0">
              <a:lnSpc>
                <a:spcPct val="90000"/>
              </a:lnSpc>
              <a:buNone/>
            </a:pPr>
            <a:r>
              <a:rPr lang="en-US" altLang="ja-JP" sz="2000">
                <a:latin typeface="Consolas"/>
                <a:cs typeface="Consolas"/>
              </a:rPr>
              <a:t> </a:t>
            </a:r>
            <a:r>
              <a:rPr lang="en-US" altLang="ja-JP" sz="2000" smtClean="0">
                <a:latin typeface="Consolas"/>
                <a:cs typeface="Consolas"/>
              </a:rPr>
              <a:t>   }                             </a:t>
            </a:r>
          </a:p>
          <a:p>
            <a:pPr marL="0" indent="0">
              <a:lnSpc>
                <a:spcPct val="90000"/>
              </a:lnSpc>
              <a:buNone/>
            </a:pPr>
            <a:r>
              <a:rPr lang="en-US" altLang="ja-JP" sz="2000" smtClean="0">
                <a:latin typeface="Consolas"/>
                <a:cs typeface="Consolas"/>
              </a:rPr>
              <a:t>    free(p);</a:t>
            </a:r>
          </a:p>
          <a:p>
            <a:pPr marL="0" indent="0">
              <a:lnSpc>
                <a:spcPct val="90000"/>
              </a:lnSpc>
              <a:buNone/>
            </a:pPr>
            <a:endParaRPr lang="en-US" altLang="ja-JP" sz="2000">
              <a:latin typeface="Consolas"/>
              <a:cs typeface="Consolas"/>
            </a:endParaRPr>
          </a:p>
          <a:p>
            <a:pPr marL="0" indent="0">
              <a:lnSpc>
                <a:spcPct val="90000"/>
              </a:lnSpc>
              <a:buNone/>
            </a:pPr>
            <a:endParaRPr lang="en-US" altLang="ja-JP" sz="2000" smtClean="0">
              <a:latin typeface="Consolas"/>
              <a:cs typeface="Consolas"/>
            </a:endParaRPr>
          </a:p>
          <a:p>
            <a:pPr marL="0" indent="0">
              <a:lnSpc>
                <a:spcPct val="90000"/>
              </a:lnSpc>
              <a:buNone/>
            </a:pPr>
            <a:r>
              <a:rPr lang="en-US" altLang="ja-JP" sz="2000" smtClean="0">
                <a:latin typeface="Consolas"/>
                <a:cs typeface="Consolas"/>
              </a:rPr>
              <a:t>  </a:t>
            </a:r>
            <a:r>
              <a:rPr lang="en-US" altLang="ja-JP" sz="2000" smtClean="0">
                <a:solidFill>
                  <a:srgbClr val="000000"/>
                </a:solidFill>
                <a:latin typeface="Consolas"/>
                <a:cs typeface="Consolas"/>
              </a:rPr>
              <a:t>} </a:t>
            </a:r>
            <a:r>
              <a:rPr lang="en-US" altLang="ja-JP" sz="2000" smtClean="0">
                <a:latin typeface="Consolas"/>
                <a:cs typeface="Consolas"/>
              </a:rPr>
              <a:t>                              </a:t>
            </a:r>
          </a:p>
          <a:p>
            <a:pPr marL="0" indent="0">
              <a:lnSpc>
                <a:spcPct val="90000"/>
              </a:lnSpc>
              <a:buNone/>
            </a:pPr>
            <a:r>
              <a:rPr lang="en-US" altLang="ja-JP" sz="2000" smtClean="0">
                <a:latin typeface="Consolas"/>
                <a:cs typeface="Consolas"/>
              </a:rPr>
              <a:t>  </a:t>
            </a:r>
            <a:r>
              <a:rPr lang="en-US" altLang="ja-JP" sz="2000" smtClean="0">
                <a:solidFill>
                  <a:srgbClr val="FF0000"/>
                </a:solidFill>
                <a:latin typeface="Consolas"/>
                <a:cs typeface="Consolas"/>
              </a:rPr>
              <a:t>free(p); </a:t>
            </a:r>
          </a:p>
          <a:p>
            <a:pPr marL="0" indent="0">
              <a:lnSpc>
                <a:spcPct val="90000"/>
              </a:lnSpc>
              <a:buNone/>
            </a:pPr>
            <a:r>
              <a:rPr lang="en-US" altLang="ja-JP" sz="2000">
                <a:latin typeface="Consolas"/>
                <a:cs typeface="Consolas"/>
              </a:rPr>
              <a:t> </a:t>
            </a:r>
            <a:r>
              <a:rPr lang="en-US" altLang="ja-JP" sz="2000" smtClean="0">
                <a:latin typeface="Consolas"/>
                <a:cs typeface="Consolas"/>
              </a:rPr>
              <a:t> </a:t>
            </a:r>
          </a:p>
          <a:p>
            <a:pPr marL="0" indent="0">
              <a:lnSpc>
                <a:spcPct val="90000"/>
              </a:lnSpc>
              <a:buNone/>
            </a:pPr>
            <a:r>
              <a:rPr lang="en-US" altLang="ja-JP" sz="2000">
                <a:latin typeface="Consolas"/>
                <a:cs typeface="Consolas"/>
              </a:rPr>
              <a:t> </a:t>
            </a:r>
            <a:r>
              <a:rPr lang="en-US" altLang="ja-JP" sz="2000" smtClean="0">
                <a:latin typeface="Consolas"/>
                <a:cs typeface="Consolas"/>
              </a:rPr>
              <a:t> return 0;</a:t>
            </a:r>
          </a:p>
          <a:p>
            <a:pPr marL="0" indent="0">
              <a:lnSpc>
                <a:spcPct val="90000"/>
              </a:lnSpc>
              <a:buNone/>
            </a:pPr>
            <a:endParaRPr lang="en-US" altLang="ja-JP" sz="2000" smtClean="0">
              <a:latin typeface="Consolas"/>
              <a:cs typeface="Consolas"/>
            </a:endParaRPr>
          </a:p>
          <a:p>
            <a:pPr marL="0" indent="0">
              <a:lnSpc>
                <a:spcPct val="90000"/>
              </a:lnSpc>
              <a:buNone/>
            </a:pPr>
            <a:r>
              <a:rPr lang="en-US" altLang="ja-JP" sz="2000" smtClean="0">
                <a:latin typeface="Consolas"/>
                <a:cs typeface="Consolas"/>
              </a:rPr>
              <a:t>}</a:t>
            </a:r>
          </a:p>
        </p:txBody>
      </p:sp>
      <p:sp>
        <p:nvSpPr>
          <p:cNvPr id="18" name="線吹き出し 1 (枠付き) 17"/>
          <p:cNvSpPr/>
          <p:nvPr/>
        </p:nvSpPr>
        <p:spPr>
          <a:xfrm>
            <a:off x="4349121" y="1342652"/>
            <a:ext cx="2118264" cy="531508"/>
          </a:xfrm>
          <a:prstGeom prst="borderCallout1">
            <a:avLst>
              <a:gd name="adj1" fmla="val 54956"/>
              <a:gd name="adj2" fmla="val 719"/>
              <a:gd name="adj3" fmla="val 55375"/>
              <a:gd name="adj4" fmla="val -184248"/>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chemeClr val="tx1"/>
                </a:solidFill>
                <a:latin typeface="Consolas"/>
                <a:cs typeface="Consolas"/>
              </a:rPr>
              <a:t>p:int ref</a:t>
            </a:r>
            <a:r>
              <a:rPr lang="en-US" altLang="ja-JP" sz="2000" baseline="-25000" smtClean="0">
                <a:solidFill>
                  <a:schemeClr val="tx1"/>
                </a:solidFill>
                <a:latin typeface="Consolas"/>
                <a:cs typeface="Consolas"/>
              </a:rPr>
              <a:t>f0</a:t>
            </a:r>
            <a:endParaRPr kumimoji="1" lang="ja-JP" altLang="en-US" sz="2000" baseline="-25000">
              <a:solidFill>
                <a:schemeClr val="tx1"/>
              </a:solidFill>
              <a:latin typeface="Consolas"/>
              <a:cs typeface="Consolas"/>
            </a:endParaRPr>
          </a:p>
        </p:txBody>
      </p:sp>
      <p:sp>
        <p:nvSpPr>
          <p:cNvPr id="5" name="線吹き出し 1 (枠付き) 4"/>
          <p:cNvSpPr/>
          <p:nvPr/>
        </p:nvSpPr>
        <p:spPr>
          <a:xfrm>
            <a:off x="4349121" y="4738583"/>
            <a:ext cx="2118264" cy="531508"/>
          </a:xfrm>
          <a:prstGeom prst="borderCallout1">
            <a:avLst>
              <a:gd name="adj1" fmla="val 54956"/>
              <a:gd name="adj2" fmla="val 719"/>
              <a:gd name="adj3" fmla="val 50950"/>
              <a:gd name="adj4" fmla="val -18591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rgbClr val="FF0000"/>
                </a:solidFill>
                <a:latin typeface="Consolas"/>
                <a:cs typeface="Consolas"/>
              </a:rPr>
              <a:t>p:int ref</a:t>
            </a:r>
            <a:r>
              <a:rPr lang="en-US" altLang="ja-JP" sz="2000" baseline="-25000" smtClean="0">
                <a:solidFill>
                  <a:srgbClr val="FF0000"/>
                </a:solidFill>
                <a:latin typeface="Consolas"/>
                <a:cs typeface="Consolas"/>
              </a:rPr>
              <a:t>f5</a:t>
            </a:r>
            <a:endParaRPr kumimoji="1" lang="ja-JP" altLang="en-US" sz="2000" baseline="-25000">
              <a:solidFill>
                <a:srgbClr val="FF0000"/>
              </a:solidFill>
              <a:latin typeface="Consolas"/>
              <a:cs typeface="Consolas"/>
            </a:endParaRPr>
          </a:p>
        </p:txBody>
      </p:sp>
      <p:sp>
        <p:nvSpPr>
          <p:cNvPr id="6" name="線吹き出し 1 (枠付き) 5"/>
          <p:cNvSpPr/>
          <p:nvPr/>
        </p:nvSpPr>
        <p:spPr>
          <a:xfrm>
            <a:off x="4349121" y="5436851"/>
            <a:ext cx="2118264" cy="531508"/>
          </a:xfrm>
          <a:prstGeom prst="borderCallout1">
            <a:avLst>
              <a:gd name="adj1" fmla="val 54956"/>
              <a:gd name="adj2" fmla="val 719"/>
              <a:gd name="adj3" fmla="val 50950"/>
              <a:gd name="adj4" fmla="val -18591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rgbClr val="FF0000"/>
                </a:solidFill>
                <a:latin typeface="Consolas"/>
                <a:cs typeface="Consolas"/>
              </a:rPr>
              <a:t>p:int ref</a:t>
            </a:r>
            <a:r>
              <a:rPr lang="en-US" altLang="ja-JP" sz="2000" baseline="-25000" smtClean="0">
                <a:solidFill>
                  <a:srgbClr val="FF0000"/>
                </a:solidFill>
                <a:latin typeface="Consolas"/>
                <a:cs typeface="Consolas"/>
              </a:rPr>
              <a:t>f6</a:t>
            </a:r>
            <a:endParaRPr kumimoji="1" lang="ja-JP" altLang="en-US" sz="2000" baseline="-25000">
              <a:solidFill>
                <a:srgbClr val="FF0000"/>
              </a:solidFill>
              <a:latin typeface="Consolas"/>
              <a:cs typeface="Consolas"/>
            </a:endParaRPr>
          </a:p>
        </p:txBody>
      </p:sp>
      <p:sp>
        <p:nvSpPr>
          <p:cNvPr id="7" name="線吹き出し 1 (枠付き) 6"/>
          <p:cNvSpPr/>
          <p:nvPr/>
        </p:nvSpPr>
        <p:spPr>
          <a:xfrm>
            <a:off x="4349121" y="2044390"/>
            <a:ext cx="2118264" cy="531508"/>
          </a:xfrm>
          <a:prstGeom prst="borderCallout1">
            <a:avLst>
              <a:gd name="adj1" fmla="val 54956"/>
              <a:gd name="adj2" fmla="val 719"/>
              <a:gd name="adj3" fmla="val 50950"/>
              <a:gd name="adj4" fmla="val -18591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chemeClr val="tx1"/>
                </a:solidFill>
                <a:latin typeface="Consolas"/>
                <a:cs typeface="Consolas"/>
              </a:rPr>
              <a:t>p:int ref</a:t>
            </a:r>
            <a:r>
              <a:rPr lang="en-US" altLang="ja-JP" sz="2000" baseline="-25000" smtClean="0">
                <a:solidFill>
                  <a:schemeClr val="tx1"/>
                </a:solidFill>
                <a:latin typeface="Consolas"/>
                <a:cs typeface="Consolas"/>
              </a:rPr>
              <a:t>f1</a:t>
            </a:r>
            <a:endParaRPr kumimoji="1" lang="ja-JP" altLang="en-US" sz="2000" baseline="-25000">
              <a:solidFill>
                <a:schemeClr val="tx1"/>
              </a:solidFill>
              <a:latin typeface="Consolas"/>
              <a:cs typeface="Consolas"/>
            </a:endParaRPr>
          </a:p>
        </p:txBody>
      </p:sp>
      <p:sp>
        <p:nvSpPr>
          <p:cNvPr id="8" name="線吹き出し 1 (枠付き) 7"/>
          <p:cNvSpPr/>
          <p:nvPr/>
        </p:nvSpPr>
        <p:spPr>
          <a:xfrm>
            <a:off x="4360880" y="2673031"/>
            <a:ext cx="2118264" cy="531508"/>
          </a:xfrm>
          <a:prstGeom prst="borderCallout1">
            <a:avLst>
              <a:gd name="adj1" fmla="val 54956"/>
              <a:gd name="adj2" fmla="val 719"/>
              <a:gd name="adj3" fmla="val 50950"/>
              <a:gd name="adj4" fmla="val -18591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chemeClr val="tx1"/>
                </a:solidFill>
                <a:latin typeface="Consolas"/>
                <a:cs typeface="Consolas"/>
              </a:rPr>
              <a:t>p:int ref</a:t>
            </a:r>
            <a:r>
              <a:rPr lang="en-US" altLang="ja-JP" sz="2000" baseline="-25000" smtClean="0">
                <a:solidFill>
                  <a:schemeClr val="tx1"/>
                </a:solidFill>
                <a:latin typeface="Consolas"/>
                <a:cs typeface="Consolas"/>
              </a:rPr>
              <a:t>f2</a:t>
            </a:r>
            <a:endParaRPr kumimoji="1" lang="ja-JP" altLang="en-US" sz="2000" baseline="-25000">
              <a:solidFill>
                <a:schemeClr val="tx1"/>
              </a:solidFill>
              <a:latin typeface="Consolas"/>
              <a:cs typeface="Consolas"/>
            </a:endParaRPr>
          </a:p>
        </p:txBody>
      </p:sp>
      <p:sp>
        <p:nvSpPr>
          <p:cNvPr id="4" name="正方形/長方形 3"/>
          <p:cNvSpPr/>
          <p:nvPr/>
        </p:nvSpPr>
        <p:spPr>
          <a:xfrm>
            <a:off x="6581371" y="2044390"/>
            <a:ext cx="2424715" cy="531508"/>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chemeClr val="tx1"/>
                </a:solidFill>
                <a:latin typeface="Consolas"/>
                <a:cs typeface="Consolas"/>
              </a:rPr>
              <a:t>Γ</a:t>
            </a:r>
            <a:r>
              <a:rPr lang="en-US" altLang="ja-JP" sz="2000" baseline="-25000" smtClean="0">
                <a:solidFill>
                  <a:schemeClr val="tx1"/>
                </a:solidFill>
                <a:latin typeface="Consolas"/>
                <a:cs typeface="Consolas"/>
              </a:rPr>
              <a:t>B </a:t>
            </a:r>
            <a:r>
              <a:rPr lang="en-US" altLang="ja-JP" sz="2000" smtClean="0">
                <a:solidFill>
                  <a:schemeClr val="tx1"/>
                </a:solidFill>
                <a:latin typeface="Consolas"/>
                <a:cs typeface="Consolas"/>
              </a:rPr>
              <a:t>= p:int ref</a:t>
            </a:r>
            <a:r>
              <a:rPr lang="en-US" altLang="ja-JP" sz="2000" baseline="-25000" smtClean="0">
                <a:solidFill>
                  <a:schemeClr val="tx1"/>
                </a:solidFill>
                <a:latin typeface="Consolas"/>
                <a:cs typeface="Consolas"/>
              </a:rPr>
              <a:t>f5</a:t>
            </a:r>
            <a:endParaRPr kumimoji="1" lang="ja-JP" altLang="en-US" sz="2000" baseline="-25000">
              <a:solidFill>
                <a:schemeClr val="tx1"/>
              </a:solidFill>
              <a:latin typeface="Consolas"/>
              <a:cs typeface="Consolas"/>
            </a:endParaRPr>
          </a:p>
        </p:txBody>
      </p:sp>
      <p:sp>
        <p:nvSpPr>
          <p:cNvPr id="10" name="正方形/長方形 9"/>
          <p:cNvSpPr/>
          <p:nvPr/>
        </p:nvSpPr>
        <p:spPr>
          <a:xfrm>
            <a:off x="6581371" y="2663460"/>
            <a:ext cx="2424715" cy="531508"/>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chemeClr val="tx1"/>
                </a:solidFill>
                <a:latin typeface="Consolas"/>
                <a:cs typeface="Consolas"/>
              </a:rPr>
              <a:t>Γ</a:t>
            </a:r>
            <a:r>
              <a:rPr lang="en-US" altLang="ja-JP" sz="2000" baseline="-25000" smtClean="0">
                <a:solidFill>
                  <a:schemeClr val="tx1"/>
                </a:solidFill>
                <a:latin typeface="Consolas"/>
                <a:cs typeface="Consolas"/>
              </a:rPr>
              <a:t>B </a:t>
            </a:r>
            <a:r>
              <a:rPr lang="en-US" altLang="ja-JP" sz="2000" smtClean="0">
                <a:solidFill>
                  <a:schemeClr val="tx1"/>
                </a:solidFill>
                <a:latin typeface="Consolas"/>
                <a:cs typeface="Consolas"/>
              </a:rPr>
              <a:t>= p:int ref</a:t>
            </a:r>
            <a:r>
              <a:rPr lang="en-US" altLang="ja-JP" sz="2000" baseline="-25000" smtClean="0">
                <a:solidFill>
                  <a:schemeClr val="tx1"/>
                </a:solidFill>
                <a:latin typeface="Consolas"/>
                <a:cs typeface="Consolas"/>
              </a:rPr>
              <a:t>f5</a:t>
            </a:r>
            <a:endParaRPr kumimoji="1" lang="ja-JP" altLang="en-US" sz="2000" baseline="-25000">
              <a:solidFill>
                <a:schemeClr val="tx1"/>
              </a:solidFill>
              <a:latin typeface="Consolas"/>
              <a:cs typeface="Consolas"/>
            </a:endParaRPr>
          </a:p>
        </p:txBody>
      </p:sp>
      <p:sp>
        <p:nvSpPr>
          <p:cNvPr id="11" name="線吹き出し 1 (枠付き) 10"/>
          <p:cNvSpPr/>
          <p:nvPr/>
        </p:nvSpPr>
        <p:spPr>
          <a:xfrm>
            <a:off x="4360880" y="3382595"/>
            <a:ext cx="2118264" cy="531508"/>
          </a:xfrm>
          <a:prstGeom prst="borderCallout1">
            <a:avLst>
              <a:gd name="adj1" fmla="val 54956"/>
              <a:gd name="adj2" fmla="val 719"/>
              <a:gd name="adj3" fmla="val 50950"/>
              <a:gd name="adj4" fmla="val -18591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chemeClr val="tx1"/>
                </a:solidFill>
                <a:latin typeface="Consolas"/>
                <a:cs typeface="Consolas"/>
              </a:rPr>
              <a:t>p:int ref</a:t>
            </a:r>
            <a:r>
              <a:rPr lang="en-US" altLang="ja-JP" sz="2000" baseline="-25000" smtClean="0">
                <a:solidFill>
                  <a:schemeClr val="tx1"/>
                </a:solidFill>
                <a:latin typeface="Consolas"/>
                <a:cs typeface="Consolas"/>
              </a:rPr>
              <a:t>f3</a:t>
            </a:r>
            <a:endParaRPr kumimoji="1" lang="ja-JP" altLang="en-US" sz="2000" baseline="-25000">
              <a:solidFill>
                <a:schemeClr val="tx1"/>
              </a:solidFill>
              <a:latin typeface="Consolas"/>
              <a:cs typeface="Consolas"/>
            </a:endParaRPr>
          </a:p>
        </p:txBody>
      </p:sp>
      <p:sp>
        <p:nvSpPr>
          <p:cNvPr id="12" name="正方形/長方形 11"/>
          <p:cNvSpPr/>
          <p:nvPr/>
        </p:nvSpPr>
        <p:spPr>
          <a:xfrm>
            <a:off x="6581371" y="3382595"/>
            <a:ext cx="2424715" cy="531508"/>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chemeClr val="tx1"/>
                </a:solidFill>
                <a:latin typeface="Consolas"/>
                <a:cs typeface="Consolas"/>
              </a:rPr>
              <a:t>Γ</a:t>
            </a:r>
            <a:r>
              <a:rPr lang="en-US" altLang="ja-JP" sz="2000" baseline="-25000" smtClean="0">
                <a:solidFill>
                  <a:schemeClr val="tx1"/>
                </a:solidFill>
                <a:latin typeface="Consolas"/>
                <a:cs typeface="Consolas"/>
              </a:rPr>
              <a:t>B </a:t>
            </a:r>
            <a:r>
              <a:rPr lang="en-US" altLang="ja-JP" sz="2000" smtClean="0">
                <a:solidFill>
                  <a:schemeClr val="tx1"/>
                </a:solidFill>
                <a:latin typeface="Consolas"/>
                <a:cs typeface="Consolas"/>
              </a:rPr>
              <a:t>= p:int ref</a:t>
            </a:r>
            <a:r>
              <a:rPr lang="en-US" altLang="ja-JP" sz="2000" baseline="-25000" smtClean="0">
                <a:solidFill>
                  <a:schemeClr val="tx1"/>
                </a:solidFill>
                <a:latin typeface="Consolas"/>
                <a:cs typeface="Consolas"/>
              </a:rPr>
              <a:t>f5</a:t>
            </a:r>
            <a:endParaRPr kumimoji="1" lang="ja-JP" altLang="en-US" sz="2000" baseline="-25000">
              <a:solidFill>
                <a:schemeClr val="tx1"/>
              </a:solidFill>
              <a:latin typeface="Consolas"/>
              <a:cs typeface="Consolas"/>
            </a:endParaRPr>
          </a:p>
        </p:txBody>
      </p:sp>
      <p:sp>
        <p:nvSpPr>
          <p:cNvPr id="13" name="線吹き出し 1 (枠付き) 12"/>
          <p:cNvSpPr/>
          <p:nvPr/>
        </p:nvSpPr>
        <p:spPr>
          <a:xfrm>
            <a:off x="4349121" y="6102193"/>
            <a:ext cx="2118264" cy="531508"/>
          </a:xfrm>
          <a:prstGeom prst="borderCallout1">
            <a:avLst>
              <a:gd name="adj1" fmla="val 54956"/>
              <a:gd name="adj2" fmla="val 719"/>
              <a:gd name="adj3" fmla="val 50950"/>
              <a:gd name="adj4" fmla="val -18591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chemeClr val="tx1"/>
                </a:solidFill>
                <a:latin typeface="Consolas"/>
                <a:cs typeface="Consolas"/>
              </a:rPr>
              <a:t>p:int ref</a:t>
            </a:r>
            <a:r>
              <a:rPr lang="en-US" altLang="ja-JP" sz="2000" baseline="-25000" smtClean="0">
                <a:solidFill>
                  <a:schemeClr val="tx1"/>
                </a:solidFill>
                <a:latin typeface="Consolas"/>
                <a:cs typeface="Consolas"/>
              </a:rPr>
              <a:t>f7</a:t>
            </a:r>
            <a:endParaRPr kumimoji="1" lang="ja-JP" altLang="en-US" sz="2000" baseline="-25000">
              <a:solidFill>
                <a:schemeClr val="tx1"/>
              </a:solidFill>
              <a:latin typeface="Consolas"/>
              <a:cs typeface="Consolas"/>
            </a:endParaRPr>
          </a:p>
        </p:txBody>
      </p:sp>
      <p:sp>
        <p:nvSpPr>
          <p:cNvPr id="14" name="正方形/長方形 13"/>
          <p:cNvSpPr/>
          <p:nvPr/>
        </p:nvSpPr>
        <p:spPr>
          <a:xfrm>
            <a:off x="6581371" y="3959970"/>
            <a:ext cx="2424715" cy="531508"/>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chemeClr val="tx1"/>
                </a:solidFill>
                <a:latin typeface="Consolas"/>
                <a:cs typeface="Consolas"/>
              </a:rPr>
              <a:t>Γ</a:t>
            </a:r>
            <a:r>
              <a:rPr lang="en-US" altLang="ja-JP" sz="2000" baseline="-25000" smtClean="0">
                <a:solidFill>
                  <a:schemeClr val="tx1"/>
                </a:solidFill>
                <a:latin typeface="Consolas"/>
                <a:cs typeface="Consolas"/>
              </a:rPr>
              <a:t>B </a:t>
            </a:r>
            <a:r>
              <a:rPr lang="en-US" altLang="ja-JP" sz="2000" smtClean="0">
                <a:solidFill>
                  <a:schemeClr val="tx1"/>
                </a:solidFill>
                <a:latin typeface="Consolas"/>
                <a:cs typeface="Consolas"/>
              </a:rPr>
              <a:t>= p:int ref</a:t>
            </a:r>
            <a:r>
              <a:rPr lang="en-US" altLang="ja-JP" sz="2000" baseline="-25000" smtClean="0">
                <a:solidFill>
                  <a:schemeClr val="tx1"/>
                </a:solidFill>
                <a:latin typeface="Consolas"/>
                <a:cs typeface="Consolas"/>
              </a:rPr>
              <a:t>f5</a:t>
            </a:r>
            <a:endParaRPr kumimoji="1" lang="ja-JP" altLang="en-US" sz="2000" baseline="-25000">
              <a:solidFill>
                <a:schemeClr val="tx1"/>
              </a:solidFill>
              <a:latin typeface="Consolas"/>
              <a:cs typeface="Consolas"/>
            </a:endParaRPr>
          </a:p>
        </p:txBody>
      </p:sp>
      <p:sp>
        <p:nvSpPr>
          <p:cNvPr id="9" name="正方形/長方形 8"/>
          <p:cNvSpPr/>
          <p:nvPr/>
        </p:nvSpPr>
        <p:spPr>
          <a:xfrm>
            <a:off x="6953417" y="4730923"/>
            <a:ext cx="1642135" cy="1229776"/>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テキスト ボックス 14"/>
          <p:cNvSpPr txBox="1"/>
          <p:nvPr/>
        </p:nvSpPr>
        <p:spPr>
          <a:xfrm>
            <a:off x="7120196" y="4938658"/>
            <a:ext cx="2257936" cy="830997"/>
          </a:xfrm>
          <a:prstGeom prst="rect">
            <a:avLst/>
          </a:prstGeom>
          <a:noFill/>
        </p:spPr>
        <p:txBody>
          <a:bodyPr wrap="square" rtlCol="0">
            <a:spAutoFit/>
          </a:bodyPr>
          <a:lstStyle/>
          <a:p>
            <a:r>
              <a:rPr kumimoji="1" lang="en-US" altLang="ja-JP" sz="2400" smtClean="0">
                <a:solidFill>
                  <a:srgbClr val="FF0000"/>
                </a:solidFill>
                <a:latin typeface="Consolas"/>
                <a:cs typeface="Consolas"/>
              </a:rPr>
              <a:t>f5 = 1</a:t>
            </a:r>
          </a:p>
          <a:p>
            <a:r>
              <a:rPr lang="en-US" altLang="ja-JP" sz="2400" smtClean="0">
                <a:solidFill>
                  <a:srgbClr val="FF0000"/>
                </a:solidFill>
                <a:latin typeface="Consolas"/>
                <a:cs typeface="Consolas"/>
              </a:rPr>
              <a:t>f6 = 0</a:t>
            </a:r>
            <a:endParaRPr kumimoji="1" lang="ja-JP" altLang="en-US" sz="2400">
              <a:solidFill>
                <a:srgbClr val="FF0000"/>
              </a:solidFill>
              <a:latin typeface="Consolas"/>
              <a:cs typeface="Consolas"/>
            </a:endParaRPr>
          </a:p>
        </p:txBody>
      </p:sp>
      <p:cxnSp>
        <p:nvCxnSpPr>
          <p:cNvPr id="17" name="直線コネクタ 16"/>
          <p:cNvCxnSpPr>
            <a:stCxn id="5" idx="0"/>
            <a:endCxn id="9" idx="1"/>
          </p:cNvCxnSpPr>
          <p:nvPr/>
        </p:nvCxnSpPr>
        <p:spPr>
          <a:xfrm>
            <a:off x="6467385" y="5004337"/>
            <a:ext cx="486032" cy="34147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p:cNvCxnSpPr>
            <a:stCxn id="6" idx="0"/>
            <a:endCxn id="9" idx="1"/>
          </p:cNvCxnSpPr>
          <p:nvPr/>
        </p:nvCxnSpPr>
        <p:spPr>
          <a:xfrm flipV="1">
            <a:off x="6467385" y="5345811"/>
            <a:ext cx="486032" cy="35679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2" name="線吹き出し 1 (枠付き) 21"/>
          <p:cNvSpPr/>
          <p:nvPr/>
        </p:nvSpPr>
        <p:spPr>
          <a:xfrm>
            <a:off x="4359332" y="3958434"/>
            <a:ext cx="2118264" cy="531508"/>
          </a:xfrm>
          <a:prstGeom prst="borderCallout1">
            <a:avLst>
              <a:gd name="adj1" fmla="val 54956"/>
              <a:gd name="adj2" fmla="val 719"/>
              <a:gd name="adj3" fmla="val 50950"/>
              <a:gd name="adj4" fmla="val -18591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chemeClr val="tx1"/>
                </a:solidFill>
                <a:latin typeface="Consolas"/>
                <a:cs typeface="Consolas"/>
              </a:rPr>
              <a:t>p:int ref</a:t>
            </a:r>
            <a:r>
              <a:rPr lang="en-US" altLang="ja-JP" sz="2000" baseline="-25000" smtClean="0">
                <a:solidFill>
                  <a:schemeClr val="tx1"/>
                </a:solidFill>
                <a:latin typeface="Consolas"/>
                <a:cs typeface="Consolas"/>
              </a:rPr>
              <a:t>f4</a:t>
            </a:r>
            <a:endParaRPr kumimoji="1" lang="ja-JP" altLang="en-US" sz="2000" baseline="-25000">
              <a:solidFill>
                <a:schemeClr val="tx1"/>
              </a:solidFill>
              <a:latin typeface="Consolas"/>
              <a:cs typeface="Consolas"/>
            </a:endParaRPr>
          </a:p>
        </p:txBody>
      </p:sp>
    </p:spTree>
    <p:extLst>
      <p:ext uri="{BB962C8B-B14F-4D97-AF65-F5344CB8AC3E}">
        <p14:creationId xmlns:p14="http://schemas.microsoft.com/office/powerpoint/2010/main" val="3600135093"/>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制約の解消</a:t>
            </a:r>
            <a:endParaRPr kumimoji="1" lang="ja-JP" altLang="en-US"/>
          </a:p>
        </p:txBody>
      </p:sp>
      <p:sp>
        <p:nvSpPr>
          <p:cNvPr id="3" name="コンテンツ プレースホルダー 2"/>
          <p:cNvSpPr>
            <a:spLocks noGrp="1"/>
          </p:cNvSpPr>
          <p:nvPr>
            <p:ph idx="1"/>
          </p:nvPr>
        </p:nvSpPr>
        <p:spPr/>
        <p:txBody>
          <a:bodyPr/>
          <a:lstStyle/>
          <a:p>
            <a:pPr marL="0" indent="0">
              <a:buNone/>
            </a:pPr>
            <a:r>
              <a:rPr kumimoji="1" lang="ja-JP" altLang="en-US" smtClean="0"/>
              <a:t>生成された制約式の充足可能性を</a:t>
            </a:r>
            <a:r>
              <a:rPr kumimoji="1" lang="en-US" altLang="ja-JP" smtClean="0"/>
              <a:t>SMT</a:t>
            </a:r>
            <a:r>
              <a:rPr kumimoji="1" lang="ja-JP" altLang="en-US" smtClean="0"/>
              <a:t>ソルバを用いて判定</a:t>
            </a:r>
            <a:endParaRPr kumimoji="1" lang="en-US" altLang="ja-JP" smtClean="0"/>
          </a:p>
          <a:p>
            <a:pPr marL="857250" lvl="1" indent="-457200"/>
            <a:r>
              <a:rPr kumimoji="1" lang="ja-JP" altLang="en-US" smtClean="0"/>
              <a:t>充足可能であれば，プログラムに型がつき</a:t>
            </a:r>
            <a:endParaRPr lang="en-US" altLang="ja-JP"/>
          </a:p>
          <a:p>
            <a:pPr marL="400050" lvl="1" indent="0">
              <a:buNone/>
            </a:pPr>
            <a:r>
              <a:rPr lang="en-US" altLang="ja-JP" smtClean="0"/>
              <a:t>      </a:t>
            </a:r>
            <a:r>
              <a:rPr lang="ja-JP" altLang="en-US" smtClean="0"/>
              <a:t>メモリリークが起きてないことがわかる</a:t>
            </a:r>
            <a:endParaRPr kumimoji="1" lang="en-US" altLang="ja-JP" smtClean="0"/>
          </a:p>
          <a:p>
            <a:pPr marL="0" indent="0">
              <a:buNone/>
            </a:pPr>
            <a:endParaRPr lang="en-US" altLang="ja-JP"/>
          </a:p>
          <a:p>
            <a:pPr marL="0" indent="0">
              <a:buNone/>
            </a:pPr>
            <a:endParaRPr kumimoji="1" lang="ja-JP" altLang="en-US"/>
          </a:p>
        </p:txBody>
      </p:sp>
    </p:spTree>
    <p:extLst>
      <p:ext uri="{BB962C8B-B14F-4D97-AF65-F5344CB8AC3E}">
        <p14:creationId xmlns:p14="http://schemas.microsoft.com/office/powerpoint/2010/main" val="76751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検証器の概要</a:t>
            </a:r>
            <a:endParaRPr kumimoji="1" lang="ja-JP" altLang="en-US"/>
          </a:p>
        </p:txBody>
      </p:sp>
      <p:sp>
        <p:nvSpPr>
          <p:cNvPr id="3" name="コンテンツ プレースホルダー 2"/>
          <p:cNvSpPr>
            <a:spLocks noGrp="1"/>
          </p:cNvSpPr>
          <p:nvPr>
            <p:ph idx="1"/>
          </p:nvPr>
        </p:nvSpPr>
        <p:spPr>
          <a:xfrm>
            <a:off x="267385" y="1281516"/>
            <a:ext cx="8734567" cy="4525963"/>
          </a:xfrm>
        </p:spPr>
        <p:txBody>
          <a:bodyPr/>
          <a:lstStyle/>
          <a:p>
            <a:pPr marL="0" indent="0">
              <a:buNone/>
            </a:pPr>
            <a:r>
              <a:rPr kumimoji="1" lang="en-US" altLang="ja-JP" smtClean="0"/>
              <a:t>C</a:t>
            </a:r>
            <a:r>
              <a:rPr kumimoji="1" lang="ja-JP" altLang="en-US" smtClean="0"/>
              <a:t>言語のコンパイラ</a:t>
            </a:r>
            <a:r>
              <a:rPr kumimoji="1" lang="en-US" altLang="ja-JP" smtClean="0"/>
              <a:t> CompCert </a:t>
            </a:r>
            <a:r>
              <a:rPr kumimoji="1" lang="ja-JP" altLang="en-US" smtClean="0"/>
              <a:t>を拡張する形で実装</a:t>
            </a:r>
            <a:endParaRPr kumimoji="1" lang="ja-JP" altLang="en-US"/>
          </a:p>
        </p:txBody>
      </p:sp>
      <p:grpSp>
        <p:nvGrpSpPr>
          <p:cNvPr id="40" name="図形グループ 39"/>
          <p:cNvGrpSpPr/>
          <p:nvPr/>
        </p:nvGrpSpPr>
        <p:grpSpPr>
          <a:xfrm>
            <a:off x="1596153" y="2041648"/>
            <a:ext cx="5724359" cy="4755714"/>
            <a:chOff x="423308" y="491999"/>
            <a:chExt cx="7428972" cy="6171881"/>
          </a:xfrm>
        </p:grpSpPr>
        <p:sp>
          <p:nvSpPr>
            <p:cNvPr id="41" name="正方形/長方形 40"/>
            <p:cNvSpPr/>
            <p:nvPr/>
          </p:nvSpPr>
          <p:spPr>
            <a:xfrm>
              <a:off x="4298589" y="4719219"/>
              <a:ext cx="3289072" cy="1944661"/>
            </a:xfrm>
            <a:prstGeom prst="rect">
              <a:avLst/>
            </a:prstGeom>
            <a:solidFill>
              <a:schemeClr val="accent2">
                <a:lumMod val="40000"/>
                <a:lumOff val="60000"/>
              </a:schemeClr>
            </a:solidFill>
            <a:ln w="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sp>
          <p:nvSpPr>
            <p:cNvPr id="42" name="正方形/長方形 41"/>
            <p:cNvSpPr/>
            <p:nvPr/>
          </p:nvSpPr>
          <p:spPr>
            <a:xfrm>
              <a:off x="3116017" y="1090456"/>
              <a:ext cx="4471644" cy="1609600"/>
            </a:xfrm>
            <a:prstGeom prst="rect">
              <a:avLst/>
            </a:prstGeom>
            <a:solidFill>
              <a:schemeClr val="accent2">
                <a:lumMod val="40000"/>
                <a:lumOff val="60000"/>
              </a:schemeClr>
            </a:solidFill>
            <a:ln w="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sp>
          <p:nvSpPr>
            <p:cNvPr id="43" name="正方形/長方形 42"/>
            <p:cNvSpPr/>
            <p:nvPr/>
          </p:nvSpPr>
          <p:spPr>
            <a:xfrm>
              <a:off x="520553" y="491999"/>
              <a:ext cx="1618863" cy="4731906"/>
            </a:xfrm>
            <a:prstGeom prst="rect">
              <a:avLst/>
            </a:prstGeom>
            <a:solidFill>
              <a:schemeClr val="accent1">
                <a:lumMod val="40000"/>
                <a:lumOff val="60000"/>
              </a:schemeClr>
            </a:solidFill>
            <a:ln w="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sp>
          <p:nvSpPr>
            <p:cNvPr id="44" name="テキスト ボックス 43"/>
            <p:cNvSpPr txBox="1"/>
            <p:nvPr/>
          </p:nvSpPr>
          <p:spPr>
            <a:xfrm>
              <a:off x="528322" y="661361"/>
              <a:ext cx="1636025" cy="349620"/>
            </a:xfrm>
            <a:prstGeom prst="rect">
              <a:avLst/>
            </a:prstGeom>
            <a:noFill/>
          </p:spPr>
          <p:txBody>
            <a:bodyPr wrap="square" rtlCol="0">
              <a:spAutoFit/>
            </a:bodyPr>
            <a:lstStyle/>
            <a:p>
              <a:pPr algn="ctr"/>
              <a:r>
                <a:rPr kumimoji="1" lang="en-US" altLang="ja-JP" sz="1200" smtClean="0">
                  <a:latin typeface="Marion Regular"/>
                  <a:cs typeface="Marion Regular"/>
                </a:rPr>
                <a:t>C </a:t>
              </a:r>
              <a:r>
                <a:rPr kumimoji="1" lang="ja-JP" altLang="en-US" sz="1200" smtClean="0">
                  <a:latin typeface="Marion Regular"/>
                  <a:cs typeface="Marion Regular"/>
                </a:rPr>
                <a:t>プログラム</a:t>
              </a:r>
              <a:endParaRPr kumimoji="1" lang="ja-JP" altLang="en-US" sz="1200" dirty="0">
                <a:latin typeface="Marion Regular"/>
                <a:cs typeface="Marion Regular"/>
              </a:endParaRPr>
            </a:p>
          </p:txBody>
        </p:sp>
        <p:sp>
          <p:nvSpPr>
            <p:cNvPr id="45" name="正方形/長方形 44"/>
            <p:cNvSpPr/>
            <p:nvPr/>
          </p:nvSpPr>
          <p:spPr>
            <a:xfrm>
              <a:off x="617799" y="1456777"/>
              <a:ext cx="1441532" cy="90025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a:p>
          </p:txBody>
        </p:sp>
        <p:sp>
          <p:nvSpPr>
            <p:cNvPr id="46" name="テキスト ボックス 45"/>
            <p:cNvSpPr txBox="1"/>
            <p:nvPr/>
          </p:nvSpPr>
          <p:spPr>
            <a:xfrm>
              <a:off x="617799" y="1614518"/>
              <a:ext cx="1441532" cy="584776"/>
            </a:xfrm>
            <a:prstGeom prst="rect">
              <a:avLst/>
            </a:prstGeom>
            <a:noFill/>
          </p:spPr>
          <p:txBody>
            <a:bodyPr wrap="square" rtlCol="0">
              <a:spAutoFit/>
            </a:bodyPr>
            <a:lstStyle/>
            <a:p>
              <a:pPr algn="ctr"/>
              <a:r>
                <a:rPr lang="en-US" altLang="ja-JP" sz="1200" smtClean="0">
                  <a:latin typeface="Marion Regular"/>
                  <a:cs typeface="Marion Regular"/>
                </a:rPr>
                <a:t>CompCert</a:t>
              </a:r>
            </a:p>
            <a:p>
              <a:pPr algn="ctr"/>
              <a:r>
                <a:rPr lang="ja-JP" altLang="en-US" sz="1200" smtClean="0">
                  <a:latin typeface="Marion Regular"/>
                  <a:cs typeface="Marion Regular"/>
                </a:rPr>
                <a:t>フロントエンド</a:t>
              </a:r>
              <a:endParaRPr lang="en-US" altLang="ja-JP" sz="1200" dirty="0" smtClean="0">
                <a:latin typeface="Marion Regular"/>
                <a:cs typeface="Marion Regular"/>
              </a:endParaRPr>
            </a:p>
          </p:txBody>
        </p:sp>
        <p:sp>
          <p:nvSpPr>
            <p:cNvPr id="47" name="正方形/長方形 46"/>
            <p:cNvSpPr/>
            <p:nvPr/>
          </p:nvSpPr>
          <p:spPr>
            <a:xfrm>
              <a:off x="3241396" y="1457559"/>
              <a:ext cx="1441532" cy="90025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a:p>
          </p:txBody>
        </p:sp>
        <p:sp>
          <p:nvSpPr>
            <p:cNvPr id="48" name="テキスト ボックス 47"/>
            <p:cNvSpPr txBox="1"/>
            <p:nvPr/>
          </p:nvSpPr>
          <p:spPr>
            <a:xfrm>
              <a:off x="3241395" y="1684550"/>
              <a:ext cx="1441532" cy="427313"/>
            </a:xfrm>
            <a:prstGeom prst="rect">
              <a:avLst/>
            </a:prstGeom>
            <a:noFill/>
          </p:spPr>
          <p:txBody>
            <a:bodyPr wrap="square" rtlCol="0">
              <a:spAutoFit/>
            </a:bodyPr>
            <a:lstStyle/>
            <a:p>
              <a:pPr algn="ctr"/>
              <a:r>
                <a:rPr kumimoji="1" lang="ja-JP" altLang="en-US" sz="1600" smtClean="0">
                  <a:latin typeface="Marion Regular"/>
                  <a:cs typeface="Marion Regular"/>
                </a:rPr>
                <a:t>制約生成</a:t>
              </a:r>
              <a:endParaRPr kumimoji="1" lang="ja-JP" altLang="en-US" sz="1600" dirty="0">
                <a:latin typeface="Marion Regular"/>
                <a:cs typeface="Marion Regular"/>
              </a:endParaRPr>
            </a:p>
          </p:txBody>
        </p:sp>
        <p:sp>
          <p:nvSpPr>
            <p:cNvPr id="49" name="正方形/長方形 48"/>
            <p:cNvSpPr/>
            <p:nvPr/>
          </p:nvSpPr>
          <p:spPr>
            <a:xfrm>
              <a:off x="617799" y="3106387"/>
              <a:ext cx="1441532" cy="90025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a:p>
          </p:txBody>
        </p:sp>
        <p:sp>
          <p:nvSpPr>
            <p:cNvPr id="50" name="テキスト ボックス 49"/>
            <p:cNvSpPr txBox="1"/>
            <p:nvPr/>
          </p:nvSpPr>
          <p:spPr>
            <a:xfrm>
              <a:off x="629454" y="3227436"/>
              <a:ext cx="1433761" cy="584776"/>
            </a:xfrm>
            <a:prstGeom prst="rect">
              <a:avLst/>
            </a:prstGeom>
            <a:noFill/>
          </p:spPr>
          <p:txBody>
            <a:bodyPr wrap="square" rtlCol="0">
              <a:spAutoFit/>
            </a:bodyPr>
            <a:lstStyle/>
            <a:p>
              <a:pPr algn="ctr"/>
              <a:r>
                <a:rPr lang="en-US" altLang="ja-JP" sz="1200" smtClean="0">
                  <a:latin typeface="Marion Regular"/>
                  <a:cs typeface="Marion Regular"/>
                </a:rPr>
                <a:t>CompCert</a:t>
              </a:r>
            </a:p>
            <a:p>
              <a:pPr algn="ctr"/>
              <a:r>
                <a:rPr lang="ja-JP" altLang="en-US" sz="1200" smtClean="0">
                  <a:latin typeface="Marion Regular"/>
                  <a:cs typeface="Marion Regular"/>
                </a:rPr>
                <a:t>バックエンド</a:t>
              </a:r>
              <a:endParaRPr lang="en-US" altLang="ja-JP" sz="1200" dirty="0" smtClean="0">
                <a:latin typeface="Marion Regular"/>
                <a:cs typeface="Marion Regular"/>
              </a:endParaRPr>
            </a:p>
          </p:txBody>
        </p:sp>
        <p:sp>
          <p:nvSpPr>
            <p:cNvPr id="51" name="ひし形 50"/>
            <p:cNvSpPr/>
            <p:nvPr/>
          </p:nvSpPr>
          <p:spPr>
            <a:xfrm>
              <a:off x="5033919" y="3043550"/>
              <a:ext cx="1441532" cy="1098424"/>
            </a:xfrm>
            <a:prstGeom prst="diamond">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a:p>
          </p:txBody>
        </p:sp>
        <p:sp>
          <p:nvSpPr>
            <p:cNvPr id="52" name="テキスト ボックス 51"/>
            <p:cNvSpPr txBox="1"/>
            <p:nvPr/>
          </p:nvSpPr>
          <p:spPr>
            <a:xfrm>
              <a:off x="5279681" y="3423485"/>
              <a:ext cx="1269920" cy="349620"/>
            </a:xfrm>
            <a:prstGeom prst="rect">
              <a:avLst/>
            </a:prstGeom>
            <a:noFill/>
          </p:spPr>
          <p:txBody>
            <a:bodyPr wrap="square" rtlCol="0">
              <a:spAutoFit/>
            </a:bodyPr>
            <a:lstStyle/>
            <a:p>
              <a:r>
                <a:rPr lang="ja-JP" altLang="en-US" sz="1200" smtClean="0">
                  <a:latin typeface="Marion Regular"/>
                  <a:cs typeface="Marion Regular"/>
                </a:rPr>
                <a:t>制約解消</a:t>
              </a:r>
              <a:endParaRPr kumimoji="1" lang="ja-JP" altLang="en-US" sz="1200" dirty="0">
                <a:latin typeface="Marion Regular"/>
                <a:cs typeface="Marion Regular"/>
              </a:endParaRPr>
            </a:p>
          </p:txBody>
        </p:sp>
        <p:sp>
          <p:nvSpPr>
            <p:cNvPr id="53" name="正方形/長方形 52"/>
            <p:cNvSpPr/>
            <p:nvPr/>
          </p:nvSpPr>
          <p:spPr>
            <a:xfrm>
              <a:off x="5026148" y="4819185"/>
              <a:ext cx="1441532" cy="90025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a:p>
          </p:txBody>
        </p:sp>
        <p:sp>
          <p:nvSpPr>
            <p:cNvPr id="54" name="テキスト ボックス 53"/>
            <p:cNvSpPr txBox="1"/>
            <p:nvPr/>
          </p:nvSpPr>
          <p:spPr>
            <a:xfrm>
              <a:off x="4963011" y="4848418"/>
              <a:ext cx="1586590" cy="738087"/>
            </a:xfrm>
            <a:prstGeom prst="rect">
              <a:avLst/>
            </a:prstGeom>
            <a:noFill/>
          </p:spPr>
          <p:txBody>
            <a:bodyPr wrap="square" rtlCol="0">
              <a:spAutoFit/>
            </a:bodyPr>
            <a:lstStyle/>
            <a:p>
              <a:pPr algn="ctr"/>
              <a:r>
                <a:rPr kumimoji="1" lang="ja-JP" altLang="en-US" sz="1600" smtClean="0">
                  <a:latin typeface="Marion Regular"/>
                  <a:cs typeface="Marion Regular"/>
                </a:rPr>
                <a:t>型エラー</a:t>
              </a:r>
              <a:endParaRPr kumimoji="1" lang="en-US" altLang="ja-JP" sz="1600" smtClean="0">
                <a:latin typeface="Marion Regular"/>
                <a:cs typeface="Marion Regular"/>
              </a:endParaRPr>
            </a:p>
            <a:p>
              <a:pPr algn="ctr"/>
              <a:r>
                <a:rPr lang="ja-JP" altLang="en-US" sz="1600" smtClean="0">
                  <a:latin typeface="Marion Regular"/>
                  <a:cs typeface="Marion Regular"/>
                </a:rPr>
                <a:t>スライサー</a:t>
              </a:r>
              <a:endParaRPr kumimoji="1" lang="ja-JP" altLang="en-US" sz="1600" dirty="0">
                <a:latin typeface="Marion Regular"/>
                <a:cs typeface="Marion Regular"/>
              </a:endParaRPr>
            </a:p>
          </p:txBody>
        </p:sp>
        <p:cxnSp>
          <p:nvCxnSpPr>
            <p:cNvPr id="55" name="直線矢印コネクタ 54"/>
            <p:cNvCxnSpPr/>
            <p:nvPr/>
          </p:nvCxnSpPr>
          <p:spPr>
            <a:xfrm>
              <a:off x="1335815" y="978410"/>
              <a:ext cx="0" cy="461329"/>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6" name="直線矢印コネクタ 55"/>
            <p:cNvCxnSpPr>
              <a:stCxn id="45" idx="3"/>
              <a:endCxn id="47" idx="1"/>
            </p:cNvCxnSpPr>
            <p:nvPr/>
          </p:nvCxnSpPr>
          <p:spPr>
            <a:xfrm>
              <a:off x="2059331" y="1906906"/>
              <a:ext cx="1182065" cy="782"/>
            </a:xfrm>
            <a:prstGeom prst="straightConnector1">
              <a:avLst/>
            </a:prstGeom>
            <a:ln w="12700">
              <a:solidFill>
                <a:schemeClr val="tx1"/>
              </a:solidFill>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57" name="直線矢印コネクタ 56"/>
            <p:cNvCxnSpPr>
              <a:stCxn id="49" idx="2"/>
            </p:cNvCxnSpPr>
            <p:nvPr/>
          </p:nvCxnSpPr>
          <p:spPr>
            <a:xfrm>
              <a:off x="1338565" y="4006645"/>
              <a:ext cx="7770" cy="731563"/>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8" name="直線矢印コネクタ 57"/>
            <p:cNvCxnSpPr>
              <a:stCxn id="53" idx="2"/>
            </p:cNvCxnSpPr>
            <p:nvPr/>
          </p:nvCxnSpPr>
          <p:spPr>
            <a:xfrm>
              <a:off x="5746914" y="5719443"/>
              <a:ext cx="0" cy="503924"/>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9" name="直線矢印コネクタ 58"/>
            <p:cNvCxnSpPr>
              <a:stCxn id="51" idx="2"/>
              <a:endCxn id="53" idx="0"/>
            </p:cNvCxnSpPr>
            <p:nvPr/>
          </p:nvCxnSpPr>
          <p:spPr>
            <a:xfrm flipH="1">
              <a:off x="5746914" y="4141974"/>
              <a:ext cx="7771" cy="677211"/>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60" name="テキスト ボックス 59"/>
            <p:cNvSpPr txBox="1"/>
            <p:nvPr/>
          </p:nvSpPr>
          <p:spPr>
            <a:xfrm>
              <a:off x="617800" y="4719219"/>
              <a:ext cx="1441532" cy="349620"/>
            </a:xfrm>
            <a:prstGeom prst="rect">
              <a:avLst/>
            </a:prstGeom>
            <a:noFill/>
          </p:spPr>
          <p:txBody>
            <a:bodyPr wrap="square" rtlCol="0">
              <a:spAutoFit/>
            </a:bodyPr>
            <a:lstStyle/>
            <a:p>
              <a:pPr algn="ctr"/>
              <a:r>
                <a:rPr kumimoji="1" lang="ja-JP" altLang="en-US" sz="1200" smtClean="0">
                  <a:latin typeface="Marion Regular"/>
                  <a:cs typeface="Marion Regular"/>
                </a:rPr>
                <a:t>実行ファイル</a:t>
              </a:r>
              <a:endParaRPr kumimoji="1" lang="ja-JP" altLang="en-US" sz="1200" dirty="0">
                <a:latin typeface="Marion Regular"/>
                <a:cs typeface="Marion Regular"/>
              </a:endParaRPr>
            </a:p>
          </p:txBody>
        </p:sp>
        <p:sp>
          <p:nvSpPr>
            <p:cNvPr id="61" name="テキスト ボックス 60"/>
            <p:cNvSpPr txBox="1"/>
            <p:nvPr/>
          </p:nvSpPr>
          <p:spPr>
            <a:xfrm>
              <a:off x="4710582" y="6217604"/>
              <a:ext cx="2072665" cy="349620"/>
            </a:xfrm>
            <a:prstGeom prst="rect">
              <a:avLst/>
            </a:prstGeom>
            <a:noFill/>
          </p:spPr>
          <p:txBody>
            <a:bodyPr wrap="square" rtlCol="0">
              <a:spAutoFit/>
            </a:bodyPr>
            <a:lstStyle/>
            <a:p>
              <a:pPr algn="ctr"/>
              <a:r>
                <a:rPr kumimoji="1" lang="ja-JP" altLang="en-US" sz="1200" smtClean="0">
                  <a:latin typeface="Marion Regular"/>
                  <a:cs typeface="Marion Regular"/>
                </a:rPr>
                <a:t>部分プログラム</a:t>
              </a:r>
              <a:endParaRPr kumimoji="1" lang="ja-JP" altLang="en-US" sz="1200" dirty="0">
                <a:latin typeface="Marion Regular"/>
                <a:cs typeface="Marion Regular"/>
              </a:endParaRPr>
            </a:p>
          </p:txBody>
        </p:sp>
        <p:sp>
          <p:nvSpPr>
            <p:cNvPr id="62" name="テキスト ボックス 61"/>
            <p:cNvSpPr txBox="1"/>
            <p:nvPr/>
          </p:nvSpPr>
          <p:spPr>
            <a:xfrm>
              <a:off x="1979245" y="1261358"/>
              <a:ext cx="1063986" cy="582700"/>
            </a:xfrm>
            <a:prstGeom prst="rect">
              <a:avLst/>
            </a:prstGeom>
            <a:noFill/>
          </p:spPr>
          <p:txBody>
            <a:bodyPr wrap="square" rtlCol="0">
              <a:spAutoFit/>
            </a:bodyPr>
            <a:lstStyle/>
            <a:p>
              <a:pPr algn="ctr"/>
              <a:r>
                <a:rPr kumimoji="1" lang="en-US" altLang="ja-JP" sz="1200" dirty="0" smtClean="0"/>
                <a:t> </a:t>
              </a:r>
              <a:r>
                <a:rPr kumimoji="1" lang="en-US" altLang="ja-JP" sz="1200" dirty="0" err="1" smtClean="0">
                  <a:latin typeface="Marion Regular"/>
                  <a:cs typeface="Marion Regular"/>
                </a:rPr>
                <a:t>Clight</a:t>
              </a:r>
              <a:r>
                <a:rPr kumimoji="1" lang="en-US" altLang="ja-JP" sz="1200" dirty="0" smtClean="0">
                  <a:latin typeface="Marion Regular"/>
                  <a:cs typeface="Marion Regular"/>
                </a:rPr>
                <a:t> AST</a:t>
              </a:r>
              <a:endParaRPr kumimoji="1" lang="ja-JP" altLang="en-US" sz="1200" dirty="0">
                <a:latin typeface="Marion Regular"/>
                <a:cs typeface="Marion Regular"/>
              </a:endParaRPr>
            </a:p>
          </p:txBody>
        </p:sp>
        <p:sp>
          <p:nvSpPr>
            <p:cNvPr id="63" name="テキスト ボックス 62"/>
            <p:cNvSpPr txBox="1"/>
            <p:nvPr/>
          </p:nvSpPr>
          <p:spPr>
            <a:xfrm>
              <a:off x="4690698" y="1471402"/>
              <a:ext cx="1304242" cy="349620"/>
            </a:xfrm>
            <a:prstGeom prst="rect">
              <a:avLst/>
            </a:prstGeom>
            <a:noFill/>
          </p:spPr>
          <p:txBody>
            <a:bodyPr wrap="square" rtlCol="0">
              <a:spAutoFit/>
            </a:bodyPr>
            <a:lstStyle/>
            <a:p>
              <a:pPr algn="ctr"/>
              <a:r>
                <a:rPr lang="ja-JP" altLang="en-US" sz="1200" smtClean="0">
                  <a:latin typeface="Marion Regular"/>
                  <a:cs typeface="Marion Regular"/>
                </a:rPr>
                <a:t>制約式</a:t>
              </a:r>
              <a:endParaRPr kumimoji="1" lang="ja-JP" altLang="en-US" sz="1200" dirty="0">
                <a:latin typeface="Marion Regular"/>
                <a:cs typeface="Marion Regular"/>
              </a:endParaRPr>
            </a:p>
          </p:txBody>
        </p:sp>
        <p:sp>
          <p:nvSpPr>
            <p:cNvPr id="64" name="テキスト ボックス 63"/>
            <p:cNvSpPr txBox="1"/>
            <p:nvPr/>
          </p:nvSpPr>
          <p:spPr>
            <a:xfrm>
              <a:off x="3378686" y="3677634"/>
              <a:ext cx="1304242" cy="349620"/>
            </a:xfrm>
            <a:prstGeom prst="rect">
              <a:avLst/>
            </a:prstGeom>
            <a:noFill/>
          </p:spPr>
          <p:txBody>
            <a:bodyPr wrap="square" rtlCol="0">
              <a:spAutoFit/>
            </a:bodyPr>
            <a:lstStyle/>
            <a:p>
              <a:pPr algn="ctr"/>
              <a:r>
                <a:rPr lang="ja-JP" altLang="en-US" sz="1200" smtClean="0">
                  <a:latin typeface="Marion Regular"/>
                  <a:cs typeface="Marion Regular"/>
                </a:rPr>
                <a:t>充足可能</a:t>
              </a:r>
              <a:endParaRPr kumimoji="1" lang="ja-JP" altLang="en-US" sz="1200" dirty="0">
                <a:latin typeface="Marion Regular"/>
                <a:cs typeface="Marion Regular"/>
              </a:endParaRPr>
            </a:p>
          </p:txBody>
        </p:sp>
        <p:sp>
          <p:nvSpPr>
            <p:cNvPr id="65" name="テキスト ボックス 64"/>
            <p:cNvSpPr txBox="1"/>
            <p:nvPr/>
          </p:nvSpPr>
          <p:spPr>
            <a:xfrm>
              <a:off x="5613570" y="4160994"/>
              <a:ext cx="1472182" cy="349620"/>
            </a:xfrm>
            <a:prstGeom prst="rect">
              <a:avLst/>
            </a:prstGeom>
            <a:noFill/>
          </p:spPr>
          <p:txBody>
            <a:bodyPr wrap="square" rtlCol="0">
              <a:spAutoFit/>
            </a:bodyPr>
            <a:lstStyle/>
            <a:p>
              <a:pPr algn="ctr"/>
              <a:r>
                <a:rPr kumimoji="1" lang="ja-JP" altLang="en-US" sz="1200" smtClean="0">
                  <a:latin typeface="Marion Regular"/>
                  <a:cs typeface="Marion Regular"/>
                </a:rPr>
                <a:t>充足不能</a:t>
              </a:r>
              <a:endParaRPr kumimoji="1" lang="ja-JP" altLang="en-US" sz="1200" dirty="0">
                <a:latin typeface="Marion Regular"/>
                <a:cs typeface="Marion Regular"/>
              </a:endParaRPr>
            </a:p>
          </p:txBody>
        </p:sp>
        <p:sp>
          <p:nvSpPr>
            <p:cNvPr id="66" name="テキスト ボックス 65"/>
            <p:cNvSpPr txBox="1"/>
            <p:nvPr/>
          </p:nvSpPr>
          <p:spPr>
            <a:xfrm>
              <a:off x="423308" y="5269313"/>
              <a:ext cx="1830515" cy="479312"/>
            </a:xfrm>
            <a:prstGeom prst="rect">
              <a:avLst/>
            </a:prstGeom>
            <a:noFill/>
          </p:spPr>
          <p:txBody>
            <a:bodyPr wrap="square" rtlCol="0">
              <a:spAutoFit/>
            </a:bodyPr>
            <a:lstStyle/>
            <a:p>
              <a:r>
                <a:rPr kumimoji="1" lang="en-US" altLang="ja-JP" dirty="0" err="1" smtClean="0">
                  <a:latin typeface="Times"/>
                  <a:cs typeface="Times"/>
                </a:rPr>
                <a:t>CompCert</a:t>
              </a:r>
              <a:endParaRPr kumimoji="1" lang="ja-JP" altLang="en-US" dirty="0">
                <a:latin typeface="Times"/>
                <a:cs typeface="Times"/>
              </a:endParaRPr>
            </a:p>
          </p:txBody>
        </p:sp>
        <p:sp>
          <p:nvSpPr>
            <p:cNvPr id="67" name="テキスト ボックス 66"/>
            <p:cNvSpPr txBox="1"/>
            <p:nvPr/>
          </p:nvSpPr>
          <p:spPr>
            <a:xfrm>
              <a:off x="6319222" y="547020"/>
              <a:ext cx="1533058" cy="479312"/>
            </a:xfrm>
            <a:prstGeom prst="rect">
              <a:avLst/>
            </a:prstGeom>
            <a:noFill/>
          </p:spPr>
          <p:txBody>
            <a:bodyPr wrap="square" rtlCol="0">
              <a:spAutoFit/>
            </a:bodyPr>
            <a:lstStyle/>
            <a:p>
              <a:r>
                <a:rPr kumimoji="1" lang="ja-JP" altLang="en-US" dirty="0" smtClean="0">
                  <a:latin typeface="+mj-ea"/>
                  <a:ea typeface="+mj-ea"/>
                  <a:cs typeface="ＭＳ 明朝"/>
                </a:rPr>
                <a:t>本研究</a:t>
              </a:r>
              <a:endParaRPr kumimoji="1" lang="ja-JP" altLang="en-US" dirty="0">
                <a:latin typeface="+mj-ea"/>
                <a:ea typeface="+mj-ea"/>
                <a:cs typeface="ＭＳ 明朝"/>
              </a:endParaRPr>
            </a:p>
          </p:txBody>
        </p:sp>
        <p:cxnSp>
          <p:nvCxnSpPr>
            <p:cNvPr id="68" name="直線矢印コネクタ 67"/>
            <p:cNvCxnSpPr>
              <a:stCxn id="45" idx="2"/>
              <a:endCxn id="49" idx="0"/>
            </p:cNvCxnSpPr>
            <p:nvPr/>
          </p:nvCxnSpPr>
          <p:spPr>
            <a:xfrm>
              <a:off x="1338565" y="2357035"/>
              <a:ext cx="0" cy="749352"/>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9" name="直線コネクタ 68"/>
            <p:cNvCxnSpPr>
              <a:stCxn id="47" idx="3"/>
            </p:cNvCxnSpPr>
            <p:nvPr/>
          </p:nvCxnSpPr>
          <p:spPr>
            <a:xfrm>
              <a:off x="4682928" y="1907688"/>
              <a:ext cx="1071757" cy="0"/>
            </a:xfrm>
            <a:prstGeom prst="line">
              <a:avLst/>
            </a:prstGeom>
            <a:ln w="12700">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70" name="直線矢印コネクタ 69"/>
            <p:cNvCxnSpPr>
              <a:endCxn id="51" idx="0"/>
            </p:cNvCxnSpPr>
            <p:nvPr/>
          </p:nvCxnSpPr>
          <p:spPr>
            <a:xfrm>
              <a:off x="5746914" y="1907688"/>
              <a:ext cx="7771" cy="1135862"/>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1" name="直線コネクタ 70"/>
            <p:cNvCxnSpPr>
              <a:stCxn id="51" idx="1"/>
            </p:cNvCxnSpPr>
            <p:nvPr/>
          </p:nvCxnSpPr>
          <p:spPr>
            <a:xfrm flipH="1">
              <a:off x="3043234" y="3592762"/>
              <a:ext cx="1990685" cy="0"/>
            </a:xfrm>
            <a:prstGeom prst="line">
              <a:avLst/>
            </a:prstGeom>
            <a:ln w="12700">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72" name="直線コネクタ 71"/>
            <p:cNvCxnSpPr/>
            <p:nvPr/>
          </p:nvCxnSpPr>
          <p:spPr>
            <a:xfrm flipV="1">
              <a:off x="3043233" y="2199294"/>
              <a:ext cx="0" cy="1393468"/>
            </a:xfrm>
            <a:prstGeom prst="line">
              <a:avLst/>
            </a:prstGeom>
            <a:ln w="12700">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73" name="直線矢印コネクタ 72"/>
            <p:cNvCxnSpPr/>
            <p:nvPr/>
          </p:nvCxnSpPr>
          <p:spPr>
            <a:xfrm flipH="1">
              <a:off x="2059331" y="2199294"/>
              <a:ext cx="983903" cy="0"/>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74" name="テキスト ボックス 73"/>
            <p:cNvSpPr txBox="1"/>
            <p:nvPr/>
          </p:nvSpPr>
          <p:spPr>
            <a:xfrm>
              <a:off x="1189836" y="2414628"/>
              <a:ext cx="1063986" cy="582700"/>
            </a:xfrm>
            <a:prstGeom prst="rect">
              <a:avLst/>
            </a:prstGeom>
            <a:noFill/>
          </p:spPr>
          <p:txBody>
            <a:bodyPr wrap="square" rtlCol="0">
              <a:spAutoFit/>
            </a:bodyPr>
            <a:lstStyle/>
            <a:p>
              <a:pPr algn="ctr"/>
              <a:r>
                <a:rPr kumimoji="1" lang="en-US" altLang="ja-JP" sz="1200" dirty="0" smtClean="0"/>
                <a:t> </a:t>
              </a:r>
              <a:r>
                <a:rPr kumimoji="1" lang="en-US" altLang="ja-JP" sz="1200" dirty="0" err="1" smtClean="0">
                  <a:latin typeface="Marion Regular"/>
                  <a:cs typeface="Marion Regular"/>
                </a:rPr>
                <a:t>Clight</a:t>
              </a:r>
              <a:r>
                <a:rPr kumimoji="1" lang="en-US" altLang="ja-JP" sz="1200" dirty="0" smtClean="0">
                  <a:latin typeface="Marion Regular"/>
                  <a:cs typeface="Marion Regular"/>
                </a:rPr>
                <a:t> AST</a:t>
              </a:r>
              <a:endParaRPr kumimoji="1" lang="ja-JP" altLang="en-US" sz="1200" dirty="0">
                <a:latin typeface="Marion Regular"/>
                <a:cs typeface="Marion Regular"/>
              </a:endParaRPr>
            </a:p>
          </p:txBody>
        </p:sp>
        <p:sp>
          <p:nvSpPr>
            <p:cNvPr id="75" name="正方形/長方形 74"/>
            <p:cNvSpPr/>
            <p:nvPr/>
          </p:nvSpPr>
          <p:spPr>
            <a:xfrm>
              <a:off x="6882085" y="1093434"/>
              <a:ext cx="705576" cy="5570446"/>
            </a:xfrm>
            <a:prstGeom prst="rect">
              <a:avLst/>
            </a:prstGeom>
            <a:solidFill>
              <a:schemeClr val="accent2">
                <a:lumMod val="40000"/>
                <a:lumOff val="60000"/>
              </a:schemeClr>
            </a:solidFill>
            <a:ln w="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grpSp>
    </p:spTree>
    <p:extLst>
      <p:ext uri="{BB962C8B-B14F-4D97-AF65-F5344CB8AC3E}">
        <p14:creationId xmlns:p14="http://schemas.microsoft.com/office/powerpoint/2010/main" val="3251171209"/>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制約式の生成</a:t>
            </a:r>
            <a:endParaRPr kumimoji="1" lang="ja-JP" altLang="en-US"/>
          </a:p>
        </p:txBody>
      </p:sp>
      <p:sp>
        <p:nvSpPr>
          <p:cNvPr id="3" name="コンテンツ プレースホルダー 2"/>
          <p:cNvSpPr>
            <a:spLocks noGrp="1"/>
          </p:cNvSpPr>
          <p:nvPr>
            <p:ph idx="1"/>
          </p:nvPr>
        </p:nvSpPr>
        <p:spPr/>
        <p:txBody>
          <a:bodyPr>
            <a:normAutofit fontScale="92500" lnSpcReduction="10000"/>
          </a:bodyPr>
          <a:lstStyle/>
          <a:p>
            <a:pPr marL="0" indent="0">
              <a:buNone/>
            </a:pPr>
            <a:endParaRPr lang="en-US" altLang="ja-JP" smtClean="0"/>
          </a:p>
          <a:p>
            <a:pPr marL="0" indent="0">
              <a:buNone/>
            </a:pPr>
            <a:r>
              <a:rPr lang="ja-JP" altLang="en-US" smtClean="0"/>
              <a:t>型付け規則に基いて，制約式を生成する</a:t>
            </a:r>
            <a:endParaRPr lang="en-US" altLang="ja-JP" smtClean="0"/>
          </a:p>
          <a:p>
            <a:pPr marL="0" indent="0">
              <a:buNone/>
            </a:pPr>
            <a:r>
              <a:rPr lang="en-US" altLang="ja-JP" sz="2800">
                <a:latin typeface="Consolas"/>
                <a:cs typeface="Consolas"/>
              </a:rPr>
              <a:t> </a:t>
            </a:r>
            <a:endParaRPr lang="en-US" altLang="ja-JP" sz="2800" smtClean="0">
              <a:latin typeface="Consolas"/>
              <a:cs typeface="Consolas"/>
            </a:endParaRPr>
          </a:p>
          <a:p>
            <a:pPr marL="0" indent="0">
              <a:buNone/>
            </a:pPr>
            <a:r>
              <a:rPr lang="en-US" altLang="ja-JP" sz="2800" smtClean="0">
                <a:latin typeface="Consolas"/>
                <a:cs typeface="Consolas"/>
              </a:rPr>
              <a:t> /* p: int ref</a:t>
            </a:r>
            <a:r>
              <a:rPr lang="en-US" altLang="ja-JP" sz="2800" baseline="-25000" smtClean="0">
                <a:latin typeface="Consolas"/>
                <a:cs typeface="Consolas"/>
              </a:rPr>
              <a:t>f1 </a:t>
            </a:r>
            <a:r>
              <a:rPr lang="en-US" altLang="ja-JP" sz="2800" smtClean="0">
                <a:latin typeface="Consolas"/>
                <a:cs typeface="Consolas"/>
              </a:rPr>
              <a:t>*/          </a:t>
            </a:r>
          </a:p>
          <a:p>
            <a:pPr marL="0" indent="0">
              <a:buNone/>
            </a:pPr>
            <a:r>
              <a:rPr kumimoji="1" lang="en-US" altLang="ja-JP" sz="2800" smtClean="0">
                <a:latin typeface="Consolas"/>
                <a:cs typeface="Consolas"/>
              </a:rPr>
              <a:t>free(p);                 f1 = 1; f2 = 0;</a:t>
            </a:r>
          </a:p>
          <a:p>
            <a:pPr marL="0" indent="0">
              <a:buNone/>
            </a:pPr>
            <a:r>
              <a:rPr lang="en-US" altLang="ja-JP" sz="2800">
                <a:latin typeface="Consolas"/>
                <a:cs typeface="Consolas"/>
              </a:rPr>
              <a:t> </a:t>
            </a:r>
            <a:r>
              <a:rPr lang="en-US" altLang="ja-JP" sz="2800" smtClean="0">
                <a:latin typeface="Consolas"/>
                <a:cs typeface="Consolas"/>
              </a:rPr>
              <a:t>/* p: int ref</a:t>
            </a:r>
            <a:r>
              <a:rPr lang="en-US" altLang="ja-JP" sz="2800" baseline="-25000" smtClean="0">
                <a:latin typeface="Consolas"/>
                <a:cs typeface="Consolas"/>
              </a:rPr>
              <a:t>f2 </a:t>
            </a:r>
            <a:r>
              <a:rPr lang="en-US" altLang="ja-JP" sz="2800" smtClean="0">
                <a:latin typeface="Consolas"/>
                <a:cs typeface="Consolas"/>
              </a:rPr>
              <a:t>*/</a:t>
            </a:r>
          </a:p>
          <a:p>
            <a:pPr marL="0" indent="0">
              <a:buNone/>
            </a:pPr>
            <a:endParaRPr kumimoji="1" lang="en-US" altLang="ja-JP" sz="2800" baseline="-25000">
              <a:latin typeface="Consolas"/>
              <a:cs typeface="Consolas"/>
            </a:endParaRPr>
          </a:p>
          <a:p>
            <a:pPr marL="0" indent="0">
              <a:buNone/>
            </a:pPr>
            <a:endParaRPr lang="en-US" altLang="ja-JP" sz="2800" smtClean="0">
              <a:latin typeface="Consolas"/>
              <a:cs typeface="Consolas"/>
            </a:endParaRPr>
          </a:p>
          <a:p>
            <a:pPr marL="0" indent="0">
              <a:buNone/>
            </a:pPr>
            <a:r>
              <a:rPr lang="en-US" altLang="ja-JP" sz="2800" smtClean="0">
                <a:latin typeface="Consolas"/>
                <a:cs typeface="Consolas"/>
              </a:rPr>
              <a:t>int</a:t>
            </a:r>
            <a:r>
              <a:rPr lang="ja-JP" altLang="en-US" sz="2800" smtClean="0">
                <a:latin typeface="Consolas"/>
                <a:cs typeface="Consolas"/>
              </a:rPr>
              <a:t>を参照しているポインタなどだけではなく，</a:t>
            </a:r>
            <a:endParaRPr lang="en-US" altLang="ja-JP" sz="2800" smtClean="0">
              <a:latin typeface="Consolas"/>
              <a:cs typeface="Consolas"/>
            </a:endParaRPr>
          </a:p>
          <a:p>
            <a:pPr marL="0" indent="0">
              <a:buNone/>
            </a:pPr>
            <a:r>
              <a:rPr kumimoji="1" lang="ja-JP" altLang="en-US" sz="2800" smtClean="0">
                <a:latin typeface="Consolas"/>
                <a:cs typeface="Consolas"/>
              </a:rPr>
              <a:t>ポインタを参照しているポインタや，構造体なども扱える</a:t>
            </a:r>
            <a:endParaRPr kumimoji="1" lang="en-US" altLang="ja-JP" sz="2800" smtClean="0">
              <a:latin typeface="Consolas"/>
              <a:cs typeface="Consolas"/>
            </a:endParaRPr>
          </a:p>
        </p:txBody>
      </p:sp>
      <p:sp>
        <p:nvSpPr>
          <p:cNvPr id="4" name="右矢印 3"/>
          <p:cNvSpPr/>
          <p:nvPr/>
        </p:nvSpPr>
        <p:spPr>
          <a:xfrm>
            <a:off x="4429002" y="3857701"/>
            <a:ext cx="692688" cy="377866"/>
          </a:xfrm>
          <a:prstGeom prst="rightArrow">
            <a:avLst/>
          </a:prstGeom>
          <a:solidFill>
            <a:schemeClr val="tx1"/>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37" name="図形グループ 36"/>
          <p:cNvGrpSpPr/>
          <p:nvPr/>
        </p:nvGrpSpPr>
        <p:grpSpPr>
          <a:xfrm>
            <a:off x="6640749" y="19183"/>
            <a:ext cx="2768334" cy="2267743"/>
            <a:chOff x="431077" y="628790"/>
            <a:chExt cx="7372864" cy="6039646"/>
          </a:xfrm>
        </p:grpSpPr>
        <p:sp>
          <p:nvSpPr>
            <p:cNvPr id="38" name="テキスト ボックス 37"/>
            <p:cNvSpPr txBox="1"/>
            <p:nvPr/>
          </p:nvSpPr>
          <p:spPr>
            <a:xfrm>
              <a:off x="528324" y="661359"/>
              <a:ext cx="1636024" cy="450833"/>
            </a:xfrm>
            <a:prstGeom prst="rect">
              <a:avLst/>
            </a:prstGeom>
            <a:noFill/>
          </p:spPr>
          <p:txBody>
            <a:bodyPr wrap="square" rtlCol="0">
              <a:spAutoFit/>
            </a:bodyPr>
            <a:lstStyle/>
            <a:p>
              <a:pPr algn="ctr"/>
              <a:r>
                <a:rPr kumimoji="1" lang="en-US" altLang="ja-JP" sz="500" smtClean="0">
                  <a:latin typeface="Marion Regular"/>
                  <a:cs typeface="Marion Regular"/>
                </a:rPr>
                <a:t>C </a:t>
              </a:r>
              <a:r>
                <a:rPr kumimoji="1" lang="ja-JP" altLang="en-US" sz="500" smtClean="0">
                  <a:latin typeface="Marion Regular"/>
                  <a:cs typeface="Marion Regular"/>
                </a:rPr>
                <a:t>プログラム</a:t>
              </a:r>
              <a:endParaRPr kumimoji="1" lang="ja-JP" altLang="en-US" sz="500" dirty="0">
                <a:latin typeface="Marion Regular"/>
                <a:cs typeface="Marion Regular"/>
              </a:endParaRPr>
            </a:p>
          </p:txBody>
        </p:sp>
        <p:sp>
          <p:nvSpPr>
            <p:cNvPr id="39" name="正方形/長方形 38"/>
            <p:cNvSpPr/>
            <p:nvPr/>
          </p:nvSpPr>
          <p:spPr>
            <a:xfrm>
              <a:off x="617799" y="1456777"/>
              <a:ext cx="1441532" cy="90025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500"/>
            </a:p>
          </p:txBody>
        </p:sp>
        <p:sp>
          <p:nvSpPr>
            <p:cNvPr id="40" name="テキスト ボックス 39"/>
            <p:cNvSpPr txBox="1"/>
            <p:nvPr/>
          </p:nvSpPr>
          <p:spPr>
            <a:xfrm>
              <a:off x="513918" y="1533428"/>
              <a:ext cx="1643793" cy="655757"/>
            </a:xfrm>
            <a:prstGeom prst="rect">
              <a:avLst/>
            </a:prstGeom>
            <a:noFill/>
          </p:spPr>
          <p:txBody>
            <a:bodyPr wrap="square" rtlCol="0">
              <a:spAutoFit/>
            </a:bodyPr>
            <a:lstStyle/>
            <a:p>
              <a:pPr algn="ctr"/>
              <a:r>
                <a:rPr lang="en-US" altLang="ja-JP" sz="500" smtClean="0">
                  <a:latin typeface="Marion Regular"/>
                  <a:cs typeface="Marion Regular"/>
                </a:rPr>
                <a:t>CompCert</a:t>
              </a:r>
            </a:p>
            <a:p>
              <a:pPr algn="ctr"/>
              <a:r>
                <a:rPr lang="ja-JP" altLang="en-US" sz="500" smtClean="0">
                  <a:latin typeface="Marion Regular"/>
                  <a:cs typeface="Marion Regular"/>
                </a:rPr>
                <a:t>フロントエンド</a:t>
              </a:r>
              <a:endParaRPr lang="en-US" altLang="ja-JP" sz="500" dirty="0" smtClean="0">
                <a:latin typeface="Marion Regular"/>
                <a:cs typeface="Marion Regular"/>
              </a:endParaRPr>
            </a:p>
          </p:txBody>
        </p:sp>
        <p:sp>
          <p:nvSpPr>
            <p:cNvPr id="41" name="正方形/長方形 40"/>
            <p:cNvSpPr/>
            <p:nvPr/>
          </p:nvSpPr>
          <p:spPr>
            <a:xfrm>
              <a:off x="3241396" y="1457559"/>
              <a:ext cx="1441532" cy="900258"/>
            </a:xfrm>
            <a:prstGeom prst="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500"/>
            </a:p>
          </p:txBody>
        </p:sp>
        <p:sp>
          <p:nvSpPr>
            <p:cNvPr id="42" name="テキスト ボックス 41"/>
            <p:cNvSpPr txBox="1"/>
            <p:nvPr/>
          </p:nvSpPr>
          <p:spPr>
            <a:xfrm>
              <a:off x="3241395" y="1684548"/>
              <a:ext cx="1441533" cy="532803"/>
            </a:xfrm>
            <a:prstGeom prst="rect">
              <a:avLst/>
            </a:prstGeom>
            <a:noFill/>
          </p:spPr>
          <p:txBody>
            <a:bodyPr wrap="square" rtlCol="0">
              <a:spAutoFit/>
            </a:bodyPr>
            <a:lstStyle/>
            <a:p>
              <a:pPr algn="ctr"/>
              <a:r>
                <a:rPr kumimoji="1" lang="ja-JP" altLang="en-US" sz="700" smtClean="0">
                  <a:latin typeface="Marion Regular"/>
                  <a:cs typeface="Marion Regular"/>
                </a:rPr>
                <a:t>制約生成</a:t>
              </a:r>
              <a:endParaRPr kumimoji="1" lang="ja-JP" altLang="en-US" sz="700" dirty="0">
                <a:latin typeface="Marion Regular"/>
                <a:cs typeface="Marion Regular"/>
              </a:endParaRPr>
            </a:p>
          </p:txBody>
        </p:sp>
        <p:sp>
          <p:nvSpPr>
            <p:cNvPr id="43" name="正方形/長方形 42"/>
            <p:cNvSpPr/>
            <p:nvPr/>
          </p:nvSpPr>
          <p:spPr>
            <a:xfrm>
              <a:off x="617799" y="3106387"/>
              <a:ext cx="1441532" cy="90025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500"/>
            </a:p>
          </p:txBody>
        </p:sp>
        <p:sp>
          <p:nvSpPr>
            <p:cNvPr id="44" name="テキスト ボックス 43"/>
            <p:cNvSpPr txBox="1"/>
            <p:nvPr/>
          </p:nvSpPr>
          <p:spPr>
            <a:xfrm>
              <a:off x="629452" y="3237331"/>
              <a:ext cx="1433761" cy="655757"/>
            </a:xfrm>
            <a:prstGeom prst="rect">
              <a:avLst/>
            </a:prstGeom>
            <a:noFill/>
          </p:spPr>
          <p:txBody>
            <a:bodyPr wrap="square" rtlCol="0">
              <a:spAutoFit/>
            </a:bodyPr>
            <a:lstStyle/>
            <a:p>
              <a:pPr algn="ctr"/>
              <a:r>
                <a:rPr lang="en-US" altLang="ja-JP" sz="500" smtClean="0">
                  <a:latin typeface="Marion Regular"/>
                  <a:cs typeface="Marion Regular"/>
                </a:rPr>
                <a:t>CompCert</a:t>
              </a:r>
            </a:p>
            <a:p>
              <a:pPr algn="ctr"/>
              <a:r>
                <a:rPr lang="ja-JP" altLang="en-US" sz="500" smtClean="0">
                  <a:latin typeface="Marion Regular"/>
                  <a:cs typeface="Marion Regular"/>
                </a:rPr>
                <a:t>バックエンド</a:t>
              </a:r>
              <a:endParaRPr lang="en-US" altLang="ja-JP" sz="500" dirty="0" smtClean="0">
                <a:latin typeface="Marion Regular"/>
                <a:cs typeface="Marion Regular"/>
              </a:endParaRPr>
            </a:p>
          </p:txBody>
        </p:sp>
        <p:sp>
          <p:nvSpPr>
            <p:cNvPr id="45" name="ひし形 44"/>
            <p:cNvSpPr/>
            <p:nvPr/>
          </p:nvSpPr>
          <p:spPr>
            <a:xfrm>
              <a:off x="5033919" y="3043550"/>
              <a:ext cx="1441532" cy="1098424"/>
            </a:xfrm>
            <a:prstGeom prst="diamond">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500"/>
            </a:p>
          </p:txBody>
        </p:sp>
        <p:sp>
          <p:nvSpPr>
            <p:cNvPr id="46" name="テキスト ボックス 45"/>
            <p:cNvSpPr txBox="1"/>
            <p:nvPr/>
          </p:nvSpPr>
          <p:spPr>
            <a:xfrm>
              <a:off x="5111953" y="3370807"/>
              <a:ext cx="1269921" cy="450833"/>
            </a:xfrm>
            <a:prstGeom prst="rect">
              <a:avLst/>
            </a:prstGeom>
            <a:noFill/>
          </p:spPr>
          <p:txBody>
            <a:bodyPr wrap="square" rtlCol="0">
              <a:spAutoFit/>
            </a:bodyPr>
            <a:lstStyle/>
            <a:p>
              <a:r>
                <a:rPr lang="ja-JP" altLang="en-US" sz="500" smtClean="0">
                  <a:latin typeface="Marion Regular"/>
                  <a:cs typeface="Marion Regular"/>
                </a:rPr>
                <a:t>制約解消</a:t>
              </a:r>
              <a:endParaRPr kumimoji="1" lang="ja-JP" altLang="en-US" sz="500" dirty="0">
                <a:latin typeface="Marion Regular"/>
                <a:cs typeface="Marion Regular"/>
              </a:endParaRPr>
            </a:p>
          </p:txBody>
        </p:sp>
        <p:sp>
          <p:nvSpPr>
            <p:cNvPr id="47" name="正方形/長方形 46"/>
            <p:cNvSpPr/>
            <p:nvPr/>
          </p:nvSpPr>
          <p:spPr>
            <a:xfrm>
              <a:off x="5026148" y="4819185"/>
              <a:ext cx="1441532" cy="90025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500"/>
            </a:p>
          </p:txBody>
        </p:sp>
        <p:sp>
          <p:nvSpPr>
            <p:cNvPr id="48" name="テキスト ボックス 47"/>
            <p:cNvSpPr txBox="1"/>
            <p:nvPr/>
          </p:nvSpPr>
          <p:spPr>
            <a:xfrm>
              <a:off x="5033919" y="4834122"/>
              <a:ext cx="1586591" cy="819698"/>
            </a:xfrm>
            <a:prstGeom prst="rect">
              <a:avLst/>
            </a:prstGeom>
            <a:noFill/>
          </p:spPr>
          <p:txBody>
            <a:bodyPr wrap="square" rtlCol="0">
              <a:spAutoFit/>
            </a:bodyPr>
            <a:lstStyle/>
            <a:p>
              <a:pPr algn="ctr"/>
              <a:r>
                <a:rPr kumimoji="1" lang="ja-JP" altLang="en-US" sz="700" smtClean="0">
                  <a:latin typeface="Marion Regular"/>
                  <a:cs typeface="Marion Regular"/>
                </a:rPr>
                <a:t>型エラー</a:t>
              </a:r>
              <a:endParaRPr kumimoji="1" lang="en-US" altLang="ja-JP" sz="700" smtClean="0">
                <a:latin typeface="Marion Regular"/>
                <a:cs typeface="Marion Regular"/>
              </a:endParaRPr>
            </a:p>
            <a:p>
              <a:pPr algn="ctr"/>
              <a:r>
                <a:rPr lang="ja-JP" altLang="en-US" sz="700" smtClean="0">
                  <a:latin typeface="Marion Regular"/>
                  <a:cs typeface="Marion Regular"/>
                </a:rPr>
                <a:t>スライサー</a:t>
              </a:r>
              <a:endParaRPr kumimoji="1" lang="ja-JP" altLang="en-US" sz="700" dirty="0">
                <a:latin typeface="Marion Regular"/>
                <a:cs typeface="Marion Regular"/>
              </a:endParaRPr>
            </a:p>
          </p:txBody>
        </p:sp>
        <p:cxnSp>
          <p:nvCxnSpPr>
            <p:cNvPr id="49" name="直線矢印コネクタ 48"/>
            <p:cNvCxnSpPr/>
            <p:nvPr/>
          </p:nvCxnSpPr>
          <p:spPr>
            <a:xfrm>
              <a:off x="1335815" y="978410"/>
              <a:ext cx="0" cy="461329"/>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0" name="直線矢印コネクタ 49"/>
            <p:cNvCxnSpPr>
              <a:stCxn id="39" idx="3"/>
              <a:endCxn id="41" idx="1"/>
            </p:cNvCxnSpPr>
            <p:nvPr/>
          </p:nvCxnSpPr>
          <p:spPr>
            <a:xfrm>
              <a:off x="2059331" y="1906906"/>
              <a:ext cx="1182065" cy="782"/>
            </a:xfrm>
            <a:prstGeom prst="straightConnector1">
              <a:avLst/>
            </a:prstGeom>
            <a:ln w="12700">
              <a:solidFill>
                <a:schemeClr val="tx1"/>
              </a:solidFill>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51" name="直線矢印コネクタ 50"/>
            <p:cNvCxnSpPr>
              <a:stCxn id="43" idx="2"/>
            </p:cNvCxnSpPr>
            <p:nvPr/>
          </p:nvCxnSpPr>
          <p:spPr>
            <a:xfrm>
              <a:off x="1338565" y="4006645"/>
              <a:ext cx="7770" cy="731563"/>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2" name="直線矢印コネクタ 51"/>
            <p:cNvCxnSpPr>
              <a:stCxn id="47" idx="2"/>
            </p:cNvCxnSpPr>
            <p:nvPr/>
          </p:nvCxnSpPr>
          <p:spPr>
            <a:xfrm>
              <a:off x="5746914" y="5719443"/>
              <a:ext cx="0" cy="503924"/>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3" name="直線矢印コネクタ 52"/>
            <p:cNvCxnSpPr>
              <a:stCxn id="45" idx="2"/>
              <a:endCxn id="47" idx="0"/>
            </p:cNvCxnSpPr>
            <p:nvPr/>
          </p:nvCxnSpPr>
          <p:spPr>
            <a:xfrm flipH="1">
              <a:off x="5746914" y="4141974"/>
              <a:ext cx="7771" cy="677211"/>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54" name="テキスト ボックス 53"/>
            <p:cNvSpPr txBox="1"/>
            <p:nvPr/>
          </p:nvSpPr>
          <p:spPr>
            <a:xfrm>
              <a:off x="617800" y="4719220"/>
              <a:ext cx="1441533" cy="450833"/>
            </a:xfrm>
            <a:prstGeom prst="rect">
              <a:avLst/>
            </a:prstGeom>
            <a:noFill/>
          </p:spPr>
          <p:txBody>
            <a:bodyPr wrap="square" rtlCol="0">
              <a:spAutoFit/>
            </a:bodyPr>
            <a:lstStyle/>
            <a:p>
              <a:pPr algn="ctr"/>
              <a:r>
                <a:rPr kumimoji="1" lang="ja-JP" altLang="en-US" sz="500" smtClean="0">
                  <a:latin typeface="Marion Regular"/>
                  <a:cs typeface="Marion Regular"/>
                </a:rPr>
                <a:t>実行ファイル</a:t>
              </a:r>
              <a:endParaRPr kumimoji="1" lang="ja-JP" altLang="en-US" sz="500" dirty="0">
                <a:latin typeface="Marion Regular"/>
                <a:cs typeface="Marion Regular"/>
              </a:endParaRPr>
            </a:p>
          </p:txBody>
        </p:sp>
        <p:sp>
          <p:nvSpPr>
            <p:cNvPr id="55" name="テキスト ボックス 54"/>
            <p:cNvSpPr txBox="1"/>
            <p:nvPr/>
          </p:nvSpPr>
          <p:spPr>
            <a:xfrm>
              <a:off x="4710580" y="6217603"/>
              <a:ext cx="2072665" cy="450833"/>
            </a:xfrm>
            <a:prstGeom prst="rect">
              <a:avLst/>
            </a:prstGeom>
            <a:noFill/>
          </p:spPr>
          <p:txBody>
            <a:bodyPr wrap="square" rtlCol="0">
              <a:spAutoFit/>
            </a:bodyPr>
            <a:lstStyle/>
            <a:p>
              <a:pPr algn="ctr"/>
              <a:r>
                <a:rPr kumimoji="1" lang="ja-JP" altLang="en-US" sz="500" smtClean="0">
                  <a:latin typeface="Marion Regular"/>
                  <a:cs typeface="Marion Regular"/>
                </a:rPr>
                <a:t>部分プログラム</a:t>
              </a:r>
              <a:endParaRPr kumimoji="1" lang="ja-JP" altLang="en-US" sz="500" dirty="0">
                <a:latin typeface="Marion Regular"/>
                <a:cs typeface="Marion Regular"/>
              </a:endParaRPr>
            </a:p>
          </p:txBody>
        </p:sp>
        <p:sp>
          <p:nvSpPr>
            <p:cNvPr id="56" name="テキスト ボックス 55"/>
            <p:cNvSpPr txBox="1"/>
            <p:nvPr/>
          </p:nvSpPr>
          <p:spPr>
            <a:xfrm>
              <a:off x="1979245" y="1261357"/>
              <a:ext cx="1063988" cy="655757"/>
            </a:xfrm>
            <a:prstGeom prst="rect">
              <a:avLst/>
            </a:prstGeom>
            <a:noFill/>
          </p:spPr>
          <p:txBody>
            <a:bodyPr wrap="square" rtlCol="0">
              <a:spAutoFit/>
            </a:bodyPr>
            <a:lstStyle/>
            <a:p>
              <a:pPr algn="ctr"/>
              <a:r>
                <a:rPr kumimoji="1" lang="en-US" altLang="ja-JP" sz="500" dirty="0" smtClean="0"/>
                <a:t> </a:t>
              </a:r>
              <a:r>
                <a:rPr kumimoji="1" lang="en-US" altLang="ja-JP" sz="500" dirty="0" err="1" smtClean="0">
                  <a:latin typeface="Marion Regular"/>
                  <a:cs typeface="Marion Regular"/>
                </a:rPr>
                <a:t>Clight</a:t>
              </a:r>
              <a:r>
                <a:rPr kumimoji="1" lang="en-US" altLang="ja-JP" sz="500" dirty="0" smtClean="0">
                  <a:latin typeface="Marion Regular"/>
                  <a:cs typeface="Marion Regular"/>
                </a:rPr>
                <a:t> AST</a:t>
              </a:r>
              <a:endParaRPr kumimoji="1" lang="ja-JP" altLang="en-US" sz="500" dirty="0">
                <a:latin typeface="Marion Regular"/>
                <a:cs typeface="Marion Regular"/>
              </a:endParaRPr>
            </a:p>
          </p:txBody>
        </p:sp>
        <p:sp>
          <p:nvSpPr>
            <p:cNvPr id="57" name="テキスト ボックス 56"/>
            <p:cNvSpPr txBox="1"/>
            <p:nvPr/>
          </p:nvSpPr>
          <p:spPr>
            <a:xfrm>
              <a:off x="4690699" y="1471403"/>
              <a:ext cx="1304243" cy="450833"/>
            </a:xfrm>
            <a:prstGeom prst="rect">
              <a:avLst/>
            </a:prstGeom>
            <a:noFill/>
          </p:spPr>
          <p:txBody>
            <a:bodyPr wrap="square" rtlCol="0">
              <a:spAutoFit/>
            </a:bodyPr>
            <a:lstStyle/>
            <a:p>
              <a:pPr algn="ctr"/>
              <a:r>
                <a:rPr lang="ja-JP" altLang="en-US" sz="500" smtClean="0">
                  <a:latin typeface="Marion Regular"/>
                  <a:cs typeface="Marion Regular"/>
                </a:rPr>
                <a:t>制約式</a:t>
              </a:r>
              <a:endParaRPr kumimoji="1" lang="ja-JP" altLang="en-US" sz="500" dirty="0">
                <a:latin typeface="Marion Regular"/>
                <a:cs typeface="Marion Regular"/>
              </a:endParaRPr>
            </a:p>
          </p:txBody>
        </p:sp>
        <p:sp>
          <p:nvSpPr>
            <p:cNvPr id="58" name="テキスト ボックス 57"/>
            <p:cNvSpPr txBox="1"/>
            <p:nvPr/>
          </p:nvSpPr>
          <p:spPr>
            <a:xfrm>
              <a:off x="3378687" y="3677633"/>
              <a:ext cx="1304243" cy="450833"/>
            </a:xfrm>
            <a:prstGeom prst="rect">
              <a:avLst/>
            </a:prstGeom>
            <a:noFill/>
          </p:spPr>
          <p:txBody>
            <a:bodyPr wrap="square" rtlCol="0">
              <a:spAutoFit/>
            </a:bodyPr>
            <a:lstStyle/>
            <a:p>
              <a:pPr algn="ctr"/>
              <a:r>
                <a:rPr lang="ja-JP" altLang="en-US" sz="500" smtClean="0">
                  <a:latin typeface="Marion Regular"/>
                  <a:cs typeface="Marion Regular"/>
                </a:rPr>
                <a:t>充足可能</a:t>
              </a:r>
              <a:endParaRPr kumimoji="1" lang="ja-JP" altLang="en-US" sz="500" dirty="0">
                <a:latin typeface="Marion Regular"/>
                <a:cs typeface="Marion Regular"/>
              </a:endParaRPr>
            </a:p>
          </p:txBody>
        </p:sp>
        <p:sp>
          <p:nvSpPr>
            <p:cNvPr id="59" name="テキスト ボックス 58"/>
            <p:cNvSpPr txBox="1"/>
            <p:nvPr/>
          </p:nvSpPr>
          <p:spPr>
            <a:xfrm>
              <a:off x="5613570" y="4160993"/>
              <a:ext cx="1472182" cy="450833"/>
            </a:xfrm>
            <a:prstGeom prst="rect">
              <a:avLst/>
            </a:prstGeom>
            <a:noFill/>
          </p:spPr>
          <p:txBody>
            <a:bodyPr wrap="square" rtlCol="0">
              <a:spAutoFit/>
            </a:bodyPr>
            <a:lstStyle/>
            <a:p>
              <a:pPr algn="ctr"/>
              <a:r>
                <a:rPr kumimoji="1" lang="ja-JP" altLang="en-US" sz="500" smtClean="0">
                  <a:latin typeface="Marion Regular"/>
                  <a:cs typeface="Marion Regular"/>
                </a:rPr>
                <a:t>充足不能</a:t>
              </a:r>
              <a:endParaRPr kumimoji="1" lang="ja-JP" altLang="en-US" sz="500" dirty="0">
                <a:latin typeface="Marion Regular"/>
                <a:cs typeface="Marion Regular"/>
              </a:endParaRPr>
            </a:p>
          </p:txBody>
        </p:sp>
        <p:sp>
          <p:nvSpPr>
            <p:cNvPr id="60" name="テキスト ボックス 59"/>
            <p:cNvSpPr txBox="1"/>
            <p:nvPr/>
          </p:nvSpPr>
          <p:spPr>
            <a:xfrm>
              <a:off x="431077" y="5269311"/>
              <a:ext cx="1830513" cy="450833"/>
            </a:xfrm>
            <a:prstGeom prst="rect">
              <a:avLst/>
            </a:prstGeom>
            <a:noFill/>
          </p:spPr>
          <p:txBody>
            <a:bodyPr wrap="square" rtlCol="0">
              <a:spAutoFit/>
            </a:bodyPr>
            <a:lstStyle/>
            <a:p>
              <a:endParaRPr kumimoji="1" lang="ja-JP" altLang="en-US" sz="500" dirty="0">
                <a:latin typeface="Marion Regular"/>
                <a:cs typeface="Marion Regular"/>
              </a:endParaRPr>
            </a:p>
          </p:txBody>
        </p:sp>
        <p:sp>
          <p:nvSpPr>
            <p:cNvPr id="61" name="テキスト ボックス 60"/>
            <p:cNvSpPr txBox="1"/>
            <p:nvPr/>
          </p:nvSpPr>
          <p:spPr>
            <a:xfrm>
              <a:off x="6270882" y="628790"/>
              <a:ext cx="1533059" cy="450833"/>
            </a:xfrm>
            <a:prstGeom prst="rect">
              <a:avLst/>
            </a:prstGeom>
            <a:noFill/>
          </p:spPr>
          <p:txBody>
            <a:bodyPr wrap="square" rtlCol="0">
              <a:spAutoFit/>
            </a:bodyPr>
            <a:lstStyle/>
            <a:p>
              <a:endParaRPr kumimoji="1" lang="ja-JP" altLang="en-US" sz="500" dirty="0">
                <a:latin typeface="ＭＳ 明朝"/>
                <a:ea typeface="ＭＳ 明朝"/>
                <a:cs typeface="ＭＳ 明朝"/>
              </a:endParaRPr>
            </a:p>
          </p:txBody>
        </p:sp>
        <p:cxnSp>
          <p:nvCxnSpPr>
            <p:cNvPr id="62" name="直線矢印コネクタ 61"/>
            <p:cNvCxnSpPr>
              <a:stCxn id="39" idx="2"/>
              <a:endCxn id="43" idx="0"/>
            </p:cNvCxnSpPr>
            <p:nvPr/>
          </p:nvCxnSpPr>
          <p:spPr>
            <a:xfrm>
              <a:off x="1338565" y="2357035"/>
              <a:ext cx="0" cy="749352"/>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3" name="直線コネクタ 62"/>
            <p:cNvCxnSpPr>
              <a:stCxn id="41" idx="3"/>
            </p:cNvCxnSpPr>
            <p:nvPr/>
          </p:nvCxnSpPr>
          <p:spPr>
            <a:xfrm>
              <a:off x="4682928" y="1907688"/>
              <a:ext cx="1071757" cy="0"/>
            </a:xfrm>
            <a:prstGeom prst="line">
              <a:avLst/>
            </a:prstGeom>
            <a:ln w="12700">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64" name="直線矢印コネクタ 63"/>
            <p:cNvCxnSpPr>
              <a:endCxn id="45" idx="0"/>
            </p:cNvCxnSpPr>
            <p:nvPr/>
          </p:nvCxnSpPr>
          <p:spPr>
            <a:xfrm>
              <a:off x="5746914" y="1907688"/>
              <a:ext cx="7771" cy="1135862"/>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5" name="直線コネクタ 64"/>
            <p:cNvCxnSpPr>
              <a:stCxn id="45" idx="1"/>
            </p:cNvCxnSpPr>
            <p:nvPr/>
          </p:nvCxnSpPr>
          <p:spPr>
            <a:xfrm flipH="1">
              <a:off x="3043234" y="3592762"/>
              <a:ext cx="1990685" cy="0"/>
            </a:xfrm>
            <a:prstGeom prst="line">
              <a:avLst/>
            </a:prstGeom>
            <a:ln w="12700">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66" name="直線コネクタ 65"/>
            <p:cNvCxnSpPr/>
            <p:nvPr/>
          </p:nvCxnSpPr>
          <p:spPr>
            <a:xfrm flipV="1">
              <a:off x="3043233" y="2199294"/>
              <a:ext cx="0" cy="1393468"/>
            </a:xfrm>
            <a:prstGeom prst="line">
              <a:avLst/>
            </a:prstGeom>
            <a:ln w="12700">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67" name="直線矢印コネクタ 66"/>
            <p:cNvCxnSpPr/>
            <p:nvPr/>
          </p:nvCxnSpPr>
          <p:spPr>
            <a:xfrm flipH="1">
              <a:off x="2059331" y="2199294"/>
              <a:ext cx="983903" cy="0"/>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68" name="テキスト ボックス 67"/>
            <p:cNvSpPr txBox="1"/>
            <p:nvPr/>
          </p:nvSpPr>
          <p:spPr>
            <a:xfrm>
              <a:off x="1189834" y="2414629"/>
              <a:ext cx="1063988" cy="655757"/>
            </a:xfrm>
            <a:prstGeom prst="rect">
              <a:avLst/>
            </a:prstGeom>
            <a:noFill/>
          </p:spPr>
          <p:txBody>
            <a:bodyPr wrap="square" rtlCol="0">
              <a:spAutoFit/>
            </a:bodyPr>
            <a:lstStyle/>
            <a:p>
              <a:pPr algn="ctr"/>
              <a:r>
                <a:rPr kumimoji="1" lang="en-US" altLang="ja-JP" sz="500" dirty="0" smtClean="0"/>
                <a:t> </a:t>
              </a:r>
              <a:r>
                <a:rPr kumimoji="1" lang="en-US" altLang="ja-JP" sz="500" dirty="0" err="1" smtClean="0">
                  <a:latin typeface="Marion Regular"/>
                  <a:cs typeface="Marion Regular"/>
                </a:rPr>
                <a:t>Clight</a:t>
              </a:r>
              <a:r>
                <a:rPr kumimoji="1" lang="en-US" altLang="ja-JP" sz="500" dirty="0" smtClean="0">
                  <a:latin typeface="Marion Regular"/>
                  <a:cs typeface="Marion Regular"/>
                </a:rPr>
                <a:t> AST</a:t>
              </a:r>
              <a:endParaRPr kumimoji="1" lang="ja-JP" altLang="en-US" sz="500" dirty="0">
                <a:latin typeface="Marion Regular"/>
                <a:cs typeface="Marion Regular"/>
              </a:endParaRPr>
            </a:p>
          </p:txBody>
        </p:sp>
      </p:grpSp>
    </p:spTree>
    <p:extLst>
      <p:ext uri="{BB962C8B-B14F-4D97-AF65-F5344CB8AC3E}">
        <p14:creationId xmlns:p14="http://schemas.microsoft.com/office/powerpoint/2010/main" val="36180367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57200" y="0"/>
            <a:ext cx="8229600" cy="1143000"/>
          </a:xfrm>
        </p:spPr>
        <p:txBody>
          <a:bodyPr>
            <a:normAutofit/>
          </a:bodyPr>
          <a:lstStyle/>
          <a:p>
            <a:r>
              <a:rPr kumimoji="1" lang="ja-JP" altLang="en-US" dirty="0" smtClean="0"/>
              <a:t>所有権</a:t>
            </a:r>
            <a:r>
              <a:rPr kumimoji="1" lang="en-US" altLang="ja-JP" dirty="0" smtClean="0"/>
              <a:t/>
            </a:r>
            <a:br>
              <a:rPr kumimoji="1" lang="en-US" altLang="ja-JP" dirty="0" smtClean="0"/>
            </a:br>
            <a:r>
              <a:rPr lang="en-US" altLang="ja-JP" sz="2000" dirty="0" smtClean="0">
                <a:latin typeface="Times"/>
                <a:cs typeface="Times"/>
              </a:rPr>
              <a:t>[</a:t>
            </a:r>
            <a:r>
              <a:rPr lang="en-US" altLang="ja-JP" sz="2000" dirty="0" err="1" smtClean="0">
                <a:latin typeface="Times"/>
                <a:cs typeface="Times"/>
              </a:rPr>
              <a:t>Suenaga</a:t>
            </a:r>
            <a:r>
              <a:rPr lang="en-US" altLang="ja-JP" sz="2000" dirty="0" smtClean="0">
                <a:latin typeface="Times"/>
                <a:cs typeface="Times"/>
              </a:rPr>
              <a:t> and Kobayashi</a:t>
            </a:r>
            <a:r>
              <a:rPr lang="en-US" altLang="ja-JP" sz="2000" smtClean="0">
                <a:latin typeface="Times"/>
                <a:cs typeface="Times"/>
              </a:rPr>
              <a:t>, APLAS’09</a:t>
            </a:r>
            <a:r>
              <a:rPr lang="en-US" altLang="ja-JP" sz="2000" dirty="0" smtClean="0">
                <a:latin typeface="Times"/>
                <a:cs typeface="Times"/>
              </a:rPr>
              <a:t>]</a:t>
            </a:r>
            <a:endParaRPr kumimoji="1" lang="ja-JP" altLang="en-US" sz="2000" dirty="0">
              <a:latin typeface="Times"/>
              <a:cs typeface="Times"/>
            </a:endParaRPr>
          </a:p>
        </p:txBody>
      </p:sp>
      <p:sp>
        <p:nvSpPr>
          <p:cNvPr id="3" name="コンテンツ プレースホルダー 2"/>
          <p:cNvSpPr>
            <a:spLocks noGrp="1"/>
          </p:cNvSpPr>
          <p:nvPr>
            <p:ph idx="1"/>
          </p:nvPr>
        </p:nvSpPr>
        <p:spPr/>
        <p:txBody>
          <a:bodyPr/>
          <a:lstStyle/>
          <a:p>
            <a:pPr marL="0" indent="0">
              <a:buNone/>
            </a:pPr>
            <a:r>
              <a:rPr kumimoji="1" lang="ja-JP" altLang="en-US" smtClean="0"/>
              <a:t>プログラマ</a:t>
            </a:r>
            <a:r>
              <a:rPr lang="ja-JP" altLang="en-US" dirty="0" smtClean="0"/>
              <a:t>がポインタを通して行って良い</a:t>
            </a:r>
            <a:r>
              <a:rPr lang="ja-JP" altLang="en-US" smtClean="0"/>
              <a:t>操作，行う必要のある操作</a:t>
            </a:r>
            <a:r>
              <a:rPr lang="ja-JP" altLang="en-US" dirty="0" smtClean="0"/>
              <a:t>を表現</a:t>
            </a:r>
            <a:endParaRPr lang="en-US" altLang="ja-JP" dirty="0" smtClean="0"/>
          </a:p>
          <a:p>
            <a:pPr marL="0" indent="0">
              <a:buNone/>
            </a:pPr>
            <a:endParaRPr lang="en-US" altLang="ja-JP"/>
          </a:p>
          <a:p>
            <a:pPr marL="0" indent="0">
              <a:buNone/>
            </a:pPr>
            <a:r>
              <a:rPr lang="en-US" altLang="ja-JP" smtClean="0">
                <a:solidFill>
                  <a:srgbClr val="000000"/>
                </a:solidFill>
                <a:latin typeface="Times"/>
                <a:cs typeface="Times"/>
              </a:rPr>
              <a:t>  int ref</a:t>
            </a:r>
            <a:r>
              <a:rPr lang="en-US" altLang="ja-JP" baseline="-25000" smtClean="0">
                <a:solidFill>
                  <a:srgbClr val="FF0000"/>
                </a:solidFill>
                <a:latin typeface="Times"/>
                <a:cs typeface="Times"/>
              </a:rPr>
              <a:t>f</a:t>
            </a:r>
          </a:p>
          <a:p>
            <a:pPr marL="0" indent="0">
              <a:buNone/>
            </a:pPr>
            <a:endParaRPr kumimoji="1" lang="en-US" altLang="ja-JP" smtClean="0"/>
          </a:p>
          <a:p>
            <a:pPr marL="0" indent="0">
              <a:buNone/>
            </a:pPr>
            <a:endParaRPr kumimoji="1" lang="en-US" altLang="ja-JP" dirty="0"/>
          </a:p>
        </p:txBody>
      </p:sp>
      <p:graphicFrame>
        <p:nvGraphicFramePr>
          <p:cNvPr id="6" name="表 5"/>
          <p:cNvGraphicFramePr>
            <a:graphicFrameLocks noGrp="1"/>
          </p:cNvGraphicFramePr>
          <p:nvPr>
            <p:extLst>
              <p:ext uri="{D42A27DB-BD31-4B8C-83A1-F6EECF244321}">
                <p14:modId xmlns:p14="http://schemas.microsoft.com/office/powerpoint/2010/main" val="4138107793"/>
              </p:ext>
            </p:extLst>
          </p:nvPr>
        </p:nvGraphicFramePr>
        <p:xfrm>
          <a:off x="963878" y="4073324"/>
          <a:ext cx="7448344" cy="1647635"/>
        </p:xfrm>
        <a:graphic>
          <a:graphicData uri="http://schemas.openxmlformats.org/drawingml/2006/table">
            <a:tbl>
              <a:tblPr>
                <a:tableStyleId>{616DA210-FB5B-4158-B5E0-FEB733F419BA}</a:tableStyleId>
              </a:tblPr>
              <a:tblGrid>
                <a:gridCol w="2057555"/>
                <a:gridCol w="3037668"/>
                <a:gridCol w="2353121"/>
              </a:tblGrid>
              <a:tr h="372230">
                <a:tc>
                  <a:txBody>
                    <a:bodyPr/>
                    <a:lstStyle/>
                    <a:p>
                      <a:pPr algn="ctr"/>
                      <a:r>
                        <a:rPr kumimoji="1" lang="ja-JP" altLang="en-US" sz="2000" smtClean="0"/>
                        <a:t>所有権</a:t>
                      </a:r>
                      <a:r>
                        <a:rPr kumimoji="1" lang="en-US" altLang="ja-JP" sz="2000" baseline="0" smtClean="0"/>
                        <a:t> f </a:t>
                      </a:r>
                      <a:r>
                        <a:rPr kumimoji="1" lang="ja-JP" altLang="en-US" sz="2000" smtClean="0"/>
                        <a:t>の値</a:t>
                      </a:r>
                      <a:endParaRPr kumimoji="1" lang="ja-JP" altLang="en-US" sz="2000"/>
                    </a:p>
                  </a:txBody>
                  <a:tcPr/>
                </a:tc>
                <a:tc>
                  <a:txBody>
                    <a:bodyPr/>
                    <a:lstStyle/>
                    <a:p>
                      <a:pPr algn="ctr"/>
                      <a:r>
                        <a:rPr kumimoji="1" lang="ja-JP" altLang="en-US" sz="2000" smtClean="0"/>
                        <a:t>権利</a:t>
                      </a:r>
                      <a:endParaRPr kumimoji="1" lang="ja-JP" altLang="en-US" sz="2000"/>
                    </a:p>
                  </a:txBody>
                  <a:tcPr/>
                </a:tc>
                <a:tc>
                  <a:txBody>
                    <a:bodyPr/>
                    <a:lstStyle/>
                    <a:p>
                      <a:pPr algn="ctr"/>
                      <a:r>
                        <a:rPr kumimoji="1" lang="ja-JP" altLang="en-US" sz="2000" smtClean="0"/>
                        <a:t>義務</a:t>
                      </a:r>
                      <a:endParaRPr kumimoji="1" lang="ja-JP" altLang="en-US" sz="2000"/>
                    </a:p>
                  </a:txBody>
                  <a:tcPr/>
                </a:tc>
              </a:tr>
              <a:tr h="378422">
                <a:tc>
                  <a:txBody>
                    <a:bodyPr/>
                    <a:lstStyle/>
                    <a:p>
                      <a:r>
                        <a:rPr kumimoji="1" lang="en-US" altLang="ja-JP" sz="2000" baseline="0" smtClean="0">
                          <a:latin typeface="Times"/>
                          <a:cs typeface="Times"/>
                        </a:rPr>
                        <a:t>f = 0</a:t>
                      </a:r>
                      <a:endParaRPr kumimoji="1" lang="ja-JP" altLang="en-US" sz="2000">
                        <a:latin typeface="Times"/>
                        <a:cs typeface="Times"/>
                      </a:endParaRPr>
                    </a:p>
                  </a:txBody>
                  <a:tcPr/>
                </a:tc>
                <a:tc>
                  <a:txBody>
                    <a:bodyPr/>
                    <a:lstStyle/>
                    <a:p>
                      <a:r>
                        <a:rPr kumimoji="1" lang="ja-JP" altLang="en-US" sz="2000" smtClean="0"/>
                        <a:t>何もできない</a:t>
                      </a:r>
                      <a:endParaRPr kumimoji="1" lang="ja-JP" altLang="en-US" sz="2000"/>
                    </a:p>
                  </a:txBody>
                  <a:tcPr/>
                </a:tc>
                <a:tc>
                  <a:txBody>
                    <a:bodyPr/>
                    <a:lstStyle/>
                    <a:p>
                      <a:endParaRPr kumimoji="1" lang="ja-JP" altLang="en-US" sz="2000"/>
                    </a:p>
                  </a:txBody>
                  <a:tcPr/>
                </a:tc>
              </a:tr>
              <a:tr h="360703">
                <a:tc>
                  <a:txBody>
                    <a:bodyPr/>
                    <a:lstStyle/>
                    <a:p>
                      <a:r>
                        <a:rPr kumimoji="1" lang="en-US" altLang="ja-JP" sz="2000" smtClean="0">
                          <a:latin typeface="Times"/>
                          <a:cs typeface="Times"/>
                        </a:rPr>
                        <a:t>0</a:t>
                      </a:r>
                      <a:r>
                        <a:rPr kumimoji="1" lang="en-US" altLang="ja-JP" sz="2000" baseline="0" smtClean="0">
                          <a:latin typeface="Times"/>
                          <a:cs typeface="Times"/>
                        </a:rPr>
                        <a:t> &lt; f &lt; 1</a:t>
                      </a:r>
                      <a:endParaRPr kumimoji="1" lang="ja-JP" altLang="en-US" sz="2000">
                        <a:latin typeface="Times"/>
                        <a:cs typeface="Times"/>
                      </a:endParaRPr>
                    </a:p>
                  </a:txBody>
                  <a:tcPr/>
                </a:tc>
                <a:tc>
                  <a:txBody>
                    <a:bodyPr/>
                    <a:lstStyle/>
                    <a:p>
                      <a:r>
                        <a:rPr kumimoji="1" lang="ja-JP" altLang="en-US" sz="2000" smtClean="0"/>
                        <a:t>呼び出し</a:t>
                      </a:r>
                      <a:endParaRPr kumimoji="1" lang="ja-JP" altLang="en-US" sz="2000"/>
                    </a:p>
                  </a:txBody>
                  <a:tcPr/>
                </a:tc>
                <a:tc>
                  <a:txBody>
                    <a:bodyPr/>
                    <a:lstStyle/>
                    <a:p>
                      <a:r>
                        <a:rPr kumimoji="1" lang="ja-JP" altLang="en-US" sz="2000" smtClean="0"/>
                        <a:t>解放</a:t>
                      </a:r>
                      <a:endParaRPr kumimoji="1" lang="ja-JP" altLang="en-US" sz="2000"/>
                    </a:p>
                  </a:txBody>
                  <a:tcPr/>
                </a:tc>
              </a:tr>
              <a:tr h="458915">
                <a:tc>
                  <a:txBody>
                    <a:bodyPr/>
                    <a:lstStyle/>
                    <a:p>
                      <a:r>
                        <a:rPr kumimoji="1" lang="en-US" altLang="ja-JP" sz="2000" smtClean="0">
                          <a:latin typeface="Times"/>
                          <a:cs typeface="Times"/>
                        </a:rPr>
                        <a:t>f</a:t>
                      </a:r>
                      <a:r>
                        <a:rPr kumimoji="1" lang="en-US" altLang="ja-JP" sz="2000" baseline="0" smtClean="0">
                          <a:latin typeface="Times"/>
                          <a:cs typeface="Times"/>
                        </a:rPr>
                        <a:t> = 1</a:t>
                      </a:r>
                      <a:endParaRPr kumimoji="1" lang="ja-JP" altLang="en-US" sz="2000">
                        <a:latin typeface="Times"/>
                        <a:cs typeface="Times"/>
                      </a:endParaRPr>
                    </a:p>
                  </a:txBody>
                  <a:tcPr/>
                </a:tc>
                <a:tc>
                  <a:txBody>
                    <a:bodyPr/>
                    <a:lstStyle/>
                    <a:p>
                      <a:r>
                        <a:rPr kumimoji="1" lang="ja-JP" altLang="en-US" sz="2000" smtClean="0"/>
                        <a:t>呼び出し</a:t>
                      </a:r>
                      <a:r>
                        <a:rPr kumimoji="1" lang="en-US" altLang="ja-JP" sz="2000" smtClean="0"/>
                        <a:t>/</a:t>
                      </a:r>
                      <a:r>
                        <a:rPr kumimoji="1" lang="ja-JP" altLang="en-US" sz="2000" smtClean="0"/>
                        <a:t>書き込み</a:t>
                      </a:r>
                      <a:r>
                        <a:rPr kumimoji="1" lang="en-US" altLang="ja-JP" sz="2000" smtClean="0"/>
                        <a:t>/</a:t>
                      </a:r>
                      <a:r>
                        <a:rPr kumimoji="1" lang="ja-JP" altLang="en-US" sz="2000" smtClean="0"/>
                        <a:t>解放</a:t>
                      </a:r>
                      <a:endParaRPr kumimoji="1" lang="ja-JP" altLang="en-US" sz="2000"/>
                    </a:p>
                  </a:txBody>
                  <a:tcPr/>
                </a:tc>
                <a:tc>
                  <a:txBody>
                    <a:bodyPr/>
                    <a:lstStyle/>
                    <a:p>
                      <a:r>
                        <a:rPr kumimoji="1" lang="ja-JP" altLang="en-US" sz="2000" smtClean="0"/>
                        <a:t>解放</a:t>
                      </a:r>
                      <a:endParaRPr kumimoji="1" lang="ja-JP" altLang="en-US" sz="2000"/>
                    </a:p>
                  </a:txBody>
                  <a:tcPr/>
                </a:tc>
              </a:tr>
            </a:tbl>
          </a:graphicData>
        </a:graphic>
      </p:graphicFrame>
    </p:spTree>
    <p:extLst>
      <p:ext uri="{BB962C8B-B14F-4D97-AF65-F5344CB8AC3E}">
        <p14:creationId xmlns:p14="http://schemas.microsoft.com/office/powerpoint/2010/main" val="2429259951"/>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制約式の解消</a:t>
            </a:r>
            <a:endParaRPr kumimoji="1" lang="ja-JP" altLang="en-US"/>
          </a:p>
        </p:txBody>
      </p:sp>
      <p:sp>
        <p:nvSpPr>
          <p:cNvPr id="3" name="コンテンツ プレースホルダー 2"/>
          <p:cNvSpPr>
            <a:spLocks noGrp="1"/>
          </p:cNvSpPr>
          <p:nvPr>
            <p:ph idx="1"/>
          </p:nvPr>
        </p:nvSpPr>
        <p:spPr/>
        <p:txBody>
          <a:bodyPr/>
          <a:lstStyle/>
          <a:p>
            <a:pPr marL="0" indent="0">
              <a:buNone/>
            </a:pPr>
            <a:endParaRPr kumimoji="1" lang="en-US" altLang="ja-JP" smtClean="0"/>
          </a:p>
          <a:p>
            <a:pPr marL="0" indent="0">
              <a:buNone/>
            </a:pPr>
            <a:r>
              <a:rPr kumimoji="1" lang="ja-JP" altLang="en-US" smtClean="0"/>
              <a:t>生成された制約式の充足可能性を</a:t>
            </a:r>
            <a:r>
              <a:rPr kumimoji="1" lang="en-US" altLang="ja-JP" smtClean="0"/>
              <a:t>SMT</a:t>
            </a:r>
            <a:r>
              <a:rPr kumimoji="1" lang="ja-JP" altLang="en-US" smtClean="0"/>
              <a:t>ソルバを用いて判定</a:t>
            </a:r>
            <a:endParaRPr kumimoji="1" lang="en-US" altLang="ja-JP" smtClean="0"/>
          </a:p>
          <a:p>
            <a:pPr marL="857250" lvl="1" indent="-457200"/>
            <a:r>
              <a:rPr kumimoji="1" lang="ja-JP" altLang="en-US" smtClean="0"/>
              <a:t>充足可能であれば，プログラムに型がつき</a:t>
            </a:r>
            <a:endParaRPr lang="en-US" altLang="ja-JP"/>
          </a:p>
          <a:p>
            <a:pPr marL="400050" lvl="1" indent="0">
              <a:buNone/>
            </a:pPr>
            <a:r>
              <a:rPr lang="en-US" altLang="ja-JP" smtClean="0"/>
              <a:t>      </a:t>
            </a:r>
            <a:r>
              <a:rPr lang="ja-JP" altLang="en-US" smtClean="0"/>
              <a:t>メモリリークが起きてないことがわかる</a:t>
            </a:r>
            <a:endParaRPr kumimoji="1" lang="en-US" altLang="ja-JP" smtClean="0"/>
          </a:p>
          <a:p>
            <a:pPr marL="0" indent="0">
              <a:buNone/>
            </a:pPr>
            <a:endParaRPr lang="en-US" altLang="ja-JP"/>
          </a:p>
          <a:p>
            <a:pPr marL="0" indent="0">
              <a:buNone/>
            </a:pPr>
            <a:endParaRPr kumimoji="1" lang="ja-JP" altLang="en-US"/>
          </a:p>
        </p:txBody>
      </p:sp>
      <p:grpSp>
        <p:nvGrpSpPr>
          <p:cNvPr id="4" name="図形グループ 3"/>
          <p:cNvGrpSpPr/>
          <p:nvPr/>
        </p:nvGrpSpPr>
        <p:grpSpPr>
          <a:xfrm>
            <a:off x="6640749" y="19183"/>
            <a:ext cx="2768334" cy="2267743"/>
            <a:chOff x="431077" y="628790"/>
            <a:chExt cx="7372864" cy="6039646"/>
          </a:xfrm>
        </p:grpSpPr>
        <p:sp>
          <p:nvSpPr>
            <p:cNvPr id="5" name="テキスト ボックス 4"/>
            <p:cNvSpPr txBox="1"/>
            <p:nvPr/>
          </p:nvSpPr>
          <p:spPr>
            <a:xfrm>
              <a:off x="528324" y="661359"/>
              <a:ext cx="1636024" cy="450833"/>
            </a:xfrm>
            <a:prstGeom prst="rect">
              <a:avLst/>
            </a:prstGeom>
            <a:noFill/>
          </p:spPr>
          <p:txBody>
            <a:bodyPr wrap="square" rtlCol="0">
              <a:spAutoFit/>
            </a:bodyPr>
            <a:lstStyle/>
            <a:p>
              <a:pPr algn="ctr"/>
              <a:r>
                <a:rPr kumimoji="1" lang="en-US" altLang="ja-JP" sz="500" smtClean="0">
                  <a:latin typeface="Marion Regular"/>
                  <a:cs typeface="Marion Regular"/>
                </a:rPr>
                <a:t>C </a:t>
              </a:r>
              <a:r>
                <a:rPr kumimoji="1" lang="ja-JP" altLang="en-US" sz="500" smtClean="0">
                  <a:latin typeface="Marion Regular"/>
                  <a:cs typeface="Marion Regular"/>
                </a:rPr>
                <a:t>プログラム</a:t>
              </a:r>
              <a:endParaRPr kumimoji="1" lang="ja-JP" altLang="en-US" sz="500" dirty="0">
                <a:latin typeface="Marion Regular"/>
                <a:cs typeface="Marion Regular"/>
              </a:endParaRPr>
            </a:p>
          </p:txBody>
        </p:sp>
        <p:sp>
          <p:nvSpPr>
            <p:cNvPr id="6" name="正方形/長方形 5"/>
            <p:cNvSpPr/>
            <p:nvPr/>
          </p:nvSpPr>
          <p:spPr>
            <a:xfrm>
              <a:off x="617799" y="1456777"/>
              <a:ext cx="1441532" cy="90025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500"/>
            </a:p>
          </p:txBody>
        </p:sp>
        <p:sp>
          <p:nvSpPr>
            <p:cNvPr id="7" name="テキスト ボックス 6"/>
            <p:cNvSpPr txBox="1"/>
            <p:nvPr/>
          </p:nvSpPr>
          <p:spPr>
            <a:xfrm>
              <a:off x="513918" y="1533428"/>
              <a:ext cx="1643793" cy="655757"/>
            </a:xfrm>
            <a:prstGeom prst="rect">
              <a:avLst/>
            </a:prstGeom>
            <a:noFill/>
          </p:spPr>
          <p:txBody>
            <a:bodyPr wrap="square" rtlCol="0">
              <a:spAutoFit/>
            </a:bodyPr>
            <a:lstStyle/>
            <a:p>
              <a:pPr algn="ctr"/>
              <a:r>
                <a:rPr lang="en-US" altLang="ja-JP" sz="500" smtClean="0">
                  <a:latin typeface="Marion Regular"/>
                  <a:cs typeface="Marion Regular"/>
                </a:rPr>
                <a:t>CompCert</a:t>
              </a:r>
            </a:p>
            <a:p>
              <a:pPr algn="ctr"/>
              <a:r>
                <a:rPr lang="ja-JP" altLang="en-US" sz="500" smtClean="0">
                  <a:latin typeface="Marion Regular"/>
                  <a:cs typeface="Marion Regular"/>
                </a:rPr>
                <a:t>フロントエンド</a:t>
              </a:r>
              <a:endParaRPr lang="en-US" altLang="ja-JP" sz="500" dirty="0" smtClean="0">
                <a:latin typeface="Marion Regular"/>
                <a:cs typeface="Marion Regular"/>
              </a:endParaRPr>
            </a:p>
          </p:txBody>
        </p:sp>
        <p:sp>
          <p:nvSpPr>
            <p:cNvPr id="8" name="正方形/長方形 7"/>
            <p:cNvSpPr/>
            <p:nvPr/>
          </p:nvSpPr>
          <p:spPr>
            <a:xfrm>
              <a:off x="3241396" y="1457559"/>
              <a:ext cx="1441532" cy="90025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500"/>
            </a:p>
          </p:txBody>
        </p:sp>
        <p:sp>
          <p:nvSpPr>
            <p:cNvPr id="9" name="テキスト ボックス 8"/>
            <p:cNvSpPr txBox="1"/>
            <p:nvPr/>
          </p:nvSpPr>
          <p:spPr>
            <a:xfrm>
              <a:off x="3241395" y="1684548"/>
              <a:ext cx="1441533" cy="532803"/>
            </a:xfrm>
            <a:prstGeom prst="rect">
              <a:avLst/>
            </a:prstGeom>
            <a:noFill/>
          </p:spPr>
          <p:txBody>
            <a:bodyPr wrap="square" rtlCol="0">
              <a:spAutoFit/>
            </a:bodyPr>
            <a:lstStyle/>
            <a:p>
              <a:pPr algn="ctr"/>
              <a:r>
                <a:rPr kumimoji="1" lang="ja-JP" altLang="en-US" sz="700" smtClean="0">
                  <a:latin typeface="Marion Regular"/>
                  <a:cs typeface="Marion Regular"/>
                </a:rPr>
                <a:t>制約生成</a:t>
              </a:r>
              <a:endParaRPr kumimoji="1" lang="ja-JP" altLang="en-US" sz="700" dirty="0">
                <a:latin typeface="Marion Regular"/>
                <a:cs typeface="Marion Regular"/>
              </a:endParaRPr>
            </a:p>
          </p:txBody>
        </p:sp>
        <p:sp>
          <p:nvSpPr>
            <p:cNvPr id="10" name="正方形/長方形 9"/>
            <p:cNvSpPr/>
            <p:nvPr/>
          </p:nvSpPr>
          <p:spPr>
            <a:xfrm>
              <a:off x="617799" y="3106387"/>
              <a:ext cx="1441532" cy="90025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500"/>
            </a:p>
          </p:txBody>
        </p:sp>
        <p:sp>
          <p:nvSpPr>
            <p:cNvPr id="11" name="テキスト ボックス 10"/>
            <p:cNvSpPr txBox="1"/>
            <p:nvPr/>
          </p:nvSpPr>
          <p:spPr>
            <a:xfrm>
              <a:off x="629452" y="3237331"/>
              <a:ext cx="1433761" cy="655757"/>
            </a:xfrm>
            <a:prstGeom prst="rect">
              <a:avLst/>
            </a:prstGeom>
            <a:noFill/>
          </p:spPr>
          <p:txBody>
            <a:bodyPr wrap="square" rtlCol="0">
              <a:spAutoFit/>
            </a:bodyPr>
            <a:lstStyle/>
            <a:p>
              <a:pPr algn="ctr"/>
              <a:r>
                <a:rPr lang="en-US" altLang="ja-JP" sz="500" smtClean="0">
                  <a:latin typeface="Marion Regular"/>
                  <a:cs typeface="Marion Regular"/>
                </a:rPr>
                <a:t>CompCert</a:t>
              </a:r>
            </a:p>
            <a:p>
              <a:pPr algn="ctr"/>
              <a:r>
                <a:rPr lang="ja-JP" altLang="en-US" sz="500" smtClean="0">
                  <a:latin typeface="Marion Regular"/>
                  <a:cs typeface="Marion Regular"/>
                </a:rPr>
                <a:t>バックエンド</a:t>
              </a:r>
              <a:endParaRPr lang="en-US" altLang="ja-JP" sz="500" dirty="0" smtClean="0">
                <a:latin typeface="Marion Regular"/>
                <a:cs typeface="Marion Regular"/>
              </a:endParaRPr>
            </a:p>
          </p:txBody>
        </p:sp>
        <p:sp>
          <p:nvSpPr>
            <p:cNvPr id="12" name="ひし形 11"/>
            <p:cNvSpPr/>
            <p:nvPr/>
          </p:nvSpPr>
          <p:spPr>
            <a:xfrm>
              <a:off x="5033919" y="3043550"/>
              <a:ext cx="1441532" cy="1098424"/>
            </a:xfrm>
            <a:prstGeom prst="diamond">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500"/>
            </a:p>
          </p:txBody>
        </p:sp>
        <p:sp>
          <p:nvSpPr>
            <p:cNvPr id="13" name="テキスト ボックス 12"/>
            <p:cNvSpPr txBox="1"/>
            <p:nvPr/>
          </p:nvSpPr>
          <p:spPr>
            <a:xfrm>
              <a:off x="5205530" y="3370807"/>
              <a:ext cx="1269921" cy="450833"/>
            </a:xfrm>
            <a:prstGeom prst="rect">
              <a:avLst/>
            </a:prstGeom>
            <a:noFill/>
          </p:spPr>
          <p:txBody>
            <a:bodyPr wrap="square" rtlCol="0">
              <a:spAutoFit/>
            </a:bodyPr>
            <a:lstStyle/>
            <a:p>
              <a:r>
                <a:rPr lang="ja-JP" altLang="en-US" sz="500" smtClean="0">
                  <a:latin typeface="Marion Regular"/>
                  <a:cs typeface="Marion Regular"/>
                </a:rPr>
                <a:t>制約解消</a:t>
              </a:r>
              <a:endParaRPr kumimoji="1" lang="ja-JP" altLang="en-US" sz="500" dirty="0">
                <a:latin typeface="Marion Regular"/>
                <a:cs typeface="Marion Regular"/>
              </a:endParaRPr>
            </a:p>
          </p:txBody>
        </p:sp>
        <p:sp>
          <p:nvSpPr>
            <p:cNvPr id="14" name="正方形/長方形 13"/>
            <p:cNvSpPr/>
            <p:nvPr/>
          </p:nvSpPr>
          <p:spPr>
            <a:xfrm>
              <a:off x="5026148" y="4819185"/>
              <a:ext cx="1441532" cy="90025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500"/>
            </a:p>
          </p:txBody>
        </p:sp>
        <p:sp>
          <p:nvSpPr>
            <p:cNvPr id="15" name="テキスト ボックス 14"/>
            <p:cNvSpPr txBox="1"/>
            <p:nvPr/>
          </p:nvSpPr>
          <p:spPr>
            <a:xfrm>
              <a:off x="5033919" y="4834122"/>
              <a:ext cx="1586591" cy="819698"/>
            </a:xfrm>
            <a:prstGeom prst="rect">
              <a:avLst/>
            </a:prstGeom>
            <a:noFill/>
          </p:spPr>
          <p:txBody>
            <a:bodyPr wrap="square" rtlCol="0">
              <a:spAutoFit/>
            </a:bodyPr>
            <a:lstStyle/>
            <a:p>
              <a:pPr algn="ctr"/>
              <a:r>
                <a:rPr kumimoji="1" lang="ja-JP" altLang="en-US" sz="700" smtClean="0">
                  <a:latin typeface="Marion Regular"/>
                  <a:cs typeface="Marion Regular"/>
                </a:rPr>
                <a:t>型エラー</a:t>
              </a:r>
              <a:endParaRPr kumimoji="1" lang="en-US" altLang="ja-JP" sz="700" smtClean="0">
                <a:latin typeface="Marion Regular"/>
                <a:cs typeface="Marion Regular"/>
              </a:endParaRPr>
            </a:p>
            <a:p>
              <a:pPr algn="ctr"/>
              <a:r>
                <a:rPr lang="ja-JP" altLang="en-US" sz="700" smtClean="0">
                  <a:latin typeface="Marion Regular"/>
                  <a:cs typeface="Marion Regular"/>
                </a:rPr>
                <a:t>スライサー</a:t>
              </a:r>
              <a:endParaRPr kumimoji="1" lang="ja-JP" altLang="en-US" sz="700" dirty="0">
                <a:latin typeface="Marion Regular"/>
                <a:cs typeface="Marion Regular"/>
              </a:endParaRPr>
            </a:p>
          </p:txBody>
        </p:sp>
        <p:cxnSp>
          <p:nvCxnSpPr>
            <p:cNvPr id="16" name="直線矢印コネクタ 15"/>
            <p:cNvCxnSpPr/>
            <p:nvPr/>
          </p:nvCxnSpPr>
          <p:spPr>
            <a:xfrm>
              <a:off x="1335815" y="978410"/>
              <a:ext cx="0" cy="461329"/>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 name="直線矢印コネクタ 16"/>
            <p:cNvCxnSpPr>
              <a:stCxn id="6" idx="3"/>
              <a:endCxn id="8" idx="1"/>
            </p:cNvCxnSpPr>
            <p:nvPr/>
          </p:nvCxnSpPr>
          <p:spPr>
            <a:xfrm>
              <a:off x="2059331" y="1906906"/>
              <a:ext cx="1182065" cy="782"/>
            </a:xfrm>
            <a:prstGeom prst="straightConnector1">
              <a:avLst/>
            </a:prstGeom>
            <a:ln w="12700">
              <a:solidFill>
                <a:schemeClr val="tx1"/>
              </a:solidFill>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18" name="直線矢印コネクタ 17"/>
            <p:cNvCxnSpPr>
              <a:stCxn id="10" idx="2"/>
            </p:cNvCxnSpPr>
            <p:nvPr/>
          </p:nvCxnSpPr>
          <p:spPr>
            <a:xfrm>
              <a:off x="1338565" y="4006645"/>
              <a:ext cx="7770" cy="731563"/>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9" name="直線矢印コネクタ 18"/>
            <p:cNvCxnSpPr>
              <a:stCxn id="14" idx="2"/>
            </p:cNvCxnSpPr>
            <p:nvPr/>
          </p:nvCxnSpPr>
          <p:spPr>
            <a:xfrm>
              <a:off x="5746914" y="5719443"/>
              <a:ext cx="0" cy="503924"/>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0" name="直線矢印コネクタ 19"/>
            <p:cNvCxnSpPr>
              <a:stCxn id="12" idx="2"/>
              <a:endCxn id="14" idx="0"/>
            </p:cNvCxnSpPr>
            <p:nvPr/>
          </p:nvCxnSpPr>
          <p:spPr>
            <a:xfrm flipH="1">
              <a:off x="5746914" y="4141974"/>
              <a:ext cx="7771" cy="677211"/>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1" name="テキスト ボックス 20"/>
            <p:cNvSpPr txBox="1"/>
            <p:nvPr/>
          </p:nvSpPr>
          <p:spPr>
            <a:xfrm>
              <a:off x="617800" y="4719220"/>
              <a:ext cx="1441533" cy="450833"/>
            </a:xfrm>
            <a:prstGeom prst="rect">
              <a:avLst/>
            </a:prstGeom>
            <a:noFill/>
          </p:spPr>
          <p:txBody>
            <a:bodyPr wrap="square" rtlCol="0">
              <a:spAutoFit/>
            </a:bodyPr>
            <a:lstStyle/>
            <a:p>
              <a:pPr algn="ctr"/>
              <a:r>
                <a:rPr kumimoji="1" lang="ja-JP" altLang="en-US" sz="500" smtClean="0">
                  <a:latin typeface="Marion Regular"/>
                  <a:cs typeface="Marion Regular"/>
                </a:rPr>
                <a:t>実行ファイル</a:t>
              </a:r>
              <a:endParaRPr kumimoji="1" lang="ja-JP" altLang="en-US" sz="500" dirty="0">
                <a:latin typeface="Marion Regular"/>
                <a:cs typeface="Marion Regular"/>
              </a:endParaRPr>
            </a:p>
          </p:txBody>
        </p:sp>
        <p:sp>
          <p:nvSpPr>
            <p:cNvPr id="22" name="テキスト ボックス 21"/>
            <p:cNvSpPr txBox="1"/>
            <p:nvPr/>
          </p:nvSpPr>
          <p:spPr>
            <a:xfrm>
              <a:off x="4710580" y="6217603"/>
              <a:ext cx="2072665" cy="450833"/>
            </a:xfrm>
            <a:prstGeom prst="rect">
              <a:avLst/>
            </a:prstGeom>
            <a:noFill/>
          </p:spPr>
          <p:txBody>
            <a:bodyPr wrap="square" rtlCol="0">
              <a:spAutoFit/>
            </a:bodyPr>
            <a:lstStyle/>
            <a:p>
              <a:pPr algn="ctr"/>
              <a:r>
                <a:rPr kumimoji="1" lang="ja-JP" altLang="en-US" sz="500" smtClean="0">
                  <a:latin typeface="Marion Regular"/>
                  <a:cs typeface="Marion Regular"/>
                </a:rPr>
                <a:t>部分プログラム</a:t>
              </a:r>
              <a:endParaRPr kumimoji="1" lang="ja-JP" altLang="en-US" sz="500" dirty="0">
                <a:latin typeface="Marion Regular"/>
                <a:cs typeface="Marion Regular"/>
              </a:endParaRPr>
            </a:p>
          </p:txBody>
        </p:sp>
        <p:sp>
          <p:nvSpPr>
            <p:cNvPr id="23" name="テキスト ボックス 22"/>
            <p:cNvSpPr txBox="1"/>
            <p:nvPr/>
          </p:nvSpPr>
          <p:spPr>
            <a:xfrm>
              <a:off x="1979245" y="1261357"/>
              <a:ext cx="1063988" cy="655757"/>
            </a:xfrm>
            <a:prstGeom prst="rect">
              <a:avLst/>
            </a:prstGeom>
            <a:noFill/>
          </p:spPr>
          <p:txBody>
            <a:bodyPr wrap="square" rtlCol="0">
              <a:spAutoFit/>
            </a:bodyPr>
            <a:lstStyle/>
            <a:p>
              <a:pPr algn="ctr"/>
              <a:r>
                <a:rPr kumimoji="1" lang="en-US" altLang="ja-JP" sz="500" dirty="0" smtClean="0"/>
                <a:t> </a:t>
              </a:r>
              <a:r>
                <a:rPr kumimoji="1" lang="en-US" altLang="ja-JP" sz="500" dirty="0" err="1" smtClean="0">
                  <a:latin typeface="Marion Regular"/>
                  <a:cs typeface="Marion Regular"/>
                </a:rPr>
                <a:t>Clight</a:t>
              </a:r>
              <a:r>
                <a:rPr kumimoji="1" lang="en-US" altLang="ja-JP" sz="500" dirty="0" smtClean="0">
                  <a:latin typeface="Marion Regular"/>
                  <a:cs typeface="Marion Regular"/>
                </a:rPr>
                <a:t> AST</a:t>
              </a:r>
              <a:endParaRPr kumimoji="1" lang="ja-JP" altLang="en-US" sz="500" dirty="0">
                <a:latin typeface="Marion Regular"/>
                <a:cs typeface="Marion Regular"/>
              </a:endParaRPr>
            </a:p>
          </p:txBody>
        </p:sp>
        <p:sp>
          <p:nvSpPr>
            <p:cNvPr id="24" name="テキスト ボックス 23"/>
            <p:cNvSpPr txBox="1"/>
            <p:nvPr/>
          </p:nvSpPr>
          <p:spPr>
            <a:xfrm>
              <a:off x="4690699" y="1471403"/>
              <a:ext cx="1304243" cy="450833"/>
            </a:xfrm>
            <a:prstGeom prst="rect">
              <a:avLst/>
            </a:prstGeom>
            <a:noFill/>
          </p:spPr>
          <p:txBody>
            <a:bodyPr wrap="square" rtlCol="0">
              <a:spAutoFit/>
            </a:bodyPr>
            <a:lstStyle/>
            <a:p>
              <a:pPr algn="ctr"/>
              <a:r>
                <a:rPr lang="ja-JP" altLang="en-US" sz="500" smtClean="0">
                  <a:latin typeface="Marion Regular"/>
                  <a:cs typeface="Marion Regular"/>
                </a:rPr>
                <a:t>制約式</a:t>
              </a:r>
              <a:endParaRPr kumimoji="1" lang="ja-JP" altLang="en-US" sz="500" dirty="0">
                <a:latin typeface="Marion Regular"/>
                <a:cs typeface="Marion Regular"/>
              </a:endParaRPr>
            </a:p>
          </p:txBody>
        </p:sp>
        <p:sp>
          <p:nvSpPr>
            <p:cNvPr id="25" name="テキスト ボックス 24"/>
            <p:cNvSpPr txBox="1"/>
            <p:nvPr/>
          </p:nvSpPr>
          <p:spPr>
            <a:xfrm>
              <a:off x="3378687" y="3677633"/>
              <a:ext cx="1304243" cy="450833"/>
            </a:xfrm>
            <a:prstGeom prst="rect">
              <a:avLst/>
            </a:prstGeom>
            <a:noFill/>
          </p:spPr>
          <p:txBody>
            <a:bodyPr wrap="square" rtlCol="0">
              <a:spAutoFit/>
            </a:bodyPr>
            <a:lstStyle/>
            <a:p>
              <a:pPr algn="ctr"/>
              <a:r>
                <a:rPr lang="ja-JP" altLang="en-US" sz="500" smtClean="0">
                  <a:latin typeface="Marion Regular"/>
                  <a:cs typeface="Marion Regular"/>
                </a:rPr>
                <a:t>充足可能</a:t>
              </a:r>
              <a:endParaRPr kumimoji="1" lang="ja-JP" altLang="en-US" sz="500" dirty="0">
                <a:latin typeface="Marion Regular"/>
                <a:cs typeface="Marion Regular"/>
              </a:endParaRPr>
            </a:p>
          </p:txBody>
        </p:sp>
        <p:sp>
          <p:nvSpPr>
            <p:cNvPr id="26" name="テキスト ボックス 25"/>
            <p:cNvSpPr txBox="1"/>
            <p:nvPr/>
          </p:nvSpPr>
          <p:spPr>
            <a:xfrm>
              <a:off x="5613570" y="4160993"/>
              <a:ext cx="1472182" cy="450833"/>
            </a:xfrm>
            <a:prstGeom prst="rect">
              <a:avLst/>
            </a:prstGeom>
            <a:noFill/>
          </p:spPr>
          <p:txBody>
            <a:bodyPr wrap="square" rtlCol="0">
              <a:spAutoFit/>
            </a:bodyPr>
            <a:lstStyle/>
            <a:p>
              <a:pPr algn="ctr"/>
              <a:r>
                <a:rPr kumimoji="1" lang="ja-JP" altLang="en-US" sz="500" smtClean="0">
                  <a:latin typeface="Marion Regular"/>
                  <a:cs typeface="Marion Regular"/>
                </a:rPr>
                <a:t>充足不能</a:t>
              </a:r>
              <a:endParaRPr kumimoji="1" lang="ja-JP" altLang="en-US" sz="500" dirty="0">
                <a:latin typeface="Marion Regular"/>
                <a:cs typeface="Marion Regular"/>
              </a:endParaRPr>
            </a:p>
          </p:txBody>
        </p:sp>
        <p:sp>
          <p:nvSpPr>
            <p:cNvPr id="27" name="テキスト ボックス 26"/>
            <p:cNvSpPr txBox="1"/>
            <p:nvPr/>
          </p:nvSpPr>
          <p:spPr>
            <a:xfrm>
              <a:off x="431077" y="5269311"/>
              <a:ext cx="1830513" cy="450833"/>
            </a:xfrm>
            <a:prstGeom prst="rect">
              <a:avLst/>
            </a:prstGeom>
            <a:noFill/>
          </p:spPr>
          <p:txBody>
            <a:bodyPr wrap="square" rtlCol="0">
              <a:spAutoFit/>
            </a:bodyPr>
            <a:lstStyle/>
            <a:p>
              <a:endParaRPr kumimoji="1" lang="ja-JP" altLang="en-US" sz="500" dirty="0">
                <a:latin typeface="Marion Regular"/>
                <a:cs typeface="Marion Regular"/>
              </a:endParaRPr>
            </a:p>
          </p:txBody>
        </p:sp>
        <p:sp>
          <p:nvSpPr>
            <p:cNvPr id="28" name="テキスト ボックス 27"/>
            <p:cNvSpPr txBox="1"/>
            <p:nvPr/>
          </p:nvSpPr>
          <p:spPr>
            <a:xfrm>
              <a:off x="6270882" y="628790"/>
              <a:ext cx="1533059" cy="450833"/>
            </a:xfrm>
            <a:prstGeom prst="rect">
              <a:avLst/>
            </a:prstGeom>
            <a:noFill/>
          </p:spPr>
          <p:txBody>
            <a:bodyPr wrap="square" rtlCol="0">
              <a:spAutoFit/>
            </a:bodyPr>
            <a:lstStyle/>
            <a:p>
              <a:endParaRPr kumimoji="1" lang="ja-JP" altLang="en-US" sz="500" dirty="0">
                <a:latin typeface="ＭＳ 明朝"/>
                <a:ea typeface="ＭＳ 明朝"/>
                <a:cs typeface="ＭＳ 明朝"/>
              </a:endParaRPr>
            </a:p>
          </p:txBody>
        </p:sp>
        <p:cxnSp>
          <p:nvCxnSpPr>
            <p:cNvPr id="29" name="直線矢印コネクタ 28"/>
            <p:cNvCxnSpPr>
              <a:stCxn id="6" idx="2"/>
              <a:endCxn id="10" idx="0"/>
            </p:cNvCxnSpPr>
            <p:nvPr/>
          </p:nvCxnSpPr>
          <p:spPr>
            <a:xfrm>
              <a:off x="1338565" y="2357035"/>
              <a:ext cx="0" cy="749352"/>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0" name="直線コネクタ 29"/>
            <p:cNvCxnSpPr>
              <a:stCxn id="8" idx="3"/>
            </p:cNvCxnSpPr>
            <p:nvPr/>
          </p:nvCxnSpPr>
          <p:spPr>
            <a:xfrm>
              <a:off x="4682928" y="1907688"/>
              <a:ext cx="1071757" cy="0"/>
            </a:xfrm>
            <a:prstGeom prst="line">
              <a:avLst/>
            </a:prstGeom>
            <a:ln w="12700">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31" name="直線矢印コネクタ 30"/>
            <p:cNvCxnSpPr>
              <a:endCxn id="12" idx="0"/>
            </p:cNvCxnSpPr>
            <p:nvPr/>
          </p:nvCxnSpPr>
          <p:spPr>
            <a:xfrm>
              <a:off x="5746914" y="1907688"/>
              <a:ext cx="7771" cy="1135862"/>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2" name="直線コネクタ 31"/>
            <p:cNvCxnSpPr>
              <a:stCxn id="12" idx="1"/>
            </p:cNvCxnSpPr>
            <p:nvPr/>
          </p:nvCxnSpPr>
          <p:spPr>
            <a:xfrm flipH="1">
              <a:off x="3043234" y="3592762"/>
              <a:ext cx="1990685" cy="0"/>
            </a:xfrm>
            <a:prstGeom prst="line">
              <a:avLst/>
            </a:prstGeom>
            <a:ln w="12700">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33" name="直線コネクタ 32"/>
            <p:cNvCxnSpPr/>
            <p:nvPr/>
          </p:nvCxnSpPr>
          <p:spPr>
            <a:xfrm flipV="1">
              <a:off x="3043233" y="2199294"/>
              <a:ext cx="0" cy="1393468"/>
            </a:xfrm>
            <a:prstGeom prst="line">
              <a:avLst/>
            </a:prstGeom>
            <a:ln w="12700">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34" name="直線矢印コネクタ 33"/>
            <p:cNvCxnSpPr/>
            <p:nvPr/>
          </p:nvCxnSpPr>
          <p:spPr>
            <a:xfrm flipH="1">
              <a:off x="2059331" y="2199294"/>
              <a:ext cx="983903" cy="0"/>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5" name="テキスト ボックス 34"/>
            <p:cNvSpPr txBox="1"/>
            <p:nvPr/>
          </p:nvSpPr>
          <p:spPr>
            <a:xfrm>
              <a:off x="1189834" y="2414629"/>
              <a:ext cx="1063988" cy="655757"/>
            </a:xfrm>
            <a:prstGeom prst="rect">
              <a:avLst/>
            </a:prstGeom>
            <a:noFill/>
          </p:spPr>
          <p:txBody>
            <a:bodyPr wrap="square" rtlCol="0">
              <a:spAutoFit/>
            </a:bodyPr>
            <a:lstStyle/>
            <a:p>
              <a:pPr algn="ctr"/>
              <a:r>
                <a:rPr kumimoji="1" lang="en-US" altLang="ja-JP" sz="500" dirty="0" smtClean="0"/>
                <a:t> </a:t>
              </a:r>
              <a:r>
                <a:rPr kumimoji="1" lang="en-US" altLang="ja-JP" sz="500" dirty="0" err="1" smtClean="0">
                  <a:latin typeface="Marion Regular"/>
                  <a:cs typeface="Marion Regular"/>
                </a:rPr>
                <a:t>Clight</a:t>
              </a:r>
              <a:r>
                <a:rPr kumimoji="1" lang="en-US" altLang="ja-JP" sz="500" dirty="0" smtClean="0">
                  <a:latin typeface="Marion Regular"/>
                  <a:cs typeface="Marion Regular"/>
                </a:rPr>
                <a:t> AST</a:t>
              </a:r>
              <a:endParaRPr kumimoji="1" lang="ja-JP" altLang="en-US" sz="500" dirty="0">
                <a:latin typeface="Marion Regular"/>
                <a:cs typeface="Marion Regular"/>
              </a:endParaRPr>
            </a:p>
          </p:txBody>
        </p:sp>
      </p:grpSp>
    </p:spTree>
    <p:extLst>
      <p:ext uri="{BB962C8B-B14F-4D97-AF65-F5344CB8AC3E}">
        <p14:creationId xmlns:p14="http://schemas.microsoft.com/office/powerpoint/2010/main" val="20269906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000" smtClean="0"/>
              <a:t>型エラースライサー</a:t>
            </a:r>
            <a:endParaRPr kumimoji="1" lang="ja-JP" altLang="en-US" sz="4000"/>
          </a:p>
        </p:txBody>
      </p:sp>
      <p:sp>
        <p:nvSpPr>
          <p:cNvPr id="3" name="コンテンツ プレースホルダー 2"/>
          <p:cNvSpPr>
            <a:spLocks noGrp="1"/>
          </p:cNvSpPr>
          <p:nvPr>
            <p:ph idx="1"/>
          </p:nvPr>
        </p:nvSpPr>
        <p:spPr/>
        <p:txBody>
          <a:bodyPr/>
          <a:lstStyle/>
          <a:p>
            <a:pPr marL="0" indent="0">
              <a:buNone/>
            </a:pPr>
            <a:endParaRPr kumimoji="1" lang="en-US" altLang="ja-JP" smtClean="0"/>
          </a:p>
          <a:p>
            <a:pPr marL="0" indent="0">
              <a:buNone/>
            </a:pPr>
            <a:r>
              <a:rPr kumimoji="1" lang="ja-JP" altLang="en-US" smtClean="0"/>
              <a:t>充足不能と判定された場合，型エラーの原因となっている部分プログラムを出力</a:t>
            </a:r>
            <a:endParaRPr kumimoji="1" lang="en-US" altLang="ja-JP" smtClean="0"/>
          </a:p>
          <a:p>
            <a:pPr marL="857250" lvl="1" indent="-457200"/>
            <a:r>
              <a:rPr kumimoji="1" lang="ja-JP" altLang="en-US" smtClean="0"/>
              <a:t>メモリ操作の誤りが起きている箇所のヒント</a:t>
            </a:r>
            <a:endParaRPr kumimoji="1" lang="en-US" altLang="ja-JP" smtClean="0"/>
          </a:p>
          <a:p>
            <a:pPr marL="857250" lvl="1" indent="-457200"/>
            <a:r>
              <a:rPr lang="en-US" altLang="ja-JP" u="sng" smtClean="0"/>
              <a:t>unsat core </a:t>
            </a:r>
            <a:r>
              <a:rPr lang="ja-JP" altLang="en-US" smtClean="0"/>
              <a:t>を用いて抽出</a:t>
            </a:r>
            <a:endParaRPr kumimoji="1" lang="en-US" altLang="ja-JP" smtClean="0"/>
          </a:p>
          <a:p>
            <a:pPr marL="0" indent="0">
              <a:buNone/>
            </a:pPr>
            <a:endParaRPr lang="en-US" altLang="ja-JP"/>
          </a:p>
          <a:p>
            <a:pPr marL="0" indent="0">
              <a:buNone/>
            </a:pPr>
            <a:endParaRPr kumimoji="1" lang="en-US" altLang="ja-JP"/>
          </a:p>
        </p:txBody>
      </p:sp>
      <p:grpSp>
        <p:nvGrpSpPr>
          <p:cNvPr id="4" name="図形グループ 3"/>
          <p:cNvGrpSpPr/>
          <p:nvPr/>
        </p:nvGrpSpPr>
        <p:grpSpPr>
          <a:xfrm>
            <a:off x="6640749" y="19183"/>
            <a:ext cx="2768334" cy="2267743"/>
            <a:chOff x="431077" y="628790"/>
            <a:chExt cx="7372864" cy="6039646"/>
          </a:xfrm>
        </p:grpSpPr>
        <p:sp>
          <p:nvSpPr>
            <p:cNvPr id="5" name="テキスト ボックス 4"/>
            <p:cNvSpPr txBox="1"/>
            <p:nvPr/>
          </p:nvSpPr>
          <p:spPr>
            <a:xfrm>
              <a:off x="528324" y="661359"/>
              <a:ext cx="1636024" cy="450833"/>
            </a:xfrm>
            <a:prstGeom prst="rect">
              <a:avLst/>
            </a:prstGeom>
            <a:noFill/>
          </p:spPr>
          <p:txBody>
            <a:bodyPr wrap="square" rtlCol="0">
              <a:spAutoFit/>
            </a:bodyPr>
            <a:lstStyle/>
            <a:p>
              <a:pPr algn="ctr"/>
              <a:r>
                <a:rPr kumimoji="1" lang="en-US" altLang="ja-JP" sz="500" smtClean="0">
                  <a:latin typeface="Marion Regular"/>
                  <a:cs typeface="Marion Regular"/>
                </a:rPr>
                <a:t>C </a:t>
              </a:r>
              <a:r>
                <a:rPr kumimoji="1" lang="ja-JP" altLang="en-US" sz="500" smtClean="0">
                  <a:latin typeface="Marion Regular"/>
                  <a:cs typeface="Marion Regular"/>
                </a:rPr>
                <a:t>プログラム</a:t>
              </a:r>
              <a:endParaRPr kumimoji="1" lang="ja-JP" altLang="en-US" sz="500" dirty="0">
                <a:latin typeface="Marion Regular"/>
                <a:cs typeface="Marion Regular"/>
              </a:endParaRPr>
            </a:p>
          </p:txBody>
        </p:sp>
        <p:sp>
          <p:nvSpPr>
            <p:cNvPr id="6" name="正方形/長方形 5"/>
            <p:cNvSpPr/>
            <p:nvPr/>
          </p:nvSpPr>
          <p:spPr>
            <a:xfrm>
              <a:off x="617799" y="1456777"/>
              <a:ext cx="1441532" cy="90025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500"/>
            </a:p>
          </p:txBody>
        </p:sp>
        <p:sp>
          <p:nvSpPr>
            <p:cNvPr id="7" name="テキスト ボックス 6"/>
            <p:cNvSpPr txBox="1"/>
            <p:nvPr/>
          </p:nvSpPr>
          <p:spPr>
            <a:xfrm>
              <a:off x="513918" y="1533428"/>
              <a:ext cx="1643793" cy="655757"/>
            </a:xfrm>
            <a:prstGeom prst="rect">
              <a:avLst/>
            </a:prstGeom>
            <a:noFill/>
          </p:spPr>
          <p:txBody>
            <a:bodyPr wrap="square" rtlCol="0">
              <a:spAutoFit/>
            </a:bodyPr>
            <a:lstStyle/>
            <a:p>
              <a:pPr algn="ctr"/>
              <a:r>
                <a:rPr lang="en-US" altLang="ja-JP" sz="500" smtClean="0">
                  <a:latin typeface="Marion Regular"/>
                  <a:cs typeface="Marion Regular"/>
                </a:rPr>
                <a:t>CompCert</a:t>
              </a:r>
            </a:p>
            <a:p>
              <a:pPr algn="ctr"/>
              <a:r>
                <a:rPr lang="ja-JP" altLang="en-US" sz="500" smtClean="0">
                  <a:latin typeface="Marion Regular"/>
                  <a:cs typeface="Marion Regular"/>
                </a:rPr>
                <a:t>フロントエンド</a:t>
              </a:r>
              <a:endParaRPr lang="en-US" altLang="ja-JP" sz="500" dirty="0" smtClean="0">
                <a:latin typeface="Marion Regular"/>
                <a:cs typeface="Marion Regular"/>
              </a:endParaRPr>
            </a:p>
          </p:txBody>
        </p:sp>
        <p:sp>
          <p:nvSpPr>
            <p:cNvPr id="8" name="正方形/長方形 7"/>
            <p:cNvSpPr/>
            <p:nvPr/>
          </p:nvSpPr>
          <p:spPr>
            <a:xfrm>
              <a:off x="3241396" y="1457559"/>
              <a:ext cx="1441532" cy="90025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500"/>
            </a:p>
          </p:txBody>
        </p:sp>
        <p:sp>
          <p:nvSpPr>
            <p:cNvPr id="9" name="テキスト ボックス 8"/>
            <p:cNvSpPr txBox="1"/>
            <p:nvPr/>
          </p:nvSpPr>
          <p:spPr>
            <a:xfrm>
              <a:off x="3241395" y="1684548"/>
              <a:ext cx="1441533" cy="532803"/>
            </a:xfrm>
            <a:prstGeom prst="rect">
              <a:avLst/>
            </a:prstGeom>
            <a:noFill/>
          </p:spPr>
          <p:txBody>
            <a:bodyPr wrap="square" rtlCol="0">
              <a:spAutoFit/>
            </a:bodyPr>
            <a:lstStyle/>
            <a:p>
              <a:pPr algn="ctr"/>
              <a:r>
                <a:rPr kumimoji="1" lang="ja-JP" altLang="en-US" sz="700" smtClean="0">
                  <a:latin typeface="Marion Regular"/>
                  <a:cs typeface="Marion Regular"/>
                </a:rPr>
                <a:t>制約生成</a:t>
              </a:r>
              <a:endParaRPr kumimoji="1" lang="ja-JP" altLang="en-US" sz="700" dirty="0">
                <a:latin typeface="Marion Regular"/>
                <a:cs typeface="Marion Regular"/>
              </a:endParaRPr>
            </a:p>
          </p:txBody>
        </p:sp>
        <p:sp>
          <p:nvSpPr>
            <p:cNvPr id="10" name="正方形/長方形 9"/>
            <p:cNvSpPr/>
            <p:nvPr/>
          </p:nvSpPr>
          <p:spPr>
            <a:xfrm>
              <a:off x="617799" y="3106387"/>
              <a:ext cx="1441532" cy="90025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500"/>
            </a:p>
          </p:txBody>
        </p:sp>
        <p:sp>
          <p:nvSpPr>
            <p:cNvPr id="11" name="テキスト ボックス 10"/>
            <p:cNvSpPr txBox="1"/>
            <p:nvPr/>
          </p:nvSpPr>
          <p:spPr>
            <a:xfrm>
              <a:off x="629452" y="3237331"/>
              <a:ext cx="1433761" cy="655757"/>
            </a:xfrm>
            <a:prstGeom prst="rect">
              <a:avLst/>
            </a:prstGeom>
            <a:noFill/>
          </p:spPr>
          <p:txBody>
            <a:bodyPr wrap="square" rtlCol="0">
              <a:spAutoFit/>
            </a:bodyPr>
            <a:lstStyle/>
            <a:p>
              <a:pPr algn="ctr"/>
              <a:r>
                <a:rPr lang="en-US" altLang="ja-JP" sz="500" smtClean="0">
                  <a:latin typeface="Marion Regular"/>
                  <a:cs typeface="Marion Regular"/>
                </a:rPr>
                <a:t>CompCert</a:t>
              </a:r>
            </a:p>
            <a:p>
              <a:pPr algn="ctr"/>
              <a:r>
                <a:rPr lang="ja-JP" altLang="en-US" sz="500" smtClean="0">
                  <a:latin typeface="Marion Regular"/>
                  <a:cs typeface="Marion Regular"/>
                </a:rPr>
                <a:t>バックエンド</a:t>
              </a:r>
              <a:endParaRPr lang="en-US" altLang="ja-JP" sz="500" dirty="0" smtClean="0">
                <a:latin typeface="Marion Regular"/>
                <a:cs typeface="Marion Regular"/>
              </a:endParaRPr>
            </a:p>
          </p:txBody>
        </p:sp>
        <p:sp>
          <p:nvSpPr>
            <p:cNvPr id="12" name="ひし形 11"/>
            <p:cNvSpPr/>
            <p:nvPr/>
          </p:nvSpPr>
          <p:spPr>
            <a:xfrm>
              <a:off x="5033919" y="3043550"/>
              <a:ext cx="1441532" cy="1098424"/>
            </a:xfrm>
            <a:prstGeom prst="diamond">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500"/>
            </a:p>
          </p:txBody>
        </p:sp>
        <p:sp>
          <p:nvSpPr>
            <p:cNvPr id="13" name="テキスト ボックス 12"/>
            <p:cNvSpPr txBox="1"/>
            <p:nvPr/>
          </p:nvSpPr>
          <p:spPr>
            <a:xfrm>
              <a:off x="5205530" y="3370807"/>
              <a:ext cx="1269921" cy="450833"/>
            </a:xfrm>
            <a:prstGeom prst="rect">
              <a:avLst/>
            </a:prstGeom>
            <a:noFill/>
          </p:spPr>
          <p:txBody>
            <a:bodyPr wrap="square" rtlCol="0">
              <a:spAutoFit/>
            </a:bodyPr>
            <a:lstStyle/>
            <a:p>
              <a:r>
                <a:rPr lang="ja-JP" altLang="en-US" sz="500" smtClean="0">
                  <a:latin typeface="Marion Regular"/>
                  <a:cs typeface="Marion Regular"/>
                </a:rPr>
                <a:t>制約解消</a:t>
              </a:r>
              <a:endParaRPr kumimoji="1" lang="ja-JP" altLang="en-US" sz="500" dirty="0">
                <a:latin typeface="Marion Regular"/>
                <a:cs typeface="Marion Regular"/>
              </a:endParaRPr>
            </a:p>
          </p:txBody>
        </p:sp>
        <p:sp>
          <p:nvSpPr>
            <p:cNvPr id="14" name="正方形/長方形 13"/>
            <p:cNvSpPr/>
            <p:nvPr/>
          </p:nvSpPr>
          <p:spPr>
            <a:xfrm>
              <a:off x="5026148" y="4819185"/>
              <a:ext cx="1441532" cy="900258"/>
            </a:xfrm>
            <a:prstGeom prst="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500"/>
            </a:p>
          </p:txBody>
        </p:sp>
        <p:sp>
          <p:nvSpPr>
            <p:cNvPr id="15" name="テキスト ボックス 14"/>
            <p:cNvSpPr txBox="1"/>
            <p:nvPr/>
          </p:nvSpPr>
          <p:spPr>
            <a:xfrm>
              <a:off x="5033919" y="4834122"/>
              <a:ext cx="1586591" cy="819698"/>
            </a:xfrm>
            <a:prstGeom prst="rect">
              <a:avLst/>
            </a:prstGeom>
            <a:noFill/>
          </p:spPr>
          <p:txBody>
            <a:bodyPr wrap="square" rtlCol="0">
              <a:spAutoFit/>
            </a:bodyPr>
            <a:lstStyle/>
            <a:p>
              <a:pPr algn="ctr"/>
              <a:r>
                <a:rPr kumimoji="1" lang="ja-JP" altLang="en-US" sz="700" smtClean="0">
                  <a:latin typeface="Marion Regular"/>
                  <a:cs typeface="Marion Regular"/>
                </a:rPr>
                <a:t>型エラー</a:t>
              </a:r>
              <a:endParaRPr kumimoji="1" lang="en-US" altLang="ja-JP" sz="700" smtClean="0">
                <a:latin typeface="Marion Regular"/>
                <a:cs typeface="Marion Regular"/>
              </a:endParaRPr>
            </a:p>
            <a:p>
              <a:pPr algn="ctr"/>
              <a:r>
                <a:rPr lang="ja-JP" altLang="en-US" sz="700" smtClean="0">
                  <a:latin typeface="Marion Regular"/>
                  <a:cs typeface="Marion Regular"/>
                </a:rPr>
                <a:t>スライサー</a:t>
              </a:r>
              <a:endParaRPr kumimoji="1" lang="ja-JP" altLang="en-US" sz="700" dirty="0">
                <a:latin typeface="Marion Regular"/>
                <a:cs typeface="Marion Regular"/>
              </a:endParaRPr>
            </a:p>
          </p:txBody>
        </p:sp>
        <p:cxnSp>
          <p:nvCxnSpPr>
            <p:cNvPr id="16" name="直線矢印コネクタ 15"/>
            <p:cNvCxnSpPr/>
            <p:nvPr/>
          </p:nvCxnSpPr>
          <p:spPr>
            <a:xfrm>
              <a:off x="1335815" y="978410"/>
              <a:ext cx="0" cy="461329"/>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 name="直線矢印コネクタ 16"/>
            <p:cNvCxnSpPr>
              <a:stCxn id="6" idx="3"/>
              <a:endCxn id="8" idx="1"/>
            </p:cNvCxnSpPr>
            <p:nvPr/>
          </p:nvCxnSpPr>
          <p:spPr>
            <a:xfrm>
              <a:off x="2059331" y="1906906"/>
              <a:ext cx="1182065" cy="782"/>
            </a:xfrm>
            <a:prstGeom prst="straightConnector1">
              <a:avLst/>
            </a:prstGeom>
            <a:ln w="12700">
              <a:solidFill>
                <a:schemeClr val="tx1"/>
              </a:solidFill>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18" name="直線矢印コネクタ 17"/>
            <p:cNvCxnSpPr>
              <a:stCxn id="10" idx="2"/>
            </p:cNvCxnSpPr>
            <p:nvPr/>
          </p:nvCxnSpPr>
          <p:spPr>
            <a:xfrm>
              <a:off x="1338565" y="4006645"/>
              <a:ext cx="7770" cy="731563"/>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9" name="直線矢印コネクタ 18"/>
            <p:cNvCxnSpPr>
              <a:stCxn id="14" idx="2"/>
            </p:cNvCxnSpPr>
            <p:nvPr/>
          </p:nvCxnSpPr>
          <p:spPr>
            <a:xfrm>
              <a:off x="5746914" y="5719443"/>
              <a:ext cx="0" cy="503924"/>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0" name="直線矢印コネクタ 19"/>
            <p:cNvCxnSpPr>
              <a:stCxn id="12" idx="2"/>
              <a:endCxn id="14" idx="0"/>
            </p:cNvCxnSpPr>
            <p:nvPr/>
          </p:nvCxnSpPr>
          <p:spPr>
            <a:xfrm flipH="1">
              <a:off x="5746914" y="4141974"/>
              <a:ext cx="7771" cy="677211"/>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1" name="テキスト ボックス 20"/>
            <p:cNvSpPr txBox="1"/>
            <p:nvPr/>
          </p:nvSpPr>
          <p:spPr>
            <a:xfrm>
              <a:off x="617800" y="4719220"/>
              <a:ext cx="1441533" cy="450833"/>
            </a:xfrm>
            <a:prstGeom prst="rect">
              <a:avLst/>
            </a:prstGeom>
            <a:noFill/>
          </p:spPr>
          <p:txBody>
            <a:bodyPr wrap="square" rtlCol="0">
              <a:spAutoFit/>
            </a:bodyPr>
            <a:lstStyle/>
            <a:p>
              <a:pPr algn="ctr"/>
              <a:r>
                <a:rPr kumimoji="1" lang="ja-JP" altLang="en-US" sz="500" smtClean="0">
                  <a:latin typeface="Marion Regular"/>
                  <a:cs typeface="Marion Regular"/>
                </a:rPr>
                <a:t>実行ファイル</a:t>
              </a:r>
              <a:endParaRPr kumimoji="1" lang="ja-JP" altLang="en-US" sz="500" dirty="0">
                <a:latin typeface="Marion Regular"/>
                <a:cs typeface="Marion Regular"/>
              </a:endParaRPr>
            </a:p>
          </p:txBody>
        </p:sp>
        <p:sp>
          <p:nvSpPr>
            <p:cNvPr id="22" name="テキスト ボックス 21"/>
            <p:cNvSpPr txBox="1"/>
            <p:nvPr/>
          </p:nvSpPr>
          <p:spPr>
            <a:xfrm>
              <a:off x="4710580" y="6217603"/>
              <a:ext cx="2072665" cy="450833"/>
            </a:xfrm>
            <a:prstGeom prst="rect">
              <a:avLst/>
            </a:prstGeom>
            <a:noFill/>
          </p:spPr>
          <p:txBody>
            <a:bodyPr wrap="square" rtlCol="0">
              <a:spAutoFit/>
            </a:bodyPr>
            <a:lstStyle/>
            <a:p>
              <a:pPr algn="ctr"/>
              <a:r>
                <a:rPr kumimoji="1" lang="ja-JP" altLang="en-US" sz="500" smtClean="0">
                  <a:latin typeface="Marion Regular"/>
                  <a:cs typeface="Marion Regular"/>
                </a:rPr>
                <a:t>部分プログラム</a:t>
              </a:r>
              <a:endParaRPr kumimoji="1" lang="ja-JP" altLang="en-US" sz="500" dirty="0">
                <a:latin typeface="Marion Regular"/>
                <a:cs typeface="Marion Regular"/>
              </a:endParaRPr>
            </a:p>
          </p:txBody>
        </p:sp>
        <p:sp>
          <p:nvSpPr>
            <p:cNvPr id="23" name="テキスト ボックス 22"/>
            <p:cNvSpPr txBox="1"/>
            <p:nvPr/>
          </p:nvSpPr>
          <p:spPr>
            <a:xfrm>
              <a:off x="1979245" y="1261357"/>
              <a:ext cx="1063988" cy="655757"/>
            </a:xfrm>
            <a:prstGeom prst="rect">
              <a:avLst/>
            </a:prstGeom>
            <a:noFill/>
          </p:spPr>
          <p:txBody>
            <a:bodyPr wrap="square" rtlCol="0">
              <a:spAutoFit/>
            </a:bodyPr>
            <a:lstStyle/>
            <a:p>
              <a:pPr algn="ctr"/>
              <a:r>
                <a:rPr kumimoji="1" lang="en-US" altLang="ja-JP" sz="500" dirty="0" smtClean="0"/>
                <a:t> </a:t>
              </a:r>
              <a:r>
                <a:rPr kumimoji="1" lang="en-US" altLang="ja-JP" sz="500" dirty="0" err="1" smtClean="0">
                  <a:latin typeface="Marion Regular"/>
                  <a:cs typeface="Marion Regular"/>
                </a:rPr>
                <a:t>Clight</a:t>
              </a:r>
              <a:r>
                <a:rPr kumimoji="1" lang="en-US" altLang="ja-JP" sz="500" dirty="0" smtClean="0">
                  <a:latin typeface="Marion Regular"/>
                  <a:cs typeface="Marion Regular"/>
                </a:rPr>
                <a:t> AST</a:t>
              </a:r>
              <a:endParaRPr kumimoji="1" lang="ja-JP" altLang="en-US" sz="500" dirty="0">
                <a:latin typeface="Marion Regular"/>
                <a:cs typeface="Marion Regular"/>
              </a:endParaRPr>
            </a:p>
          </p:txBody>
        </p:sp>
        <p:sp>
          <p:nvSpPr>
            <p:cNvPr id="24" name="テキスト ボックス 23"/>
            <p:cNvSpPr txBox="1"/>
            <p:nvPr/>
          </p:nvSpPr>
          <p:spPr>
            <a:xfrm>
              <a:off x="4690699" y="1471403"/>
              <a:ext cx="1304243" cy="450833"/>
            </a:xfrm>
            <a:prstGeom prst="rect">
              <a:avLst/>
            </a:prstGeom>
            <a:noFill/>
          </p:spPr>
          <p:txBody>
            <a:bodyPr wrap="square" rtlCol="0">
              <a:spAutoFit/>
            </a:bodyPr>
            <a:lstStyle/>
            <a:p>
              <a:pPr algn="ctr"/>
              <a:r>
                <a:rPr lang="ja-JP" altLang="en-US" sz="500" smtClean="0">
                  <a:latin typeface="Marion Regular"/>
                  <a:cs typeface="Marion Regular"/>
                </a:rPr>
                <a:t>制約式</a:t>
              </a:r>
              <a:endParaRPr kumimoji="1" lang="ja-JP" altLang="en-US" sz="500" dirty="0">
                <a:latin typeface="Marion Regular"/>
                <a:cs typeface="Marion Regular"/>
              </a:endParaRPr>
            </a:p>
          </p:txBody>
        </p:sp>
        <p:sp>
          <p:nvSpPr>
            <p:cNvPr id="25" name="テキスト ボックス 24"/>
            <p:cNvSpPr txBox="1"/>
            <p:nvPr/>
          </p:nvSpPr>
          <p:spPr>
            <a:xfrm>
              <a:off x="3378687" y="3677633"/>
              <a:ext cx="1304243" cy="450833"/>
            </a:xfrm>
            <a:prstGeom prst="rect">
              <a:avLst/>
            </a:prstGeom>
            <a:noFill/>
          </p:spPr>
          <p:txBody>
            <a:bodyPr wrap="square" rtlCol="0">
              <a:spAutoFit/>
            </a:bodyPr>
            <a:lstStyle/>
            <a:p>
              <a:pPr algn="ctr"/>
              <a:r>
                <a:rPr lang="ja-JP" altLang="en-US" sz="500" smtClean="0">
                  <a:latin typeface="Marion Regular"/>
                  <a:cs typeface="Marion Regular"/>
                </a:rPr>
                <a:t>充足可能</a:t>
              </a:r>
              <a:endParaRPr kumimoji="1" lang="ja-JP" altLang="en-US" sz="500" dirty="0">
                <a:latin typeface="Marion Regular"/>
                <a:cs typeface="Marion Regular"/>
              </a:endParaRPr>
            </a:p>
          </p:txBody>
        </p:sp>
        <p:sp>
          <p:nvSpPr>
            <p:cNvPr id="26" name="テキスト ボックス 25"/>
            <p:cNvSpPr txBox="1"/>
            <p:nvPr/>
          </p:nvSpPr>
          <p:spPr>
            <a:xfrm>
              <a:off x="5613570" y="4160993"/>
              <a:ext cx="1472182" cy="450833"/>
            </a:xfrm>
            <a:prstGeom prst="rect">
              <a:avLst/>
            </a:prstGeom>
            <a:noFill/>
          </p:spPr>
          <p:txBody>
            <a:bodyPr wrap="square" rtlCol="0">
              <a:spAutoFit/>
            </a:bodyPr>
            <a:lstStyle/>
            <a:p>
              <a:pPr algn="ctr"/>
              <a:r>
                <a:rPr kumimoji="1" lang="ja-JP" altLang="en-US" sz="500" smtClean="0">
                  <a:latin typeface="Marion Regular"/>
                  <a:cs typeface="Marion Regular"/>
                </a:rPr>
                <a:t>充足不能</a:t>
              </a:r>
              <a:endParaRPr kumimoji="1" lang="ja-JP" altLang="en-US" sz="500" dirty="0">
                <a:latin typeface="Marion Regular"/>
                <a:cs typeface="Marion Regular"/>
              </a:endParaRPr>
            </a:p>
          </p:txBody>
        </p:sp>
        <p:sp>
          <p:nvSpPr>
            <p:cNvPr id="27" name="テキスト ボックス 26"/>
            <p:cNvSpPr txBox="1"/>
            <p:nvPr/>
          </p:nvSpPr>
          <p:spPr>
            <a:xfrm>
              <a:off x="431077" y="5269311"/>
              <a:ext cx="1830513" cy="450833"/>
            </a:xfrm>
            <a:prstGeom prst="rect">
              <a:avLst/>
            </a:prstGeom>
            <a:noFill/>
          </p:spPr>
          <p:txBody>
            <a:bodyPr wrap="square" rtlCol="0">
              <a:spAutoFit/>
            </a:bodyPr>
            <a:lstStyle/>
            <a:p>
              <a:endParaRPr kumimoji="1" lang="ja-JP" altLang="en-US" sz="500" dirty="0">
                <a:latin typeface="Marion Regular"/>
                <a:cs typeface="Marion Regular"/>
              </a:endParaRPr>
            </a:p>
          </p:txBody>
        </p:sp>
        <p:sp>
          <p:nvSpPr>
            <p:cNvPr id="28" name="テキスト ボックス 27"/>
            <p:cNvSpPr txBox="1"/>
            <p:nvPr/>
          </p:nvSpPr>
          <p:spPr>
            <a:xfrm>
              <a:off x="6270882" y="628790"/>
              <a:ext cx="1533059" cy="450833"/>
            </a:xfrm>
            <a:prstGeom prst="rect">
              <a:avLst/>
            </a:prstGeom>
            <a:noFill/>
          </p:spPr>
          <p:txBody>
            <a:bodyPr wrap="square" rtlCol="0">
              <a:spAutoFit/>
            </a:bodyPr>
            <a:lstStyle/>
            <a:p>
              <a:endParaRPr kumimoji="1" lang="ja-JP" altLang="en-US" sz="500" dirty="0">
                <a:latin typeface="ＭＳ 明朝"/>
                <a:ea typeface="ＭＳ 明朝"/>
                <a:cs typeface="ＭＳ 明朝"/>
              </a:endParaRPr>
            </a:p>
          </p:txBody>
        </p:sp>
        <p:cxnSp>
          <p:nvCxnSpPr>
            <p:cNvPr id="29" name="直線矢印コネクタ 28"/>
            <p:cNvCxnSpPr>
              <a:stCxn id="6" idx="2"/>
              <a:endCxn id="10" idx="0"/>
            </p:cNvCxnSpPr>
            <p:nvPr/>
          </p:nvCxnSpPr>
          <p:spPr>
            <a:xfrm>
              <a:off x="1338565" y="2357035"/>
              <a:ext cx="0" cy="749352"/>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0" name="直線コネクタ 29"/>
            <p:cNvCxnSpPr>
              <a:stCxn id="8" idx="3"/>
            </p:cNvCxnSpPr>
            <p:nvPr/>
          </p:nvCxnSpPr>
          <p:spPr>
            <a:xfrm>
              <a:off x="4682928" y="1907688"/>
              <a:ext cx="1071757" cy="0"/>
            </a:xfrm>
            <a:prstGeom prst="line">
              <a:avLst/>
            </a:prstGeom>
            <a:ln w="12700">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31" name="直線矢印コネクタ 30"/>
            <p:cNvCxnSpPr>
              <a:endCxn id="12" idx="0"/>
            </p:cNvCxnSpPr>
            <p:nvPr/>
          </p:nvCxnSpPr>
          <p:spPr>
            <a:xfrm>
              <a:off x="5746914" y="1907688"/>
              <a:ext cx="7771" cy="1135862"/>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2" name="直線コネクタ 31"/>
            <p:cNvCxnSpPr>
              <a:stCxn id="12" idx="1"/>
            </p:cNvCxnSpPr>
            <p:nvPr/>
          </p:nvCxnSpPr>
          <p:spPr>
            <a:xfrm flipH="1">
              <a:off x="3043234" y="3592762"/>
              <a:ext cx="1990685" cy="0"/>
            </a:xfrm>
            <a:prstGeom prst="line">
              <a:avLst/>
            </a:prstGeom>
            <a:ln w="12700">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33" name="直線コネクタ 32"/>
            <p:cNvCxnSpPr/>
            <p:nvPr/>
          </p:nvCxnSpPr>
          <p:spPr>
            <a:xfrm flipV="1">
              <a:off x="3043233" y="2199294"/>
              <a:ext cx="0" cy="1393468"/>
            </a:xfrm>
            <a:prstGeom prst="line">
              <a:avLst/>
            </a:prstGeom>
            <a:ln w="12700">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34" name="直線矢印コネクタ 33"/>
            <p:cNvCxnSpPr/>
            <p:nvPr/>
          </p:nvCxnSpPr>
          <p:spPr>
            <a:xfrm flipH="1">
              <a:off x="2059331" y="2199294"/>
              <a:ext cx="983903" cy="0"/>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5" name="テキスト ボックス 34"/>
            <p:cNvSpPr txBox="1"/>
            <p:nvPr/>
          </p:nvSpPr>
          <p:spPr>
            <a:xfrm>
              <a:off x="1189834" y="2414629"/>
              <a:ext cx="1063988" cy="655757"/>
            </a:xfrm>
            <a:prstGeom prst="rect">
              <a:avLst/>
            </a:prstGeom>
            <a:noFill/>
          </p:spPr>
          <p:txBody>
            <a:bodyPr wrap="square" rtlCol="0">
              <a:spAutoFit/>
            </a:bodyPr>
            <a:lstStyle/>
            <a:p>
              <a:pPr algn="ctr"/>
              <a:r>
                <a:rPr kumimoji="1" lang="en-US" altLang="ja-JP" sz="500" dirty="0" smtClean="0"/>
                <a:t> </a:t>
              </a:r>
              <a:r>
                <a:rPr kumimoji="1" lang="en-US" altLang="ja-JP" sz="500" dirty="0" err="1" smtClean="0">
                  <a:latin typeface="Marion Regular"/>
                  <a:cs typeface="Marion Regular"/>
                </a:rPr>
                <a:t>Clight</a:t>
              </a:r>
              <a:r>
                <a:rPr kumimoji="1" lang="en-US" altLang="ja-JP" sz="500" dirty="0" smtClean="0">
                  <a:latin typeface="Marion Regular"/>
                  <a:cs typeface="Marion Regular"/>
                </a:rPr>
                <a:t> AST</a:t>
              </a:r>
              <a:endParaRPr kumimoji="1" lang="ja-JP" altLang="en-US" sz="500" dirty="0">
                <a:latin typeface="Marion Regular"/>
                <a:cs typeface="Marion Regular"/>
              </a:endParaRPr>
            </a:p>
          </p:txBody>
        </p:sp>
      </p:grpSp>
      <p:sp>
        <p:nvSpPr>
          <p:cNvPr id="36" name="円形吹き出し 35"/>
          <p:cNvSpPr/>
          <p:nvPr/>
        </p:nvSpPr>
        <p:spPr>
          <a:xfrm>
            <a:off x="1434583" y="4480007"/>
            <a:ext cx="4185825" cy="1669672"/>
          </a:xfrm>
          <a:prstGeom prst="wedgeEllipseCallout">
            <a:avLst>
              <a:gd name="adj1" fmla="val -24766"/>
              <a:gd name="adj2" fmla="val -66373"/>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テキスト ボックス 36"/>
          <p:cNvSpPr txBox="1"/>
          <p:nvPr/>
        </p:nvSpPr>
        <p:spPr>
          <a:xfrm>
            <a:off x="1434583" y="5105187"/>
            <a:ext cx="5375905" cy="461665"/>
          </a:xfrm>
          <a:prstGeom prst="rect">
            <a:avLst/>
          </a:prstGeom>
          <a:noFill/>
        </p:spPr>
        <p:txBody>
          <a:bodyPr wrap="square" rtlCol="0">
            <a:spAutoFit/>
          </a:bodyPr>
          <a:lstStyle/>
          <a:p>
            <a:r>
              <a:rPr lang="en-US" altLang="en-US" sz="2400" smtClean="0"/>
              <a:t>充足不能な制約式の部分集合</a:t>
            </a:r>
            <a:endParaRPr kumimoji="1" lang="ja-JP" altLang="en-US" sz="2400"/>
          </a:p>
        </p:txBody>
      </p:sp>
    </p:spTree>
    <p:extLst>
      <p:ext uri="{BB962C8B-B14F-4D97-AF65-F5344CB8AC3E}">
        <p14:creationId xmlns:p14="http://schemas.microsoft.com/office/powerpoint/2010/main" val="1240961724"/>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目次</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solidFill>
                  <a:schemeClr val="bg1">
                    <a:lumMod val="65000"/>
                  </a:schemeClr>
                </a:solidFill>
              </a:rPr>
              <a:t>型システムの拡張</a:t>
            </a:r>
            <a:endParaRPr kumimoji="1" lang="en-US" altLang="ja-JP" smtClean="0">
              <a:solidFill>
                <a:schemeClr val="bg1">
                  <a:lumMod val="65000"/>
                </a:schemeClr>
              </a:solidFill>
            </a:endParaRPr>
          </a:p>
          <a:p>
            <a:endParaRPr lang="en-US" altLang="ja-JP"/>
          </a:p>
          <a:p>
            <a:r>
              <a:rPr kumimoji="1" lang="ja-JP" altLang="en-US" smtClean="0">
                <a:solidFill>
                  <a:srgbClr val="A6A6A6"/>
                </a:solidFill>
              </a:rPr>
              <a:t>検証器の実装</a:t>
            </a:r>
            <a:endParaRPr kumimoji="1" lang="en-US" altLang="ja-JP" smtClean="0">
              <a:solidFill>
                <a:srgbClr val="A6A6A6"/>
              </a:solidFill>
            </a:endParaRPr>
          </a:p>
          <a:p>
            <a:endParaRPr lang="en-US" altLang="ja-JP" smtClean="0"/>
          </a:p>
          <a:p>
            <a:r>
              <a:rPr lang="ja-JP" altLang="en-US" smtClean="0"/>
              <a:t>予備実験</a:t>
            </a:r>
            <a:endParaRPr lang="en-US" altLang="ja-JP"/>
          </a:p>
        </p:txBody>
      </p:sp>
    </p:spTree>
    <p:extLst>
      <p:ext uri="{BB962C8B-B14F-4D97-AF65-F5344CB8AC3E}">
        <p14:creationId xmlns:p14="http://schemas.microsoft.com/office/powerpoint/2010/main" val="3042090972"/>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予備実験</a:t>
            </a:r>
            <a:endParaRPr kumimoji="1" lang="ja-JP" altLang="en-US"/>
          </a:p>
        </p:txBody>
      </p:sp>
      <p:sp>
        <p:nvSpPr>
          <p:cNvPr id="3" name="コンテンツ プレースホルダー 2"/>
          <p:cNvSpPr>
            <a:spLocks noGrp="1"/>
          </p:cNvSpPr>
          <p:nvPr>
            <p:ph idx="1"/>
          </p:nvPr>
        </p:nvSpPr>
        <p:spPr/>
        <p:txBody>
          <a:bodyPr/>
          <a:lstStyle/>
          <a:p>
            <a:pPr marL="0" indent="0">
              <a:buNone/>
            </a:pPr>
            <a:r>
              <a:rPr kumimoji="1" lang="ja-JP" altLang="en-US" sz="2800" smtClean="0"/>
              <a:t>再帰を含む構造体や相互再帰関数を使用しているプログラムを，</a:t>
            </a:r>
            <a:r>
              <a:rPr kumimoji="1" lang="en-US" altLang="ja-JP" sz="2800" smtClean="0"/>
              <a:t>free </a:t>
            </a:r>
            <a:r>
              <a:rPr kumimoji="1" lang="ja-JP" altLang="en-US" sz="2800" smtClean="0"/>
              <a:t>を消すなどしてメモリリークが起きるように書き換えた．</a:t>
            </a:r>
            <a:endParaRPr kumimoji="1" lang="en-US" altLang="ja-JP" sz="2800" smtClean="0"/>
          </a:p>
          <a:p>
            <a:pPr marL="0" indent="0">
              <a:buNone/>
            </a:pPr>
            <a:endParaRPr lang="en-US" altLang="ja-JP" sz="2800"/>
          </a:p>
          <a:p>
            <a:pPr marL="0" indent="0">
              <a:buNone/>
            </a:pPr>
            <a:r>
              <a:rPr kumimoji="1" lang="ja-JP" altLang="en-US" sz="2800" smtClean="0"/>
              <a:t>それらのプログラムに対して，検証器が</a:t>
            </a:r>
            <a:r>
              <a:rPr lang="ja-JP" altLang="en-US" sz="2800" smtClean="0"/>
              <a:t>正しくメモリリークを検出できることを確かめた．</a:t>
            </a:r>
            <a:endParaRPr kumimoji="1" lang="en-US" altLang="ja-JP" sz="2800" smtClean="0"/>
          </a:p>
          <a:p>
            <a:pPr marL="0" indent="0">
              <a:buNone/>
            </a:pPr>
            <a:endParaRPr lang="en-US" altLang="ja-JP"/>
          </a:p>
          <a:p>
            <a:pPr marL="0" indent="0">
              <a:buNone/>
            </a:pPr>
            <a:endParaRPr kumimoji="1" lang="en-US" altLang="ja-JP" smtClean="0"/>
          </a:p>
          <a:p>
            <a:pPr marL="0" indent="0">
              <a:buNone/>
            </a:pPr>
            <a:endParaRPr kumimoji="1" lang="ja-JP" altLang="en-US"/>
          </a:p>
        </p:txBody>
      </p:sp>
    </p:spTree>
    <p:extLst>
      <p:ext uri="{BB962C8B-B14F-4D97-AF65-F5344CB8AC3E}">
        <p14:creationId xmlns:p14="http://schemas.microsoft.com/office/powerpoint/2010/main" val="3697421355"/>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型エラーが起きる例</a:t>
            </a:r>
            <a:endParaRPr kumimoji="1" lang="ja-JP" altLang="en-US"/>
          </a:p>
        </p:txBody>
      </p:sp>
      <p:sp>
        <p:nvSpPr>
          <p:cNvPr id="3" name="コンテンツ プレースホルダー 2"/>
          <p:cNvSpPr>
            <a:spLocks noGrp="1"/>
          </p:cNvSpPr>
          <p:nvPr>
            <p:ph idx="1"/>
          </p:nvPr>
        </p:nvSpPr>
        <p:spPr>
          <a:xfrm>
            <a:off x="238811" y="955290"/>
            <a:ext cx="4394188" cy="5902710"/>
          </a:xfrm>
        </p:spPr>
        <p:txBody>
          <a:bodyPr>
            <a:noAutofit/>
          </a:bodyPr>
          <a:lstStyle/>
          <a:p>
            <a:pPr marL="0" indent="0">
              <a:lnSpc>
                <a:spcPct val="90000"/>
              </a:lnSpc>
              <a:buNone/>
            </a:pPr>
            <a:r>
              <a:rPr lang="en-US" altLang="ja-JP" sz="2000" smtClean="0">
                <a:latin typeface="Consolas"/>
                <a:cs typeface="Consolas"/>
              </a:rPr>
              <a:t>int main () {                     </a:t>
            </a:r>
          </a:p>
          <a:p>
            <a:pPr marL="0" indent="0">
              <a:lnSpc>
                <a:spcPct val="90000"/>
              </a:lnSpc>
              <a:buNone/>
            </a:pPr>
            <a:r>
              <a:rPr lang="en-US" altLang="ja-JP" sz="2000" smtClean="0">
                <a:latin typeface="Consolas"/>
                <a:cs typeface="Consolas"/>
              </a:rPr>
              <a:t>  int *p;                         </a:t>
            </a:r>
            <a:endParaRPr lang="en-US" altLang="ja-JP" sz="2000" baseline="-25000" smtClean="0">
              <a:latin typeface="Consolas"/>
              <a:cs typeface="Consolas"/>
            </a:endParaRPr>
          </a:p>
          <a:p>
            <a:pPr marL="0" indent="0">
              <a:lnSpc>
                <a:spcPct val="90000"/>
              </a:lnSpc>
              <a:buNone/>
            </a:pPr>
            <a:r>
              <a:rPr lang="en-US" altLang="ja-JP" sz="2000">
                <a:latin typeface="Consolas"/>
                <a:cs typeface="Consolas"/>
              </a:rPr>
              <a:t> </a:t>
            </a:r>
            <a:r>
              <a:rPr lang="en-US" altLang="ja-JP" sz="2000" smtClean="0">
                <a:latin typeface="Consolas"/>
                <a:cs typeface="Consolas"/>
              </a:rPr>
              <a:t> </a:t>
            </a:r>
            <a:r>
              <a:rPr lang="en-US" altLang="ja-JP" sz="2000" smtClean="0">
                <a:solidFill>
                  <a:srgbClr val="000000"/>
                </a:solidFill>
                <a:latin typeface="Consolas"/>
                <a:cs typeface="Consolas"/>
              </a:rPr>
              <a:t>while (1) {</a:t>
            </a:r>
          </a:p>
          <a:p>
            <a:pPr marL="0" indent="0">
              <a:lnSpc>
                <a:spcPct val="90000"/>
              </a:lnSpc>
              <a:buNone/>
            </a:pPr>
            <a:r>
              <a:rPr lang="en-US" altLang="ja-JP" sz="2000">
                <a:latin typeface="Consolas"/>
                <a:cs typeface="Consolas"/>
              </a:rPr>
              <a:t> </a:t>
            </a:r>
            <a:r>
              <a:rPr lang="en-US" altLang="ja-JP" sz="2000" smtClean="0">
                <a:latin typeface="Consolas"/>
                <a:cs typeface="Consolas"/>
              </a:rPr>
              <a:t>  </a:t>
            </a:r>
            <a:r>
              <a:rPr lang="en-US" altLang="ja-JP" sz="2000" smtClean="0">
                <a:solidFill>
                  <a:srgbClr val="FF0000"/>
                </a:solidFill>
                <a:latin typeface="Consolas"/>
                <a:cs typeface="Consolas"/>
              </a:rPr>
              <a:t> </a:t>
            </a:r>
            <a:r>
              <a:rPr lang="en-US" altLang="ja-JP" sz="2000" smtClean="0">
                <a:solidFill>
                  <a:srgbClr val="000000"/>
                </a:solidFill>
                <a:latin typeface="Consolas"/>
                <a:cs typeface="Consolas"/>
              </a:rPr>
              <a:t>p = malloc(sizeof(int));      </a:t>
            </a:r>
          </a:p>
          <a:p>
            <a:pPr marL="0" indent="0">
              <a:lnSpc>
                <a:spcPct val="90000"/>
              </a:lnSpc>
              <a:buNone/>
            </a:pPr>
            <a:r>
              <a:rPr lang="en-US" altLang="ja-JP" sz="2000" smtClean="0">
                <a:latin typeface="Consolas"/>
                <a:cs typeface="Consolas"/>
              </a:rPr>
              <a:t>    if (…) {</a:t>
            </a:r>
          </a:p>
          <a:p>
            <a:pPr marL="0" indent="0">
              <a:lnSpc>
                <a:spcPct val="90000"/>
              </a:lnSpc>
              <a:buNone/>
            </a:pPr>
            <a:endParaRPr lang="en-US" altLang="ja-JP" sz="2000" smtClean="0">
              <a:latin typeface="Consolas"/>
              <a:cs typeface="Consolas"/>
            </a:endParaRPr>
          </a:p>
          <a:p>
            <a:pPr marL="0" indent="0">
              <a:lnSpc>
                <a:spcPct val="90000"/>
              </a:lnSpc>
              <a:buNone/>
            </a:pPr>
            <a:r>
              <a:rPr lang="en-US" altLang="ja-JP" sz="2000" smtClean="0">
                <a:latin typeface="Consolas"/>
                <a:cs typeface="Consolas"/>
              </a:rPr>
              <a:t>      break; </a:t>
            </a:r>
          </a:p>
          <a:p>
            <a:pPr marL="0" indent="0">
              <a:lnSpc>
                <a:spcPct val="90000"/>
              </a:lnSpc>
              <a:buNone/>
            </a:pPr>
            <a:r>
              <a:rPr lang="en-US" altLang="ja-JP" sz="2000">
                <a:latin typeface="Consolas"/>
                <a:cs typeface="Consolas"/>
              </a:rPr>
              <a:t> </a:t>
            </a:r>
            <a:r>
              <a:rPr lang="en-US" altLang="ja-JP" sz="2000" smtClean="0">
                <a:latin typeface="Consolas"/>
                <a:cs typeface="Consolas"/>
              </a:rPr>
              <a:t>   }                             </a:t>
            </a:r>
          </a:p>
          <a:p>
            <a:pPr marL="0" indent="0">
              <a:lnSpc>
                <a:spcPct val="90000"/>
              </a:lnSpc>
              <a:buNone/>
            </a:pPr>
            <a:r>
              <a:rPr lang="en-US" altLang="ja-JP" sz="2000" smtClean="0">
                <a:latin typeface="Consolas"/>
                <a:cs typeface="Consolas"/>
              </a:rPr>
              <a:t>    free(p);</a:t>
            </a:r>
          </a:p>
          <a:p>
            <a:pPr marL="0" indent="0">
              <a:lnSpc>
                <a:spcPct val="90000"/>
              </a:lnSpc>
              <a:buNone/>
            </a:pPr>
            <a:endParaRPr lang="en-US" altLang="ja-JP" sz="2000">
              <a:latin typeface="Consolas"/>
              <a:cs typeface="Consolas"/>
            </a:endParaRPr>
          </a:p>
          <a:p>
            <a:pPr marL="0" indent="0">
              <a:lnSpc>
                <a:spcPct val="90000"/>
              </a:lnSpc>
              <a:buNone/>
            </a:pPr>
            <a:endParaRPr lang="en-US" altLang="ja-JP" sz="2000" smtClean="0">
              <a:latin typeface="Consolas"/>
              <a:cs typeface="Consolas"/>
            </a:endParaRPr>
          </a:p>
          <a:p>
            <a:pPr marL="0" indent="0">
              <a:lnSpc>
                <a:spcPct val="90000"/>
              </a:lnSpc>
              <a:buNone/>
            </a:pPr>
            <a:r>
              <a:rPr lang="en-US" altLang="ja-JP" sz="2000" smtClean="0">
                <a:latin typeface="Consolas"/>
                <a:cs typeface="Consolas"/>
              </a:rPr>
              <a:t>  </a:t>
            </a:r>
            <a:r>
              <a:rPr lang="en-US" altLang="ja-JP" sz="2000" smtClean="0">
                <a:solidFill>
                  <a:srgbClr val="000000"/>
                </a:solidFill>
                <a:latin typeface="Consolas"/>
                <a:cs typeface="Consolas"/>
              </a:rPr>
              <a:t>} </a:t>
            </a:r>
            <a:r>
              <a:rPr lang="en-US" altLang="ja-JP" sz="2000" smtClean="0">
                <a:latin typeface="Consolas"/>
                <a:cs typeface="Consolas"/>
              </a:rPr>
              <a:t>                              </a:t>
            </a:r>
          </a:p>
          <a:p>
            <a:pPr marL="0" indent="0">
              <a:lnSpc>
                <a:spcPct val="90000"/>
              </a:lnSpc>
              <a:buNone/>
            </a:pPr>
            <a:r>
              <a:rPr lang="en-US" altLang="ja-JP" sz="2000" smtClean="0">
                <a:latin typeface="Consolas"/>
                <a:cs typeface="Consolas"/>
              </a:rPr>
              <a:t>  </a:t>
            </a:r>
            <a:r>
              <a:rPr lang="en-US" altLang="ja-JP" sz="2000" smtClean="0">
                <a:solidFill>
                  <a:srgbClr val="FF0000"/>
                </a:solidFill>
                <a:latin typeface="Consolas"/>
                <a:cs typeface="Consolas"/>
              </a:rPr>
              <a:t>// free(p); </a:t>
            </a:r>
          </a:p>
          <a:p>
            <a:pPr marL="0" indent="0">
              <a:lnSpc>
                <a:spcPct val="90000"/>
              </a:lnSpc>
              <a:buNone/>
            </a:pPr>
            <a:r>
              <a:rPr lang="en-US" altLang="ja-JP" sz="2000">
                <a:latin typeface="Consolas"/>
                <a:cs typeface="Consolas"/>
              </a:rPr>
              <a:t> </a:t>
            </a:r>
            <a:r>
              <a:rPr lang="en-US" altLang="ja-JP" sz="2000" smtClean="0">
                <a:latin typeface="Consolas"/>
                <a:cs typeface="Consolas"/>
              </a:rPr>
              <a:t> </a:t>
            </a:r>
          </a:p>
          <a:p>
            <a:pPr marL="0" indent="0">
              <a:lnSpc>
                <a:spcPct val="90000"/>
              </a:lnSpc>
              <a:buNone/>
            </a:pPr>
            <a:r>
              <a:rPr lang="en-US" altLang="ja-JP" sz="2000">
                <a:latin typeface="Consolas"/>
                <a:cs typeface="Consolas"/>
              </a:rPr>
              <a:t> </a:t>
            </a:r>
            <a:r>
              <a:rPr lang="en-US" altLang="ja-JP" sz="2000" smtClean="0">
                <a:latin typeface="Consolas"/>
                <a:cs typeface="Consolas"/>
              </a:rPr>
              <a:t> return 0;</a:t>
            </a:r>
          </a:p>
          <a:p>
            <a:pPr marL="0" indent="0">
              <a:lnSpc>
                <a:spcPct val="90000"/>
              </a:lnSpc>
              <a:buNone/>
            </a:pPr>
            <a:r>
              <a:rPr lang="en-US" altLang="ja-JP" sz="2000" smtClean="0">
                <a:latin typeface="Consolas"/>
                <a:cs typeface="Consolas"/>
              </a:rPr>
              <a:t>}</a:t>
            </a:r>
          </a:p>
        </p:txBody>
      </p:sp>
      <p:sp>
        <p:nvSpPr>
          <p:cNvPr id="18" name="線吹き出し 1 (枠付き) 17"/>
          <p:cNvSpPr/>
          <p:nvPr/>
        </p:nvSpPr>
        <p:spPr>
          <a:xfrm>
            <a:off x="4349121" y="1342652"/>
            <a:ext cx="2118264" cy="531508"/>
          </a:xfrm>
          <a:prstGeom prst="borderCallout1">
            <a:avLst>
              <a:gd name="adj1" fmla="val 54956"/>
              <a:gd name="adj2" fmla="val 719"/>
              <a:gd name="adj3" fmla="val 55375"/>
              <a:gd name="adj4" fmla="val -184248"/>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chemeClr val="tx1"/>
                </a:solidFill>
                <a:latin typeface="Consolas"/>
                <a:cs typeface="Consolas"/>
              </a:rPr>
              <a:t>p:int ref</a:t>
            </a:r>
            <a:r>
              <a:rPr lang="en-US" altLang="ja-JP" sz="2000" baseline="-25000" smtClean="0">
                <a:solidFill>
                  <a:schemeClr val="tx1"/>
                </a:solidFill>
                <a:latin typeface="Consolas"/>
                <a:cs typeface="Consolas"/>
              </a:rPr>
              <a:t>f0</a:t>
            </a:r>
            <a:endParaRPr kumimoji="1" lang="ja-JP" altLang="en-US" sz="2000" baseline="-25000">
              <a:solidFill>
                <a:schemeClr val="tx1"/>
              </a:solidFill>
              <a:latin typeface="Consolas"/>
              <a:cs typeface="Consolas"/>
            </a:endParaRPr>
          </a:p>
        </p:txBody>
      </p:sp>
      <p:sp>
        <p:nvSpPr>
          <p:cNvPr id="5" name="線吹き出し 1 (枠付き) 4"/>
          <p:cNvSpPr/>
          <p:nvPr/>
        </p:nvSpPr>
        <p:spPr>
          <a:xfrm>
            <a:off x="4349121" y="4738583"/>
            <a:ext cx="2118264" cy="531508"/>
          </a:xfrm>
          <a:prstGeom prst="borderCallout1">
            <a:avLst>
              <a:gd name="adj1" fmla="val 54956"/>
              <a:gd name="adj2" fmla="val 719"/>
              <a:gd name="adj3" fmla="val 50950"/>
              <a:gd name="adj4" fmla="val -18591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chemeClr val="tx1"/>
                </a:solidFill>
                <a:latin typeface="Consolas"/>
                <a:cs typeface="Consolas"/>
              </a:rPr>
              <a:t>p:int ref</a:t>
            </a:r>
            <a:r>
              <a:rPr lang="en-US" altLang="ja-JP" sz="2000" baseline="-25000" smtClean="0">
                <a:solidFill>
                  <a:schemeClr val="tx1"/>
                </a:solidFill>
                <a:latin typeface="Consolas"/>
                <a:cs typeface="Consolas"/>
              </a:rPr>
              <a:t>f5</a:t>
            </a:r>
            <a:endParaRPr kumimoji="1" lang="ja-JP" altLang="en-US" sz="2000" baseline="-25000">
              <a:solidFill>
                <a:schemeClr val="tx1"/>
              </a:solidFill>
              <a:latin typeface="Consolas"/>
              <a:cs typeface="Consolas"/>
            </a:endParaRPr>
          </a:p>
        </p:txBody>
      </p:sp>
      <p:sp>
        <p:nvSpPr>
          <p:cNvPr id="6" name="線吹き出し 1 (枠付き) 5"/>
          <p:cNvSpPr/>
          <p:nvPr/>
        </p:nvSpPr>
        <p:spPr>
          <a:xfrm>
            <a:off x="4349121" y="5436851"/>
            <a:ext cx="2118264" cy="531508"/>
          </a:xfrm>
          <a:prstGeom prst="borderCallout1">
            <a:avLst>
              <a:gd name="adj1" fmla="val 54956"/>
              <a:gd name="adj2" fmla="val 719"/>
              <a:gd name="adj3" fmla="val 50950"/>
              <a:gd name="adj4" fmla="val -18591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chemeClr val="tx1"/>
                </a:solidFill>
                <a:latin typeface="Consolas"/>
                <a:cs typeface="Consolas"/>
              </a:rPr>
              <a:t>p:int ref</a:t>
            </a:r>
            <a:r>
              <a:rPr lang="en-US" altLang="ja-JP" sz="2000" baseline="-25000" smtClean="0">
                <a:solidFill>
                  <a:schemeClr val="tx1"/>
                </a:solidFill>
                <a:latin typeface="Consolas"/>
                <a:cs typeface="Consolas"/>
              </a:rPr>
              <a:t>f6</a:t>
            </a:r>
            <a:endParaRPr kumimoji="1" lang="ja-JP" altLang="en-US" sz="2000" baseline="-25000">
              <a:solidFill>
                <a:schemeClr val="tx1"/>
              </a:solidFill>
              <a:latin typeface="Consolas"/>
              <a:cs typeface="Consolas"/>
            </a:endParaRPr>
          </a:p>
        </p:txBody>
      </p:sp>
      <p:sp>
        <p:nvSpPr>
          <p:cNvPr id="7" name="線吹き出し 1 (枠付き) 6"/>
          <p:cNvSpPr/>
          <p:nvPr/>
        </p:nvSpPr>
        <p:spPr>
          <a:xfrm>
            <a:off x="4349121" y="2044390"/>
            <a:ext cx="2118264" cy="531508"/>
          </a:xfrm>
          <a:prstGeom prst="borderCallout1">
            <a:avLst>
              <a:gd name="adj1" fmla="val 54956"/>
              <a:gd name="adj2" fmla="val 719"/>
              <a:gd name="adj3" fmla="val 50950"/>
              <a:gd name="adj4" fmla="val -18591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chemeClr val="tx1"/>
                </a:solidFill>
                <a:latin typeface="Consolas"/>
                <a:cs typeface="Consolas"/>
              </a:rPr>
              <a:t>p:int ref</a:t>
            </a:r>
            <a:r>
              <a:rPr lang="en-US" altLang="ja-JP" sz="2000" baseline="-25000" smtClean="0">
                <a:solidFill>
                  <a:schemeClr val="tx1"/>
                </a:solidFill>
                <a:latin typeface="Consolas"/>
                <a:cs typeface="Consolas"/>
              </a:rPr>
              <a:t>f1</a:t>
            </a:r>
            <a:endParaRPr kumimoji="1" lang="ja-JP" altLang="en-US" sz="2000" baseline="-25000">
              <a:solidFill>
                <a:schemeClr val="tx1"/>
              </a:solidFill>
              <a:latin typeface="Consolas"/>
              <a:cs typeface="Consolas"/>
            </a:endParaRPr>
          </a:p>
        </p:txBody>
      </p:sp>
      <p:sp>
        <p:nvSpPr>
          <p:cNvPr id="8" name="線吹き出し 1 (枠付き) 7"/>
          <p:cNvSpPr/>
          <p:nvPr/>
        </p:nvSpPr>
        <p:spPr>
          <a:xfrm>
            <a:off x="4360880" y="2673031"/>
            <a:ext cx="2118264" cy="531508"/>
          </a:xfrm>
          <a:prstGeom prst="borderCallout1">
            <a:avLst>
              <a:gd name="adj1" fmla="val 54956"/>
              <a:gd name="adj2" fmla="val 719"/>
              <a:gd name="adj3" fmla="val 50950"/>
              <a:gd name="adj4" fmla="val -18591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chemeClr val="tx1"/>
                </a:solidFill>
                <a:latin typeface="Consolas"/>
                <a:cs typeface="Consolas"/>
              </a:rPr>
              <a:t>p:int ref</a:t>
            </a:r>
            <a:r>
              <a:rPr lang="en-US" altLang="ja-JP" sz="2000" baseline="-25000" smtClean="0">
                <a:solidFill>
                  <a:schemeClr val="tx1"/>
                </a:solidFill>
                <a:latin typeface="Consolas"/>
                <a:cs typeface="Consolas"/>
              </a:rPr>
              <a:t>f2</a:t>
            </a:r>
            <a:endParaRPr kumimoji="1" lang="ja-JP" altLang="en-US" sz="2000" baseline="-25000">
              <a:solidFill>
                <a:schemeClr val="tx1"/>
              </a:solidFill>
              <a:latin typeface="Consolas"/>
              <a:cs typeface="Consolas"/>
            </a:endParaRPr>
          </a:p>
        </p:txBody>
      </p:sp>
      <p:sp>
        <p:nvSpPr>
          <p:cNvPr id="4" name="正方形/長方形 3"/>
          <p:cNvSpPr/>
          <p:nvPr/>
        </p:nvSpPr>
        <p:spPr>
          <a:xfrm>
            <a:off x="6581371" y="2044390"/>
            <a:ext cx="2424715" cy="531508"/>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chemeClr val="tx1"/>
                </a:solidFill>
                <a:latin typeface="Consolas"/>
                <a:cs typeface="Consolas"/>
              </a:rPr>
              <a:t>Γ</a:t>
            </a:r>
            <a:r>
              <a:rPr lang="en-US" altLang="ja-JP" sz="2000" baseline="-25000" smtClean="0">
                <a:solidFill>
                  <a:schemeClr val="tx1"/>
                </a:solidFill>
                <a:latin typeface="Consolas"/>
                <a:cs typeface="Consolas"/>
              </a:rPr>
              <a:t>B </a:t>
            </a:r>
            <a:r>
              <a:rPr lang="en-US" altLang="ja-JP" sz="2000" smtClean="0">
                <a:solidFill>
                  <a:schemeClr val="tx1"/>
                </a:solidFill>
                <a:latin typeface="Consolas"/>
                <a:cs typeface="Consolas"/>
              </a:rPr>
              <a:t>= p:int ref</a:t>
            </a:r>
            <a:r>
              <a:rPr lang="en-US" altLang="ja-JP" sz="2000" baseline="-25000" smtClean="0">
                <a:solidFill>
                  <a:schemeClr val="tx1"/>
                </a:solidFill>
                <a:latin typeface="Consolas"/>
                <a:cs typeface="Consolas"/>
              </a:rPr>
              <a:t>f5</a:t>
            </a:r>
            <a:endParaRPr kumimoji="1" lang="ja-JP" altLang="en-US" sz="2000" baseline="-25000">
              <a:solidFill>
                <a:schemeClr val="tx1"/>
              </a:solidFill>
              <a:latin typeface="Consolas"/>
              <a:cs typeface="Consolas"/>
            </a:endParaRPr>
          </a:p>
        </p:txBody>
      </p:sp>
      <p:sp>
        <p:nvSpPr>
          <p:cNvPr id="10" name="正方形/長方形 9"/>
          <p:cNvSpPr/>
          <p:nvPr/>
        </p:nvSpPr>
        <p:spPr>
          <a:xfrm>
            <a:off x="6581371" y="2663460"/>
            <a:ext cx="2424715" cy="531508"/>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chemeClr val="tx1"/>
                </a:solidFill>
                <a:latin typeface="Consolas"/>
                <a:cs typeface="Consolas"/>
              </a:rPr>
              <a:t>Γ</a:t>
            </a:r>
            <a:r>
              <a:rPr lang="en-US" altLang="ja-JP" sz="2000" baseline="-25000" smtClean="0">
                <a:solidFill>
                  <a:schemeClr val="tx1"/>
                </a:solidFill>
                <a:latin typeface="Consolas"/>
                <a:cs typeface="Consolas"/>
              </a:rPr>
              <a:t>B </a:t>
            </a:r>
            <a:r>
              <a:rPr lang="en-US" altLang="ja-JP" sz="2000" smtClean="0">
                <a:solidFill>
                  <a:schemeClr val="tx1"/>
                </a:solidFill>
                <a:latin typeface="Consolas"/>
                <a:cs typeface="Consolas"/>
              </a:rPr>
              <a:t>= p:int ref</a:t>
            </a:r>
            <a:r>
              <a:rPr lang="en-US" altLang="ja-JP" sz="2000" baseline="-25000" smtClean="0">
                <a:solidFill>
                  <a:schemeClr val="tx1"/>
                </a:solidFill>
                <a:latin typeface="Consolas"/>
                <a:cs typeface="Consolas"/>
              </a:rPr>
              <a:t>f5</a:t>
            </a:r>
            <a:endParaRPr kumimoji="1" lang="ja-JP" altLang="en-US" sz="2000" baseline="-25000">
              <a:solidFill>
                <a:schemeClr val="tx1"/>
              </a:solidFill>
              <a:latin typeface="Consolas"/>
              <a:cs typeface="Consolas"/>
            </a:endParaRPr>
          </a:p>
        </p:txBody>
      </p:sp>
      <p:sp>
        <p:nvSpPr>
          <p:cNvPr id="11" name="線吹き出し 1 (枠付き) 10"/>
          <p:cNvSpPr/>
          <p:nvPr/>
        </p:nvSpPr>
        <p:spPr>
          <a:xfrm>
            <a:off x="4360880" y="3382595"/>
            <a:ext cx="2118264" cy="531508"/>
          </a:xfrm>
          <a:prstGeom prst="borderCallout1">
            <a:avLst>
              <a:gd name="adj1" fmla="val 54956"/>
              <a:gd name="adj2" fmla="val 719"/>
              <a:gd name="adj3" fmla="val 50950"/>
              <a:gd name="adj4" fmla="val -18591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chemeClr val="tx1"/>
                </a:solidFill>
                <a:latin typeface="Consolas"/>
                <a:cs typeface="Consolas"/>
              </a:rPr>
              <a:t>p:int ref</a:t>
            </a:r>
            <a:r>
              <a:rPr lang="en-US" altLang="ja-JP" sz="2000" baseline="-25000" smtClean="0">
                <a:solidFill>
                  <a:schemeClr val="tx1"/>
                </a:solidFill>
                <a:latin typeface="Consolas"/>
                <a:cs typeface="Consolas"/>
              </a:rPr>
              <a:t>f3</a:t>
            </a:r>
            <a:endParaRPr kumimoji="1" lang="ja-JP" altLang="en-US" sz="2000" baseline="-25000">
              <a:solidFill>
                <a:schemeClr val="tx1"/>
              </a:solidFill>
              <a:latin typeface="Consolas"/>
              <a:cs typeface="Consolas"/>
            </a:endParaRPr>
          </a:p>
        </p:txBody>
      </p:sp>
      <p:sp>
        <p:nvSpPr>
          <p:cNvPr id="12" name="正方形/長方形 11"/>
          <p:cNvSpPr/>
          <p:nvPr/>
        </p:nvSpPr>
        <p:spPr>
          <a:xfrm>
            <a:off x="6581371" y="3382595"/>
            <a:ext cx="2424715" cy="531508"/>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chemeClr val="tx1"/>
                </a:solidFill>
                <a:latin typeface="Consolas"/>
                <a:cs typeface="Consolas"/>
              </a:rPr>
              <a:t>Γ</a:t>
            </a:r>
            <a:r>
              <a:rPr lang="en-US" altLang="ja-JP" sz="2000" baseline="-25000" smtClean="0">
                <a:solidFill>
                  <a:schemeClr val="tx1"/>
                </a:solidFill>
                <a:latin typeface="Consolas"/>
                <a:cs typeface="Consolas"/>
              </a:rPr>
              <a:t>B </a:t>
            </a:r>
            <a:r>
              <a:rPr lang="en-US" altLang="ja-JP" sz="2000" smtClean="0">
                <a:solidFill>
                  <a:schemeClr val="tx1"/>
                </a:solidFill>
                <a:latin typeface="Consolas"/>
                <a:cs typeface="Consolas"/>
              </a:rPr>
              <a:t>= p:int ref</a:t>
            </a:r>
            <a:r>
              <a:rPr lang="en-US" altLang="ja-JP" sz="2000" baseline="-25000" smtClean="0">
                <a:solidFill>
                  <a:schemeClr val="tx1"/>
                </a:solidFill>
                <a:latin typeface="Consolas"/>
                <a:cs typeface="Consolas"/>
              </a:rPr>
              <a:t>f5</a:t>
            </a:r>
            <a:endParaRPr kumimoji="1" lang="ja-JP" altLang="en-US" sz="2000" baseline="-25000">
              <a:solidFill>
                <a:schemeClr val="tx1"/>
              </a:solidFill>
              <a:latin typeface="Consolas"/>
              <a:cs typeface="Consolas"/>
            </a:endParaRPr>
          </a:p>
        </p:txBody>
      </p:sp>
      <p:sp>
        <p:nvSpPr>
          <p:cNvPr id="13" name="線吹き出し 1 (枠付き) 12"/>
          <p:cNvSpPr/>
          <p:nvPr/>
        </p:nvSpPr>
        <p:spPr>
          <a:xfrm>
            <a:off x="4360880" y="3959970"/>
            <a:ext cx="2118264" cy="531508"/>
          </a:xfrm>
          <a:prstGeom prst="borderCallout1">
            <a:avLst>
              <a:gd name="adj1" fmla="val 54956"/>
              <a:gd name="adj2" fmla="val 719"/>
              <a:gd name="adj3" fmla="val 50950"/>
              <a:gd name="adj4" fmla="val -185914"/>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chemeClr val="tx1"/>
                </a:solidFill>
                <a:latin typeface="Consolas"/>
                <a:cs typeface="Consolas"/>
              </a:rPr>
              <a:t>p:int ref</a:t>
            </a:r>
            <a:r>
              <a:rPr lang="en-US" altLang="ja-JP" sz="2000" baseline="-25000" smtClean="0">
                <a:solidFill>
                  <a:schemeClr val="tx1"/>
                </a:solidFill>
                <a:latin typeface="Consolas"/>
                <a:cs typeface="Consolas"/>
              </a:rPr>
              <a:t>f4</a:t>
            </a:r>
            <a:endParaRPr kumimoji="1" lang="ja-JP" altLang="en-US" sz="2000" baseline="-25000">
              <a:solidFill>
                <a:schemeClr val="tx1"/>
              </a:solidFill>
              <a:latin typeface="Consolas"/>
              <a:cs typeface="Consolas"/>
            </a:endParaRPr>
          </a:p>
        </p:txBody>
      </p:sp>
      <p:sp>
        <p:nvSpPr>
          <p:cNvPr id="14" name="正方形/長方形 13"/>
          <p:cNvSpPr/>
          <p:nvPr/>
        </p:nvSpPr>
        <p:spPr>
          <a:xfrm>
            <a:off x="6581371" y="3959970"/>
            <a:ext cx="2424715" cy="531508"/>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000" smtClean="0">
                <a:solidFill>
                  <a:schemeClr val="tx1"/>
                </a:solidFill>
                <a:latin typeface="Consolas"/>
                <a:cs typeface="Consolas"/>
              </a:rPr>
              <a:t>Γ</a:t>
            </a:r>
            <a:r>
              <a:rPr lang="en-US" altLang="ja-JP" sz="2000" baseline="-25000" smtClean="0">
                <a:solidFill>
                  <a:schemeClr val="tx1"/>
                </a:solidFill>
                <a:latin typeface="Consolas"/>
                <a:cs typeface="Consolas"/>
              </a:rPr>
              <a:t>B </a:t>
            </a:r>
            <a:r>
              <a:rPr lang="en-US" altLang="ja-JP" sz="2000" smtClean="0">
                <a:solidFill>
                  <a:schemeClr val="tx1"/>
                </a:solidFill>
                <a:latin typeface="Consolas"/>
                <a:cs typeface="Consolas"/>
              </a:rPr>
              <a:t>= p:int ref</a:t>
            </a:r>
            <a:r>
              <a:rPr lang="en-US" altLang="ja-JP" sz="2000" baseline="-25000" smtClean="0">
                <a:solidFill>
                  <a:schemeClr val="tx1"/>
                </a:solidFill>
                <a:latin typeface="Consolas"/>
                <a:cs typeface="Consolas"/>
              </a:rPr>
              <a:t>f5</a:t>
            </a:r>
            <a:endParaRPr kumimoji="1" lang="ja-JP" altLang="en-US" sz="2000" baseline="-25000">
              <a:solidFill>
                <a:schemeClr val="tx1"/>
              </a:solidFill>
              <a:latin typeface="Consolas"/>
              <a:cs typeface="Consolas"/>
            </a:endParaRPr>
          </a:p>
        </p:txBody>
      </p:sp>
    </p:spTree>
    <p:extLst>
      <p:ext uri="{BB962C8B-B14F-4D97-AF65-F5344CB8AC3E}">
        <p14:creationId xmlns:p14="http://schemas.microsoft.com/office/powerpoint/2010/main" val="2042755525"/>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予備実験</a:t>
            </a:r>
            <a:endParaRPr kumimoji="1" lang="ja-JP" altLang="en-US"/>
          </a:p>
        </p:txBody>
      </p:sp>
      <p:sp>
        <p:nvSpPr>
          <p:cNvPr id="7" name="テキスト ボックス 6"/>
          <p:cNvSpPr txBox="1"/>
          <p:nvPr/>
        </p:nvSpPr>
        <p:spPr>
          <a:xfrm>
            <a:off x="457200" y="4409344"/>
            <a:ext cx="4113551" cy="1477328"/>
          </a:xfrm>
          <a:prstGeom prst="rect">
            <a:avLst/>
          </a:prstGeom>
          <a:noFill/>
        </p:spPr>
        <p:txBody>
          <a:bodyPr wrap="none" rtlCol="0">
            <a:spAutoFit/>
          </a:bodyPr>
          <a:lstStyle/>
          <a:p>
            <a:r>
              <a:rPr kumimoji="1" lang="en-US" altLang="ja-JP" smtClean="0"/>
              <a:t>LOC: </a:t>
            </a:r>
            <a:r>
              <a:rPr kumimoji="1" lang="ja-JP" altLang="en-US" smtClean="0"/>
              <a:t>プログラムの行数</a:t>
            </a:r>
            <a:endParaRPr lang="en-US" altLang="ja-JP"/>
          </a:p>
          <a:p>
            <a:r>
              <a:rPr kumimoji="1" lang="en-US" altLang="ja-JP" smtClean="0"/>
              <a:t>Time_G: </a:t>
            </a:r>
            <a:r>
              <a:rPr kumimoji="1" lang="ja-JP" altLang="en-US" smtClean="0"/>
              <a:t>制約生成にかかった時間</a:t>
            </a:r>
            <a:r>
              <a:rPr kumimoji="1" lang="en-US" altLang="ja-JP" smtClean="0"/>
              <a:t>(msec) </a:t>
            </a:r>
          </a:p>
          <a:p>
            <a:r>
              <a:rPr lang="en-US" altLang="ja-JP" smtClean="0"/>
              <a:t>Time_R: </a:t>
            </a:r>
            <a:r>
              <a:rPr lang="ja-JP" altLang="en-US" smtClean="0"/>
              <a:t>制約変換にかかった時間</a:t>
            </a:r>
            <a:r>
              <a:rPr lang="en-US" altLang="ja-JP" smtClean="0"/>
              <a:t>(msec)</a:t>
            </a:r>
          </a:p>
          <a:p>
            <a:r>
              <a:rPr lang="en-US" altLang="ja-JP" smtClean="0"/>
              <a:t>Time_S: </a:t>
            </a:r>
            <a:r>
              <a:rPr lang="ja-JP" altLang="en-US" smtClean="0"/>
              <a:t>制約解消にかかった時間</a:t>
            </a:r>
            <a:r>
              <a:rPr lang="en-US" altLang="ja-JP" smtClean="0"/>
              <a:t>(msec)</a:t>
            </a:r>
          </a:p>
          <a:p>
            <a:r>
              <a:rPr lang="en-US" altLang="ja-JP" smtClean="0"/>
              <a:t>Time_T: </a:t>
            </a:r>
            <a:r>
              <a:rPr lang="ja-JP" altLang="en-US" smtClean="0"/>
              <a:t>合計時間</a:t>
            </a:r>
            <a:r>
              <a:rPr lang="en-US" altLang="ja-JP" smtClean="0"/>
              <a:t>(msec)</a:t>
            </a:r>
          </a:p>
        </p:txBody>
      </p:sp>
      <p:graphicFrame>
        <p:nvGraphicFramePr>
          <p:cNvPr id="9" name="表 8"/>
          <p:cNvGraphicFramePr>
            <a:graphicFrameLocks noGrp="1"/>
          </p:cNvGraphicFramePr>
          <p:nvPr>
            <p:extLst>
              <p:ext uri="{D42A27DB-BD31-4B8C-83A1-F6EECF244321}">
                <p14:modId xmlns:p14="http://schemas.microsoft.com/office/powerpoint/2010/main" val="1245908344"/>
              </p:ext>
            </p:extLst>
          </p:nvPr>
        </p:nvGraphicFramePr>
        <p:xfrm>
          <a:off x="304694" y="1203148"/>
          <a:ext cx="8548886" cy="2966720"/>
        </p:xfrm>
        <a:graphic>
          <a:graphicData uri="http://schemas.openxmlformats.org/drawingml/2006/table">
            <a:tbl>
              <a:tblPr firstRow="1">
                <a:tableStyleId>{073A0DAA-6AF3-43AB-8588-CEC1D06C72B9}</a:tableStyleId>
              </a:tblPr>
              <a:tblGrid>
                <a:gridCol w="1441145"/>
                <a:gridCol w="701329"/>
                <a:gridCol w="1719111"/>
                <a:gridCol w="1590819"/>
                <a:gridCol w="1526672"/>
                <a:gridCol w="1569810"/>
              </a:tblGrid>
              <a:tr h="370840">
                <a:tc>
                  <a:txBody>
                    <a:bodyPr/>
                    <a:lstStyle/>
                    <a:p>
                      <a:pPr algn="ctr"/>
                      <a:r>
                        <a:rPr kumimoji="1" lang="en-US" altLang="ja-JP" smtClean="0"/>
                        <a:t>Program</a:t>
                      </a:r>
                      <a:endParaRPr kumimoji="1" lang="ja-JP" altLang="en-US"/>
                    </a:p>
                  </a:txBody>
                  <a:tcPr/>
                </a:tc>
                <a:tc>
                  <a:txBody>
                    <a:bodyPr/>
                    <a:lstStyle/>
                    <a:p>
                      <a:pPr algn="ctr"/>
                      <a:r>
                        <a:rPr kumimoji="1" lang="en-US" altLang="ja-JP" smtClean="0"/>
                        <a:t>LOC</a:t>
                      </a:r>
                      <a:endParaRPr kumimoji="1" lang="ja-JP" altLang="en-US"/>
                    </a:p>
                  </a:txBody>
                  <a:tcPr/>
                </a:tc>
                <a:tc>
                  <a:txBody>
                    <a:bodyPr/>
                    <a:lstStyle/>
                    <a:p>
                      <a:pPr algn="ctr"/>
                      <a:r>
                        <a:rPr kumimoji="1" lang="en-US" altLang="ja-JP" smtClean="0"/>
                        <a:t>Time_G(msec)</a:t>
                      </a:r>
                      <a:endParaRPr kumimoji="1" lang="ja-JP" altLang="en-US"/>
                    </a:p>
                  </a:txBody>
                  <a:tcPr/>
                </a:tc>
                <a:tc>
                  <a:txBody>
                    <a:bodyPr/>
                    <a:lstStyle/>
                    <a:p>
                      <a:pPr algn="ctr"/>
                      <a:r>
                        <a:rPr kumimoji="1" lang="en-US" altLang="ja-JP" smtClean="0"/>
                        <a:t>Time_R(msec)</a:t>
                      </a:r>
                      <a:endParaRPr kumimoji="1" lang="ja-JP" altLang="en-US"/>
                    </a:p>
                  </a:txBody>
                  <a:tcPr/>
                </a:tc>
                <a:tc>
                  <a:txBody>
                    <a:bodyPr/>
                    <a:lstStyle/>
                    <a:p>
                      <a:pPr algn="ctr"/>
                      <a:r>
                        <a:rPr kumimoji="1" lang="en-US" altLang="ja-JP" smtClean="0"/>
                        <a:t>Time_S(msec)</a:t>
                      </a:r>
                      <a:endParaRPr kumimoji="1" lang="ja-JP" altLang="en-US"/>
                    </a:p>
                  </a:txBody>
                  <a:tcPr/>
                </a:tc>
                <a:tc>
                  <a:txBody>
                    <a:bodyPr/>
                    <a:lstStyle/>
                    <a:p>
                      <a:pPr algn="ctr"/>
                      <a:r>
                        <a:rPr kumimoji="1" lang="en-US" altLang="ja-JP" smtClean="0"/>
                        <a:t>Time_T(msec)</a:t>
                      </a:r>
                      <a:endParaRPr kumimoji="1" lang="ja-JP" altLang="en-US"/>
                    </a:p>
                  </a:txBody>
                  <a:tcPr/>
                </a:tc>
              </a:tr>
              <a:tr h="370840">
                <a:tc>
                  <a:txBody>
                    <a:bodyPr/>
                    <a:lstStyle/>
                    <a:p>
                      <a:r>
                        <a:rPr kumimoji="1" lang="en-US" altLang="ja-JP" smtClean="0"/>
                        <a:t>sl_app</a:t>
                      </a:r>
                    </a:p>
                  </a:txBody>
                  <a:tcPr/>
                </a:tc>
                <a:tc>
                  <a:txBody>
                    <a:bodyPr/>
                    <a:lstStyle/>
                    <a:p>
                      <a:pPr algn="r"/>
                      <a:r>
                        <a:rPr kumimoji="1" lang="en-US" altLang="ja-JP" smtClean="0"/>
                        <a:t>55</a:t>
                      </a:r>
                      <a:endParaRPr kumimoji="1" lang="ja-JP" altLang="en-US"/>
                    </a:p>
                  </a:txBody>
                  <a:tcPr/>
                </a:tc>
                <a:tc>
                  <a:txBody>
                    <a:bodyPr/>
                    <a:lstStyle/>
                    <a:p>
                      <a:pPr algn="r"/>
                      <a:r>
                        <a:rPr kumimoji="1" lang="en-US" altLang="ja-JP" smtClean="0"/>
                        <a:t>0.165</a:t>
                      </a:r>
                      <a:endParaRPr kumimoji="1" lang="ja-JP" altLang="en-US"/>
                    </a:p>
                  </a:txBody>
                  <a:tcPr/>
                </a:tc>
                <a:tc>
                  <a:txBody>
                    <a:bodyPr/>
                    <a:lstStyle/>
                    <a:p>
                      <a:pPr algn="r"/>
                      <a:r>
                        <a:rPr kumimoji="1" lang="en-US" altLang="ja-JP" smtClean="0"/>
                        <a:t>0.748</a:t>
                      </a:r>
                      <a:endParaRPr kumimoji="1" lang="ja-JP" altLang="en-US"/>
                    </a:p>
                  </a:txBody>
                  <a:tcPr/>
                </a:tc>
                <a:tc>
                  <a:txBody>
                    <a:bodyPr/>
                    <a:lstStyle/>
                    <a:p>
                      <a:pPr algn="r"/>
                      <a:r>
                        <a:rPr kumimoji="1" lang="en-US" altLang="ja-JP" smtClean="0"/>
                        <a:t>34.0</a:t>
                      </a:r>
                      <a:endParaRPr kumimoji="1" lang="ja-JP" altLang="en-US"/>
                    </a:p>
                  </a:txBody>
                  <a:tcPr/>
                </a:tc>
                <a:tc>
                  <a:txBody>
                    <a:bodyPr/>
                    <a:lstStyle/>
                    <a:p>
                      <a:pPr algn="r"/>
                      <a:r>
                        <a:rPr kumimoji="1" lang="en-US" altLang="ja-JP" smtClean="0"/>
                        <a:t>34.9</a:t>
                      </a:r>
                      <a:endParaRPr kumimoji="1" lang="ja-JP" altLang="en-US"/>
                    </a:p>
                  </a:txBody>
                  <a:tcPr/>
                </a:tc>
              </a:tr>
              <a:tr h="370840">
                <a:tc>
                  <a:txBody>
                    <a:bodyPr/>
                    <a:lstStyle/>
                    <a:p>
                      <a:r>
                        <a:rPr kumimoji="1" lang="en-US" altLang="ja-JP" smtClean="0"/>
                        <a:t>sl_free</a:t>
                      </a:r>
                      <a:endParaRPr kumimoji="1" lang="ja-JP" altLang="en-US"/>
                    </a:p>
                  </a:txBody>
                  <a:tcPr/>
                </a:tc>
                <a:tc>
                  <a:txBody>
                    <a:bodyPr/>
                    <a:lstStyle/>
                    <a:p>
                      <a:pPr algn="r"/>
                      <a:r>
                        <a:rPr kumimoji="1" lang="en-US" altLang="ja-JP" smtClean="0"/>
                        <a:t>44</a:t>
                      </a:r>
                      <a:endParaRPr kumimoji="1" lang="ja-JP" altLang="en-US"/>
                    </a:p>
                  </a:txBody>
                  <a:tcPr/>
                </a:tc>
                <a:tc>
                  <a:txBody>
                    <a:bodyPr/>
                    <a:lstStyle/>
                    <a:p>
                      <a:pPr algn="r"/>
                      <a:r>
                        <a:rPr kumimoji="1" lang="en-US" altLang="ja-JP" smtClean="0"/>
                        <a:t>0.112</a:t>
                      </a:r>
                      <a:endParaRPr kumimoji="1" lang="ja-JP" altLang="en-US"/>
                    </a:p>
                  </a:txBody>
                  <a:tcPr/>
                </a:tc>
                <a:tc>
                  <a:txBody>
                    <a:bodyPr/>
                    <a:lstStyle/>
                    <a:p>
                      <a:pPr algn="r"/>
                      <a:r>
                        <a:rPr kumimoji="1" lang="en-US" altLang="ja-JP" smtClean="0"/>
                        <a:t>0.505</a:t>
                      </a:r>
                      <a:endParaRPr kumimoji="1" lang="ja-JP" altLang="en-US"/>
                    </a:p>
                  </a:txBody>
                  <a:tcPr/>
                </a:tc>
                <a:tc>
                  <a:txBody>
                    <a:bodyPr/>
                    <a:lstStyle/>
                    <a:p>
                      <a:pPr algn="r"/>
                      <a:r>
                        <a:rPr kumimoji="1" lang="en-US" altLang="ja-JP" smtClean="0"/>
                        <a:t>26.5</a:t>
                      </a:r>
                      <a:endParaRPr kumimoji="1" lang="ja-JP" altLang="en-US"/>
                    </a:p>
                  </a:txBody>
                  <a:tcPr/>
                </a:tc>
                <a:tc>
                  <a:txBody>
                    <a:bodyPr/>
                    <a:lstStyle/>
                    <a:p>
                      <a:pPr algn="r"/>
                      <a:r>
                        <a:rPr kumimoji="1" lang="en-US" altLang="ja-JP" smtClean="0"/>
                        <a:t>27.1</a:t>
                      </a:r>
                      <a:endParaRPr kumimoji="1" lang="ja-JP" altLang="en-US"/>
                    </a:p>
                  </a:txBody>
                  <a:tcPr/>
                </a:tc>
              </a:tr>
              <a:tr h="370840">
                <a:tc>
                  <a:txBody>
                    <a:bodyPr/>
                    <a:lstStyle/>
                    <a:p>
                      <a:r>
                        <a:rPr kumimoji="1" lang="en-US" altLang="ja-JP" smtClean="0"/>
                        <a:t>sl_merge</a:t>
                      </a:r>
                      <a:endParaRPr kumimoji="1" lang="ja-JP" altLang="en-US"/>
                    </a:p>
                  </a:txBody>
                  <a:tcPr/>
                </a:tc>
                <a:tc>
                  <a:txBody>
                    <a:bodyPr/>
                    <a:lstStyle/>
                    <a:p>
                      <a:pPr algn="r"/>
                      <a:r>
                        <a:rPr kumimoji="1" lang="en-US" altLang="ja-JP" smtClean="0"/>
                        <a:t>60</a:t>
                      </a:r>
                      <a:endParaRPr kumimoji="1" lang="ja-JP" altLang="en-US"/>
                    </a:p>
                  </a:txBody>
                  <a:tcPr/>
                </a:tc>
                <a:tc>
                  <a:txBody>
                    <a:bodyPr/>
                    <a:lstStyle/>
                    <a:p>
                      <a:pPr algn="r"/>
                      <a:r>
                        <a:rPr kumimoji="1" lang="en-US" altLang="ja-JP" smtClean="0"/>
                        <a:t>0.280</a:t>
                      </a:r>
                      <a:endParaRPr kumimoji="1" lang="ja-JP" altLang="en-US"/>
                    </a:p>
                  </a:txBody>
                  <a:tcPr/>
                </a:tc>
                <a:tc>
                  <a:txBody>
                    <a:bodyPr/>
                    <a:lstStyle/>
                    <a:p>
                      <a:pPr algn="r"/>
                      <a:r>
                        <a:rPr kumimoji="1" lang="en-US" altLang="ja-JP" smtClean="0"/>
                        <a:t>1.395</a:t>
                      </a:r>
                      <a:endParaRPr kumimoji="1" lang="ja-JP" altLang="en-US"/>
                    </a:p>
                  </a:txBody>
                  <a:tcPr/>
                </a:tc>
                <a:tc>
                  <a:txBody>
                    <a:bodyPr/>
                    <a:lstStyle/>
                    <a:p>
                      <a:pPr algn="r"/>
                      <a:r>
                        <a:rPr kumimoji="1" lang="en-US" altLang="ja-JP" smtClean="0"/>
                        <a:t>37.5</a:t>
                      </a:r>
                      <a:endParaRPr kumimoji="1" lang="ja-JP" altLang="en-US"/>
                    </a:p>
                  </a:txBody>
                  <a:tcPr/>
                </a:tc>
                <a:tc>
                  <a:txBody>
                    <a:bodyPr/>
                    <a:lstStyle/>
                    <a:p>
                      <a:pPr algn="r"/>
                      <a:r>
                        <a:rPr kumimoji="1" lang="en-US" altLang="ja-JP" smtClean="0"/>
                        <a:t>39.2</a:t>
                      </a:r>
                      <a:endParaRPr kumimoji="1" lang="ja-JP" altLang="en-US"/>
                    </a:p>
                  </a:txBody>
                  <a:tcPr/>
                </a:tc>
              </a:tr>
              <a:tr h="370840">
                <a:tc>
                  <a:txBody>
                    <a:bodyPr/>
                    <a:lstStyle/>
                    <a:p>
                      <a:r>
                        <a:rPr kumimoji="1" lang="en-US" altLang="ja-JP" smtClean="0"/>
                        <a:t>sl_mut</a:t>
                      </a:r>
                      <a:endParaRPr kumimoji="1" lang="ja-JP" altLang="en-US"/>
                    </a:p>
                  </a:txBody>
                  <a:tcPr/>
                </a:tc>
                <a:tc>
                  <a:txBody>
                    <a:bodyPr/>
                    <a:lstStyle/>
                    <a:p>
                      <a:pPr algn="r"/>
                      <a:r>
                        <a:rPr kumimoji="1" lang="en-US" altLang="ja-JP" smtClean="0"/>
                        <a:t>60</a:t>
                      </a:r>
                      <a:endParaRPr kumimoji="1" lang="ja-JP" altLang="en-US"/>
                    </a:p>
                  </a:txBody>
                  <a:tcPr/>
                </a:tc>
                <a:tc>
                  <a:txBody>
                    <a:bodyPr/>
                    <a:lstStyle/>
                    <a:p>
                      <a:pPr algn="r"/>
                      <a:r>
                        <a:rPr kumimoji="1" lang="en-US" altLang="ja-JP" smtClean="0"/>
                        <a:t>0.140</a:t>
                      </a:r>
                      <a:endParaRPr kumimoji="1" lang="ja-JP" altLang="en-US"/>
                    </a:p>
                  </a:txBody>
                  <a:tcPr/>
                </a:tc>
                <a:tc>
                  <a:txBody>
                    <a:bodyPr/>
                    <a:lstStyle/>
                    <a:p>
                      <a:pPr algn="r"/>
                      <a:r>
                        <a:rPr kumimoji="1" lang="en-US" altLang="ja-JP" smtClean="0"/>
                        <a:t>0.495</a:t>
                      </a:r>
                      <a:endParaRPr kumimoji="1" lang="ja-JP" altLang="en-US"/>
                    </a:p>
                  </a:txBody>
                  <a:tcPr/>
                </a:tc>
                <a:tc>
                  <a:txBody>
                    <a:bodyPr/>
                    <a:lstStyle/>
                    <a:p>
                      <a:pPr algn="r"/>
                      <a:r>
                        <a:rPr kumimoji="1" lang="en-US" altLang="ja-JP" smtClean="0"/>
                        <a:t>30.9</a:t>
                      </a:r>
                      <a:endParaRPr kumimoji="1" lang="ja-JP" altLang="en-US"/>
                    </a:p>
                  </a:txBody>
                  <a:tcPr/>
                </a:tc>
                <a:tc>
                  <a:txBody>
                    <a:bodyPr/>
                    <a:lstStyle/>
                    <a:p>
                      <a:pPr algn="r"/>
                      <a:r>
                        <a:rPr kumimoji="1" lang="en-US" altLang="ja-JP" smtClean="0"/>
                        <a:t>31.5</a:t>
                      </a:r>
                      <a:endParaRPr kumimoji="1" lang="ja-JP" altLang="en-US"/>
                    </a:p>
                  </a:txBody>
                  <a:tcPr/>
                </a:tc>
              </a:tr>
              <a:tr h="370840">
                <a:tc>
                  <a:txBody>
                    <a:bodyPr/>
                    <a:lstStyle/>
                    <a:p>
                      <a:r>
                        <a:rPr kumimoji="1" lang="en-US" altLang="ja-JP" smtClean="0"/>
                        <a:t>sl_reverse</a:t>
                      </a:r>
                      <a:endParaRPr kumimoji="1" lang="ja-JP" altLang="en-US"/>
                    </a:p>
                  </a:txBody>
                  <a:tcPr/>
                </a:tc>
                <a:tc>
                  <a:txBody>
                    <a:bodyPr/>
                    <a:lstStyle/>
                    <a:p>
                      <a:pPr algn="r"/>
                      <a:r>
                        <a:rPr kumimoji="1" lang="en-US" altLang="ja-JP" smtClean="0"/>
                        <a:t>63</a:t>
                      </a:r>
                      <a:endParaRPr kumimoji="1" lang="ja-JP" altLang="en-US"/>
                    </a:p>
                  </a:txBody>
                  <a:tcPr/>
                </a:tc>
                <a:tc>
                  <a:txBody>
                    <a:bodyPr/>
                    <a:lstStyle/>
                    <a:p>
                      <a:pPr algn="r"/>
                      <a:r>
                        <a:rPr kumimoji="1" lang="en-US" altLang="ja-JP" smtClean="0"/>
                        <a:t>0.173</a:t>
                      </a:r>
                      <a:endParaRPr kumimoji="1" lang="ja-JP" altLang="en-US"/>
                    </a:p>
                  </a:txBody>
                  <a:tcPr/>
                </a:tc>
                <a:tc>
                  <a:txBody>
                    <a:bodyPr/>
                    <a:lstStyle/>
                    <a:p>
                      <a:pPr algn="r"/>
                      <a:r>
                        <a:rPr kumimoji="1" lang="en-US" altLang="ja-JP" smtClean="0"/>
                        <a:t>0.901</a:t>
                      </a:r>
                      <a:endParaRPr kumimoji="1" lang="ja-JP" altLang="en-US"/>
                    </a:p>
                  </a:txBody>
                  <a:tcPr/>
                </a:tc>
                <a:tc>
                  <a:txBody>
                    <a:bodyPr/>
                    <a:lstStyle/>
                    <a:p>
                      <a:pPr algn="r"/>
                      <a:r>
                        <a:rPr kumimoji="1" lang="en-US" altLang="ja-JP" smtClean="0"/>
                        <a:t>33.2</a:t>
                      </a:r>
                      <a:endParaRPr kumimoji="1" lang="ja-JP" altLang="en-US"/>
                    </a:p>
                  </a:txBody>
                  <a:tcPr/>
                </a:tc>
                <a:tc>
                  <a:txBody>
                    <a:bodyPr/>
                    <a:lstStyle/>
                    <a:p>
                      <a:pPr algn="r"/>
                      <a:r>
                        <a:rPr kumimoji="1" lang="en-US" altLang="ja-JP" smtClean="0"/>
                        <a:t>34.3</a:t>
                      </a:r>
                      <a:endParaRPr kumimoji="1" lang="ja-JP" altLang="en-US"/>
                    </a:p>
                  </a:txBody>
                  <a:tcPr/>
                </a:tc>
              </a:tr>
              <a:tr h="370840">
                <a:tc>
                  <a:txBody>
                    <a:bodyPr/>
                    <a:lstStyle/>
                    <a:p>
                      <a:r>
                        <a:rPr kumimoji="1" lang="en-US" altLang="ja-JP" smtClean="0"/>
                        <a:t>sl_seach</a:t>
                      </a:r>
                      <a:endParaRPr kumimoji="1" lang="ja-JP" altLang="en-US"/>
                    </a:p>
                  </a:txBody>
                  <a:tcPr/>
                </a:tc>
                <a:tc>
                  <a:txBody>
                    <a:bodyPr/>
                    <a:lstStyle/>
                    <a:p>
                      <a:pPr algn="r"/>
                      <a:r>
                        <a:rPr kumimoji="1" lang="en-US" altLang="ja-JP" smtClean="0"/>
                        <a:t>60</a:t>
                      </a:r>
                      <a:endParaRPr kumimoji="1" lang="ja-JP" altLang="en-US"/>
                    </a:p>
                  </a:txBody>
                  <a:tcPr/>
                </a:tc>
                <a:tc>
                  <a:txBody>
                    <a:bodyPr/>
                    <a:lstStyle/>
                    <a:p>
                      <a:pPr algn="r"/>
                      <a:r>
                        <a:rPr kumimoji="1" lang="en-US" altLang="ja-JP" smtClean="0"/>
                        <a:t>0.189</a:t>
                      </a:r>
                      <a:endParaRPr kumimoji="1" lang="ja-JP" altLang="en-US"/>
                    </a:p>
                  </a:txBody>
                  <a:tcPr/>
                </a:tc>
                <a:tc>
                  <a:txBody>
                    <a:bodyPr/>
                    <a:lstStyle/>
                    <a:p>
                      <a:pPr algn="r"/>
                      <a:r>
                        <a:rPr kumimoji="1" lang="en-US" altLang="ja-JP" smtClean="0"/>
                        <a:t>0.654</a:t>
                      </a:r>
                      <a:endParaRPr kumimoji="1" lang="ja-JP" altLang="en-US"/>
                    </a:p>
                  </a:txBody>
                  <a:tcPr/>
                </a:tc>
                <a:tc>
                  <a:txBody>
                    <a:bodyPr/>
                    <a:lstStyle/>
                    <a:p>
                      <a:pPr algn="r"/>
                      <a:r>
                        <a:rPr kumimoji="1" lang="en-US" altLang="ja-JP" smtClean="0"/>
                        <a:t>36.8</a:t>
                      </a:r>
                      <a:endParaRPr kumimoji="1" lang="ja-JP" altLang="en-US"/>
                    </a:p>
                  </a:txBody>
                  <a:tcPr/>
                </a:tc>
                <a:tc>
                  <a:txBody>
                    <a:bodyPr/>
                    <a:lstStyle/>
                    <a:p>
                      <a:pPr algn="r"/>
                      <a:r>
                        <a:rPr kumimoji="1" lang="en-US" altLang="ja-JP" smtClean="0"/>
                        <a:t>37.6</a:t>
                      </a:r>
                    </a:p>
                  </a:txBody>
                  <a:tcPr/>
                </a:tc>
              </a:tr>
              <a:tr h="370840">
                <a:tc>
                  <a:txBody>
                    <a:bodyPr/>
                    <a:lstStyle/>
                    <a:p>
                      <a:r>
                        <a:rPr kumimoji="1" lang="en-US" altLang="ja-JP" smtClean="0"/>
                        <a:t>sl_while</a:t>
                      </a:r>
                      <a:endParaRPr kumimoji="1" lang="ja-JP" altLang="en-US"/>
                    </a:p>
                  </a:txBody>
                  <a:tcPr/>
                </a:tc>
                <a:tc>
                  <a:txBody>
                    <a:bodyPr/>
                    <a:lstStyle/>
                    <a:p>
                      <a:pPr algn="r"/>
                      <a:r>
                        <a:rPr kumimoji="1" lang="en-US" altLang="ja-JP" smtClean="0"/>
                        <a:t>52</a:t>
                      </a:r>
                      <a:endParaRPr kumimoji="1" lang="ja-JP" altLang="en-US"/>
                    </a:p>
                  </a:txBody>
                  <a:tcPr/>
                </a:tc>
                <a:tc>
                  <a:txBody>
                    <a:bodyPr/>
                    <a:lstStyle/>
                    <a:p>
                      <a:pPr algn="r"/>
                      <a:r>
                        <a:rPr kumimoji="1" lang="en-US" altLang="ja-JP" smtClean="0"/>
                        <a:t>0.195</a:t>
                      </a:r>
                      <a:endParaRPr kumimoji="1" lang="ja-JP" altLang="en-US"/>
                    </a:p>
                  </a:txBody>
                  <a:tcPr/>
                </a:tc>
                <a:tc>
                  <a:txBody>
                    <a:bodyPr/>
                    <a:lstStyle/>
                    <a:p>
                      <a:pPr algn="r"/>
                      <a:r>
                        <a:rPr kumimoji="1" lang="en-US" altLang="ja-JP" smtClean="0"/>
                        <a:t>0.519</a:t>
                      </a:r>
                      <a:endParaRPr kumimoji="1" lang="ja-JP" altLang="en-US"/>
                    </a:p>
                  </a:txBody>
                  <a:tcPr/>
                </a:tc>
                <a:tc>
                  <a:txBody>
                    <a:bodyPr/>
                    <a:lstStyle/>
                    <a:p>
                      <a:pPr algn="r"/>
                      <a:r>
                        <a:rPr kumimoji="1" lang="en-US" altLang="ja-JP" smtClean="0"/>
                        <a:t>32.8</a:t>
                      </a:r>
                      <a:endParaRPr kumimoji="1" lang="ja-JP" altLang="en-US"/>
                    </a:p>
                  </a:txBody>
                  <a:tcPr/>
                </a:tc>
                <a:tc>
                  <a:txBody>
                    <a:bodyPr/>
                    <a:lstStyle/>
                    <a:p>
                      <a:pPr algn="r"/>
                      <a:r>
                        <a:rPr kumimoji="1" lang="en-US" altLang="ja-JP" smtClean="0"/>
                        <a:t>33.5</a:t>
                      </a:r>
                      <a:endParaRPr kumimoji="1" lang="ja-JP" altLang="en-US"/>
                    </a:p>
                  </a:txBody>
                  <a:tcPr/>
                </a:tc>
              </a:tr>
            </a:tbl>
          </a:graphicData>
        </a:graphic>
      </p:graphicFrame>
      <p:sp>
        <p:nvSpPr>
          <p:cNvPr id="11" name="テキスト ボックス 10"/>
          <p:cNvSpPr txBox="1"/>
          <p:nvPr/>
        </p:nvSpPr>
        <p:spPr>
          <a:xfrm>
            <a:off x="4843231" y="4394980"/>
            <a:ext cx="2839239" cy="1477328"/>
          </a:xfrm>
          <a:prstGeom prst="rect">
            <a:avLst/>
          </a:prstGeom>
          <a:noFill/>
        </p:spPr>
        <p:txBody>
          <a:bodyPr wrap="none" rtlCol="0">
            <a:spAutoFit/>
          </a:bodyPr>
          <a:lstStyle/>
          <a:p>
            <a:r>
              <a:rPr lang="ja-JP" altLang="en-US" smtClean="0"/>
              <a:t>実行環境</a:t>
            </a:r>
            <a:endParaRPr lang="en-US" altLang="ja-JP" smtClean="0"/>
          </a:p>
          <a:p>
            <a:pPr marL="285750" indent="-285750">
              <a:buFont typeface="Arial"/>
              <a:buChar char="•"/>
            </a:pPr>
            <a:r>
              <a:rPr lang="en-US" altLang="ja-JP" smtClean="0"/>
              <a:t>OS: Mac OSX 10.9.5</a:t>
            </a:r>
          </a:p>
          <a:p>
            <a:pPr marL="285750" indent="-285750">
              <a:buFont typeface="Arial"/>
              <a:buChar char="•"/>
            </a:pPr>
            <a:r>
              <a:rPr lang="en-US" altLang="ja-JP" smtClean="0"/>
              <a:t>CPU: Intel Core i7 1.7GHz</a:t>
            </a:r>
          </a:p>
          <a:p>
            <a:pPr marL="285750" indent="-285750">
              <a:buFont typeface="Arial"/>
              <a:buChar char="•"/>
            </a:pPr>
            <a:r>
              <a:rPr lang="en-US" altLang="ja-JP" smtClean="0"/>
              <a:t>MEM: 8GB</a:t>
            </a:r>
          </a:p>
          <a:p>
            <a:pPr marL="285750" indent="-285750">
              <a:buFont typeface="Arial"/>
              <a:buChar char="•"/>
            </a:pPr>
            <a:endParaRPr lang="en-US" altLang="ja-JP" smtClean="0"/>
          </a:p>
        </p:txBody>
      </p:sp>
    </p:spTree>
    <p:extLst>
      <p:ext uri="{BB962C8B-B14F-4D97-AF65-F5344CB8AC3E}">
        <p14:creationId xmlns:p14="http://schemas.microsoft.com/office/powerpoint/2010/main" val="3855984432"/>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000" smtClean="0"/>
              <a:t>型エラースライサー</a:t>
            </a:r>
            <a:endParaRPr kumimoji="1" lang="ja-JP" altLang="en-US" sz="4000"/>
          </a:p>
        </p:txBody>
      </p:sp>
      <p:sp>
        <p:nvSpPr>
          <p:cNvPr id="3" name="コンテンツ プレースホルダー 2"/>
          <p:cNvSpPr>
            <a:spLocks noGrp="1"/>
          </p:cNvSpPr>
          <p:nvPr>
            <p:ph idx="1"/>
          </p:nvPr>
        </p:nvSpPr>
        <p:spPr>
          <a:xfrm>
            <a:off x="457200" y="1600200"/>
            <a:ext cx="2506341" cy="4525963"/>
          </a:xfrm>
        </p:spPr>
        <p:txBody>
          <a:bodyPr>
            <a:normAutofit fontScale="25000" lnSpcReduction="20000"/>
          </a:bodyPr>
          <a:lstStyle/>
          <a:p>
            <a:pPr marL="0" indent="0">
              <a:buNone/>
            </a:pPr>
            <a:r>
              <a:rPr lang="en-US" altLang="ja-JP" sz="2400" smtClean="0">
                <a:latin typeface="Consolas"/>
                <a:cs typeface="Consolas"/>
              </a:rPr>
              <a:t>struct list{</a:t>
            </a:r>
          </a:p>
          <a:p>
            <a:pPr marL="0" indent="0">
              <a:buNone/>
            </a:pPr>
            <a:r>
              <a:rPr lang="en-US" altLang="ja-JP" sz="2400" smtClean="0">
                <a:latin typeface="Consolas"/>
                <a:cs typeface="Consolas"/>
              </a:rPr>
              <a:t>    struct list *next;</a:t>
            </a:r>
          </a:p>
          <a:p>
            <a:pPr marL="0" indent="0">
              <a:buNone/>
            </a:pPr>
            <a:r>
              <a:rPr lang="en-US" altLang="ja-JP" sz="2400" smtClean="0">
                <a:latin typeface="Consolas"/>
                <a:cs typeface="Consolas"/>
              </a:rPr>
              <a:t>    int e;</a:t>
            </a:r>
          </a:p>
          <a:p>
            <a:pPr marL="0" indent="0">
              <a:buNone/>
            </a:pPr>
            <a:r>
              <a:rPr lang="en-US" altLang="ja-JP" sz="2400" smtClean="0">
                <a:latin typeface="Consolas"/>
                <a:cs typeface="Consolas"/>
              </a:rPr>
              <a:t>};</a:t>
            </a:r>
          </a:p>
          <a:p>
            <a:pPr marL="0" indent="0">
              <a:buNone/>
            </a:pPr>
            <a:endParaRPr lang="en-US" altLang="ja-JP" sz="2400" smtClean="0">
              <a:latin typeface="Consolas"/>
              <a:cs typeface="Consolas"/>
            </a:endParaRPr>
          </a:p>
          <a:p>
            <a:pPr marL="0" indent="0">
              <a:buNone/>
            </a:pPr>
            <a:r>
              <a:rPr lang="en-US" altLang="ja-JP" sz="2400" smtClean="0">
                <a:latin typeface="Consolas"/>
                <a:cs typeface="Consolas"/>
              </a:rPr>
              <a:t>struct list *malloc(unsigned int size);</a:t>
            </a:r>
          </a:p>
          <a:p>
            <a:pPr marL="0" indent="0">
              <a:buNone/>
            </a:pPr>
            <a:r>
              <a:rPr lang="en-US" altLang="ja-JP" sz="2400" smtClean="0">
                <a:latin typeface="Consolas"/>
                <a:cs typeface="Consolas"/>
              </a:rPr>
              <a:t>void free(void*);</a:t>
            </a:r>
          </a:p>
          <a:p>
            <a:pPr marL="0" indent="0">
              <a:buNone/>
            </a:pPr>
            <a:r>
              <a:rPr lang="en-US" altLang="ja-JP" sz="2400" smtClean="0">
                <a:latin typeface="Consolas"/>
                <a:cs typeface="Consolas"/>
              </a:rPr>
              <a:t>void assert_null(void*);</a:t>
            </a:r>
          </a:p>
          <a:p>
            <a:pPr marL="0" indent="0">
              <a:buNone/>
            </a:pPr>
            <a:endParaRPr lang="en-US" altLang="ja-JP" sz="2400" smtClean="0">
              <a:latin typeface="Consolas"/>
              <a:cs typeface="Consolas"/>
            </a:endParaRPr>
          </a:p>
          <a:p>
            <a:pPr marL="0" indent="0">
              <a:buNone/>
            </a:pPr>
            <a:r>
              <a:rPr lang="en-US" altLang="ja-JP" sz="2400" smtClean="0">
                <a:latin typeface="Consolas"/>
                <a:cs typeface="Consolas"/>
              </a:rPr>
              <a:t>void free_all_list (struct list *l) {</a:t>
            </a:r>
          </a:p>
          <a:p>
            <a:pPr marL="0" indent="0">
              <a:buNone/>
            </a:pPr>
            <a:r>
              <a:rPr lang="en-US" altLang="ja-JP" sz="2400" smtClean="0">
                <a:latin typeface="Consolas"/>
                <a:cs typeface="Consolas"/>
              </a:rPr>
              <a:t>    struct list *p;</a:t>
            </a:r>
          </a:p>
          <a:p>
            <a:pPr marL="0" indent="0">
              <a:buNone/>
            </a:pPr>
            <a:r>
              <a:rPr lang="en-US" altLang="ja-JP" sz="2400" smtClean="0">
                <a:latin typeface="Consolas"/>
                <a:cs typeface="Consolas"/>
              </a:rPr>
              <a:t>    struct list *tmp;</a:t>
            </a:r>
          </a:p>
          <a:p>
            <a:pPr marL="0" indent="0">
              <a:buNone/>
            </a:pPr>
            <a:endParaRPr lang="en-US" altLang="ja-JP" sz="2400" smtClean="0">
              <a:latin typeface="Consolas"/>
              <a:cs typeface="Consolas"/>
            </a:endParaRPr>
          </a:p>
          <a:p>
            <a:pPr marL="0" indent="0">
              <a:buNone/>
            </a:pPr>
            <a:r>
              <a:rPr lang="en-US" altLang="ja-JP" sz="2400" smtClean="0">
                <a:latin typeface="Consolas"/>
                <a:cs typeface="Consolas"/>
              </a:rPr>
              <a:t>    p = l;</a:t>
            </a:r>
          </a:p>
          <a:p>
            <a:pPr marL="0" indent="0">
              <a:buNone/>
            </a:pPr>
            <a:r>
              <a:rPr lang="en-US" altLang="ja-JP" sz="2400" smtClean="0">
                <a:latin typeface="Consolas"/>
                <a:cs typeface="Consolas"/>
              </a:rPr>
              <a:t>    while(1) {</a:t>
            </a:r>
          </a:p>
          <a:p>
            <a:pPr marL="0" indent="0">
              <a:buNone/>
            </a:pPr>
            <a:r>
              <a:rPr lang="en-US" altLang="ja-JP" sz="2400" smtClean="0">
                <a:latin typeface="Consolas"/>
                <a:cs typeface="Consolas"/>
              </a:rPr>
              <a:t>        if (p == '\0') {</a:t>
            </a:r>
          </a:p>
          <a:p>
            <a:pPr marL="0" indent="0">
              <a:buNone/>
            </a:pPr>
            <a:r>
              <a:rPr lang="en-US" altLang="ja-JP" sz="2400" smtClean="0">
                <a:latin typeface="Consolas"/>
                <a:cs typeface="Consolas"/>
              </a:rPr>
              <a:t>            break;</a:t>
            </a:r>
          </a:p>
          <a:p>
            <a:pPr marL="0" indent="0">
              <a:buNone/>
            </a:pPr>
            <a:r>
              <a:rPr lang="en-US" altLang="ja-JP" sz="2400" smtClean="0">
                <a:latin typeface="Consolas"/>
                <a:cs typeface="Consolas"/>
              </a:rPr>
              <a:t>        }</a:t>
            </a:r>
          </a:p>
          <a:p>
            <a:pPr marL="0" indent="0">
              <a:buNone/>
            </a:pPr>
            <a:r>
              <a:rPr lang="en-US" altLang="ja-JP" sz="2400" smtClean="0">
                <a:latin typeface="Consolas"/>
                <a:cs typeface="Consolas"/>
              </a:rPr>
              <a:t>        tmp = p-&gt;next;</a:t>
            </a:r>
          </a:p>
          <a:p>
            <a:pPr marL="0" indent="0">
              <a:buNone/>
            </a:pPr>
            <a:r>
              <a:rPr lang="en-US" altLang="ja-JP" sz="2400" smtClean="0">
                <a:latin typeface="Consolas"/>
                <a:cs typeface="Consolas"/>
              </a:rPr>
              <a:t>        free(p);</a:t>
            </a:r>
          </a:p>
          <a:p>
            <a:pPr marL="0" indent="0">
              <a:buNone/>
            </a:pPr>
            <a:r>
              <a:rPr lang="en-US" altLang="ja-JP" sz="2400" smtClean="0">
                <a:latin typeface="Consolas"/>
                <a:cs typeface="Consolas"/>
              </a:rPr>
              <a:t>        p = tmp;</a:t>
            </a:r>
          </a:p>
          <a:p>
            <a:pPr marL="0" indent="0">
              <a:buNone/>
            </a:pPr>
            <a:r>
              <a:rPr lang="en-US" altLang="ja-JP" sz="2400" smtClean="0">
                <a:latin typeface="Consolas"/>
                <a:cs typeface="Consolas"/>
              </a:rPr>
              <a:t>    }</a:t>
            </a:r>
          </a:p>
          <a:p>
            <a:pPr marL="0" indent="0">
              <a:buNone/>
            </a:pPr>
            <a:r>
              <a:rPr lang="en-US" altLang="ja-JP" sz="2400" smtClean="0">
                <a:latin typeface="Consolas"/>
                <a:cs typeface="Consolas"/>
              </a:rPr>
              <a:t>    assert_null(p);</a:t>
            </a:r>
          </a:p>
          <a:p>
            <a:pPr marL="0" indent="0">
              <a:buNone/>
            </a:pPr>
            <a:r>
              <a:rPr lang="en-US" altLang="ja-JP" sz="2400" smtClean="0">
                <a:latin typeface="Consolas"/>
                <a:cs typeface="Consolas"/>
              </a:rPr>
              <a:t>}</a:t>
            </a:r>
          </a:p>
          <a:p>
            <a:pPr marL="0" indent="0">
              <a:buNone/>
            </a:pPr>
            <a:endParaRPr lang="en-US" altLang="ja-JP" sz="2400" smtClean="0">
              <a:latin typeface="Consolas"/>
              <a:cs typeface="Consolas"/>
            </a:endParaRPr>
          </a:p>
          <a:p>
            <a:pPr marL="0" indent="0">
              <a:buNone/>
            </a:pPr>
            <a:r>
              <a:rPr lang="en-US" altLang="ja-JP" sz="2400" smtClean="0">
                <a:latin typeface="Consolas"/>
                <a:cs typeface="Consolas"/>
              </a:rPr>
              <a:t>struct list *make_list(unsigned int n) {</a:t>
            </a:r>
          </a:p>
          <a:p>
            <a:pPr marL="0" indent="0">
              <a:buNone/>
            </a:pPr>
            <a:r>
              <a:rPr lang="en-US" altLang="ja-JP" sz="2400" smtClean="0">
                <a:latin typeface="Consolas"/>
                <a:cs typeface="Consolas"/>
              </a:rPr>
              <a:t>    unsigned int i;</a:t>
            </a:r>
          </a:p>
          <a:p>
            <a:pPr marL="0" indent="0">
              <a:buNone/>
            </a:pPr>
            <a:r>
              <a:rPr lang="en-US" altLang="ja-JP" sz="2400" smtClean="0">
                <a:latin typeface="Consolas"/>
                <a:cs typeface="Consolas"/>
              </a:rPr>
              <a:t>    struct list *ret;</a:t>
            </a:r>
          </a:p>
          <a:p>
            <a:pPr marL="0" indent="0">
              <a:buNone/>
            </a:pPr>
            <a:r>
              <a:rPr lang="en-US" altLang="ja-JP" sz="2400" smtClean="0">
                <a:latin typeface="Consolas"/>
                <a:cs typeface="Consolas"/>
              </a:rPr>
              <a:t>    struct list *tmp;</a:t>
            </a:r>
          </a:p>
          <a:p>
            <a:pPr marL="0" indent="0">
              <a:buNone/>
            </a:pPr>
            <a:endParaRPr lang="en-US" altLang="ja-JP" sz="2400" smtClean="0">
              <a:latin typeface="Consolas"/>
              <a:cs typeface="Consolas"/>
            </a:endParaRPr>
          </a:p>
          <a:p>
            <a:pPr marL="0" indent="0">
              <a:buNone/>
            </a:pPr>
            <a:r>
              <a:rPr lang="en-US" altLang="ja-JP" sz="2400" smtClean="0">
                <a:latin typeface="Consolas"/>
                <a:cs typeface="Consolas"/>
              </a:rPr>
              <a:t>    assert_null(ret);</a:t>
            </a:r>
          </a:p>
          <a:p>
            <a:pPr marL="0" indent="0">
              <a:buNone/>
            </a:pPr>
            <a:r>
              <a:rPr lang="en-US" altLang="ja-JP" sz="2400" smtClean="0">
                <a:latin typeface="Consolas"/>
                <a:cs typeface="Consolas"/>
              </a:rPr>
              <a:t>    assert_null(tmp);</a:t>
            </a:r>
          </a:p>
          <a:p>
            <a:pPr marL="0" indent="0">
              <a:buNone/>
            </a:pPr>
            <a:r>
              <a:rPr lang="en-US" altLang="ja-JP" sz="2400" smtClean="0">
                <a:latin typeface="Consolas"/>
                <a:cs typeface="Consolas"/>
              </a:rPr>
              <a:t>    i = 0;</a:t>
            </a:r>
          </a:p>
          <a:p>
            <a:pPr marL="0" indent="0">
              <a:buNone/>
            </a:pPr>
            <a:r>
              <a:rPr lang="en-US" altLang="ja-JP" sz="2400" smtClean="0">
                <a:latin typeface="Consolas"/>
                <a:cs typeface="Consolas"/>
              </a:rPr>
              <a:t>    while(1) {</a:t>
            </a:r>
          </a:p>
          <a:p>
            <a:pPr marL="0" indent="0">
              <a:buNone/>
            </a:pPr>
            <a:r>
              <a:rPr lang="en-US" altLang="ja-JP" sz="2400" smtClean="0">
                <a:latin typeface="Consolas"/>
                <a:cs typeface="Consolas"/>
              </a:rPr>
              <a:t>        tmp = malloc(sizeof (struct list));</a:t>
            </a:r>
          </a:p>
          <a:p>
            <a:pPr marL="0" indent="0">
              <a:buNone/>
            </a:pPr>
            <a:r>
              <a:rPr lang="en-US" altLang="ja-JP" sz="2400" smtClean="0">
                <a:latin typeface="Consolas"/>
                <a:cs typeface="Consolas"/>
              </a:rPr>
              <a:t>        tmp-&gt;next = ret;</a:t>
            </a:r>
          </a:p>
          <a:p>
            <a:pPr marL="0" indent="0">
              <a:buNone/>
            </a:pPr>
            <a:r>
              <a:rPr lang="en-US" altLang="ja-JP" sz="2400" smtClean="0">
                <a:latin typeface="Consolas"/>
                <a:cs typeface="Consolas"/>
              </a:rPr>
              <a:t>        ret = tmp;</a:t>
            </a:r>
          </a:p>
          <a:p>
            <a:pPr marL="0" indent="0">
              <a:buNone/>
            </a:pPr>
            <a:r>
              <a:rPr lang="en-US" altLang="ja-JP" sz="2400" smtClean="0">
                <a:latin typeface="Consolas"/>
                <a:cs typeface="Consolas"/>
              </a:rPr>
              <a:t>        i = i + 1;</a:t>
            </a:r>
          </a:p>
          <a:p>
            <a:pPr marL="0" indent="0">
              <a:buNone/>
            </a:pPr>
            <a:r>
              <a:rPr lang="en-US" altLang="ja-JP" sz="2400" smtClean="0">
                <a:latin typeface="Consolas"/>
                <a:cs typeface="Consolas"/>
              </a:rPr>
              <a:t>    }</a:t>
            </a:r>
          </a:p>
          <a:p>
            <a:pPr marL="0" indent="0">
              <a:buNone/>
            </a:pPr>
            <a:endParaRPr lang="en-US" altLang="ja-JP" sz="2400" smtClean="0">
              <a:latin typeface="Consolas"/>
              <a:cs typeface="Consolas"/>
            </a:endParaRPr>
          </a:p>
          <a:p>
            <a:pPr marL="0" indent="0">
              <a:buNone/>
            </a:pPr>
            <a:r>
              <a:rPr lang="en-US" altLang="ja-JP" sz="2400" smtClean="0">
                <a:latin typeface="Consolas"/>
                <a:cs typeface="Consolas"/>
              </a:rPr>
              <a:t>    return ret;</a:t>
            </a:r>
          </a:p>
          <a:p>
            <a:pPr marL="0" indent="0">
              <a:buNone/>
            </a:pPr>
            <a:r>
              <a:rPr lang="en-US" altLang="ja-JP" sz="2400" smtClean="0">
                <a:latin typeface="Consolas"/>
                <a:cs typeface="Consolas"/>
              </a:rPr>
              <a:t>}</a:t>
            </a:r>
          </a:p>
          <a:p>
            <a:pPr marL="0" indent="0">
              <a:buNone/>
            </a:pPr>
            <a:endParaRPr lang="en-US" altLang="ja-JP" sz="2400" smtClean="0">
              <a:latin typeface="Consolas"/>
              <a:cs typeface="Consolas"/>
            </a:endParaRPr>
          </a:p>
          <a:p>
            <a:pPr marL="0" indent="0">
              <a:buNone/>
            </a:pPr>
            <a:r>
              <a:rPr lang="en-US" altLang="ja-JP" sz="2400" smtClean="0">
                <a:latin typeface="Consolas"/>
                <a:cs typeface="Consolas"/>
              </a:rPr>
              <a:t>int main() {</a:t>
            </a:r>
          </a:p>
          <a:p>
            <a:pPr marL="0" indent="0">
              <a:buNone/>
            </a:pPr>
            <a:endParaRPr lang="en-US" altLang="ja-JP" sz="2400" smtClean="0">
              <a:latin typeface="Consolas"/>
              <a:cs typeface="Consolas"/>
            </a:endParaRPr>
          </a:p>
          <a:p>
            <a:pPr marL="0" indent="0">
              <a:buNone/>
            </a:pPr>
            <a:r>
              <a:rPr lang="en-US" altLang="ja-JP" sz="2400" smtClean="0">
                <a:latin typeface="Consolas"/>
                <a:cs typeface="Consolas"/>
              </a:rPr>
              <a:t>    struct list *l;</a:t>
            </a:r>
          </a:p>
          <a:p>
            <a:pPr marL="0" indent="0">
              <a:buNone/>
            </a:pPr>
            <a:endParaRPr lang="en-US" altLang="ja-JP" sz="2400" smtClean="0">
              <a:latin typeface="Consolas"/>
              <a:cs typeface="Consolas"/>
            </a:endParaRPr>
          </a:p>
          <a:p>
            <a:pPr marL="0" indent="0">
              <a:buNone/>
            </a:pPr>
            <a:r>
              <a:rPr lang="en-US" altLang="ja-JP" sz="2400" smtClean="0">
                <a:latin typeface="Consolas"/>
                <a:cs typeface="Consolas"/>
              </a:rPr>
              <a:t>    l = make_list(3);</a:t>
            </a:r>
          </a:p>
          <a:p>
            <a:pPr marL="0" indent="0">
              <a:buNone/>
            </a:pPr>
            <a:r>
              <a:rPr lang="en-US" altLang="ja-JP" sz="2400" smtClean="0">
                <a:latin typeface="Consolas"/>
                <a:cs typeface="Consolas"/>
              </a:rPr>
              <a:t>    // free_all_list(l);</a:t>
            </a:r>
          </a:p>
          <a:p>
            <a:pPr marL="0" indent="0">
              <a:buNone/>
            </a:pPr>
            <a:endParaRPr lang="en-US" altLang="ja-JP" sz="2400" smtClean="0">
              <a:latin typeface="Consolas"/>
              <a:cs typeface="Consolas"/>
            </a:endParaRPr>
          </a:p>
          <a:p>
            <a:pPr marL="0" indent="0">
              <a:buNone/>
            </a:pPr>
            <a:r>
              <a:rPr lang="en-US" altLang="ja-JP" sz="2400" smtClean="0">
                <a:latin typeface="Consolas"/>
                <a:cs typeface="Consolas"/>
              </a:rPr>
              <a:t>    return 0;</a:t>
            </a:r>
          </a:p>
          <a:p>
            <a:pPr marL="0" indent="0">
              <a:buNone/>
            </a:pPr>
            <a:r>
              <a:rPr lang="en-US" altLang="ja-JP" sz="2400" smtClean="0">
                <a:latin typeface="Consolas"/>
                <a:cs typeface="Consolas"/>
              </a:rPr>
              <a:t>}</a:t>
            </a:r>
          </a:p>
          <a:p>
            <a:pPr marL="0" indent="0">
              <a:buNone/>
            </a:pPr>
            <a:endParaRPr kumimoji="1" lang="en-US" altLang="ja-JP" smtClean="0"/>
          </a:p>
          <a:p>
            <a:pPr marL="0" indent="0">
              <a:buNone/>
            </a:pPr>
            <a:r>
              <a:rPr lang="en-US" altLang="ja-JP" smtClean="0"/>
              <a:t> </a:t>
            </a:r>
            <a:endParaRPr lang="en-US" altLang="ja-JP"/>
          </a:p>
        </p:txBody>
      </p:sp>
      <p:sp>
        <p:nvSpPr>
          <p:cNvPr id="37" name="コンテンツ プレースホルダー 2"/>
          <p:cNvSpPr txBox="1">
            <a:spLocks/>
          </p:cNvSpPr>
          <p:nvPr/>
        </p:nvSpPr>
        <p:spPr>
          <a:xfrm>
            <a:off x="3803852" y="1398403"/>
            <a:ext cx="6077512" cy="5965461"/>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Font typeface="Arial"/>
              <a:buNone/>
            </a:pPr>
            <a:r>
              <a:rPr lang="en-US" altLang="ja-JP" sz="2900" smtClean="0">
                <a:latin typeface="Consolas"/>
                <a:cs typeface="Consolas"/>
              </a:rPr>
              <a:t>…</a:t>
            </a:r>
          </a:p>
          <a:p>
            <a:pPr marL="0" indent="0">
              <a:buFont typeface="Arial"/>
              <a:buNone/>
            </a:pPr>
            <a:r>
              <a:rPr lang="en-US" altLang="ja-JP" sz="2900" smtClean="0">
                <a:latin typeface="Consolas"/>
                <a:cs typeface="Consolas"/>
              </a:rPr>
              <a:t>struct list *make_list(unsigned int n) {</a:t>
            </a:r>
          </a:p>
          <a:p>
            <a:pPr marL="0" indent="0">
              <a:buFont typeface="Arial"/>
              <a:buNone/>
            </a:pPr>
            <a:r>
              <a:rPr lang="en-US" altLang="ja-JP" sz="2900" smtClean="0">
                <a:latin typeface="Consolas"/>
                <a:cs typeface="Consolas"/>
              </a:rPr>
              <a:t>…</a:t>
            </a:r>
          </a:p>
          <a:p>
            <a:pPr marL="0" indent="0">
              <a:buFont typeface="Arial"/>
              <a:buNone/>
            </a:pPr>
            <a:r>
              <a:rPr lang="en-US" altLang="ja-JP" sz="2900">
                <a:latin typeface="Consolas"/>
                <a:cs typeface="Consolas"/>
              </a:rPr>
              <a:t> </a:t>
            </a:r>
            <a:r>
              <a:rPr lang="en-US" altLang="ja-JP" sz="2900" smtClean="0">
                <a:latin typeface="Consolas"/>
                <a:cs typeface="Consolas"/>
              </a:rPr>
              <a:t> while(1) {</a:t>
            </a:r>
          </a:p>
          <a:p>
            <a:pPr marL="0" indent="0">
              <a:buFont typeface="Arial"/>
              <a:buNone/>
            </a:pPr>
            <a:r>
              <a:rPr lang="en-US" altLang="ja-JP" sz="2900" smtClean="0">
                <a:latin typeface="Consolas"/>
                <a:cs typeface="Consolas"/>
              </a:rPr>
              <a:t>    tmp = malloc(sizeof (struct list));</a:t>
            </a:r>
          </a:p>
          <a:p>
            <a:pPr marL="0" indent="0">
              <a:buFont typeface="Arial"/>
              <a:buNone/>
            </a:pPr>
            <a:r>
              <a:rPr lang="en-US" altLang="ja-JP" sz="2900" smtClean="0">
                <a:latin typeface="Consolas"/>
                <a:cs typeface="Consolas"/>
              </a:rPr>
              <a:t>    tmp-&gt;next = ret;</a:t>
            </a:r>
          </a:p>
          <a:p>
            <a:pPr marL="0" indent="0">
              <a:buFont typeface="Arial"/>
              <a:buNone/>
            </a:pPr>
            <a:r>
              <a:rPr lang="en-US" altLang="ja-JP" sz="2900" smtClean="0">
                <a:latin typeface="Consolas"/>
                <a:cs typeface="Consolas"/>
              </a:rPr>
              <a:t>    ret = tmp;</a:t>
            </a:r>
          </a:p>
          <a:p>
            <a:pPr marL="0" indent="0">
              <a:buFont typeface="Arial"/>
              <a:buNone/>
            </a:pPr>
            <a:r>
              <a:rPr lang="en-US" altLang="ja-JP" sz="2900">
                <a:latin typeface="Consolas"/>
                <a:cs typeface="Consolas"/>
              </a:rPr>
              <a:t> </a:t>
            </a:r>
            <a:r>
              <a:rPr lang="en-US" altLang="ja-JP" sz="2900" smtClean="0">
                <a:latin typeface="Consolas"/>
                <a:cs typeface="Consolas"/>
              </a:rPr>
              <a:t>   …</a:t>
            </a:r>
          </a:p>
          <a:p>
            <a:pPr marL="0" indent="0">
              <a:buFont typeface="Arial"/>
              <a:buNone/>
            </a:pPr>
            <a:r>
              <a:rPr lang="en-US" altLang="ja-JP" sz="2900" smtClean="0">
                <a:latin typeface="Consolas"/>
                <a:cs typeface="Consolas"/>
              </a:rPr>
              <a:t>  }</a:t>
            </a:r>
          </a:p>
          <a:p>
            <a:pPr marL="0" indent="0">
              <a:buFont typeface="Arial"/>
              <a:buNone/>
            </a:pPr>
            <a:r>
              <a:rPr lang="en-US" altLang="ja-JP" sz="2900" smtClean="0">
                <a:latin typeface="Consolas"/>
                <a:cs typeface="Consolas"/>
              </a:rPr>
              <a:t>  return ret;</a:t>
            </a:r>
          </a:p>
          <a:p>
            <a:pPr marL="0" indent="0">
              <a:buFont typeface="Arial"/>
              <a:buNone/>
            </a:pPr>
            <a:r>
              <a:rPr lang="en-US" altLang="ja-JP" sz="2900" smtClean="0">
                <a:latin typeface="Consolas"/>
                <a:cs typeface="Consolas"/>
              </a:rPr>
              <a:t>}</a:t>
            </a:r>
          </a:p>
          <a:p>
            <a:pPr marL="0" indent="0">
              <a:buFont typeface="Arial"/>
              <a:buNone/>
            </a:pPr>
            <a:endParaRPr lang="en-US" altLang="ja-JP" sz="2900" smtClean="0">
              <a:latin typeface="Consolas"/>
              <a:cs typeface="Consolas"/>
            </a:endParaRPr>
          </a:p>
          <a:p>
            <a:pPr marL="0" indent="0">
              <a:buFont typeface="Arial"/>
              <a:buNone/>
            </a:pPr>
            <a:r>
              <a:rPr lang="en-US" altLang="ja-JP" sz="2900" smtClean="0">
                <a:latin typeface="Consolas"/>
                <a:cs typeface="Consolas"/>
              </a:rPr>
              <a:t>int main() {</a:t>
            </a:r>
          </a:p>
          <a:p>
            <a:pPr marL="0" indent="0">
              <a:buFont typeface="Arial"/>
              <a:buNone/>
            </a:pPr>
            <a:r>
              <a:rPr lang="en-US" altLang="ja-JP" sz="2900" smtClean="0">
                <a:latin typeface="Consolas"/>
                <a:cs typeface="Consolas"/>
              </a:rPr>
              <a:t>  …</a:t>
            </a:r>
          </a:p>
          <a:p>
            <a:pPr marL="0" indent="0">
              <a:buFont typeface="Arial"/>
              <a:buNone/>
            </a:pPr>
            <a:r>
              <a:rPr lang="en-US" altLang="ja-JP" sz="2900" smtClean="0">
                <a:latin typeface="Consolas"/>
                <a:cs typeface="Consolas"/>
              </a:rPr>
              <a:t>  l = make_list(3);</a:t>
            </a:r>
          </a:p>
          <a:p>
            <a:pPr marL="0" indent="0">
              <a:buFont typeface="Arial"/>
              <a:buNone/>
            </a:pPr>
            <a:r>
              <a:rPr lang="en-US" altLang="ja-JP" sz="2900" smtClean="0">
                <a:latin typeface="Consolas"/>
                <a:cs typeface="Consolas"/>
              </a:rPr>
              <a:t>  …</a:t>
            </a:r>
          </a:p>
          <a:p>
            <a:pPr marL="0" indent="0">
              <a:buFont typeface="Arial"/>
              <a:buNone/>
            </a:pPr>
            <a:r>
              <a:rPr lang="en-US" altLang="ja-JP" sz="2900">
                <a:latin typeface="Consolas"/>
                <a:cs typeface="Consolas"/>
              </a:rPr>
              <a:t> </a:t>
            </a:r>
            <a:r>
              <a:rPr lang="en-US" altLang="ja-JP" sz="2900" smtClean="0">
                <a:latin typeface="Consolas"/>
                <a:cs typeface="Consolas"/>
              </a:rPr>
              <a:t> return 0;</a:t>
            </a:r>
          </a:p>
          <a:p>
            <a:pPr marL="0" indent="0">
              <a:buFont typeface="Arial"/>
              <a:buNone/>
            </a:pPr>
            <a:r>
              <a:rPr lang="en-US" altLang="ja-JP" sz="2900" smtClean="0">
                <a:latin typeface="Consolas"/>
                <a:cs typeface="Consolas"/>
              </a:rPr>
              <a:t>}</a:t>
            </a:r>
          </a:p>
          <a:p>
            <a:pPr marL="0" indent="0">
              <a:buFont typeface="Arial"/>
              <a:buNone/>
            </a:pPr>
            <a:endParaRPr lang="en-US" altLang="ja-JP" smtClean="0"/>
          </a:p>
          <a:p>
            <a:pPr marL="0" indent="0">
              <a:buFont typeface="Arial"/>
              <a:buNone/>
            </a:pPr>
            <a:r>
              <a:rPr lang="en-US" altLang="ja-JP" smtClean="0"/>
              <a:t> </a:t>
            </a:r>
            <a:endParaRPr lang="en-US" altLang="ja-JP"/>
          </a:p>
        </p:txBody>
      </p:sp>
      <p:sp>
        <p:nvSpPr>
          <p:cNvPr id="38" name="右矢印 37"/>
          <p:cNvSpPr/>
          <p:nvPr/>
        </p:nvSpPr>
        <p:spPr>
          <a:xfrm>
            <a:off x="2828834" y="3630234"/>
            <a:ext cx="577314" cy="320692"/>
          </a:xfrm>
          <a:prstGeom prst="rightArrow">
            <a:avLst/>
          </a:prstGeom>
          <a:solidFill>
            <a:srgbClr val="3366FF"/>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4196808353"/>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まとめ</a:t>
            </a:r>
            <a:r>
              <a:rPr kumimoji="1" lang="ja-JP" altLang="en-US" smtClean="0"/>
              <a:t>と今後の課題</a:t>
            </a:r>
            <a:endParaRPr kumimoji="1" lang="ja-JP" altLang="en-US"/>
          </a:p>
        </p:txBody>
      </p:sp>
      <p:sp>
        <p:nvSpPr>
          <p:cNvPr id="3" name="コンテンツ プレースホルダー 2"/>
          <p:cNvSpPr>
            <a:spLocks noGrp="1"/>
          </p:cNvSpPr>
          <p:nvPr>
            <p:ph idx="1"/>
          </p:nvPr>
        </p:nvSpPr>
        <p:spPr/>
        <p:txBody>
          <a:bodyPr>
            <a:normAutofit fontScale="92500" lnSpcReduction="10000"/>
          </a:bodyPr>
          <a:lstStyle/>
          <a:p>
            <a:pPr marL="0" indent="0">
              <a:buNone/>
            </a:pPr>
            <a:r>
              <a:rPr lang="ja-JP" altLang="en-US" smtClean="0"/>
              <a:t>より信頼性の高い検証器の実装</a:t>
            </a:r>
            <a:endParaRPr kumimoji="1" lang="en-US" altLang="ja-JP" smtClean="0"/>
          </a:p>
          <a:p>
            <a:pPr lvl="1"/>
            <a:r>
              <a:rPr kumimoji="1" lang="ja-JP" altLang="en-US" smtClean="0"/>
              <a:t>制御文で型システムを拡張</a:t>
            </a:r>
            <a:endParaRPr lang="en-US" altLang="ja-JP"/>
          </a:p>
          <a:p>
            <a:pPr lvl="1"/>
            <a:r>
              <a:rPr kumimoji="1" lang="ja-JP" altLang="en-US" smtClean="0"/>
              <a:t>型システムに基づいた検証器の実装</a:t>
            </a:r>
            <a:endParaRPr kumimoji="1" lang="en-US" altLang="ja-JP" smtClean="0"/>
          </a:p>
          <a:p>
            <a:pPr lvl="1"/>
            <a:r>
              <a:rPr kumimoji="1" lang="ja-JP" altLang="en-US" smtClean="0"/>
              <a:t>型エラースライサーの実装</a:t>
            </a:r>
            <a:endParaRPr kumimoji="1" lang="en-US" altLang="ja-JP" smtClean="0"/>
          </a:p>
          <a:p>
            <a:pPr lvl="1"/>
            <a:r>
              <a:rPr lang="ja-JP" altLang="en-US" smtClean="0"/>
              <a:t>予備</a:t>
            </a:r>
            <a:r>
              <a:rPr lang="ja-JP" altLang="en-US" smtClean="0"/>
              <a:t>実験</a:t>
            </a:r>
            <a:endParaRPr lang="en-US" altLang="ja-JP" smtClean="0"/>
          </a:p>
          <a:p>
            <a:pPr lvl="1"/>
            <a:endParaRPr lang="en-US" altLang="ja-JP" smtClean="0"/>
          </a:p>
          <a:p>
            <a:pPr marL="0" indent="0">
              <a:buNone/>
            </a:pPr>
            <a:r>
              <a:rPr kumimoji="1" lang="ja-JP" altLang="en-US" smtClean="0"/>
              <a:t>今後の課題</a:t>
            </a:r>
            <a:endParaRPr kumimoji="1" lang="en-US" altLang="ja-JP" smtClean="0"/>
          </a:p>
          <a:p>
            <a:pPr marL="914400" lvl="1" indent="-514350"/>
            <a:r>
              <a:rPr lang="ja-JP" altLang="en-US" smtClean="0"/>
              <a:t>更</a:t>
            </a:r>
            <a:r>
              <a:rPr kumimoji="1" lang="ja-JP" altLang="en-US" smtClean="0"/>
              <a:t>なる実験</a:t>
            </a:r>
            <a:endParaRPr kumimoji="1" lang="en-US" altLang="ja-JP" smtClean="0"/>
          </a:p>
          <a:p>
            <a:pPr marL="914400" lvl="1" indent="-514350"/>
            <a:r>
              <a:rPr lang="ja-JP" altLang="en-US" smtClean="0"/>
              <a:t>構文の拡張</a:t>
            </a:r>
            <a:endParaRPr lang="en-US" altLang="ja-JP" smtClean="0"/>
          </a:p>
          <a:p>
            <a:pPr marL="914400" lvl="1" indent="-514350"/>
            <a:r>
              <a:rPr lang="ja-JP" altLang="en-US" smtClean="0"/>
              <a:t>健全性の証明</a:t>
            </a:r>
            <a:endParaRPr lang="en-US" altLang="ja-JP"/>
          </a:p>
          <a:p>
            <a:pPr marL="914400" lvl="1" indent="-514350"/>
            <a:endParaRPr kumimoji="1" lang="en-US" altLang="ja-JP" smtClean="0"/>
          </a:p>
        </p:txBody>
      </p:sp>
    </p:spTree>
    <p:extLst>
      <p:ext uri="{BB962C8B-B14F-4D97-AF65-F5344CB8AC3E}">
        <p14:creationId xmlns:p14="http://schemas.microsoft.com/office/powerpoint/2010/main" val="2066190791"/>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今後の課題</a:t>
            </a:r>
            <a:endParaRPr kumimoji="1" lang="ja-JP" altLang="en-US"/>
          </a:p>
        </p:txBody>
      </p:sp>
      <p:sp>
        <p:nvSpPr>
          <p:cNvPr id="3" name="コンテンツ プレースホルダー 2"/>
          <p:cNvSpPr>
            <a:spLocks noGrp="1"/>
          </p:cNvSpPr>
          <p:nvPr>
            <p:ph idx="1"/>
          </p:nvPr>
        </p:nvSpPr>
        <p:spPr/>
        <p:txBody>
          <a:bodyPr/>
          <a:lstStyle/>
          <a:p>
            <a:r>
              <a:rPr lang="en-US" altLang="ja-JP" smtClean="0"/>
              <a:t> </a:t>
            </a:r>
            <a:r>
              <a:rPr lang="ja-JP" altLang="en-US" smtClean="0"/>
              <a:t>更なる実験</a:t>
            </a:r>
            <a:endParaRPr lang="en-US" altLang="ja-JP" smtClean="0"/>
          </a:p>
          <a:p>
            <a:pPr lvl="1"/>
            <a:r>
              <a:rPr lang="ja-JP" altLang="en-US" smtClean="0"/>
              <a:t>大きなプログラムでも検証できるか確認</a:t>
            </a:r>
            <a:endParaRPr lang="en-US" altLang="ja-JP" smtClean="0"/>
          </a:p>
          <a:p>
            <a:pPr lvl="1"/>
            <a:r>
              <a:rPr kumimoji="1" lang="ja-JP" altLang="en-US" smtClean="0"/>
              <a:t>型エラースライサーの有効性の確認</a:t>
            </a:r>
            <a:endParaRPr kumimoji="1" lang="en-US" altLang="ja-JP" smtClean="0"/>
          </a:p>
          <a:p>
            <a:pPr marL="514350" indent="-457200"/>
            <a:r>
              <a:rPr kumimoji="1" lang="ja-JP" altLang="en-US" smtClean="0"/>
              <a:t>構文の拡張</a:t>
            </a:r>
            <a:endParaRPr kumimoji="1" lang="en-US" altLang="ja-JP" smtClean="0"/>
          </a:p>
          <a:p>
            <a:pPr lvl="1"/>
            <a:r>
              <a:rPr kumimoji="1" lang="ja-JP" altLang="en-US" smtClean="0"/>
              <a:t>検証できるプログラムを増やす</a:t>
            </a:r>
            <a:endParaRPr lang="en-US" altLang="ja-JP"/>
          </a:p>
          <a:p>
            <a:pPr marL="514350" indent="-457200"/>
            <a:r>
              <a:rPr kumimoji="1" lang="ja-JP" altLang="en-US" smtClean="0"/>
              <a:t>拡張した構文に関して，健全性の証明</a:t>
            </a:r>
            <a:endParaRPr kumimoji="1" lang="en-US" altLang="ja-JP" smtClean="0"/>
          </a:p>
          <a:p>
            <a:pPr lvl="1"/>
            <a:r>
              <a:rPr lang="ja-JP" altLang="en-US" smtClean="0"/>
              <a:t>信頼性の向上</a:t>
            </a:r>
            <a:endParaRPr kumimoji="1" lang="en-US" altLang="ja-JP" smtClean="0"/>
          </a:p>
          <a:p>
            <a:pPr marL="57150" indent="0">
              <a:buNone/>
            </a:pPr>
            <a:endParaRPr lang="en-US" altLang="ja-JP" smtClean="0"/>
          </a:p>
          <a:p>
            <a:pPr marL="514350" indent="-457200"/>
            <a:endParaRPr kumimoji="1" lang="en-US" altLang="ja-JP" smtClean="0"/>
          </a:p>
        </p:txBody>
      </p:sp>
    </p:spTree>
    <p:extLst>
      <p:ext uri="{BB962C8B-B14F-4D97-AF65-F5344CB8AC3E}">
        <p14:creationId xmlns:p14="http://schemas.microsoft.com/office/powerpoint/2010/main" val="15750026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先行研究との差分</a:t>
            </a:r>
            <a:endParaRPr kumimoji="1" lang="ja-JP" altLang="en-US"/>
          </a:p>
        </p:txBody>
      </p:sp>
      <p:sp>
        <p:nvSpPr>
          <p:cNvPr id="3" name="コンテンツ プレースホルダー 2"/>
          <p:cNvSpPr>
            <a:spLocks noGrp="1"/>
          </p:cNvSpPr>
          <p:nvPr>
            <p:ph idx="1"/>
          </p:nvPr>
        </p:nvSpPr>
        <p:spPr>
          <a:xfrm>
            <a:off x="457200" y="1378868"/>
            <a:ext cx="3648138" cy="5257800"/>
          </a:xfrm>
        </p:spPr>
        <p:txBody>
          <a:bodyPr>
            <a:noAutofit/>
          </a:bodyPr>
          <a:lstStyle/>
          <a:p>
            <a:pPr marL="0" indent="0">
              <a:buNone/>
            </a:pPr>
            <a:r>
              <a:rPr lang="en-US" altLang="ja-JP" sz="1400">
                <a:latin typeface="Consolas"/>
                <a:cs typeface="Consolas"/>
              </a:rPr>
              <a:t>struct list *f(struct list *l</a:t>
            </a:r>
            <a:r>
              <a:rPr lang="en-US" altLang="ja-JP" sz="1400">
                <a:latin typeface="Consolas"/>
                <a:cs typeface="Consolas"/>
              </a:rPr>
              <a:t>) </a:t>
            </a:r>
            <a:r>
              <a:rPr lang="en-US" altLang="ja-JP" sz="1400" smtClean="0">
                <a:latin typeface="Consolas"/>
                <a:cs typeface="Consolas"/>
              </a:rPr>
              <a:t>{         </a:t>
            </a:r>
            <a:endParaRPr lang="en-US" altLang="ja-JP" sz="1400">
              <a:latin typeface="Consolas"/>
              <a:cs typeface="Consolas"/>
            </a:endParaRPr>
          </a:p>
          <a:p>
            <a:pPr marL="0" indent="0">
              <a:buNone/>
            </a:pPr>
            <a:r>
              <a:rPr lang="en-US" altLang="ja-JP" sz="1400">
                <a:latin typeface="Consolas"/>
                <a:cs typeface="Consolas"/>
              </a:rPr>
              <a:t>    struct list </a:t>
            </a:r>
            <a:r>
              <a:rPr lang="en-US" altLang="ja-JP" sz="1400">
                <a:latin typeface="Consolas"/>
                <a:cs typeface="Consolas"/>
              </a:rPr>
              <a:t>*</a:t>
            </a:r>
            <a:r>
              <a:rPr lang="en-US" altLang="ja-JP" sz="1400" smtClean="0">
                <a:latin typeface="Consolas"/>
                <a:cs typeface="Consolas"/>
              </a:rPr>
              <a:t>s, *s1;</a:t>
            </a:r>
            <a:endParaRPr lang="en-US" altLang="ja-JP" sz="1400">
              <a:latin typeface="Consolas"/>
              <a:cs typeface="Consolas"/>
            </a:endParaRPr>
          </a:p>
          <a:p>
            <a:pPr marL="0" indent="0">
              <a:buNone/>
            </a:pPr>
            <a:endParaRPr lang="en-US" altLang="ja-JP" sz="1400">
              <a:latin typeface="Consolas"/>
              <a:cs typeface="Consolas"/>
            </a:endParaRPr>
          </a:p>
          <a:p>
            <a:pPr marL="0" indent="0">
              <a:buNone/>
            </a:pPr>
            <a:r>
              <a:rPr lang="en-US" altLang="ja-JP" sz="1400">
                <a:latin typeface="Consolas"/>
                <a:cs typeface="Consolas"/>
              </a:rPr>
              <a:t>    s = l-&gt;next;</a:t>
            </a:r>
          </a:p>
          <a:p>
            <a:pPr marL="0" indent="0">
              <a:buNone/>
            </a:pPr>
            <a:r>
              <a:rPr lang="en-US" altLang="ja-JP" sz="1400">
                <a:latin typeface="Consolas"/>
                <a:cs typeface="Consolas"/>
              </a:rPr>
              <a:t>    s1 = g(s);</a:t>
            </a:r>
          </a:p>
          <a:p>
            <a:pPr marL="0" indent="0">
              <a:buNone/>
            </a:pPr>
            <a:r>
              <a:rPr lang="en-US" altLang="ja-JP" sz="1400">
                <a:latin typeface="Consolas"/>
                <a:cs typeface="Consolas"/>
              </a:rPr>
              <a:t>    free(l);</a:t>
            </a:r>
          </a:p>
          <a:p>
            <a:pPr marL="0" indent="0">
              <a:buNone/>
            </a:pPr>
            <a:r>
              <a:rPr lang="en-US" altLang="ja-JP" sz="1400">
                <a:latin typeface="Consolas"/>
                <a:cs typeface="Consolas"/>
              </a:rPr>
              <a:t>    return s1;</a:t>
            </a:r>
          </a:p>
          <a:p>
            <a:pPr marL="0" indent="0">
              <a:buNone/>
            </a:pPr>
            <a:r>
              <a:rPr lang="en-US" altLang="ja-JP" sz="1400">
                <a:latin typeface="Consolas"/>
                <a:cs typeface="Consolas"/>
              </a:rPr>
              <a:t>}</a:t>
            </a:r>
          </a:p>
          <a:p>
            <a:pPr marL="0" indent="0">
              <a:buNone/>
            </a:pPr>
            <a:endParaRPr lang="en-US" altLang="ja-JP" sz="1400">
              <a:latin typeface="Consolas"/>
              <a:cs typeface="Consolas"/>
            </a:endParaRPr>
          </a:p>
          <a:p>
            <a:pPr marL="0" indent="0">
              <a:buNone/>
            </a:pPr>
            <a:r>
              <a:rPr lang="en-US" altLang="ja-JP" sz="1400">
                <a:latin typeface="Consolas"/>
                <a:cs typeface="Consolas"/>
              </a:rPr>
              <a:t>struct list *g(struct list *l) {</a:t>
            </a:r>
          </a:p>
          <a:p>
            <a:pPr marL="0" indent="0">
              <a:buNone/>
            </a:pPr>
            <a:r>
              <a:rPr lang="en-US" altLang="ja-JP" sz="1400">
                <a:latin typeface="Consolas"/>
                <a:cs typeface="Consolas"/>
              </a:rPr>
              <a:t>    struct list </a:t>
            </a:r>
            <a:r>
              <a:rPr lang="en-US" altLang="ja-JP" sz="1400">
                <a:latin typeface="Consolas"/>
                <a:cs typeface="Consolas"/>
              </a:rPr>
              <a:t>*</a:t>
            </a:r>
            <a:r>
              <a:rPr lang="en-US" altLang="ja-JP" sz="1400" smtClean="0">
                <a:latin typeface="Consolas"/>
                <a:cs typeface="Consolas"/>
              </a:rPr>
              <a:t>s, *s1;</a:t>
            </a:r>
            <a:endParaRPr lang="en-US" altLang="ja-JP" sz="1400">
              <a:latin typeface="Consolas"/>
              <a:cs typeface="Consolas"/>
            </a:endParaRPr>
          </a:p>
          <a:p>
            <a:pPr marL="0" indent="0">
              <a:buNone/>
            </a:pPr>
            <a:endParaRPr lang="en-US" altLang="ja-JP" sz="1400">
              <a:latin typeface="Consolas"/>
              <a:cs typeface="Consolas"/>
            </a:endParaRPr>
          </a:p>
          <a:p>
            <a:pPr marL="0" indent="0">
              <a:buNone/>
            </a:pPr>
            <a:r>
              <a:rPr lang="en-US" altLang="ja-JP" sz="1400">
                <a:latin typeface="Consolas"/>
                <a:cs typeface="Consolas"/>
              </a:rPr>
              <a:t>    s = l-&gt;next;</a:t>
            </a:r>
          </a:p>
          <a:p>
            <a:pPr marL="0" indent="0">
              <a:buNone/>
            </a:pPr>
            <a:r>
              <a:rPr lang="en-US" altLang="ja-JP" sz="1400">
                <a:latin typeface="Consolas"/>
                <a:cs typeface="Consolas"/>
              </a:rPr>
              <a:t>    s1 = h(s);</a:t>
            </a:r>
          </a:p>
          <a:p>
            <a:pPr marL="0" indent="0">
              <a:buNone/>
            </a:pPr>
            <a:r>
              <a:rPr lang="en-US" altLang="ja-JP" sz="1400">
                <a:latin typeface="Consolas"/>
                <a:cs typeface="Consolas"/>
              </a:rPr>
              <a:t>    free(l);</a:t>
            </a:r>
          </a:p>
          <a:p>
            <a:pPr marL="0" indent="0">
              <a:buNone/>
            </a:pPr>
            <a:r>
              <a:rPr lang="en-US" altLang="ja-JP" sz="1400">
                <a:latin typeface="Consolas"/>
                <a:cs typeface="Consolas"/>
              </a:rPr>
              <a:t>    return s1;</a:t>
            </a:r>
          </a:p>
          <a:p>
            <a:pPr marL="0" indent="0">
              <a:buNone/>
            </a:pPr>
            <a:r>
              <a:rPr lang="en-US" altLang="ja-JP" sz="1400">
                <a:latin typeface="Consolas"/>
                <a:cs typeface="Consolas"/>
              </a:rPr>
              <a:t>}</a:t>
            </a:r>
          </a:p>
          <a:p>
            <a:pPr marL="0" indent="0">
              <a:buNone/>
            </a:pPr>
            <a:endParaRPr lang="en-US" altLang="ja-JP" sz="1400">
              <a:latin typeface="Consolas"/>
              <a:cs typeface="Consolas"/>
            </a:endParaRPr>
          </a:p>
          <a:p>
            <a:pPr marL="0" indent="0">
              <a:buNone/>
            </a:pPr>
            <a:r>
              <a:rPr lang="en-US" altLang="ja-JP" sz="1400">
                <a:latin typeface="Consolas"/>
                <a:cs typeface="Consolas"/>
              </a:rPr>
              <a:t>struct list *h(struct list *l) {</a:t>
            </a:r>
          </a:p>
          <a:p>
            <a:pPr marL="0" indent="0">
              <a:buNone/>
            </a:pPr>
            <a:r>
              <a:rPr lang="en-US" altLang="ja-JP" sz="1400">
                <a:latin typeface="Consolas"/>
                <a:cs typeface="Consolas"/>
              </a:rPr>
              <a:t>    return l;</a:t>
            </a:r>
          </a:p>
          <a:p>
            <a:pPr marL="0" indent="0">
              <a:buNone/>
            </a:pPr>
            <a:r>
              <a:rPr lang="en-US" altLang="ja-JP" sz="1400">
                <a:latin typeface="Consolas"/>
                <a:cs typeface="Consolas"/>
              </a:rPr>
              <a:t>}</a:t>
            </a:r>
            <a:endParaRPr kumimoji="1" lang="ja-JP" altLang="en-US" sz="1400">
              <a:latin typeface="Consolas"/>
              <a:cs typeface="Consolas"/>
            </a:endParaRPr>
          </a:p>
        </p:txBody>
      </p:sp>
      <p:sp>
        <p:nvSpPr>
          <p:cNvPr id="4" name="テキスト ボックス 3"/>
          <p:cNvSpPr txBox="1"/>
          <p:nvPr/>
        </p:nvSpPr>
        <p:spPr>
          <a:xfrm>
            <a:off x="4554360" y="1378868"/>
            <a:ext cx="4297776" cy="2031325"/>
          </a:xfrm>
          <a:prstGeom prst="rect">
            <a:avLst/>
          </a:prstGeom>
          <a:noFill/>
        </p:spPr>
        <p:txBody>
          <a:bodyPr wrap="square" rtlCol="0">
            <a:spAutoFit/>
          </a:bodyPr>
          <a:lstStyle/>
          <a:p>
            <a:r>
              <a:rPr lang="en-US" altLang="ja-JP" sz="1400">
                <a:latin typeface="Consolas"/>
                <a:cs typeface="Consolas"/>
              </a:rPr>
              <a:t>int main(</a:t>
            </a:r>
            <a:r>
              <a:rPr lang="en-US" altLang="ja-JP" sz="1400">
                <a:latin typeface="Consolas"/>
                <a:cs typeface="Consolas"/>
              </a:rPr>
              <a:t>) </a:t>
            </a:r>
            <a:r>
              <a:rPr lang="en-US" altLang="ja-JP" sz="1400" smtClean="0">
                <a:latin typeface="Consolas"/>
                <a:cs typeface="Consolas"/>
              </a:rPr>
              <a:t>{</a:t>
            </a:r>
            <a:endParaRPr lang="en-US" altLang="ja-JP" sz="1400">
              <a:latin typeface="Consolas"/>
              <a:cs typeface="Consolas"/>
            </a:endParaRPr>
          </a:p>
          <a:p>
            <a:r>
              <a:rPr lang="en-US" altLang="ja-JP" sz="1400">
                <a:latin typeface="Consolas"/>
                <a:cs typeface="Consolas"/>
              </a:rPr>
              <a:t>    struct list </a:t>
            </a:r>
            <a:r>
              <a:rPr lang="en-US" altLang="ja-JP" sz="1400">
                <a:latin typeface="Consolas"/>
                <a:cs typeface="Consolas"/>
              </a:rPr>
              <a:t>*</a:t>
            </a:r>
            <a:r>
              <a:rPr lang="en-US" altLang="ja-JP" sz="1400" smtClean="0">
                <a:latin typeface="Consolas"/>
                <a:cs typeface="Consolas"/>
              </a:rPr>
              <a:t>l, *l1;</a:t>
            </a:r>
          </a:p>
          <a:p>
            <a:endParaRPr lang="en-US" altLang="ja-JP" sz="1400">
              <a:latin typeface="Consolas"/>
              <a:cs typeface="Consolas"/>
            </a:endParaRPr>
          </a:p>
          <a:p>
            <a:r>
              <a:rPr lang="en-US" altLang="ja-JP" sz="1400">
                <a:latin typeface="Consolas"/>
                <a:cs typeface="Consolas"/>
              </a:rPr>
              <a:t>    l = </a:t>
            </a:r>
            <a:r>
              <a:rPr lang="en-US" altLang="ja-JP" sz="1400">
                <a:latin typeface="Consolas"/>
                <a:cs typeface="Consolas"/>
              </a:rPr>
              <a:t>make_list</a:t>
            </a:r>
            <a:r>
              <a:rPr lang="en-US" altLang="ja-JP" sz="1400" smtClean="0">
                <a:latin typeface="Consolas"/>
                <a:cs typeface="Consolas"/>
              </a:rPr>
              <a:t>(5)</a:t>
            </a:r>
            <a:r>
              <a:rPr lang="en-US" altLang="ja-JP" sz="1400">
                <a:latin typeface="Consolas"/>
                <a:cs typeface="Consolas"/>
              </a:rPr>
              <a:t>;</a:t>
            </a:r>
          </a:p>
          <a:p>
            <a:r>
              <a:rPr lang="en-US" altLang="ja-JP" sz="1400">
                <a:latin typeface="Consolas"/>
                <a:cs typeface="Consolas"/>
              </a:rPr>
              <a:t>    l1 = f(l);</a:t>
            </a:r>
          </a:p>
          <a:p>
            <a:r>
              <a:rPr lang="en-US" altLang="ja-JP" sz="1400">
                <a:latin typeface="Consolas"/>
                <a:cs typeface="Consolas"/>
              </a:rPr>
              <a:t>    // free_all_list(l1);</a:t>
            </a:r>
          </a:p>
          <a:p>
            <a:endParaRPr lang="en-US" altLang="ja-JP" sz="1400">
              <a:latin typeface="Consolas"/>
              <a:cs typeface="Consolas"/>
            </a:endParaRPr>
          </a:p>
          <a:p>
            <a:r>
              <a:rPr lang="en-US" altLang="ja-JP" sz="1400">
                <a:latin typeface="Consolas"/>
                <a:cs typeface="Consolas"/>
              </a:rPr>
              <a:t>    return 0;</a:t>
            </a:r>
          </a:p>
          <a:p>
            <a:r>
              <a:rPr lang="en-US" altLang="ja-JP" sz="1400">
                <a:latin typeface="Consolas"/>
                <a:cs typeface="Consolas"/>
              </a:rPr>
              <a:t>}</a:t>
            </a:r>
          </a:p>
        </p:txBody>
      </p:sp>
    </p:spTree>
    <p:extLst>
      <p:ext uri="{BB962C8B-B14F-4D97-AF65-F5344CB8AC3E}">
        <p14:creationId xmlns:p14="http://schemas.microsoft.com/office/powerpoint/2010/main" val="2051490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0"/>
            <a:ext cx="8229600" cy="1143000"/>
          </a:xfrm>
        </p:spPr>
        <p:txBody>
          <a:bodyPr>
            <a:normAutofit/>
          </a:bodyPr>
          <a:lstStyle/>
          <a:p>
            <a:r>
              <a:rPr kumimoji="1" lang="ja-JP" altLang="en-US" smtClean="0"/>
              <a:t>プログラム例</a:t>
            </a:r>
            <a:r>
              <a:rPr kumimoji="1" lang="en-US" altLang="ja-JP" smtClean="0"/>
              <a:t/>
            </a:r>
            <a:br>
              <a:rPr kumimoji="1" lang="en-US" altLang="ja-JP" smtClean="0"/>
            </a:br>
            <a:r>
              <a:rPr lang="en-US" altLang="ja-JP" sz="2000" smtClean="0">
                <a:latin typeface="Times"/>
                <a:cs typeface="Times"/>
              </a:rPr>
              <a:t>[Suenaga and Kobayashi, APLAS’09]</a:t>
            </a:r>
            <a:endParaRPr kumimoji="1" lang="ja-JP" altLang="en-US" sz="2000">
              <a:latin typeface="Times"/>
              <a:cs typeface="Times"/>
            </a:endParaRPr>
          </a:p>
        </p:txBody>
      </p:sp>
      <p:sp>
        <p:nvSpPr>
          <p:cNvPr id="3" name="コンテンツ プレースホルダー 2"/>
          <p:cNvSpPr>
            <a:spLocks noGrp="1"/>
          </p:cNvSpPr>
          <p:nvPr>
            <p:ph idx="1"/>
          </p:nvPr>
        </p:nvSpPr>
        <p:spPr>
          <a:xfrm>
            <a:off x="457200" y="1143000"/>
            <a:ext cx="8229600" cy="5401777"/>
          </a:xfrm>
        </p:spPr>
        <p:txBody>
          <a:bodyPr>
            <a:normAutofit/>
          </a:bodyPr>
          <a:lstStyle/>
          <a:p>
            <a:pPr marL="0" indent="0">
              <a:buNone/>
            </a:pPr>
            <a:r>
              <a:rPr lang="en-US" altLang="ja-JP" sz="2800" smtClean="0">
                <a:solidFill>
                  <a:srgbClr val="000000"/>
                </a:solidFill>
                <a:latin typeface="Consolas"/>
                <a:cs typeface="Consolas"/>
              </a:rPr>
              <a:t>int main() {</a:t>
            </a:r>
          </a:p>
          <a:p>
            <a:pPr marL="0" indent="0">
              <a:buNone/>
            </a:pPr>
            <a:r>
              <a:rPr lang="en-US" altLang="ja-JP" sz="2800">
                <a:solidFill>
                  <a:schemeClr val="accent1"/>
                </a:solidFill>
                <a:latin typeface="Consolas"/>
                <a:cs typeface="Consolas"/>
              </a:rPr>
              <a:t> </a:t>
            </a:r>
            <a:r>
              <a:rPr lang="en-US" altLang="ja-JP" sz="2800" smtClean="0">
                <a:solidFill>
                  <a:schemeClr val="accent1"/>
                </a:solidFill>
                <a:latin typeface="Consolas"/>
                <a:cs typeface="Consolas"/>
              </a:rPr>
              <a:t> </a:t>
            </a:r>
            <a:r>
              <a:rPr lang="en-US" altLang="ja-JP" sz="2800" smtClean="0">
                <a:solidFill>
                  <a:srgbClr val="000000"/>
                </a:solidFill>
                <a:latin typeface="Consolas"/>
                <a:cs typeface="Consolas"/>
              </a:rPr>
              <a:t>int *p; </a:t>
            </a:r>
          </a:p>
          <a:p>
            <a:pPr marL="0" indent="0">
              <a:buNone/>
            </a:pPr>
            <a:r>
              <a:rPr lang="en-US" altLang="ja-JP" sz="2800">
                <a:solidFill>
                  <a:schemeClr val="accent1"/>
                </a:solidFill>
                <a:latin typeface="Consolas"/>
                <a:cs typeface="Consolas"/>
              </a:rPr>
              <a:t> </a:t>
            </a:r>
            <a:r>
              <a:rPr lang="en-US" altLang="ja-JP" sz="2800" smtClean="0">
                <a:solidFill>
                  <a:schemeClr val="accent1"/>
                </a:solidFill>
                <a:latin typeface="Consolas"/>
                <a:cs typeface="Consolas"/>
              </a:rPr>
              <a:t> /* p: int ref</a:t>
            </a:r>
            <a:r>
              <a:rPr lang="en-US" altLang="ja-JP" sz="2800" baseline="-25000">
                <a:solidFill>
                  <a:schemeClr val="accent1"/>
                </a:solidFill>
                <a:latin typeface="Consolas"/>
                <a:cs typeface="Consolas"/>
              </a:rPr>
              <a:t>0</a:t>
            </a:r>
            <a:r>
              <a:rPr lang="en-US" altLang="ja-JP" sz="2800" smtClean="0">
                <a:solidFill>
                  <a:schemeClr val="accent1"/>
                </a:solidFill>
                <a:latin typeface="Consolas"/>
                <a:cs typeface="Consolas"/>
              </a:rPr>
              <a:t> */</a:t>
            </a:r>
            <a:endParaRPr lang="en-US" altLang="ja-JP" sz="2800" smtClean="0">
              <a:latin typeface="Consolas"/>
              <a:cs typeface="Consolas"/>
            </a:endParaRPr>
          </a:p>
          <a:p>
            <a:pPr marL="0" indent="0">
              <a:buNone/>
            </a:pPr>
            <a:r>
              <a:rPr lang="en-US" altLang="ja-JP" sz="2800" smtClean="0">
                <a:latin typeface="Consolas"/>
                <a:cs typeface="Consolas"/>
              </a:rPr>
              <a:t>  p = malloc(sizeof(int));</a:t>
            </a:r>
          </a:p>
          <a:p>
            <a:pPr marL="0" indent="0">
              <a:buNone/>
            </a:pPr>
            <a:r>
              <a:rPr lang="en-US" altLang="ja-JP" sz="2800">
                <a:latin typeface="Consolas"/>
                <a:cs typeface="Consolas"/>
              </a:rPr>
              <a:t> </a:t>
            </a:r>
            <a:r>
              <a:rPr lang="en-US" altLang="ja-JP" sz="2800" smtClean="0">
                <a:latin typeface="Consolas"/>
                <a:cs typeface="Consolas"/>
              </a:rPr>
              <a:t> </a:t>
            </a:r>
            <a:r>
              <a:rPr lang="en-US" altLang="ja-JP" sz="2800" smtClean="0">
                <a:solidFill>
                  <a:schemeClr val="accent1"/>
                </a:solidFill>
                <a:latin typeface="Consolas"/>
                <a:cs typeface="Consolas"/>
              </a:rPr>
              <a:t>/* p: int ref</a:t>
            </a:r>
            <a:r>
              <a:rPr lang="en-US" altLang="ja-JP" sz="2800" baseline="-25000" smtClean="0">
                <a:solidFill>
                  <a:schemeClr val="accent1"/>
                </a:solidFill>
                <a:latin typeface="Consolas"/>
                <a:cs typeface="Consolas"/>
              </a:rPr>
              <a:t>1</a:t>
            </a:r>
            <a:r>
              <a:rPr lang="en-US" altLang="ja-JP" sz="2800" smtClean="0">
                <a:solidFill>
                  <a:schemeClr val="accent1"/>
                </a:solidFill>
                <a:latin typeface="Consolas"/>
                <a:cs typeface="Consolas"/>
              </a:rPr>
              <a:t> */</a:t>
            </a:r>
          </a:p>
          <a:p>
            <a:pPr marL="0" indent="0">
              <a:buNone/>
            </a:pPr>
            <a:r>
              <a:rPr lang="en-US" altLang="ja-JP" sz="2800" smtClean="0">
                <a:latin typeface="Consolas"/>
                <a:cs typeface="Consolas"/>
              </a:rPr>
              <a:t>  *p = 1;</a:t>
            </a:r>
          </a:p>
          <a:p>
            <a:pPr marL="0" indent="0">
              <a:buNone/>
            </a:pPr>
            <a:r>
              <a:rPr lang="en-US" altLang="ja-JP" sz="2800">
                <a:latin typeface="Consolas"/>
                <a:cs typeface="Consolas"/>
              </a:rPr>
              <a:t> </a:t>
            </a:r>
            <a:r>
              <a:rPr lang="en-US" altLang="ja-JP" sz="2800" smtClean="0">
                <a:latin typeface="Consolas"/>
                <a:cs typeface="Consolas"/>
              </a:rPr>
              <a:t> </a:t>
            </a:r>
            <a:r>
              <a:rPr lang="en-US" altLang="ja-JP" sz="2800" smtClean="0">
                <a:solidFill>
                  <a:srgbClr val="4F81BD"/>
                </a:solidFill>
                <a:latin typeface="Consolas"/>
                <a:cs typeface="Consolas"/>
              </a:rPr>
              <a:t>/* p: int ref</a:t>
            </a:r>
            <a:r>
              <a:rPr lang="en-US" altLang="ja-JP" sz="2800" baseline="-25000" smtClean="0">
                <a:solidFill>
                  <a:srgbClr val="4F81BD"/>
                </a:solidFill>
                <a:latin typeface="Consolas"/>
                <a:cs typeface="Consolas"/>
              </a:rPr>
              <a:t>1</a:t>
            </a:r>
            <a:r>
              <a:rPr lang="en-US" altLang="ja-JP" sz="2800" smtClean="0">
                <a:solidFill>
                  <a:srgbClr val="4F81BD"/>
                </a:solidFill>
                <a:latin typeface="Consolas"/>
                <a:cs typeface="Consolas"/>
              </a:rPr>
              <a:t> */</a:t>
            </a:r>
            <a:endParaRPr lang="en-US" altLang="ja-JP" sz="2800" baseline="-25000" smtClean="0">
              <a:solidFill>
                <a:srgbClr val="4F81BD"/>
              </a:solidFill>
              <a:latin typeface="Consolas"/>
              <a:cs typeface="Consolas"/>
            </a:endParaRPr>
          </a:p>
          <a:p>
            <a:pPr marL="0" indent="0">
              <a:buNone/>
            </a:pPr>
            <a:r>
              <a:rPr lang="en-US" altLang="ja-JP" sz="2800" smtClean="0">
                <a:solidFill>
                  <a:srgbClr val="4F81BD"/>
                </a:solidFill>
                <a:latin typeface="Consolas"/>
                <a:cs typeface="Consolas"/>
              </a:rPr>
              <a:t>  </a:t>
            </a:r>
            <a:r>
              <a:rPr lang="en-US" altLang="ja-JP" sz="2800" smtClean="0">
                <a:solidFill>
                  <a:srgbClr val="000000"/>
                </a:solidFill>
                <a:latin typeface="Consolas"/>
                <a:cs typeface="Consolas"/>
              </a:rPr>
              <a:t>free(p);</a:t>
            </a:r>
          </a:p>
          <a:p>
            <a:pPr marL="0" indent="0">
              <a:buNone/>
            </a:pPr>
            <a:r>
              <a:rPr lang="en-US" altLang="ja-JP" sz="2800">
                <a:solidFill>
                  <a:srgbClr val="4F81BD"/>
                </a:solidFill>
                <a:latin typeface="Consolas"/>
                <a:cs typeface="Consolas"/>
              </a:rPr>
              <a:t> </a:t>
            </a:r>
            <a:r>
              <a:rPr lang="en-US" altLang="ja-JP" sz="2800" smtClean="0">
                <a:solidFill>
                  <a:srgbClr val="4F81BD"/>
                </a:solidFill>
                <a:latin typeface="Consolas"/>
                <a:cs typeface="Consolas"/>
              </a:rPr>
              <a:t> /* p: int ref</a:t>
            </a:r>
            <a:r>
              <a:rPr lang="en-US" altLang="ja-JP" sz="2800" baseline="-25000" smtClean="0">
                <a:solidFill>
                  <a:srgbClr val="4F81BD"/>
                </a:solidFill>
                <a:latin typeface="Consolas"/>
                <a:cs typeface="Consolas"/>
              </a:rPr>
              <a:t>0</a:t>
            </a:r>
            <a:r>
              <a:rPr lang="en-US" altLang="ja-JP" sz="2800" smtClean="0">
                <a:solidFill>
                  <a:srgbClr val="4F81BD"/>
                </a:solidFill>
                <a:latin typeface="Consolas"/>
                <a:cs typeface="Consolas"/>
              </a:rPr>
              <a:t> */</a:t>
            </a:r>
          </a:p>
          <a:p>
            <a:pPr marL="0" indent="0">
              <a:buNone/>
            </a:pPr>
            <a:r>
              <a:rPr lang="en-US" altLang="ja-JP" sz="2800">
                <a:solidFill>
                  <a:srgbClr val="000000"/>
                </a:solidFill>
                <a:latin typeface="Consolas"/>
                <a:cs typeface="Consolas"/>
              </a:rPr>
              <a:t>}</a:t>
            </a:r>
            <a:endParaRPr lang="en-US" altLang="ja-JP" sz="2800" smtClean="0">
              <a:solidFill>
                <a:srgbClr val="000000"/>
              </a:solidFill>
              <a:latin typeface="Consolas"/>
              <a:cs typeface="Consolas"/>
            </a:endParaRPr>
          </a:p>
        </p:txBody>
      </p:sp>
    </p:spTree>
    <p:extLst>
      <p:ext uri="{BB962C8B-B14F-4D97-AF65-F5344CB8AC3E}">
        <p14:creationId xmlns:p14="http://schemas.microsoft.com/office/powerpoint/2010/main" val="394563994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mtClean="0"/>
              <a:t>検証器</a:t>
            </a:r>
            <a:r>
              <a:rPr kumimoji="1" lang="en-US" altLang="ja-JP" smtClean="0"/>
              <a:t/>
            </a:r>
            <a:br>
              <a:rPr kumimoji="1" lang="en-US" altLang="ja-JP" smtClean="0"/>
            </a:br>
            <a:r>
              <a:rPr lang="en-US" altLang="ja-JP" sz="2000" smtClean="0">
                <a:latin typeface="Times"/>
                <a:cs typeface="Times"/>
              </a:rPr>
              <a:t>[Suenaga and Kobayashi, APLAS’09]</a:t>
            </a:r>
            <a:endParaRPr kumimoji="1" lang="ja-JP" altLang="en-US" sz="2000"/>
          </a:p>
        </p:txBody>
      </p:sp>
      <p:sp>
        <p:nvSpPr>
          <p:cNvPr id="3" name="コンテンツ プレースホルダー 2"/>
          <p:cNvSpPr>
            <a:spLocks noGrp="1"/>
          </p:cNvSpPr>
          <p:nvPr>
            <p:ph idx="1"/>
          </p:nvPr>
        </p:nvSpPr>
        <p:spPr>
          <a:xfrm>
            <a:off x="197752" y="1596255"/>
            <a:ext cx="8578176" cy="4525963"/>
          </a:xfrm>
        </p:spPr>
        <p:txBody>
          <a:bodyPr/>
          <a:lstStyle/>
          <a:p>
            <a:pPr marL="0" indent="0">
              <a:buNone/>
            </a:pPr>
            <a:r>
              <a:rPr kumimoji="1" lang="ja-JP" altLang="en-US" smtClean="0"/>
              <a:t>提案された型システムに基いて実装</a:t>
            </a:r>
            <a:endParaRPr kumimoji="1" lang="en-US" altLang="ja-JP" smtClean="0"/>
          </a:p>
          <a:p>
            <a:pPr marL="857250" lvl="1" indent="-457200"/>
            <a:r>
              <a:rPr lang="ja-JP" altLang="en-US" smtClean="0"/>
              <a:t>対象</a:t>
            </a:r>
            <a:r>
              <a:rPr lang="en-US" altLang="ja-JP" smtClean="0"/>
              <a:t>: C</a:t>
            </a:r>
            <a:r>
              <a:rPr lang="ja-JP" altLang="en-US" smtClean="0"/>
              <a:t>言語</a:t>
            </a:r>
            <a:endParaRPr lang="en-US" altLang="ja-JP" smtClean="0"/>
          </a:p>
          <a:p>
            <a:pPr marL="857250" lvl="1" indent="-457200"/>
            <a:r>
              <a:rPr lang="en-US" altLang="ja-JP" smtClean="0"/>
              <a:t>while, for, break, continue </a:t>
            </a:r>
            <a:r>
              <a:rPr lang="ja-JP" altLang="en-US" smtClean="0"/>
              <a:t>などの制御文を含む</a:t>
            </a:r>
            <a:endParaRPr lang="en-US" altLang="ja-JP" smtClean="0"/>
          </a:p>
          <a:p>
            <a:pPr marL="400050" lvl="1" indent="0">
              <a:buNone/>
            </a:pPr>
            <a:r>
              <a:rPr kumimoji="1" lang="en-US" altLang="ja-JP" smtClean="0"/>
              <a:t>      </a:t>
            </a:r>
            <a:r>
              <a:rPr kumimoji="1" lang="ja-JP" altLang="en-US" smtClean="0"/>
              <a:t>プログラムも検証可能</a:t>
            </a:r>
            <a:endParaRPr kumimoji="1" lang="en-US" altLang="ja-JP" smtClean="0"/>
          </a:p>
        </p:txBody>
      </p:sp>
    </p:spTree>
    <p:extLst>
      <p:ext uri="{BB962C8B-B14F-4D97-AF65-F5344CB8AC3E}">
        <p14:creationId xmlns:p14="http://schemas.microsoft.com/office/powerpoint/2010/main" val="228737147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mtClean="0"/>
              <a:t>問題点</a:t>
            </a:r>
            <a:r>
              <a:rPr lang="en-US" altLang="ja-JP" smtClean="0"/>
              <a:t/>
            </a:r>
            <a:br>
              <a:rPr lang="en-US" altLang="ja-JP" smtClean="0"/>
            </a:br>
            <a:r>
              <a:rPr lang="en-US" altLang="ja-JP" sz="2000" smtClean="0">
                <a:latin typeface="Times"/>
                <a:cs typeface="Times"/>
              </a:rPr>
              <a:t>[Suenaga and Kobayashi, APLAS’09]</a:t>
            </a:r>
            <a:endParaRPr kumimoji="1" lang="ja-JP" altLang="en-US" sz="2000"/>
          </a:p>
        </p:txBody>
      </p:sp>
      <p:sp>
        <p:nvSpPr>
          <p:cNvPr id="6" name="コンテンツ プレースホルダー 2"/>
          <p:cNvSpPr txBox="1">
            <a:spLocks/>
          </p:cNvSpPr>
          <p:nvPr/>
        </p:nvSpPr>
        <p:spPr>
          <a:xfrm>
            <a:off x="553895" y="1510540"/>
            <a:ext cx="8229600" cy="485017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mtClean="0"/>
              <a:t>提案された型システムでは，制御文を</a:t>
            </a:r>
            <a:r>
              <a:rPr lang="en-US" altLang="ja-JP"/>
              <a:t/>
            </a:r>
            <a:br>
              <a:rPr lang="en-US" altLang="ja-JP"/>
            </a:br>
            <a:r>
              <a:rPr lang="ja-JP" altLang="en-US" smtClean="0"/>
              <a:t>形式的には扱っていない</a:t>
            </a:r>
            <a:endParaRPr lang="en-US" altLang="ja-JP" smtClean="0"/>
          </a:p>
          <a:p>
            <a:endParaRPr lang="en-US" altLang="ja-JP"/>
          </a:p>
          <a:p>
            <a:r>
              <a:rPr lang="ja-JP" altLang="en-US" smtClean="0"/>
              <a:t>検証器</a:t>
            </a:r>
            <a:r>
              <a:rPr lang="ja-JP" altLang="en-US"/>
              <a:t>の制御文を扱う部分は，厳密</a:t>
            </a:r>
            <a:r>
              <a:rPr lang="ja-JP" altLang="en-US" smtClean="0"/>
              <a:t>には</a:t>
            </a:r>
            <a:r>
              <a:rPr lang="en-US" altLang="ja-JP" smtClean="0"/>
              <a:t>   </a:t>
            </a:r>
            <a:r>
              <a:rPr lang="ja-JP" altLang="en-US" smtClean="0"/>
              <a:t>理論に基づいた実装になっていない</a:t>
            </a:r>
            <a:endParaRPr lang="en-US" altLang="ja-JP"/>
          </a:p>
          <a:p>
            <a:endParaRPr lang="en-US" altLang="ja-JP" smtClean="0"/>
          </a:p>
        </p:txBody>
      </p:sp>
    </p:spTree>
    <p:extLst>
      <p:ext uri="{BB962C8B-B14F-4D97-AF65-F5344CB8AC3E}">
        <p14:creationId xmlns:p14="http://schemas.microsoft.com/office/powerpoint/2010/main" val="415090740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mtClean="0"/>
              <a:t>本研究の目的</a:t>
            </a:r>
            <a:endParaRPr kumimoji="1" lang="ja-JP" altLang="en-US"/>
          </a:p>
        </p:txBody>
      </p:sp>
      <p:sp>
        <p:nvSpPr>
          <p:cNvPr id="3" name="コンテンツ プレースホルダー 2"/>
          <p:cNvSpPr>
            <a:spLocks noGrp="1"/>
          </p:cNvSpPr>
          <p:nvPr>
            <p:ph idx="1"/>
          </p:nvPr>
        </p:nvSpPr>
        <p:spPr/>
        <p:txBody>
          <a:bodyPr/>
          <a:lstStyle/>
          <a:p>
            <a:pPr marL="0" indent="0">
              <a:buNone/>
            </a:pPr>
            <a:r>
              <a:rPr kumimoji="1" lang="ja-JP" altLang="en-US" smtClean="0"/>
              <a:t>形式体系と実装のギャップを縮めることにより</a:t>
            </a:r>
            <a:r>
              <a:rPr kumimoji="1" lang="en-US" altLang="ja-JP" smtClean="0"/>
              <a:t/>
            </a:r>
            <a:br>
              <a:rPr kumimoji="1" lang="en-US" altLang="ja-JP" smtClean="0"/>
            </a:br>
            <a:r>
              <a:rPr kumimoji="1" lang="ja-JP" altLang="en-US" smtClean="0"/>
              <a:t>検証器の信頼性を上げる</a:t>
            </a:r>
            <a:endParaRPr kumimoji="1" lang="en-US" altLang="ja-JP" smtClean="0"/>
          </a:p>
          <a:p>
            <a:pPr marL="857250" lvl="1" indent="-457200"/>
            <a:r>
              <a:rPr lang="en-US" altLang="en-US" smtClean="0"/>
              <a:t>型システムを制御文で拡張</a:t>
            </a:r>
          </a:p>
          <a:p>
            <a:pPr marL="857250" lvl="1" indent="-457200"/>
            <a:r>
              <a:rPr kumimoji="1" lang="en-US" altLang="en-US" smtClean="0"/>
              <a:t>検証器を拡張された</a:t>
            </a:r>
            <a:r>
              <a:rPr kumimoji="1" lang="ja-JP" altLang="en-US" smtClean="0"/>
              <a:t>型</a:t>
            </a:r>
            <a:r>
              <a:rPr kumimoji="1" lang="en-US" altLang="en-US" smtClean="0"/>
              <a:t>システムに基づいて実装</a:t>
            </a:r>
          </a:p>
          <a:p>
            <a:pPr marL="0" indent="0">
              <a:buNone/>
            </a:pPr>
            <a:endParaRPr kumimoji="1" lang="en-US" altLang="ja-JP" sz="3600" smtClean="0"/>
          </a:p>
          <a:p>
            <a:pPr marL="0" indent="0">
              <a:buNone/>
            </a:pPr>
            <a:endParaRPr kumimoji="1" lang="en-US" altLang="ja-JP" smtClean="0"/>
          </a:p>
        </p:txBody>
      </p:sp>
    </p:spTree>
    <p:extLst>
      <p:ext uri="{BB962C8B-B14F-4D97-AF65-F5344CB8AC3E}">
        <p14:creationId xmlns:p14="http://schemas.microsoft.com/office/powerpoint/2010/main" val="79424347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tx1"/>
          </a:solidFill>
        </a:ln>
        <a:effectLst/>
      </a:spPr>
      <a:bodyPr rtlCol="0" anchor="ctr"/>
      <a:lstStyle>
        <a:defPPr algn="ctr">
          <a:defRPr kumimoji="1"/>
        </a:defPPr>
      </a:lstStyle>
      <a:style>
        <a:lnRef idx="1">
          <a:schemeClr val="accent1"/>
        </a:lnRef>
        <a:fillRef idx="3">
          <a:schemeClr val="accent1"/>
        </a:fillRef>
        <a:effectRef idx="2">
          <a:schemeClr val="accent1"/>
        </a:effectRef>
        <a:fontRef idx="minor">
          <a:schemeClr val="lt1"/>
        </a:fontRef>
      </a:style>
    </a:spDef>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8500</TotalTime>
  <Words>4114</Words>
  <Application>Microsoft Macintosh PowerPoint</Application>
  <PresentationFormat>画面に合わせる (4:3)</PresentationFormat>
  <Paragraphs>989</Paragraphs>
  <Slides>59</Slides>
  <Notes>40</Notes>
  <HiddenSlides>5</HiddenSlides>
  <MMClips>0</MMClips>
  <ScaleCrop>false</ScaleCrop>
  <HeadingPairs>
    <vt:vector size="4" baseType="variant">
      <vt:variant>
        <vt:lpstr>テーマ</vt:lpstr>
      </vt:variant>
      <vt:variant>
        <vt:i4>2</vt:i4>
      </vt:variant>
      <vt:variant>
        <vt:lpstr>スライド タイトル</vt:lpstr>
      </vt:variant>
      <vt:variant>
        <vt:i4>59</vt:i4>
      </vt:variant>
    </vt:vector>
  </HeadingPairs>
  <TitlesOfParts>
    <vt:vector size="61" baseType="lpstr">
      <vt:lpstr>ホワイト</vt:lpstr>
      <vt:lpstr>デザインの設定</vt:lpstr>
      <vt:lpstr>分数所有権に基づく メモリ解放安全性検証器</vt:lpstr>
      <vt:lpstr>背景</vt:lpstr>
      <vt:lpstr>先行研究 [Suenaga and Kobayashi, APLAS’09]</vt:lpstr>
      <vt:lpstr>プログラム例 [Suenaga and Kobayashi, APLAS’09]</vt:lpstr>
      <vt:lpstr>所有権 [Suenaga and Kobayashi, APLAS’09]</vt:lpstr>
      <vt:lpstr>プログラム例 [Suenaga and Kobayashi, APLAS’09]</vt:lpstr>
      <vt:lpstr>検証器 [Suenaga and Kobayashi, APLAS’09]</vt:lpstr>
      <vt:lpstr>問題点 [Suenaga and Kobayashi, APLAS’09]</vt:lpstr>
      <vt:lpstr>本研究の目的</vt:lpstr>
      <vt:lpstr>本研究の概要</vt:lpstr>
      <vt:lpstr>目次</vt:lpstr>
      <vt:lpstr>言語 [Suenaga and Kobayashi, APLAS’09]</vt:lpstr>
      <vt:lpstr>言語の拡張</vt:lpstr>
      <vt:lpstr>言語の拡張</vt:lpstr>
      <vt:lpstr>型判断 [Suenaga and Kobayashi, APLAS’09]</vt:lpstr>
      <vt:lpstr>型判断 [Suenaga and Kobayashi, APLAS’09]</vt:lpstr>
      <vt:lpstr>型判断 [Suenaga and Kobayashi, APLAS’09]</vt:lpstr>
      <vt:lpstr>型判断 [Suenaga and Kobayashi, APLAS’09]</vt:lpstr>
      <vt:lpstr>型判断 [Suenaga and Kobayashi, APLAS’09]</vt:lpstr>
      <vt:lpstr>型付け規則の例 [Suenaga and Kobayashi, APLAS’09]</vt:lpstr>
      <vt:lpstr>型付け規則の例 [Suenaga and Kobayashi, APLAS’09]</vt:lpstr>
      <vt:lpstr>型付け規則の例 [Suenaga and Kobayashi, APLAS’09]</vt:lpstr>
      <vt:lpstr>型付け規則の例 [Suenaga and Kobayashi, APLAS’09]</vt:lpstr>
      <vt:lpstr>制御文を用いるプログラム例</vt:lpstr>
      <vt:lpstr>制御文を用いるプログラム例</vt:lpstr>
      <vt:lpstr>制御文を用いるプログラム例</vt:lpstr>
      <vt:lpstr>制御文を用いるプログラム例</vt:lpstr>
      <vt:lpstr>制御文を用いるプログラム例</vt:lpstr>
      <vt:lpstr>型判断の拡張</vt:lpstr>
      <vt:lpstr>型判断の拡張</vt:lpstr>
      <vt:lpstr>プログラム例</vt:lpstr>
      <vt:lpstr>プログラム例</vt:lpstr>
      <vt:lpstr>プログラム例</vt:lpstr>
      <vt:lpstr>型付け規則の拡張</vt:lpstr>
      <vt:lpstr>型付け規則の拡張</vt:lpstr>
      <vt:lpstr>型付け規則の拡張</vt:lpstr>
      <vt:lpstr>型付け規則の拡張</vt:lpstr>
      <vt:lpstr>型付け規則の拡張</vt:lpstr>
      <vt:lpstr>プログラム例</vt:lpstr>
      <vt:lpstr>プログラム例</vt:lpstr>
      <vt:lpstr>型判断の拡張</vt:lpstr>
      <vt:lpstr>目次</vt:lpstr>
      <vt:lpstr>型推論アルゴリズム [Suenaga and Kobayashi, APLAS’09]</vt:lpstr>
      <vt:lpstr>所有権変数</vt:lpstr>
      <vt:lpstr>制約の生成</vt:lpstr>
      <vt:lpstr>制約の生成</vt:lpstr>
      <vt:lpstr>制約の解消</vt:lpstr>
      <vt:lpstr>検証器の概要</vt:lpstr>
      <vt:lpstr>制約式の生成</vt:lpstr>
      <vt:lpstr>制約式の解消</vt:lpstr>
      <vt:lpstr>型エラースライサー</vt:lpstr>
      <vt:lpstr>目次</vt:lpstr>
      <vt:lpstr>予備実験</vt:lpstr>
      <vt:lpstr>型エラーが起きる例</vt:lpstr>
      <vt:lpstr>予備実験</vt:lpstr>
      <vt:lpstr>型エラースライサー</vt:lpstr>
      <vt:lpstr>まとめと今後の課題</vt:lpstr>
      <vt:lpstr>今後の課題</vt:lpstr>
      <vt:lpstr>先行研究との差分</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分数所有権に基づくメモリ解放安全性検証器</dc:title>
  <dc:creator>Omoto Takeshi</dc:creator>
  <cp:lastModifiedBy>Omoto Takeshi</cp:lastModifiedBy>
  <cp:revision>116</cp:revision>
  <cp:lastPrinted>2016-02-13T07:22:03Z</cp:lastPrinted>
  <dcterms:created xsi:type="dcterms:W3CDTF">2016-02-08T14:47:00Z</dcterms:created>
  <dcterms:modified xsi:type="dcterms:W3CDTF">2016-02-14T12:28:30Z</dcterms:modified>
</cp:coreProperties>
</file>