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0" r:id="rId6"/>
    <p:sldId id="2444" r:id="rId7"/>
    <p:sldId id="2439" r:id="rId8"/>
    <p:sldId id="258" r:id="rId9"/>
    <p:sldId id="2445" r:id="rId10"/>
    <p:sldId id="244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84" autoAdjust="0"/>
  </p:normalViewPr>
  <p:slideViewPr>
    <p:cSldViewPr snapToGrid="0">
      <p:cViewPr>
        <p:scale>
          <a:sx n="75" d="100"/>
          <a:sy n="75" d="100"/>
        </p:scale>
        <p:origin x="181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70" r:id="rId9"/>
    <p:sldLayoutId id="2147483669" r:id="rId10"/>
    <p:sldLayoutId id="2147483667" r:id="rId11"/>
    <p:sldLayoutId id="2147483668" r:id="rId12"/>
    <p:sldLayoutId id="2147483666" r:id="rId13"/>
    <p:sldLayoutId id="2147483671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1i/devops-course/blob/master/projects/bcm-small.pn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7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088" y="3823071"/>
            <a:ext cx="9863821" cy="15081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F3342"/>
                </a:solidFill>
              </a:rPr>
              <a:t>ASEAN expansion recommendations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5863" y="5487959"/>
            <a:ext cx="6609256" cy="45050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2F3342"/>
                </a:solidFill>
              </a:rPr>
              <a:t>Improving BCM’s Food Delivery Capability</a:t>
            </a:r>
          </a:p>
        </p:txBody>
      </p:sp>
      <p:pic>
        <p:nvPicPr>
          <p:cNvPr id="10" name="Picture 9">
            <a:hlinkClick r:id="rId3" tgtFrame="&quot;_blank&quot;"/>
            <a:extLst>
              <a:ext uri="{FF2B5EF4-FFF2-40B4-BE49-F238E27FC236}">
                <a16:creationId xmlns:a16="http://schemas.microsoft.com/office/drawing/2014/main" id="{B9A49BB9-FE05-436F-B6BF-EC503DA0274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175" y="1607524"/>
            <a:ext cx="4934630" cy="2215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59B4175B-2237-4E2B-8940-03CD8C8504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0CBA-1F82-43A8-9DE3-F0F883DB2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31" y="655467"/>
            <a:ext cx="5908764" cy="65082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BackGround And Situation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1306287"/>
            <a:ext cx="5138057" cy="46373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Singapore Mobile App Food delivery service provider island 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 app and company operation systems hosted on own web servers in Jurong (oldest is 7 years old)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 App developed based on waterfall development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programming language used by different teams : Kotlin (Android team), Swift (IOS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Databases for all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to expand into the regional ASEAN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BB9BB1-292D-4569-BA74-3E766701DB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DF53DB-409B-49FA-A52D-E30AD84A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5E06080F-9F80-49D4-9D28-F3FD457E427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Company’s Bottleneck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490429"/>
            <a:ext cx="6117771" cy="4148372"/>
          </a:xfrm>
        </p:spPr>
        <p:txBody>
          <a:bodyPr>
            <a:normAutofit/>
          </a:bodyPr>
          <a:lstStyle/>
          <a:p>
            <a:r>
              <a:rPr lang="en-US" dirty="0"/>
              <a:t>Recent surge of mobile application usage during COVID 19 period has caused the several downtimes on the mobile application due to server overloading</a:t>
            </a:r>
          </a:p>
          <a:p>
            <a:r>
              <a:rPr lang="en-US" dirty="0"/>
              <a:t>High latency in mobile app when making food orders and browsing</a:t>
            </a:r>
          </a:p>
          <a:p>
            <a:r>
              <a:rPr lang="en-US" dirty="0"/>
              <a:t>Low frequency of application updates and frequent production outrage</a:t>
            </a:r>
          </a:p>
          <a:p>
            <a:pPr lvl="1"/>
            <a:r>
              <a:rPr lang="en-US" dirty="0"/>
              <a:t>Increasing competition from competitors who can update more frequently and provide more features</a:t>
            </a:r>
          </a:p>
          <a:p>
            <a:pPr lvl="1"/>
            <a:r>
              <a:rPr lang="en-US" dirty="0"/>
              <a:t>Postpone of local version of BCM food delivery mobile application in new ASEAN market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1F9C8F-B284-4FE9-A76C-49BE3BEE3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9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E78EAF87-74CF-4D41-BA6F-23563CA2715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3" name="Graphic 12" descr="Open square 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5040282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4387"/>
            <a:ext cx="5895702" cy="2384466"/>
          </a:xfrm>
        </p:spPr>
        <p:txBody>
          <a:bodyPr>
            <a:normAutofit/>
          </a:bodyPr>
          <a:lstStyle/>
          <a:p>
            <a:r>
              <a:rPr lang="en-US" sz="4400" dirty="0"/>
              <a:t>Recommendations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B4C1D1F-C2EF-4D29-B146-E0CE535B36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2DFF522F-AF68-4632-B55E-C71590EC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F6F6586-42C9-4B51-A82B-5FC75BEA6DC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C646910-F4B3-42FF-94CF-BEAFDD60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Infrastructures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480" y="1175401"/>
            <a:ext cx="3464717" cy="823912"/>
          </a:xfrm>
        </p:spPr>
        <p:txBody>
          <a:bodyPr/>
          <a:lstStyle/>
          <a:p>
            <a:r>
              <a:rPr lang="en-US" dirty="0"/>
              <a:t>Moving onto Cloud 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3198" y="1789729"/>
            <a:ext cx="3835399" cy="46204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Engage cloud service provider like Amazon Cloud Services, Microsoft Azure, and Google Cloud Services to host infrastructures</a:t>
            </a:r>
          </a:p>
          <a:p>
            <a:r>
              <a:rPr lang="en-US" dirty="0"/>
              <a:t>Hosting servers on cloud benefits:</a:t>
            </a:r>
          </a:p>
          <a:p>
            <a:pPr lvl="1"/>
            <a:r>
              <a:rPr lang="en-US" dirty="0"/>
              <a:t>Ability to scale up and down the number of servers and computation  capabilities according to needs</a:t>
            </a:r>
          </a:p>
          <a:p>
            <a:pPr lvl="1"/>
            <a:r>
              <a:rPr lang="en-US" dirty="0"/>
              <a:t>Easy implementation for foreign market expansion plan</a:t>
            </a:r>
          </a:p>
          <a:p>
            <a:pPr lvl="1"/>
            <a:r>
              <a:rPr lang="en-US" dirty="0"/>
              <a:t>No need for maintenance of physical servers which can be obsolete in 3-5 </a:t>
            </a:r>
            <a:r>
              <a:rPr lang="en-US" dirty="0" err="1"/>
              <a:t>yrs</a:t>
            </a:r>
            <a:endParaRPr lang="en-US" dirty="0"/>
          </a:p>
          <a:p>
            <a:r>
              <a:rPr lang="en-US" dirty="0"/>
              <a:t>Existing servers can be used for hosting more confidential data to the company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175401"/>
            <a:ext cx="3464717" cy="823912"/>
          </a:xfrm>
        </p:spPr>
        <p:txBody>
          <a:bodyPr>
            <a:normAutofit fontScale="92500"/>
          </a:bodyPr>
          <a:lstStyle/>
          <a:p>
            <a:r>
              <a:rPr lang="en-US" dirty="0"/>
              <a:t>Moving from SQL to NoSQL for Mobile Application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1789729"/>
            <a:ext cx="3464717" cy="46204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of NoSQL in mobile application like MongoDB</a:t>
            </a:r>
          </a:p>
          <a:p>
            <a:r>
              <a:rPr lang="en-US" dirty="0"/>
              <a:t>Provide lower latency when clients are accessing data on their mobile application</a:t>
            </a:r>
          </a:p>
          <a:p>
            <a:r>
              <a:rPr lang="en-US" dirty="0"/>
              <a:t>Horizontal scalability of NoSQL enable  BCM to connect more servers to improve capability, enable an easier inclusion of oversea entities database and operate at lower cost</a:t>
            </a:r>
          </a:p>
          <a:p>
            <a:r>
              <a:rPr lang="en-US" dirty="0"/>
              <a:t>Existing SQL infrastructures can still be used to store more structured data such as transactions</a:t>
            </a:r>
          </a:p>
        </p:txBody>
      </p:sp>
      <p:pic>
        <p:nvPicPr>
          <p:cNvPr id="10" name="Picture Placeholder 9" descr="two buildings" title="two buildings">
            <a:extLst>
              <a:ext uri="{FF2B5EF4-FFF2-40B4-BE49-F238E27FC236}">
                <a16:creationId xmlns:a16="http://schemas.microsoft.com/office/drawing/2014/main" id="{2F31814F-08FA-4F6F-AB72-C15E456914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8B1278D5-2C97-4CEF-8849-C9811924FB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2F6ECD0F-66E9-4D96-8436-105A25A341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C646910-F4B3-42FF-94CF-BEAFDD60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Changes To Application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480" y="1175401"/>
            <a:ext cx="3464717" cy="823912"/>
          </a:xfrm>
        </p:spPr>
        <p:txBody>
          <a:bodyPr/>
          <a:lstStyle/>
          <a:p>
            <a:r>
              <a:rPr lang="en-US" dirty="0"/>
              <a:t>Cultivating of DevOps Culture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3198" y="1997069"/>
            <a:ext cx="3835399" cy="4620482"/>
          </a:xfrm>
        </p:spPr>
        <p:txBody>
          <a:bodyPr>
            <a:normAutofit/>
          </a:bodyPr>
          <a:lstStyle/>
          <a:p>
            <a:r>
              <a:rPr lang="en-US" dirty="0"/>
              <a:t>Moving away from waterfall development methodology to Agile development methodology</a:t>
            </a:r>
          </a:p>
          <a:p>
            <a:r>
              <a:rPr lang="en-US" dirty="0"/>
              <a:t>Agile shown to have higher success rate than waterfall</a:t>
            </a:r>
          </a:p>
          <a:p>
            <a:r>
              <a:rPr lang="en-US" dirty="0"/>
              <a:t>Issues in Agile development enable continuous integration and delivery</a:t>
            </a:r>
          </a:p>
          <a:p>
            <a:r>
              <a:rPr lang="en-US" dirty="0"/>
              <a:t>Improving user experience with customer feedbacks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175401"/>
            <a:ext cx="3464717" cy="823912"/>
          </a:xfrm>
        </p:spPr>
        <p:txBody>
          <a:bodyPr>
            <a:normAutofit/>
          </a:bodyPr>
          <a:lstStyle/>
          <a:p>
            <a:r>
              <a:rPr lang="en-US" dirty="0"/>
              <a:t>Engaging Platform As A Service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1999313"/>
            <a:ext cx="3464717" cy="4103689"/>
          </a:xfrm>
        </p:spPr>
        <p:txBody>
          <a:bodyPr>
            <a:normAutofit/>
          </a:bodyPr>
          <a:lstStyle/>
          <a:p>
            <a:r>
              <a:rPr lang="en-US" dirty="0"/>
              <a:t>Engage PAAS for some services</a:t>
            </a:r>
          </a:p>
          <a:p>
            <a:r>
              <a:rPr lang="en-US" dirty="0"/>
              <a:t>One of these services can be on the use of routing solutions like using Routific Engine APIs</a:t>
            </a:r>
          </a:p>
          <a:p>
            <a:r>
              <a:rPr lang="en-US" dirty="0"/>
              <a:t>Do not have to design, deploy and maintain services</a:t>
            </a:r>
          </a:p>
          <a:p>
            <a:r>
              <a:rPr lang="en-US" dirty="0"/>
              <a:t>Ability to focus on core business and expanding abilities through APIs</a:t>
            </a:r>
          </a:p>
        </p:txBody>
      </p:sp>
      <p:pic>
        <p:nvPicPr>
          <p:cNvPr id="10" name="Picture Placeholder 9" descr="two buildings" title="two buildings">
            <a:extLst>
              <a:ext uri="{FF2B5EF4-FFF2-40B4-BE49-F238E27FC236}">
                <a16:creationId xmlns:a16="http://schemas.microsoft.com/office/drawing/2014/main" id="{2F31814F-08FA-4F6F-AB72-C15E456914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8B1278D5-2C97-4CEF-8849-C9811924FB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2F6ECD0F-66E9-4D96-8436-105A25A341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8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image" title="abstract image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73BD65-CFF3-40DD-939C-97A942BD8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4" y="0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9FDCAA0A-980E-4E01-8FDA-B5368F091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GOES HERE</a:t>
            </a: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E01195D9-1845-4282-BE5B-F6B840BE4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051434_Light modernist presentation_RVA_v3.potx" id="{1300540C-5346-469F-AA5C-717C09787E7E}" vid="{ADCE5FDD-C8BF-4BDC-86F8-B24C14EB90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19B998-C0F0-415C-AF4D-F10DCCD30A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27BEDAB-01B4-4BD0-9390-31AD928007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D934DA-6EDB-4DB8-AE5C-9399A13698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modernist presentation</Template>
  <TotalTime>0</TotalTime>
  <Words>432</Words>
  <Application>Microsoft Office PowerPoint</Application>
  <PresentationFormat>Widescreen</PresentationFormat>
  <Paragraphs>522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ASEAN expansion recommendations</vt:lpstr>
      <vt:lpstr> BackGround And Situation</vt:lpstr>
      <vt:lpstr>Company’s Bottleneck</vt:lpstr>
      <vt:lpstr>Recommendations</vt:lpstr>
      <vt:lpstr>Changes To Infrastructures</vt:lpstr>
      <vt:lpstr>Changes To Application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2020-08-20T06:55:20Z</dcterms:created>
  <dcterms:modified xsi:type="dcterms:W3CDTF">2020-08-20T17:32:40Z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