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0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1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0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1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FB8A0-4855-4BDB-873D-B0B1479FA735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15F5-C995-4FCA-A8D7-7E368E1B9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1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2540-8256-400D-9DE3-9308B040D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fast learning algorithm</a:t>
            </a:r>
            <a:br>
              <a:rPr lang="en-US" altLang="zh-CN" dirty="0"/>
            </a:br>
            <a:r>
              <a:rPr lang="en-US" altLang="zh-CN" dirty="0"/>
              <a:t>for deep belief nets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E44BD-FCBC-4348-9142-3696DD7E1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1738"/>
            <a:ext cx="6858000" cy="1241822"/>
          </a:xfrm>
        </p:spPr>
        <p:txBody>
          <a:bodyPr/>
          <a:lstStyle/>
          <a:p>
            <a:r>
              <a:rPr lang="en-US" altLang="zh-CN" dirty="0" err="1"/>
              <a:t>Serryuer</a:t>
            </a:r>
            <a:r>
              <a:rPr lang="en-US" altLang="zh-CN" dirty="0"/>
              <a:t>  2019-04-14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E185C1-6D50-4D3D-9824-B1599ADE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6" y="426460"/>
            <a:ext cx="848636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566CB684-55FE-4E27-AE6D-7B95598DAE7D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lvl="0" defTabSz="914400"/>
            <a:r>
              <a:rPr lang="zh-CN" altLang="en-US" dirty="0">
                <a:solidFill>
                  <a:srgbClr val="2A4A75"/>
                </a:solidFill>
              </a:rPr>
              <a:t>相消解释</a:t>
            </a:r>
            <a:r>
              <a:rPr lang="en-US" altLang="zh-CN" dirty="0">
                <a:solidFill>
                  <a:srgbClr val="2A4A75"/>
                </a:solidFill>
              </a:rPr>
              <a:t>(explaining away)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3E6471-7F06-4316-8AE0-1233507C41B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1C314E"/>
              </a:buClr>
              <a:defRPr/>
            </a:pPr>
            <a:r>
              <a:rPr lang="zh-CN" altLang="en-US" dirty="0">
                <a:solidFill>
                  <a:srgbClr val="2A4A75"/>
                </a:solidFill>
              </a:rPr>
              <a:t>对于一个多因一果的问题，假设各种“因”之间都是相互独立的，如果已经确定了是因为其中一种原因导致了结果，那么因为其他原因导致了该结果的概率就会下降。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7A322-D7A6-48B3-8CB8-4C4443448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62" y="3262891"/>
            <a:ext cx="2435629" cy="25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566CB684-55FE-4E27-AE6D-7B95598DAE7D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lvl="0" defTabSz="914400"/>
            <a:r>
              <a:rPr lang="zh-CN" altLang="en-US" dirty="0">
                <a:solidFill>
                  <a:srgbClr val="2A4A75"/>
                </a:solidFill>
              </a:rPr>
              <a:t>互补先验</a:t>
            </a:r>
            <a:r>
              <a:rPr lang="en-US" altLang="zh-CN" dirty="0">
                <a:solidFill>
                  <a:srgbClr val="2A4A75"/>
                </a:solidFill>
              </a:rPr>
              <a:t>(</a:t>
            </a:r>
            <a:r>
              <a:rPr lang="en-US" altLang="zh-CN" b="1" dirty="0" err="1"/>
              <a:t>ComplementaryPriors</a:t>
            </a:r>
            <a:r>
              <a:rPr lang="en-US" altLang="zh-CN" dirty="0">
                <a:solidFill>
                  <a:srgbClr val="2A4A75"/>
                </a:solidFill>
              </a:rPr>
              <a:t>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3E6471-7F06-4316-8AE0-1233507C41B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1C314E"/>
              </a:buClr>
              <a:defRPr/>
            </a:pPr>
            <a:r>
              <a:rPr lang="zh-CN" altLang="en-US" sz="2400" dirty="0"/>
              <a:t>在具有双向的链式结构中</a:t>
            </a:r>
            <a:r>
              <a:rPr lang="en-US" altLang="zh-CN" sz="2400" dirty="0"/>
              <a:t>,</a:t>
            </a:r>
            <a:r>
              <a:rPr lang="zh-CN" altLang="en-US" sz="2400" dirty="0"/>
              <a:t>某数据推出的结果</a:t>
            </a:r>
            <a:r>
              <a:rPr lang="en-US" altLang="zh-CN" sz="2400" dirty="0"/>
              <a:t>(</a:t>
            </a:r>
            <a:r>
              <a:rPr lang="zh-CN" altLang="en-US" sz="2400" dirty="0"/>
              <a:t>后验</a:t>
            </a:r>
            <a:r>
              <a:rPr lang="en-US" altLang="zh-CN" sz="2400" dirty="0"/>
              <a:t>)</a:t>
            </a:r>
            <a:r>
              <a:rPr lang="zh-CN" altLang="en-US" sz="2400" dirty="0"/>
              <a:t>在反向时为其提供的先验概率就叫互补先验。互补先验就是为了解决多层有向图模型中推断难的问题。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F49798-7AAF-4556-A4B5-04FDFF51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03" y="2381250"/>
            <a:ext cx="1843994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566CB684-55FE-4E27-AE6D-7B95598DAE7D}"/>
              </a:ext>
            </a:extLst>
          </p:cNvPr>
          <p:cNvSpPr txBox="1">
            <a:spLocks/>
          </p:cNvSpPr>
          <p:nvPr/>
        </p:nvSpPr>
        <p:spPr bwMode="auto">
          <a:xfrm>
            <a:off x="457200" y="14036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lvl="0" defTabSz="914400"/>
            <a:r>
              <a:rPr lang="en-US" altLang="zh-CN" sz="2400" dirty="0">
                <a:solidFill>
                  <a:srgbClr val="2A4A75"/>
                </a:solidFill>
              </a:rPr>
              <a:t>RBM &amp; Infinite Directed Model with Tied Weights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3E6471-7F06-4316-8AE0-1233507C41B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1C314E"/>
              </a:buClr>
              <a:defRPr/>
            </a:pPr>
            <a:r>
              <a:rPr lang="en-US" altLang="zh-CN" sz="2400" dirty="0"/>
              <a:t>RBM</a:t>
            </a:r>
            <a:r>
              <a:rPr lang="zh-CN" altLang="en-US" sz="2400" dirty="0"/>
              <a:t>是一个无向二部图模型，等价于一个具有约束权的无限深逻辑信念网络。</a:t>
            </a:r>
            <a:r>
              <a:rPr lang="en-US" altLang="zh-CN" sz="2400" dirty="0"/>
              <a:t>RBM</a:t>
            </a:r>
            <a:r>
              <a:rPr lang="zh-CN" altLang="en-US" sz="2400" dirty="0"/>
              <a:t>通过从随机状态开始并执行交替吉布斯采样，直到平衡。理论上，这需要无限次才能达到平衡。这等价于通过一个无限深的有向网络进行传播。换句话说，我们在空间展开吉布斯采样步骤，如下图所示。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F891D4-5425-41F1-9977-75EB550D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34" y="3362325"/>
            <a:ext cx="6437132" cy="27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6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>
            <a:extLst>
              <a:ext uri="{FF2B5EF4-FFF2-40B4-BE49-F238E27FC236}">
                <a16:creationId xmlns:a16="http://schemas.microsoft.com/office/drawing/2014/main" id="{242AB6F2-A884-4C9F-BB43-6200440B640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Helvetica"/>
                <a:ea typeface="微软雅黑"/>
                <a:cs typeface="+mj-cs"/>
              </a:rPr>
              <a:t>玻尔兹曼机（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Helvetica"/>
                <a:ea typeface="微软雅黑"/>
                <a:cs typeface="+mj-cs"/>
              </a:rPr>
              <a:t>Boltzmann machine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Helvetica"/>
                <a:ea typeface="微软雅黑"/>
                <a:cs typeface="+mj-cs"/>
              </a:rPr>
              <a:t>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Helvetica"/>
              <a:ea typeface="微软雅黑"/>
              <a:cs typeface="+mj-cs"/>
            </a:endParaRPr>
          </a:p>
        </p:txBody>
      </p:sp>
      <p:sp>
        <p:nvSpPr>
          <p:cNvPr id="64" name="内容占位符 2">
            <a:extLst>
              <a:ext uri="{FF2B5EF4-FFF2-40B4-BE49-F238E27FC236}">
                <a16:creationId xmlns:a16="http://schemas.microsoft.com/office/drawing/2014/main" id="{152EFC84-CDF9-4DD9-A9D4-CD9346E67E78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47244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 dirty="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8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玻尔兹曼机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/>
                <a:ea typeface="华文楷体"/>
                <a:cs typeface="Arial" panose="020B0604020202020204" pitchFamily="34" charset="0"/>
              </a:rPr>
              <a:t>是一个特殊的概率无向图模型。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每个随机变量是二值的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所有变量之间是全连接的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整个能量函数定义为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P(X)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为玻尔兹曼分布</a:t>
            </a:r>
          </a:p>
        </p:txBody>
      </p:sp>
      <p:pic>
        <p:nvPicPr>
          <p:cNvPr id="65" name="图片 64" descr="屏幕剪辑">
            <a:extLst>
              <a:ext uri="{FF2B5EF4-FFF2-40B4-BE49-F238E27FC236}">
                <a16:creationId xmlns:a16="http://schemas.microsoft.com/office/drawing/2014/main" id="{374D7139-D82C-4C1C-94DE-9280137D0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6" y="3450035"/>
            <a:ext cx="3124544" cy="1198165"/>
          </a:xfrm>
          <a:prstGeom prst="rect">
            <a:avLst/>
          </a:prstGeom>
        </p:spPr>
      </p:pic>
      <p:pic>
        <p:nvPicPr>
          <p:cNvPr id="66" name="图片 65" descr="屏幕剪辑">
            <a:extLst>
              <a:ext uri="{FF2B5EF4-FFF2-40B4-BE49-F238E27FC236}">
                <a16:creationId xmlns:a16="http://schemas.microsoft.com/office/drawing/2014/main" id="{9DA23F44-373C-4FD0-B242-11279021E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1" y="1295400"/>
            <a:ext cx="2972128" cy="2447136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33C24F06-8D63-46EC-B1FA-D60856E4870F}"/>
              </a:ext>
            </a:extLst>
          </p:cNvPr>
          <p:cNvSpPr/>
          <p:nvPr/>
        </p:nvSpPr>
        <p:spPr>
          <a:xfrm>
            <a:off x="5497241" y="41587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2A4A75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一个有六个变量的玻尔兹曼机</a:t>
            </a:r>
          </a:p>
        </p:txBody>
      </p:sp>
      <p:pic>
        <p:nvPicPr>
          <p:cNvPr id="68" name="图片 67" descr="屏幕剪辑">
            <a:extLst>
              <a:ext uri="{FF2B5EF4-FFF2-40B4-BE49-F238E27FC236}">
                <a16:creationId xmlns:a16="http://schemas.microsoft.com/office/drawing/2014/main" id="{68DBB85E-972D-44C3-AB31-3D75A3B46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6" y="5257800"/>
            <a:ext cx="2565683" cy="54616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7A206151-5641-4900-9727-8582B0D63800}"/>
              </a:ext>
            </a:extLst>
          </p:cNvPr>
          <p:cNvSpPr/>
          <p:nvPr/>
        </p:nvSpPr>
        <p:spPr>
          <a:xfrm>
            <a:off x="6096000" y="49442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两个基本问题：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华文楷体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推断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p(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h|v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)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参数学习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W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华文楷体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826A0B27-48F9-436D-8C75-8599CA714FF1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玻尔兹曼机的参数学习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58BB906-B36E-444B-BE7B-3D52B7C5C736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最大似然估计</a:t>
            </a: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采用梯度上升法</a:t>
            </a: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 descr="屏幕剪辑">
            <a:extLst>
              <a:ext uri="{FF2B5EF4-FFF2-40B4-BE49-F238E27FC236}">
                <a16:creationId xmlns:a16="http://schemas.microsoft.com/office/drawing/2014/main" id="{5B1E40E5-0326-45E2-8263-BD5E6A57D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9600"/>
            <a:ext cx="5942024" cy="1066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BFCBBD-EE6B-4A2E-80BB-1C9D924C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133600"/>
            <a:ext cx="4909349" cy="10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DE92212-13F8-4CCD-85E6-F13EDF208FDE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受限玻尔兹曼机（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Restricted Boltzmann Machines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RBM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D086148-DCE0-4C9B-9949-4403C4876267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受限玻尔兹曼机是一个二分图结构的无向图模型。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在受限玻尔兹曼机中，变量可以为两组，分别为隐藏层和可见层（或输入层）。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节点变量的取值为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。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和两层的全连接神经网络的结构相同。</a:t>
            </a:r>
          </a:p>
        </p:txBody>
      </p:sp>
      <p:pic>
        <p:nvPicPr>
          <p:cNvPr id="9" name="图片 8" descr="屏幕剪辑">
            <a:extLst>
              <a:ext uri="{FF2B5EF4-FFF2-40B4-BE49-F238E27FC236}">
                <a16:creationId xmlns:a16="http://schemas.microsoft.com/office/drawing/2014/main" id="{E8E4367D-68D4-4AE8-A0C1-316738E2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91000"/>
            <a:ext cx="4513758" cy="17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423BB6C-9269-4B25-8600-15E83AB0FB57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参数学习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065622-FDA2-4F7C-9543-0BE7FADA94D1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采用梯度上升法时，参数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W,a,b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可以用下面公式近似地更新</a:t>
            </a: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根据受限玻尔兹曼机的条件独立性，可以对可观测变量和隐变量进行分组轮流采样。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B37E38-82BD-45EA-B052-FD62D565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4419600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ADDE676-1320-4969-8D8B-3DE606AB07C6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对比散度算法 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Contrastive Divergence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3D1E9F-04A8-43D5-98CF-06283278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37012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9E53427-0A0B-488B-B27D-6E325AB4F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80" y="3200399"/>
            <a:ext cx="4781639" cy="3032761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66CB684-55FE-4E27-AE6D-7B95598DAE7D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深度信念网络（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Deep Belief Networ</a:t>
            </a: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63E6471-7F06-4316-8AE0-1233507C41B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en-US" altLang="zh-CN" sz="32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defRPr>
            </a:lvl1pPr>
            <a:lvl2pPr marL="410766" indent="-204788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2pPr>
            <a:lvl3pPr marL="616744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3pPr>
            <a:lvl4pPr marL="822722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8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4pPr>
            <a:lvl5pPr marL="1028700" indent="-171450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5pPr>
            <a:lvl6pPr marL="1234440" indent="-137160" algn="l" rtl="0" eaLnBrk="1" latinLnBrk="0" hangingPunct="1">
              <a:spcBef>
                <a:spcPts val="225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-137160" algn="l" rtl="0" eaLnBrk="1" latinLnBrk="0" hangingPunct="1">
              <a:spcBef>
                <a:spcPts val="225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37160" algn="l" rtl="0" eaLnBrk="1" latinLnBrk="0" hangingPunct="1">
              <a:spcBef>
                <a:spcPts val="225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45920" indent="-137160" algn="l" rtl="0" eaLnBrk="1" latinLnBrk="0" hangingPunct="1">
              <a:spcBef>
                <a:spcPts val="225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788" marR="0" lvl="0" indent="-204788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1C314E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深度信念网络是深度的有向的概率图模型，其图结构由多层的节点构成。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和全连接的神经网络结构相同。</a:t>
            </a:r>
          </a:p>
          <a:p>
            <a:pPr marL="410766" marR="0" lvl="1" indent="-204788" algn="l" defTabSz="914400" rtl="0" eaLnBrk="0" fontAlgn="base" latinLnBrk="0" hangingPunct="0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76000"/>
              <a:buFont typeface="Wingdings 3" panose="05040102010807070707" pitchFamily="18" charset="2"/>
              <a:buChar char="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顶部的两层为一个无向图，可以看做是一个受限玻尔兹曼机。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71782B-1509-4A15-9461-E79B669402C8}"/>
              </a:ext>
            </a:extLst>
          </p:cNvPr>
          <p:cNvSpPr txBox="1"/>
          <p:nvPr/>
        </p:nvSpPr>
        <p:spPr>
          <a:xfrm>
            <a:off x="1018300" y="47167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认知权重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EA3068-8175-4726-8362-3BF8F0D8C92B}"/>
              </a:ext>
            </a:extLst>
          </p:cNvPr>
          <p:cNvSpPr txBox="1"/>
          <p:nvPr/>
        </p:nvSpPr>
        <p:spPr>
          <a:xfrm>
            <a:off x="6780492" y="4901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华文楷体"/>
                <a:cs typeface="Arial" panose="020B0604020202020204" pitchFamily="34" charset="0"/>
              </a:rPr>
              <a:t>生成权重</a:t>
            </a:r>
          </a:p>
        </p:txBody>
      </p:sp>
    </p:spTree>
    <p:extLst>
      <p:ext uri="{BB962C8B-B14F-4D97-AF65-F5344CB8AC3E}">
        <p14:creationId xmlns:p14="http://schemas.microsoft.com/office/powerpoint/2010/main" val="150976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603A78B-1C09-4000-B664-D5863463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1" y="426460"/>
            <a:ext cx="846807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A464488-8C1D-49C2-9CF2-A94180FB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95" y="420363"/>
            <a:ext cx="8413209" cy="60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455</Words>
  <Application>Microsoft Office PowerPoint</Application>
  <PresentationFormat>全屏显示(4:3)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华文楷体</vt:lpstr>
      <vt:lpstr>微软雅黑</vt:lpstr>
      <vt:lpstr>Arial</vt:lpstr>
      <vt:lpstr>Calibri</vt:lpstr>
      <vt:lpstr>Calibri Light</vt:lpstr>
      <vt:lpstr>Helvetica</vt:lpstr>
      <vt:lpstr>Wingdings 3</vt:lpstr>
      <vt:lpstr>Office 主题​​</vt:lpstr>
      <vt:lpstr>A fast learning algorithm for deep belief nets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fast learning algorithm for deep belief nets</dc:title>
  <dc:creator>于 军帅</dc:creator>
  <cp:lastModifiedBy>于 军帅</cp:lastModifiedBy>
  <cp:revision>25</cp:revision>
  <dcterms:created xsi:type="dcterms:W3CDTF">2019-04-14T12:08:56Z</dcterms:created>
  <dcterms:modified xsi:type="dcterms:W3CDTF">2019-04-14T13:38:52Z</dcterms:modified>
</cp:coreProperties>
</file>