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5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60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61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95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64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13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406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61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81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06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7CD9-5770-42E4-A448-E969ED0BBC2F}" type="datetimeFigureOut">
              <a:rPr lang="da-DK" smtClean="0"/>
              <a:t>20/01/16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0C4C-703C-4B5C-8EBD-C116B8012B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595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Lung </a:t>
            </a:r>
            <a:r>
              <a:rPr lang="da-DK" dirty="0" err="1" smtClean="0"/>
              <a:t>contouring</a:t>
            </a:r>
            <a:r>
              <a:rPr lang="da-DK" dirty="0" smtClean="0"/>
              <a:t> (versus </a:t>
            </a:r>
            <a:r>
              <a:rPr lang="da-DK" dirty="0" err="1" smtClean="0"/>
              <a:t>expert</a:t>
            </a:r>
            <a:r>
              <a:rPr lang="da-DK" dirty="0" smtClean="0"/>
              <a:t>)</a:t>
            </a:r>
            <a:endParaRPr lang="da-DK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8971"/>
              </p:ext>
            </p:extLst>
          </p:nvPr>
        </p:nvGraphicFramePr>
        <p:xfrm>
          <a:off x="539552" y="1397000"/>
          <a:ext cx="8136900" cy="283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0"/>
                <a:gridCol w="1627380"/>
                <a:gridCol w="1627380"/>
                <a:gridCol w="1627380"/>
                <a:gridCol w="1627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Difference</a:t>
                      </a:r>
                      <a:r>
                        <a:rPr lang="da-DK" baseline="0" dirty="0" smtClean="0"/>
                        <a:t>s</a:t>
                      </a:r>
                    </a:p>
                    <a:p>
                      <a:pPr algn="ctr"/>
                      <a:r>
                        <a:rPr lang="da-DK" baseline="0" dirty="0" smtClean="0"/>
                        <a:t> (</a:t>
                      </a:r>
                      <a:r>
                        <a:rPr lang="da-DK" baseline="0" dirty="0" err="1" smtClean="0"/>
                        <a:t>estimated</a:t>
                      </a:r>
                      <a:r>
                        <a:rPr lang="da-DK" baseline="0" dirty="0" smtClean="0"/>
                        <a:t> CI)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CK HUMAN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SD HUMAN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RS</a:t>
                      </a:r>
                      <a:r>
                        <a:rPr lang="da-DK" baseline="0" dirty="0" smtClean="0"/>
                        <a:t> ATLAS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MF ATLAS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Abs.</a:t>
                      </a:r>
                      <a:r>
                        <a:rPr lang="da-DK" sz="1400" b="1" baseline="0" dirty="0" smtClean="0"/>
                        <a:t> Volume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-12 </a:t>
                      </a:r>
                      <a:r>
                        <a:rPr lang="da-DK" sz="1400" dirty="0" err="1" smtClean="0"/>
                        <a:t>ccm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dirty="0" smtClean="0"/>
                        <a:t>(-55)</a:t>
                      </a:r>
                      <a:r>
                        <a:rPr lang="da-DK" sz="1400" baseline="0" dirty="0" smtClean="0"/>
                        <a:t> – (36) </a:t>
                      </a:r>
                    </a:p>
                    <a:p>
                      <a:pPr algn="ctr"/>
                      <a:endParaRPr lang="da-DK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+27 </a:t>
                      </a:r>
                      <a:r>
                        <a:rPr lang="da-DK" sz="1400" dirty="0" err="1" smtClean="0"/>
                        <a:t>ccm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(-32) – (83)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+318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ccm</a:t>
                      </a:r>
                      <a:endParaRPr lang="da-DK" sz="1400" baseline="0" dirty="0" smtClean="0"/>
                    </a:p>
                    <a:p>
                      <a:pPr algn="ctr"/>
                      <a:r>
                        <a:rPr lang="da-DK" sz="1000" baseline="0" dirty="0" smtClean="0"/>
                        <a:t>***</a:t>
                      </a:r>
                      <a:r>
                        <a:rPr lang="da-DK" sz="1400" baseline="0" dirty="0" smtClean="0"/>
                        <a:t> CI : (221) – (418)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-23 </a:t>
                      </a:r>
                      <a:r>
                        <a:rPr lang="da-DK" sz="1400" dirty="0" err="1" smtClean="0"/>
                        <a:t>ccm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(-78) – (41)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V20Gy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0.12%</a:t>
                      </a:r>
                    </a:p>
                    <a:p>
                      <a:pPr algn="ctr"/>
                      <a:r>
                        <a:rPr lang="da-DK" sz="1400" dirty="0" smtClean="0"/>
                        <a:t>CI : 0</a:t>
                      </a:r>
                      <a:r>
                        <a:rPr lang="da-DK" sz="1400" baseline="0" dirty="0" smtClean="0"/>
                        <a:t> – 0.42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 0.29%</a:t>
                      </a:r>
                    </a:p>
                    <a:p>
                      <a:pPr algn="ctr"/>
                      <a:r>
                        <a:rPr lang="da-DK" sz="1000" dirty="0" smtClean="0"/>
                        <a:t>**</a:t>
                      </a:r>
                      <a:r>
                        <a:rPr lang="da-DK" sz="1400" dirty="0" smtClean="0"/>
                        <a:t> CI : 0 – 0.60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0.24%</a:t>
                      </a:r>
                    </a:p>
                    <a:p>
                      <a:pPr algn="ctr"/>
                      <a:r>
                        <a:rPr lang="da-DK" sz="1400" dirty="0" smtClean="0"/>
                        <a:t>CI : 0 – 0.67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0.11%</a:t>
                      </a:r>
                    </a:p>
                    <a:p>
                      <a:pPr algn="ctr"/>
                      <a:r>
                        <a:rPr lang="da-DK" sz="1400" dirty="0" smtClean="0"/>
                        <a:t>CI :</a:t>
                      </a:r>
                      <a:r>
                        <a:rPr lang="da-DK" sz="1400" baseline="0" dirty="0" smtClean="0"/>
                        <a:t> -0.2 – 0.39</a:t>
                      </a:r>
                    </a:p>
                    <a:p>
                      <a:pPr algn="ctr"/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MLD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+8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(-2) – (20)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+17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000" dirty="0" smtClean="0"/>
                        <a:t>**</a:t>
                      </a:r>
                      <a:r>
                        <a:rPr lang="da-DK" sz="1400" dirty="0" smtClean="0"/>
                        <a:t> CI : (2</a:t>
                      </a:r>
                      <a:r>
                        <a:rPr lang="da-DK" sz="1400" baseline="0" dirty="0" smtClean="0"/>
                        <a:t>.5) – (30)</a:t>
                      </a:r>
                    </a:p>
                    <a:p>
                      <a:pPr algn="ctr"/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+16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(-1) – (36)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+6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(-8.5)</a:t>
                      </a:r>
                      <a:r>
                        <a:rPr lang="da-DK" sz="1400" baseline="0" dirty="0" smtClean="0"/>
                        <a:t> – (18)</a:t>
                      </a:r>
                      <a:endParaRPr lang="da-DK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kstboks 3"/>
          <p:cNvSpPr txBox="1"/>
          <p:nvPr/>
        </p:nvSpPr>
        <p:spPr>
          <a:xfrm>
            <a:off x="683568" y="450912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NB : The </a:t>
            </a:r>
            <a:r>
              <a:rPr lang="da-DK" sz="1200" dirty="0" err="1" smtClean="0"/>
              <a:t>confidence</a:t>
            </a:r>
            <a:r>
              <a:rPr lang="da-DK" sz="1200" dirty="0" smtClean="0"/>
              <a:t> interval is for the 5% </a:t>
            </a:r>
            <a:r>
              <a:rPr lang="da-DK" sz="1200" dirty="0" err="1" smtClean="0"/>
              <a:t>uncertainty</a:t>
            </a:r>
            <a:r>
              <a:rPr lang="da-DK" sz="1200" dirty="0" smtClean="0"/>
              <a:t> limit in the </a:t>
            </a:r>
            <a:r>
              <a:rPr lang="da-DK" sz="1200" dirty="0" err="1" smtClean="0"/>
              <a:t>estimate</a:t>
            </a:r>
            <a:r>
              <a:rPr lang="da-DK" sz="1200" dirty="0" smtClean="0"/>
              <a:t> of the median difference in a </a:t>
            </a:r>
            <a:r>
              <a:rPr lang="da-DK" sz="1200" u="sng" dirty="0" err="1" smtClean="0"/>
              <a:t>paired</a:t>
            </a:r>
            <a:r>
              <a:rPr lang="da-DK" sz="1200" dirty="0" smtClean="0"/>
              <a:t> 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 test.</a:t>
            </a:r>
          </a:p>
          <a:p>
            <a:endParaRPr lang="da-DK" sz="1200" dirty="0" smtClean="0"/>
          </a:p>
          <a:p>
            <a:r>
              <a:rPr lang="da-DK" sz="1200" b="1" dirty="0" err="1" smtClean="0"/>
              <a:t>Null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hypothesis</a:t>
            </a:r>
            <a:r>
              <a:rPr lang="da-DK" sz="1200" b="1" dirty="0" smtClean="0"/>
              <a:t> is NO DIFFERENCE </a:t>
            </a:r>
            <a:r>
              <a:rPr lang="da-DK" sz="1200" b="1" dirty="0" err="1" smtClean="0"/>
              <a:t>between</a:t>
            </a:r>
            <a:r>
              <a:rPr lang="da-DK" sz="1200" b="1" dirty="0" smtClean="0"/>
              <a:t> test operator and </a:t>
            </a:r>
            <a:r>
              <a:rPr lang="da-DK" sz="1200" b="1" dirty="0" err="1" smtClean="0"/>
              <a:t>expert</a:t>
            </a:r>
            <a:r>
              <a:rPr lang="da-DK" sz="1200" b="1" dirty="0" smtClean="0"/>
              <a:t> operator.</a:t>
            </a:r>
          </a:p>
          <a:p>
            <a:endParaRPr lang="da-DK" sz="1200" dirty="0"/>
          </a:p>
          <a:p>
            <a:r>
              <a:rPr lang="da-DK" sz="1200" dirty="0" smtClean="0"/>
              <a:t>* : p-</a:t>
            </a:r>
            <a:r>
              <a:rPr lang="da-DK" sz="1200" dirty="0" err="1" smtClean="0"/>
              <a:t>value</a:t>
            </a:r>
            <a:r>
              <a:rPr lang="da-DK" sz="1200" dirty="0"/>
              <a:t> </a:t>
            </a:r>
            <a:r>
              <a:rPr lang="da-DK" sz="1200" dirty="0" smtClean="0"/>
              <a:t>&lt; 0.10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/>
              <a:t> </a:t>
            </a:r>
            <a:r>
              <a:rPr lang="da-DK" sz="1200" dirty="0" smtClean="0"/>
              <a:t>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  <a:p>
            <a:endParaRPr lang="da-DK" sz="1200" dirty="0"/>
          </a:p>
          <a:p>
            <a:r>
              <a:rPr lang="da-DK" sz="1200" dirty="0" smtClean="0"/>
              <a:t>** : p-</a:t>
            </a:r>
            <a:r>
              <a:rPr lang="da-DK" sz="1200" dirty="0" err="1" smtClean="0"/>
              <a:t>value</a:t>
            </a:r>
            <a:r>
              <a:rPr lang="da-DK" sz="1200" dirty="0" smtClean="0"/>
              <a:t> &lt; 0.05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 smtClean="0"/>
              <a:t> 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  <a:p>
            <a:endParaRPr lang="da-DK" sz="1200" dirty="0"/>
          </a:p>
          <a:p>
            <a:r>
              <a:rPr lang="da-DK" sz="1200" dirty="0" smtClean="0"/>
              <a:t>*** : p-</a:t>
            </a:r>
            <a:r>
              <a:rPr lang="da-DK" sz="1200" dirty="0" err="1" smtClean="0"/>
              <a:t>value</a:t>
            </a:r>
            <a:r>
              <a:rPr lang="da-DK" sz="1200" dirty="0" smtClean="0"/>
              <a:t> &lt; 0.01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 smtClean="0"/>
              <a:t> 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79828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Heart </a:t>
            </a:r>
            <a:r>
              <a:rPr lang="da-DK" dirty="0" err="1" smtClean="0"/>
              <a:t>contouring</a:t>
            </a:r>
            <a:r>
              <a:rPr lang="da-DK" dirty="0" smtClean="0"/>
              <a:t> (versus </a:t>
            </a:r>
            <a:r>
              <a:rPr lang="da-DK" dirty="0" err="1" smtClean="0"/>
              <a:t>expert</a:t>
            </a:r>
            <a:r>
              <a:rPr lang="da-DK" dirty="0" smtClean="0"/>
              <a:t>)</a:t>
            </a:r>
            <a:endParaRPr lang="da-DK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75099"/>
              </p:ext>
            </p:extLst>
          </p:nvPr>
        </p:nvGraphicFramePr>
        <p:xfrm>
          <a:off x="539552" y="1386448"/>
          <a:ext cx="8136900" cy="283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0"/>
                <a:gridCol w="1627380"/>
                <a:gridCol w="1627380"/>
                <a:gridCol w="1627380"/>
                <a:gridCol w="1627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Difference</a:t>
                      </a:r>
                      <a:r>
                        <a:rPr lang="da-DK" baseline="0" dirty="0" smtClean="0"/>
                        <a:t>s</a:t>
                      </a:r>
                    </a:p>
                    <a:p>
                      <a:pPr algn="ctr"/>
                      <a:r>
                        <a:rPr lang="da-DK" baseline="0" dirty="0" smtClean="0"/>
                        <a:t> (</a:t>
                      </a:r>
                      <a:r>
                        <a:rPr lang="da-DK" baseline="0" dirty="0" err="1" smtClean="0"/>
                        <a:t>estimated</a:t>
                      </a:r>
                      <a:r>
                        <a:rPr lang="da-DK" baseline="0" dirty="0" smtClean="0"/>
                        <a:t> CI)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CK HUMAN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SD HUMAN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RS</a:t>
                      </a:r>
                      <a:r>
                        <a:rPr lang="da-DK" baseline="0" dirty="0" smtClean="0"/>
                        <a:t> ATLAS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MF ATLAS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Abs.</a:t>
                      </a:r>
                      <a:r>
                        <a:rPr lang="da-DK" sz="1400" b="1" baseline="0" dirty="0" smtClean="0"/>
                        <a:t> Volume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-3.4 </a:t>
                      </a:r>
                      <a:r>
                        <a:rPr lang="da-DK" sz="1400" dirty="0" err="1" smtClean="0"/>
                        <a:t>ccm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dirty="0" smtClean="0"/>
                        <a:t>(-23)</a:t>
                      </a:r>
                      <a:r>
                        <a:rPr lang="da-DK" sz="1400" baseline="0" dirty="0" smtClean="0"/>
                        <a:t> – (13) </a:t>
                      </a:r>
                    </a:p>
                    <a:p>
                      <a:pPr algn="ctr"/>
                      <a:endParaRPr lang="da-DK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-10 </a:t>
                      </a:r>
                      <a:r>
                        <a:rPr lang="da-DK" sz="1400" dirty="0" err="1" smtClean="0"/>
                        <a:t>ccm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(-37) – (4)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+60</a:t>
                      </a:r>
                      <a:r>
                        <a:rPr lang="da-DK" sz="1400" baseline="0" dirty="0" smtClean="0"/>
                        <a:t> </a:t>
                      </a:r>
                      <a:r>
                        <a:rPr lang="da-DK" sz="1400" baseline="0" dirty="0" err="1" smtClean="0"/>
                        <a:t>ccm</a:t>
                      </a:r>
                      <a:endParaRPr lang="da-DK" sz="1400" baseline="0" dirty="0" smtClean="0"/>
                    </a:p>
                    <a:p>
                      <a:pPr algn="ctr"/>
                      <a:r>
                        <a:rPr lang="da-DK" sz="1000" baseline="0" dirty="0" smtClean="0"/>
                        <a:t>**</a:t>
                      </a:r>
                      <a:r>
                        <a:rPr lang="da-DK" sz="1400" baseline="0" dirty="0" smtClean="0"/>
                        <a:t> CI : (5) – (95)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-23 </a:t>
                      </a:r>
                      <a:r>
                        <a:rPr lang="da-DK" sz="1400" dirty="0" err="1" smtClean="0"/>
                        <a:t>ccm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(-78) – (41)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V50Gy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0.5%</a:t>
                      </a:r>
                    </a:p>
                    <a:p>
                      <a:pPr algn="ctr"/>
                      <a:r>
                        <a:rPr lang="da-DK" sz="1400" dirty="0" smtClean="0"/>
                        <a:t>CI : -0.2</a:t>
                      </a:r>
                      <a:r>
                        <a:rPr lang="da-DK" sz="1400" baseline="0" dirty="0" smtClean="0"/>
                        <a:t> – 1.2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 0.0%</a:t>
                      </a:r>
                    </a:p>
                    <a:p>
                      <a:pPr algn="ctr"/>
                      <a:r>
                        <a:rPr lang="da-DK" sz="1400" dirty="0" smtClean="0"/>
                        <a:t>CI : -1.2 – 0.70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5%</a:t>
                      </a:r>
                    </a:p>
                    <a:p>
                      <a:pPr algn="ctr"/>
                      <a:r>
                        <a:rPr lang="da-DK" sz="1000" dirty="0" smtClean="0"/>
                        <a:t>***</a:t>
                      </a:r>
                      <a:r>
                        <a:rPr lang="da-DK" sz="1400" dirty="0" smtClean="0"/>
                        <a:t> CI : 1.8 – 8.8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1.5%</a:t>
                      </a:r>
                    </a:p>
                    <a:p>
                      <a:pPr algn="ctr"/>
                      <a:r>
                        <a:rPr lang="da-DK" sz="1400" dirty="0" smtClean="0"/>
                        <a:t>CI :</a:t>
                      </a:r>
                      <a:r>
                        <a:rPr lang="da-DK" sz="1400" baseline="0" dirty="0" smtClean="0"/>
                        <a:t> -0.9 – 7.3</a:t>
                      </a:r>
                    </a:p>
                    <a:p>
                      <a:pPr algn="ctr"/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MHD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+38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(-5) – (86)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+5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(-58</a:t>
                      </a:r>
                      <a:r>
                        <a:rPr lang="da-DK" sz="1400" baseline="0" dirty="0" smtClean="0"/>
                        <a:t>) – (50)</a:t>
                      </a:r>
                    </a:p>
                    <a:p>
                      <a:pPr algn="ctr"/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+301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(130) – (470)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+100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(34)</a:t>
                      </a:r>
                      <a:r>
                        <a:rPr lang="da-DK" sz="1400" baseline="0" dirty="0" smtClean="0"/>
                        <a:t> – (440)</a:t>
                      </a:r>
                      <a:endParaRPr lang="da-DK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kstboks 3"/>
          <p:cNvSpPr txBox="1"/>
          <p:nvPr/>
        </p:nvSpPr>
        <p:spPr>
          <a:xfrm>
            <a:off x="683568" y="450912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NB : The </a:t>
            </a:r>
            <a:r>
              <a:rPr lang="da-DK" sz="1200" dirty="0" err="1" smtClean="0"/>
              <a:t>confidence</a:t>
            </a:r>
            <a:r>
              <a:rPr lang="da-DK" sz="1200" dirty="0" smtClean="0"/>
              <a:t> interval is for the 5% </a:t>
            </a:r>
            <a:r>
              <a:rPr lang="da-DK" sz="1200" dirty="0" err="1" smtClean="0"/>
              <a:t>uncertainty</a:t>
            </a:r>
            <a:r>
              <a:rPr lang="da-DK" sz="1200" dirty="0" smtClean="0"/>
              <a:t> limit in the </a:t>
            </a:r>
            <a:r>
              <a:rPr lang="da-DK" sz="1200" dirty="0" err="1" smtClean="0"/>
              <a:t>estimate</a:t>
            </a:r>
            <a:r>
              <a:rPr lang="da-DK" sz="1200" dirty="0" smtClean="0"/>
              <a:t> of the median difference in a </a:t>
            </a:r>
            <a:r>
              <a:rPr lang="da-DK" sz="1200" u="sng" dirty="0" err="1" smtClean="0"/>
              <a:t>paired</a:t>
            </a:r>
            <a:r>
              <a:rPr lang="da-DK" sz="1200" dirty="0" smtClean="0"/>
              <a:t> 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 test.</a:t>
            </a:r>
          </a:p>
          <a:p>
            <a:endParaRPr lang="da-DK" sz="1200" dirty="0"/>
          </a:p>
          <a:p>
            <a:r>
              <a:rPr lang="da-DK" sz="1200" b="1" dirty="0" err="1" smtClean="0"/>
              <a:t>Null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hypothesis</a:t>
            </a:r>
            <a:r>
              <a:rPr lang="da-DK" sz="1200" b="1" dirty="0" smtClean="0"/>
              <a:t> is NO DIFFERENCE </a:t>
            </a:r>
            <a:r>
              <a:rPr lang="da-DK" sz="1200" b="1" dirty="0" err="1" smtClean="0"/>
              <a:t>between</a:t>
            </a:r>
            <a:r>
              <a:rPr lang="da-DK" sz="1200" b="1" dirty="0" smtClean="0"/>
              <a:t> test operator and </a:t>
            </a:r>
            <a:r>
              <a:rPr lang="da-DK" sz="1200" b="1" dirty="0" err="1" smtClean="0"/>
              <a:t>expert</a:t>
            </a:r>
            <a:r>
              <a:rPr lang="da-DK" sz="1200" b="1" dirty="0" smtClean="0"/>
              <a:t> operator.</a:t>
            </a:r>
          </a:p>
          <a:p>
            <a:endParaRPr lang="da-DK" sz="1200" dirty="0"/>
          </a:p>
          <a:p>
            <a:r>
              <a:rPr lang="da-DK" sz="1200" dirty="0" smtClean="0"/>
              <a:t>* : p-</a:t>
            </a:r>
            <a:r>
              <a:rPr lang="da-DK" sz="1200" dirty="0" err="1" smtClean="0"/>
              <a:t>value</a:t>
            </a:r>
            <a:r>
              <a:rPr lang="da-DK" sz="1200" dirty="0"/>
              <a:t> </a:t>
            </a:r>
            <a:r>
              <a:rPr lang="da-DK" sz="1200" dirty="0" smtClean="0"/>
              <a:t>&lt; 0.10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/>
              <a:t> </a:t>
            </a:r>
            <a:r>
              <a:rPr lang="da-DK" sz="1200" dirty="0" smtClean="0"/>
              <a:t>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  <a:p>
            <a:endParaRPr lang="da-DK" sz="1200" dirty="0"/>
          </a:p>
          <a:p>
            <a:r>
              <a:rPr lang="da-DK" sz="1200" dirty="0" smtClean="0"/>
              <a:t>** : p-</a:t>
            </a:r>
            <a:r>
              <a:rPr lang="da-DK" sz="1200" dirty="0" err="1" smtClean="0"/>
              <a:t>value</a:t>
            </a:r>
            <a:r>
              <a:rPr lang="da-DK" sz="1200" dirty="0" smtClean="0"/>
              <a:t> &lt; 0.05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 smtClean="0"/>
              <a:t> 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  <a:p>
            <a:endParaRPr lang="da-DK" sz="1200" dirty="0"/>
          </a:p>
          <a:p>
            <a:r>
              <a:rPr lang="da-DK" sz="1200" dirty="0" smtClean="0"/>
              <a:t>*** : p-</a:t>
            </a:r>
            <a:r>
              <a:rPr lang="da-DK" sz="1200" dirty="0" err="1" smtClean="0"/>
              <a:t>value</a:t>
            </a:r>
            <a:r>
              <a:rPr lang="da-DK" sz="1200" dirty="0" smtClean="0"/>
              <a:t> &lt; 0.01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 smtClean="0"/>
              <a:t> 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12414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Cord</a:t>
            </a:r>
            <a:r>
              <a:rPr lang="da-DK" dirty="0" smtClean="0"/>
              <a:t> </a:t>
            </a:r>
            <a:r>
              <a:rPr lang="da-DK" dirty="0" err="1" smtClean="0"/>
              <a:t>contouring</a:t>
            </a:r>
            <a:r>
              <a:rPr lang="da-DK" dirty="0" smtClean="0"/>
              <a:t> (versus </a:t>
            </a:r>
            <a:r>
              <a:rPr lang="da-DK" dirty="0" err="1" smtClean="0"/>
              <a:t>expert</a:t>
            </a:r>
            <a:r>
              <a:rPr lang="da-DK" dirty="0" smtClean="0"/>
              <a:t>)</a:t>
            </a:r>
            <a:endParaRPr lang="da-DK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20309"/>
              </p:ext>
            </p:extLst>
          </p:nvPr>
        </p:nvGraphicFramePr>
        <p:xfrm>
          <a:off x="539556" y="1386448"/>
          <a:ext cx="8136900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0"/>
                <a:gridCol w="1627380"/>
                <a:gridCol w="1627380"/>
                <a:gridCol w="1627380"/>
                <a:gridCol w="1627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Difference</a:t>
                      </a:r>
                      <a:r>
                        <a:rPr lang="da-DK" baseline="0" dirty="0" smtClean="0"/>
                        <a:t>s</a:t>
                      </a:r>
                    </a:p>
                    <a:p>
                      <a:pPr algn="ctr"/>
                      <a:r>
                        <a:rPr lang="da-DK" baseline="0" dirty="0" smtClean="0"/>
                        <a:t> (</a:t>
                      </a:r>
                      <a:r>
                        <a:rPr lang="da-DK" baseline="0" dirty="0" err="1" smtClean="0"/>
                        <a:t>estimated</a:t>
                      </a:r>
                      <a:r>
                        <a:rPr lang="da-DK" baseline="0" dirty="0" smtClean="0"/>
                        <a:t> CI)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CK HUMAN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SD HUMAN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RS</a:t>
                      </a:r>
                      <a:r>
                        <a:rPr lang="da-DK" baseline="0" dirty="0" smtClean="0"/>
                        <a:t> ATLAS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MF ATLAS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Abs.</a:t>
                      </a:r>
                      <a:r>
                        <a:rPr lang="da-DK" sz="1400" b="1" baseline="0" dirty="0" smtClean="0"/>
                        <a:t> Volume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NA</a:t>
                      </a:r>
                      <a:endParaRPr lang="da-DK" sz="1400" baseline="0" dirty="0" smtClean="0"/>
                    </a:p>
                    <a:p>
                      <a:pPr algn="ctr"/>
                      <a:endParaRPr lang="da-DK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NA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aseline="0" dirty="0" smtClean="0"/>
                        <a:t>-21 </a:t>
                      </a:r>
                      <a:r>
                        <a:rPr lang="da-DK" sz="1400" baseline="0" dirty="0" err="1" smtClean="0"/>
                        <a:t>ccm</a:t>
                      </a:r>
                      <a:endParaRPr lang="da-DK" sz="1400" baseline="0" dirty="0" smtClean="0"/>
                    </a:p>
                    <a:p>
                      <a:pPr algn="ctr"/>
                      <a:r>
                        <a:rPr lang="da-DK" sz="1000" baseline="0" dirty="0" smtClean="0"/>
                        <a:t>***</a:t>
                      </a:r>
                      <a:r>
                        <a:rPr lang="da-DK" sz="1400" baseline="0" dirty="0" smtClean="0"/>
                        <a:t> CI : (-26) – (-16)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-6 </a:t>
                      </a:r>
                      <a:r>
                        <a:rPr lang="da-DK" sz="1400" dirty="0" err="1" smtClean="0"/>
                        <a:t>ccm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(-9) – (2)</a:t>
                      </a:r>
                      <a:endParaRPr lang="da-D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/>
                        <a:t>D1cc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NA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NA</a:t>
                      </a:r>
                      <a:endParaRPr lang="da-DK" sz="1400" baseline="0" dirty="0" smtClean="0"/>
                    </a:p>
                    <a:p>
                      <a:pPr algn="ctr"/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-1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(-23) – (19)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/>
                        <a:t>+32 </a:t>
                      </a:r>
                      <a:r>
                        <a:rPr lang="da-DK" sz="1400" dirty="0" err="1" smtClean="0"/>
                        <a:t>cGy</a:t>
                      </a:r>
                      <a:endParaRPr lang="da-DK" sz="1400" dirty="0" smtClean="0"/>
                    </a:p>
                    <a:p>
                      <a:pPr algn="ctr"/>
                      <a:r>
                        <a:rPr lang="da-DK" sz="1400" dirty="0" smtClean="0"/>
                        <a:t>CI : (-9)</a:t>
                      </a:r>
                      <a:r>
                        <a:rPr lang="da-DK" sz="1400" baseline="0" dirty="0" smtClean="0"/>
                        <a:t> – (248)</a:t>
                      </a:r>
                      <a:endParaRPr lang="da-DK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kstboks 3"/>
          <p:cNvSpPr txBox="1"/>
          <p:nvPr/>
        </p:nvSpPr>
        <p:spPr>
          <a:xfrm>
            <a:off x="683568" y="340286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NB : The </a:t>
            </a:r>
            <a:r>
              <a:rPr lang="da-DK" sz="1200" dirty="0" err="1" smtClean="0"/>
              <a:t>confidence</a:t>
            </a:r>
            <a:r>
              <a:rPr lang="da-DK" sz="1200" dirty="0" smtClean="0"/>
              <a:t> interval is for the 5% </a:t>
            </a:r>
            <a:r>
              <a:rPr lang="da-DK" sz="1200" dirty="0" err="1" smtClean="0"/>
              <a:t>uncertainty</a:t>
            </a:r>
            <a:r>
              <a:rPr lang="da-DK" sz="1200" dirty="0" smtClean="0"/>
              <a:t> limit in the </a:t>
            </a:r>
            <a:r>
              <a:rPr lang="da-DK" sz="1200" dirty="0" err="1" smtClean="0"/>
              <a:t>estimate</a:t>
            </a:r>
            <a:r>
              <a:rPr lang="da-DK" sz="1200" dirty="0" smtClean="0"/>
              <a:t> of the median difference in a </a:t>
            </a:r>
            <a:r>
              <a:rPr lang="da-DK" sz="1200" u="sng" dirty="0" err="1" smtClean="0"/>
              <a:t>paired</a:t>
            </a:r>
            <a:r>
              <a:rPr lang="da-DK" sz="1200" dirty="0" smtClean="0"/>
              <a:t> 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 test.</a:t>
            </a:r>
          </a:p>
          <a:p>
            <a:endParaRPr lang="da-DK" sz="1200" dirty="0"/>
          </a:p>
          <a:p>
            <a:r>
              <a:rPr lang="da-DK" sz="1200" b="1" dirty="0" err="1" smtClean="0"/>
              <a:t>Null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hypothesis</a:t>
            </a:r>
            <a:r>
              <a:rPr lang="da-DK" sz="1200" b="1" dirty="0" smtClean="0"/>
              <a:t> is NO DIFFERENCE </a:t>
            </a:r>
            <a:r>
              <a:rPr lang="da-DK" sz="1200" b="1" dirty="0" err="1" smtClean="0"/>
              <a:t>between</a:t>
            </a:r>
            <a:r>
              <a:rPr lang="da-DK" sz="1200" b="1" dirty="0" smtClean="0"/>
              <a:t> test operator and </a:t>
            </a:r>
            <a:r>
              <a:rPr lang="da-DK" sz="1200" b="1" dirty="0" err="1" smtClean="0"/>
              <a:t>expert</a:t>
            </a:r>
            <a:r>
              <a:rPr lang="da-DK" sz="1200" b="1" dirty="0" smtClean="0"/>
              <a:t> operator.</a:t>
            </a:r>
          </a:p>
          <a:p>
            <a:endParaRPr lang="da-DK" sz="1200" dirty="0"/>
          </a:p>
          <a:p>
            <a:r>
              <a:rPr lang="da-DK" sz="1200" dirty="0" smtClean="0"/>
              <a:t>* : p-</a:t>
            </a:r>
            <a:r>
              <a:rPr lang="da-DK" sz="1200" dirty="0" err="1" smtClean="0"/>
              <a:t>value</a:t>
            </a:r>
            <a:r>
              <a:rPr lang="da-DK" sz="1200" dirty="0"/>
              <a:t> </a:t>
            </a:r>
            <a:r>
              <a:rPr lang="da-DK" sz="1200" dirty="0" smtClean="0"/>
              <a:t>&lt; 0.10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/>
              <a:t> </a:t>
            </a:r>
            <a:r>
              <a:rPr lang="da-DK" sz="1200" dirty="0" smtClean="0"/>
              <a:t>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  <a:p>
            <a:endParaRPr lang="da-DK" sz="1200" dirty="0"/>
          </a:p>
          <a:p>
            <a:r>
              <a:rPr lang="da-DK" sz="1200" dirty="0" smtClean="0"/>
              <a:t>** : p-</a:t>
            </a:r>
            <a:r>
              <a:rPr lang="da-DK" sz="1200" dirty="0" err="1" smtClean="0"/>
              <a:t>value</a:t>
            </a:r>
            <a:r>
              <a:rPr lang="da-DK" sz="1200" dirty="0" smtClean="0"/>
              <a:t> &lt; 0.05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 smtClean="0"/>
              <a:t> 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  <a:p>
            <a:endParaRPr lang="da-DK" sz="1200" dirty="0"/>
          </a:p>
          <a:p>
            <a:r>
              <a:rPr lang="da-DK" sz="1200" dirty="0" smtClean="0"/>
              <a:t>*** : p-</a:t>
            </a:r>
            <a:r>
              <a:rPr lang="da-DK" sz="1200" dirty="0" err="1" smtClean="0"/>
              <a:t>value</a:t>
            </a:r>
            <a:r>
              <a:rPr lang="da-DK" sz="1200" dirty="0" smtClean="0"/>
              <a:t> &lt; 0.01 in a </a:t>
            </a:r>
            <a:r>
              <a:rPr lang="da-DK" sz="1200" dirty="0" err="1" smtClean="0"/>
              <a:t>two-sided</a:t>
            </a:r>
            <a:r>
              <a:rPr lang="da-DK" sz="1200" dirty="0" smtClean="0"/>
              <a:t> </a:t>
            </a:r>
            <a:r>
              <a:rPr lang="da-DK" sz="1200" dirty="0" err="1" smtClean="0"/>
              <a:t>paired</a:t>
            </a:r>
            <a:r>
              <a:rPr lang="da-DK" sz="1200" dirty="0" smtClean="0"/>
              <a:t> rank sum (</a:t>
            </a:r>
            <a:r>
              <a:rPr lang="da-DK" sz="1200" dirty="0" err="1" smtClean="0"/>
              <a:t>Wilcoxon</a:t>
            </a:r>
            <a:r>
              <a:rPr lang="da-DK" sz="1200" dirty="0" smtClean="0"/>
              <a:t>) </a:t>
            </a:r>
            <a:r>
              <a:rPr lang="da-DK" sz="1200" dirty="0" err="1" smtClean="0"/>
              <a:t>hypothesis</a:t>
            </a:r>
            <a:r>
              <a:rPr lang="da-DK" sz="1200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07116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Auto-</a:t>
            </a:r>
            <a:r>
              <a:rPr lang="da-DK" sz="2400" dirty="0" err="1" smtClean="0"/>
              <a:t>segmentation</a:t>
            </a:r>
            <a:r>
              <a:rPr lang="da-DK" sz="2400" dirty="0" smtClean="0"/>
              <a:t> with MF ATLAS </a:t>
            </a:r>
            <a:r>
              <a:rPr lang="da-DK" sz="2400" dirty="0" err="1" smtClean="0"/>
              <a:t>makes</a:t>
            </a:r>
            <a:r>
              <a:rPr lang="da-DK" sz="2400" dirty="0" smtClean="0"/>
              <a:t> a decent and </a:t>
            </a:r>
            <a:r>
              <a:rPr lang="da-DK" sz="2400" dirty="0" err="1" smtClean="0"/>
              <a:t>efficient</a:t>
            </a:r>
            <a:r>
              <a:rPr lang="da-DK" sz="2400" dirty="0" smtClean="0"/>
              <a:t> start for </a:t>
            </a:r>
            <a:r>
              <a:rPr lang="da-DK" sz="2400" dirty="0" err="1" smtClean="0"/>
              <a:t>contouring</a:t>
            </a:r>
            <a:r>
              <a:rPr lang="da-DK" sz="2400" dirty="0" smtClean="0"/>
              <a:t> of </a:t>
            </a:r>
            <a:r>
              <a:rPr lang="da-DK" sz="2400" dirty="0" err="1" smtClean="0"/>
              <a:t>lung</a:t>
            </a:r>
            <a:r>
              <a:rPr lang="da-DK" sz="2400" dirty="0"/>
              <a:t> </a:t>
            </a:r>
            <a:r>
              <a:rPr lang="da-DK" sz="2400" dirty="0" smtClean="0"/>
              <a:t>and </a:t>
            </a:r>
            <a:r>
              <a:rPr lang="da-DK" sz="2400" dirty="0" err="1" smtClean="0"/>
              <a:t>heart</a:t>
            </a:r>
            <a:r>
              <a:rPr lang="da-DK" sz="2400" dirty="0" smtClean="0"/>
              <a:t>.</a:t>
            </a:r>
          </a:p>
          <a:p>
            <a:r>
              <a:rPr lang="da-DK" sz="2400" dirty="0" smtClean="0"/>
              <a:t>Auto-</a:t>
            </a:r>
            <a:r>
              <a:rPr lang="da-DK" sz="2400" dirty="0" err="1" smtClean="0"/>
              <a:t>segmentation</a:t>
            </a:r>
            <a:r>
              <a:rPr lang="da-DK" sz="2400" dirty="0" smtClean="0"/>
              <a:t> </a:t>
            </a:r>
            <a:r>
              <a:rPr lang="da-DK" sz="2400" dirty="0" smtClean="0"/>
              <a:t>with RS ATLAS </a:t>
            </a:r>
            <a:r>
              <a:rPr lang="da-DK" sz="2400" dirty="0" err="1" smtClean="0"/>
              <a:t>makes</a:t>
            </a:r>
            <a:r>
              <a:rPr lang="da-DK" sz="2400" dirty="0" smtClean="0"/>
              <a:t> an acceptable start for </a:t>
            </a:r>
            <a:r>
              <a:rPr lang="da-DK" sz="2400" dirty="0" err="1" smtClean="0"/>
              <a:t>contouring</a:t>
            </a:r>
            <a:r>
              <a:rPr lang="da-DK" sz="2400" dirty="0" smtClean="0"/>
              <a:t> of spinal </a:t>
            </a:r>
            <a:r>
              <a:rPr lang="da-DK" sz="2400" dirty="0" err="1" smtClean="0"/>
              <a:t>cord</a:t>
            </a:r>
            <a:r>
              <a:rPr lang="da-DK" sz="2400" dirty="0" smtClean="0"/>
              <a:t>.</a:t>
            </a:r>
          </a:p>
          <a:p>
            <a:r>
              <a:rPr lang="da-DK" sz="2400" dirty="0" smtClean="0"/>
              <a:t>No </a:t>
            </a:r>
            <a:r>
              <a:rPr lang="da-DK" sz="2400" dirty="0" err="1" smtClean="0"/>
              <a:t>adverse</a:t>
            </a:r>
            <a:r>
              <a:rPr lang="da-DK" sz="2400" dirty="0" smtClean="0"/>
              <a:t> </a:t>
            </a:r>
            <a:r>
              <a:rPr lang="da-DK" sz="2400" dirty="0" err="1" smtClean="0"/>
              <a:t>changes</a:t>
            </a:r>
            <a:r>
              <a:rPr lang="da-DK" sz="2400" dirty="0" smtClean="0"/>
              <a:t> to </a:t>
            </a:r>
            <a:r>
              <a:rPr lang="da-DK" sz="2400" dirty="0" err="1" smtClean="0"/>
              <a:t>clinically</a:t>
            </a:r>
            <a:r>
              <a:rPr lang="da-DK" sz="2400" dirty="0" smtClean="0"/>
              <a:t> relevant </a:t>
            </a:r>
            <a:r>
              <a:rPr lang="da-DK" sz="2400" dirty="0" err="1" smtClean="0"/>
              <a:t>dose</a:t>
            </a:r>
            <a:r>
              <a:rPr lang="da-DK" sz="2400" dirty="0" smtClean="0"/>
              <a:t> parameters due to auto-</a:t>
            </a:r>
            <a:r>
              <a:rPr lang="da-DK" sz="2400" dirty="0" err="1" smtClean="0"/>
              <a:t>segmentation</a:t>
            </a:r>
            <a:r>
              <a:rPr lang="da-DK" sz="2400" dirty="0"/>
              <a:t> </a:t>
            </a:r>
            <a:r>
              <a:rPr lang="da-DK" sz="2400" dirty="0" smtClean="0"/>
              <a:t>on average.</a:t>
            </a:r>
          </a:p>
          <a:p>
            <a:r>
              <a:rPr lang="da-DK" sz="2400" dirty="0" smtClean="0"/>
              <a:t>HOWEVER : </a:t>
            </a:r>
            <a:r>
              <a:rPr lang="da-DK" sz="2400" dirty="0" err="1" smtClean="0"/>
              <a:t>Review</a:t>
            </a:r>
            <a:r>
              <a:rPr lang="da-DK" sz="2400" dirty="0" smtClean="0"/>
              <a:t> and </a:t>
            </a:r>
            <a:r>
              <a:rPr lang="da-DK" sz="2400" dirty="0" err="1" smtClean="0"/>
              <a:t>approval</a:t>
            </a:r>
            <a:r>
              <a:rPr lang="da-DK" sz="2400" dirty="0" smtClean="0"/>
              <a:t> by a </a:t>
            </a:r>
            <a:r>
              <a:rPr lang="da-DK" sz="2400" dirty="0" err="1" smtClean="0"/>
              <a:t>qualified</a:t>
            </a:r>
            <a:r>
              <a:rPr lang="da-DK" sz="2400" dirty="0" smtClean="0"/>
              <a:t> </a:t>
            </a:r>
            <a:r>
              <a:rPr lang="da-DK" sz="2400" dirty="0" err="1" smtClean="0"/>
              <a:t>expert</a:t>
            </a:r>
            <a:r>
              <a:rPr lang="da-DK" sz="2400" dirty="0" smtClean="0"/>
              <a:t> is </a:t>
            </a:r>
            <a:r>
              <a:rPr lang="da-DK" sz="2400" dirty="0" err="1" smtClean="0"/>
              <a:t>always</a:t>
            </a:r>
            <a:r>
              <a:rPr lang="da-DK" sz="2400" dirty="0" smtClean="0"/>
              <a:t> mandatory </a:t>
            </a:r>
            <a:r>
              <a:rPr lang="da-DK" sz="2400" dirty="0" err="1" smtClean="0"/>
              <a:t>following</a:t>
            </a:r>
            <a:r>
              <a:rPr lang="da-DK" sz="2400" dirty="0" smtClean="0"/>
              <a:t> auto-</a:t>
            </a:r>
            <a:r>
              <a:rPr lang="da-DK" sz="2400" dirty="0" err="1" smtClean="0"/>
              <a:t>segmentation</a:t>
            </a:r>
            <a:r>
              <a:rPr lang="da-DK" sz="2400" dirty="0" smtClean="0"/>
              <a:t>, due to </a:t>
            </a:r>
            <a:r>
              <a:rPr lang="da-DK" sz="2400" dirty="0" err="1" smtClean="0"/>
              <a:t>risk</a:t>
            </a:r>
            <a:r>
              <a:rPr lang="da-DK" sz="2400" dirty="0" smtClean="0"/>
              <a:t> of </a:t>
            </a:r>
            <a:r>
              <a:rPr lang="da-DK" sz="2400" dirty="0" err="1" smtClean="0"/>
              <a:t>clinical</a:t>
            </a:r>
            <a:r>
              <a:rPr lang="da-DK" sz="2400" dirty="0" smtClean="0"/>
              <a:t> </a:t>
            </a:r>
            <a:r>
              <a:rPr lang="da-DK" sz="2400" dirty="0" err="1" smtClean="0"/>
              <a:t>consequence</a:t>
            </a:r>
            <a:r>
              <a:rPr lang="da-DK" sz="2400" dirty="0" smtClean="0"/>
              <a:t> in </a:t>
            </a:r>
            <a:r>
              <a:rPr lang="da-DK" sz="2400" dirty="0" err="1" smtClean="0"/>
              <a:t>specific</a:t>
            </a:r>
            <a:r>
              <a:rPr lang="da-DK" sz="2400" dirty="0" smtClean="0"/>
              <a:t> and </a:t>
            </a:r>
            <a:r>
              <a:rPr lang="da-DK" sz="2400" dirty="0" err="1" smtClean="0"/>
              <a:t>unusual</a:t>
            </a:r>
            <a:r>
              <a:rPr lang="da-DK" sz="2400" dirty="0" smtClean="0"/>
              <a:t> </a:t>
            </a:r>
            <a:r>
              <a:rPr lang="da-DK" sz="2400" dirty="0" err="1" smtClean="0"/>
              <a:t>anatomical</a:t>
            </a:r>
            <a:r>
              <a:rPr lang="da-DK" sz="2400" dirty="0" smtClean="0"/>
              <a:t> cases.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56479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Notes </a:t>
            </a:r>
            <a:r>
              <a:rPr lang="da-DK" dirty="0" err="1" smtClean="0"/>
              <a:t>continued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sz="2400" dirty="0" smtClean="0"/>
              <a:t>MF ATLAS performs </a:t>
            </a:r>
            <a:r>
              <a:rPr lang="da-DK" sz="2400" dirty="0" err="1" smtClean="0"/>
              <a:t>almost</a:t>
            </a:r>
            <a:r>
              <a:rPr lang="da-DK" sz="2400" dirty="0" smtClean="0"/>
              <a:t> as </a:t>
            </a:r>
            <a:r>
              <a:rPr lang="da-DK" sz="2400" dirty="0" err="1" smtClean="0"/>
              <a:t>well</a:t>
            </a:r>
            <a:r>
              <a:rPr lang="da-DK" sz="2400" dirty="0" smtClean="0"/>
              <a:t> as a </a:t>
            </a:r>
            <a:r>
              <a:rPr lang="da-DK" sz="2400" dirty="0" err="1" smtClean="0"/>
              <a:t>trained</a:t>
            </a:r>
            <a:r>
              <a:rPr lang="da-DK" sz="2400" dirty="0" smtClean="0"/>
              <a:t> operator in </a:t>
            </a:r>
            <a:r>
              <a:rPr lang="da-DK" sz="2400" dirty="0" err="1" smtClean="0"/>
              <a:t>lung</a:t>
            </a:r>
            <a:r>
              <a:rPr lang="da-DK" sz="2400" dirty="0" smtClean="0"/>
              <a:t> </a:t>
            </a:r>
            <a:r>
              <a:rPr lang="da-DK" sz="2400" dirty="0" err="1" smtClean="0"/>
              <a:t>outlining</a:t>
            </a:r>
            <a:r>
              <a:rPr lang="da-DK" sz="2400" dirty="0" smtClean="0"/>
              <a:t>, but note auto-</a:t>
            </a:r>
            <a:r>
              <a:rPr lang="da-DK" sz="2400" dirty="0" err="1" smtClean="0"/>
              <a:t>segmentation</a:t>
            </a:r>
            <a:r>
              <a:rPr lang="da-DK" sz="2400" dirty="0" smtClean="0"/>
              <a:t> </a:t>
            </a:r>
            <a:r>
              <a:rPr lang="da-DK" sz="2400" dirty="0" err="1" smtClean="0"/>
              <a:t>does</a:t>
            </a:r>
            <a:r>
              <a:rPr lang="da-DK" sz="2400" dirty="0" smtClean="0"/>
              <a:t> not </a:t>
            </a:r>
            <a:r>
              <a:rPr lang="da-DK" sz="2400" dirty="0" err="1" smtClean="0"/>
              <a:t>automatically</a:t>
            </a:r>
            <a:r>
              <a:rPr lang="da-DK" sz="2400" dirty="0" smtClean="0"/>
              <a:t> </a:t>
            </a:r>
            <a:r>
              <a:rPr lang="da-DK" sz="2400" dirty="0" err="1" smtClean="0"/>
              <a:t>subtract</a:t>
            </a:r>
            <a:r>
              <a:rPr lang="da-DK" sz="2400" dirty="0" smtClean="0"/>
              <a:t> GTV from </a:t>
            </a:r>
            <a:r>
              <a:rPr lang="da-DK" sz="2400" dirty="0" err="1" smtClean="0"/>
              <a:t>lung</a:t>
            </a:r>
            <a:r>
              <a:rPr lang="da-DK" sz="2400" dirty="0" smtClean="0"/>
              <a:t> </a:t>
            </a:r>
            <a:r>
              <a:rPr lang="da-DK" sz="2400" dirty="0" err="1" smtClean="0"/>
              <a:t>tissue</a:t>
            </a:r>
            <a:r>
              <a:rPr lang="da-DK" sz="2400" dirty="0" smtClean="0"/>
              <a:t>.</a:t>
            </a:r>
          </a:p>
          <a:p>
            <a:r>
              <a:rPr lang="da-DK" sz="2400" dirty="0" err="1" smtClean="0"/>
              <a:t>Contouring</a:t>
            </a:r>
            <a:r>
              <a:rPr lang="da-DK" sz="2400" dirty="0" smtClean="0"/>
              <a:t> of </a:t>
            </a:r>
            <a:r>
              <a:rPr lang="da-DK" sz="2400" dirty="0" err="1" smtClean="0"/>
              <a:t>heart</a:t>
            </a:r>
            <a:r>
              <a:rPr lang="da-DK" sz="2400" dirty="0" smtClean="0"/>
              <a:t> is generally </a:t>
            </a:r>
            <a:r>
              <a:rPr lang="da-DK" sz="2400" dirty="0" err="1" smtClean="0"/>
              <a:t>difficult</a:t>
            </a:r>
            <a:r>
              <a:rPr lang="da-DK" sz="2400" dirty="0" smtClean="0"/>
              <a:t> for </a:t>
            </a:r>
            <a:r>
              <a:rPr lang="da-DK" sz="2400" dirty="0" err="1" smtClean="0"/>
              <a:t>experienced</a:t>
            </a:r>
            <a:r>
              <a:rPr lang="da-DK" sz="2400" dirty="0" smtClean="0"/>
              <a:t>, </a:t>
            </a:r>
            <a:r>
              <a:rPr lang="da-DK" sz="2400" dirty="0" err="1" smtClean="0"/>
              <a:t>inexperienced</a:t>
            </a:r>
            <a:r>
              <a:rPr lang="da-DK" sz="2400" dirty="0" smtClean="0"/>
              <a:t> and auto-</a:t>
            </a:r>
            <a:r>
              <a:rPr lang="da-DK" sz="2400" dirty="0" err="1" smtClean="0"/>
              <a:t>segmentation</a:t>
            </a:r>
            <a:r>
              <a:rPr lang="da-DK" sz="2400" dirty="0" smtClean="0"/>
              <a:t>, but </a:t>
            </a:r>
            <a:r>
              <a:rPr lang="da-DK" sz="2400" dirty="0" err="1" smtClean="0"/>
              <a:t>there</a:t>
            </a:r>
            <a:r>
              <a:rPr lang="da-DK" sz="2400" dirty="0" smtClean="0"/>
              <a:t> is more </a:t>
            </a:r>
            <a:r>
              <a:rPr lang="da-DK" sz="2400" dirty="0" err="1" smtClean="0"/>
              <a:t>variability</a:t>
            </a:r>
            <a:r>
              <a:rPr lang="da-DK" sz="2400" dirty="0" smtClean="0"/>
              <a:t> case-to-case in the auto-</a:t>
            </a:r>
            <a:r>
              <a:rPr lang="da-DK" sz="2400" dirty="0" err="1" smtClean="0"/>
              <a:t>segmentation</a:t>
            </a:r>
            <a:r>
              <a:rPr lang="da-DK" sz="2400" dirty="0"/>
              <a:t> </a:t>
            </a:r>
            <a:r>
              <a:rPr lang="da-DK" sz="2400" dirty="0" err="1" smtClean="0"/>
              <a:t>methods</a:t>
            </a:r>
            <a:r>
              <a:rPr lang="da-DK" sz="2400" dirty="0" smtClean="0"/>
              <a:t>.</a:t>
            </a:r>
          </a:p>
          <a:p>
            <a:r>
              <a:rPr lang="da-DK" sz="2400" dirty="0" smtClean="0"/>
              <a:t>RS ATLAS performs </a:t>
            </a:r>
            <a:r>
              <a:rPr lang="da-DK" sz="2400" dirty="0" err="1" smtClean="0"/>
              <a:t>almost</a:t>
            </a:r>
            <a:r>
              <a:rPr lang="da-DK" sz="2400" dirty="0" smtClean="0"/>
              <a:t> as </a:t>
            </a:r>
            <a:r>
              <a:rPr lang="da-DK" sz="2400" dirty="0" err="1" smtClean="0"/>
              <a:t>well</a:t>
            </a:r>
            <a:r>
              <a:rPr lang="da-DK" sz="2400" dirty="0" smtClean="0"/>
              <a:t> as the </a:t>
            </a:r>
            <a:r>
              <a:rPr lang="da-DK" sz="2400" dirty="0" err="1" smtClean="0"/>
              <a:t>expert</a:t>
            </a:r>
            <a:r>
              <a:rPr lang="da-DK" sz="2400" dirty="0" smtClean="0"/>
              <a:t> operator in spinal </a:t>
            </a:r>
            <a:r>
              <a:rPr lang="da-DK" sz="2400" dirty="0" err="1" smtClean="0"/>
              <a:t>cord</a:t>
            </a:r>
            <a:r>
              <a:rPr lang="da-DK" sz="2400" dirty="0" smtClean="0"/>
              <a:t> </a:t>
            </a:r>
            <a:r>
              <a:rPr lang="da-DK" sz="2400" dirty="0" err="1" smtClean="0"/>
              <a:t>contouring</a:t>
            </a:r>
            <a:r>
              <a:rPr lang="da-DK" sz="2400" dirty="0" smtClean="0"/>
              <a:t>; the </a:t>
            </a:r>
            <a:r>
              <a:rPr lang="da-DK" sz="2400" dirty="0" err="1" smtClean="0"/>
              <a:t>main</a:t>
            </a:r>
            <a:r>
              <a:rPr lang="da-DK" sz="2400" dirty="0" smtClean="0"/>
              <a:t> difference </a:t>
            </a:r>
            <a:r>
              <a:rPr lang="da-DK" sz="2400" dirty="0" err="1" smtClean="0"/>
              <a:t>appears</a:t>
            </a:r>
            <a:r>
              <a:rPr lang="da-DK" sz="2400" dirty="0" smtClean="0"/>
              <a:t> to </a:t>
            </a:r>
            <a:r>
              <a:rPr lang="da-DK" sz="2400" dirty="0" err="1" smtClean="0"/>
              <a:t>be</a:t>
            </a:r>
            <a:r>
              <a:rPr lang="da-DK" sz="2400" dirty="0" smtClean="0"/>
              <a:t> </a:t>
            </a:r>
            <a:r>
              <a:rPr lang="da-DK" sz="2400" dirty="0" err="1" smtClean="0"/>
              <a:t>medulla</a:t>
            </a:r>
            <a:r>
              <a:rPr lang="da-DK" sz="2400" dirty="0" smtClean="0"/>
              <a:t> vs canalis </a:t>
            </a:r>
            <a:r>
              <a:rPr lang="da-DK" sz="2400" dirty="0" err="1" smtClean="0"/>
              <a:t>spinalis</a:t>
            </a:r>
            <a:r>
              <a:rPr lang="da-DK" sz="2400" dirty="0" smtClean="0"/>
              <a:t> and total </a:t>
            </a:r>
            <a:r>
              <a:rPr lang="da-DK" sz="2400" dirty="0" err="1" smtClean="0"/>
              <a:t>length</a:t>
            </a:r>
            <a:r>
              <a:rPr lang="da-DK" sz="2400" dirty="0" smtClean="0"/>
              <a:t> of </a:t>
            </a:r>
            <a:r>
              <a:rPr lang="da-DK" sz="2400" dirty="0" err="1" smtClean="0"/>
              <a:t>cord</a:t>
            </a:r>
            <a:r>
              <a:rPr lang="da-DK" sz="2400" dirty="0" smtClean="0"/>
              <a:t> </a:t>
            </a:r>
            <a:r>
              <a:rPr lang="da-DK" sz="2400" dirty="0" err="1" smtClean="0"/>
              <a:t>outlined</a:t>
            </a:r>
            <a:r>
              <a:rPr lang="da-DK" sz="2400" dirty="0" smtClean="0"/>
              <a:t>.</a:t>
            </a:r>
          </a:p>
          <a:p>
            <a:r>
              <a:rPr lang="da-DK" sz="2400" dirty="0" smtClean="0"/>
              <a:t>RECOMMENDATION</a:t>
            </a:r>
          </a:p>
          <a:p>
            <a:pPr lvl="1"/>
            <a:r>
              <a:rPr lang="da-DK" sz="2000" dirty="0" err="1" smtClean="0"/>
              <a:t>Use</a:t>
            </a:r>
            <a:r>
              <a:rPr lang="da-DK" sz="2000" dirty="0" smtClean="0"/>
              <a:t> MF ATLAS for </a:t>
            </a:r>
            <a:r>
              <a:rPr lang="da-DK" sz="2000" dirty="0" err="1" smtClean="0"/>
              <a:t>first-pass</a:t>
            </a:r>
            <a:r>
              <a:rPr lang="da-DK" sz="2000" dirty="0" smtClean="0"/>
              <a:t> </a:t>
            </a:r>
            <a:r>
              <a:rPr lang="da-DK" sz="2000" dirty="0" err="1" smtClean="0"/>
              <a:t>outlining</a:t>
            </a:r>
            <a:r>
              <a:rPr lang="da-DK" sz="2000" dirty="0" smtClean="0"/>
              <a:t> of </a:t>
            </a:r>
            <a:r>
              <a:rPr lang="da-DK" sz="2000" dirty="0" err="1" smtClean="0"/>
              <a:t>lung</a:t>
            </a:r>
            <a:r>
              <a:rPr lang="da-DK" sz="2000" dirty="0" smtClean="0"/>
              <a:t> and </a:t>
            </a:r>
            <a:r>
              <a:rPr lang="da-DK" sz="2000" dirty="0" err="1" smtClean="0"/>
              <a:t>heart</a:t>
            </a:r>
            <a:r>
              <a:rPr lang="da-DK" sz="2000" dirty="0" smtClean="0"/>
              <a:t>, </a:t>
            </a:r>
            <a:r>
              <a:rPr lang="da-DK" sz="2000" dirty="0" err="1" smtClean="0"/>
              <a:t>followed</a:t>
            </a:r>
            <a:r>
              <a:rPr lang="da-DK" sz="2000" dirty="0" smtClean="0"/>
              <a:t> by </a:t>
            </a:r>
            <a:r>
              <a:rPr lang="da-DK" sz="2000" dirty="0" err="1" smtClean="0"/>
              <a:t>expert</a:t>
            </a:r>
            <a:r>
              <a:rPr lang="da-DK" sz="2000" dirty="0" smtClean="0"/>
              <a:t> </a:t>
            </a:r>
            <a:r>
              <a:rPr lang="da-DK" sz="2000" dirty="0" err="1" smtClean="0"/>
              <a:t>review</a:t>
            </a:r>
            <a:r>
              <a:rPr lang="da-DK" sz="2000" dirty="0" smtClean="0"/>
              <a:t>. </a:t>
            </a:r>
            <a:r>
              <a:rPr lang="da-DK" sz="2000" dirty="0" err="1" smtClean="0"/>
              <a:t>Correct</a:t>
            </a:r>
            <a:r>
              <a:rPr lang="da-DK" sz="2000" dirty="0" smtClean="0"/>
              <a:t> </a:t>
            </a:r>
            <a:r>
              <a:rPr lang="da-DK" sz="2000" dirty="0" err="1" smtClean="0"/>
              <a:t>outlines</a:t>
            </a:r>
            <a:r>
              <a:rPr lang="da-DK" sz="2000" dirty="0" smtClean="0"/>
              <a:t> of </a:t>
            </a:r>
            <a:r>
              <a:rPr lang="da-DK" sz="2000" dirty="0" err="1" smtClean="0"/>
              <a:t>heart</a:t>
            </a:r>
            <a:r>
              <a:rPr lang="da-DK" sz="2000" dirty="0" smtClean="0"/>
              <a:t> and </a:t>
            </a:r>
            <a:r>
              <a:rPr lang="da-DK" sz="2000" dirty="0" err="1" smtClean="0"/>
              <a:t>lung</a:t>
            </a:r>
            <a:r>
              <a:rPr lang="da-DK" sz="2000" dirty="0" smtClean="0"/>
              <a:t> </a:t>
            </a:r>
            <a:r>
              <a:rPr lang="da-DK" sz="2000" dirty="0" err="1" smtClean="0"/>
              <a:t>only</a:t>
            </a:r>
            <a:r>
              <a:rPr lang="da-DK" sz="2000" dirty="0" smtClean="0"/>
              <a:t> if </a:t>
            </a:r>
            <a:r>
              <a:rPr lang="da-DK" sz="2000" dirty="0" err="1" smtClean="0"/>
              <a:t>gross</a:t>
            </a:r>
            <a:r>
              <a:rPr lang="da-DK" sz="2000" dirty="0" smtClean="0"/>
              <a:t> </a:t>
            </a:r>
            <a:r>
              <a:rPr lang="da-DK" sz="2000" dirty="0" err="1" smtClean="0"/>
              <a:t>errors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observed</a:t>
            </a:r>
            <a:r>
              <a:rPr lang="da-DK" sz="2000" dirty="0" smtClean="0"/>
              <a:t> with GTV in </a:t>
            </a:r>
            <a:r>
              <a:rPr lang="da-DK" sz="2000" dirty="0" err="1" smtClean="0"/>
              <a:t>close</a:t>
            </a:r>
            <a:r>
              <a:rPr lang="da-DK" sz="2000" dirty="0" smtClean="0"/>
              <a:t> </a:t>
            </a:r>
            <a:r>
              <a:rPr lang="da-DK" sz="2000" dirty="0" err="1" smtClean="0"/>
              <a:t>proximity</a:t>
            </a:r>
            <a:r>
              <a:rPr lang="da-DK" sz="2000" dirty="0" smtClean="0"/>
              <a:t>. Auto-ROI algebra must </a:t>
            </a:r>
            <a:r>
              <a:rPr lang="da-DK" sz="2000" dirty="0" err="1" smtClean="0"/>
              <a:t>routinely</a:t>
            </a:r>
            <a:r>
              <a:rPr lang="da-DK" sz="2000" dirty="0" smtClean="0"/>
              <a:t> </a:t>
            </a:r>
            <a:r>
              <a:rPr lang="da-DK" sz="2000" dirty="0" err="1" smtClean="0"/>
              <a:t>subtract</a:t>
            </a:r>
            <a:r>
              <a:rPr lang="da-DK" sz="2000" dirty="0" smtClean="0"/>
              <a:t> GTV from </a:t>
            </a:r>
            <a:r>
              <a:rPr lang="da-DK" sz="2000" dirty="0" err="1" smtClean="0"/>
              <a:t>lung</a:t>
            </a:r>
            <a:r>
              <a:rPr lang="da-DK" sz="2000" dirty="0" smtClean="0"/>
              <a:t>.</a:t>
            </a:r>
          </a:p>
          <a:p>
            <a:pPr lvl="1"/>
            <a:r>
              <a:rPr lang="da-DK" sz="2000" dirty="0" err="1" smtClean="0"/>
              <a:t>Use</a:t>
            </a:r>
            <a:r>
              <a:rPr lang="da-DK" sz="2000" dirty="0" smtClean="0"/>
              <a:t> RS ATLAS for </a:t>
            </a:r>
            <a:r>
              <a:rPr lang="da-DK" sz="2000" dirty="0" err="1" smtClean="0"/>
              <a:t>first-pass</a:t>
            </a:r>
            <a:r>
              <a:rPr lang="da-DK" sz="2000" dirty="0" smtClean="0"/>
              <a:t> </a:t>
            </a:r>
            <a:r>
              <a:rPr lang="da-DK" sz="2000" dirty="0" err="1" smtClean="0"/>
              <a:t>outlining</a:t>
            </a:r>
            <a:r>
              <a:rPr lang="da-DK" sz="2000" dirty="0" smtClean="0"/>
              <a:t> of spinal </a:t>
            </a:r>
            <a:r>
              <a:rPr lang="da-DK" sz="2000" dirty="0" err="1" smtClean="0"/>
              <a:t>cord</a:t>
            </a:r>
            <a:r>
              <a:rPr lang="da-DK" sz="2000" dirty="0" smtClean="0"/>
              <a:t>, </a:t>
            </a:r>
            <a:r>
              <a:rPr lang="da-DK" sz="2000" dirty="0" err="1" smtClean="0"/>
              <a:t>followed</a:t>
            </a:r>
            <a:r>
              <a:rPr lang="da-DK" sz="2000" dirty="0" smtClean="0"/>
              <a:t> by </a:t>
            </a:r>
            <a:r>
              <a:rPr lang="da-DK" sz="2000" dirty="0" err="1" smtClean="0"/>
              <a:t>expert</a:t>
            </a:r>
            <a:r>
              <a:rPr lang="da-DK" sz="2000" dirty="0" smtClean="0"/>
              <a:t> </a:t>
            </a:r>
            <a:r>
              <a:rPr lang="da-DK" sz="2000" dirty="0" err="1" smtClean="0"/>
              <a:t>review</a:t>
            </a:r>
            <a:r>
              <a:rPr lang="da-DK" sz="2000" dirty="0" smtClean="0"/>
              <a:t>. </a:t>
            </a:r>
            <a:r>
              <a:rPr lang="da-DK" sz="2000" dirty="0" err="1" smtClean="0"/>
              <a:t>Add</a:t>
            </a:r>
            <a:r>
              <a:rPr lang="da-DK" sz="2000" dirty="0" smtClean="0"/>
              <a:t> auto-margin </a:t>
            </a:r>
            <a:r>
              <a:rPr lang="da-DK" sz="2000" dirty="0" err="1" smtClean="0"/>
              <a:t>expansion</a:t>
            </a:r>
            <a:r>
              <a:rPr lang="da-DK" sz="2000" dirty="0" smtClean="0"/>
              <a:t> to auto-</a:t>
            </a:r>
            <a:r>
              <a:rPr lang="da-DK" sz="2000" dirty="0" err="1" smtClean="0"/>
              <a:t>segmented</a:t>
            </a:r>
            <a:r>
              <a:rPr lang="da-DK" sz="2000" dirty="0" smtClean="0"/>
              <a:t> ROI </a:t>
            </a:r>
            <a:r>
              <a:rPr lang="da-DK" sz="2000" dirty="0" err="1" smtClean="0"/>
              <a:t>only</a:t>
            </a:r>
            <a:r>
              <a:rPr lang="da-DK" sz="2000" dirty="0" smtClean="0"/>
              <a:t> if GTV </a:t>
            </a:r>
            <a:r>
              <a:rPr lang="da-DK" sz="2000" dirty="0" err="1" smtClean="0"/>
              <a:t>lies</a:t>
            </a:r>
            <a:r>
              <a:rPr lang="da-DK" sz="2000" dirty="0" smtClean="0"/>
              <a:t> in </a:t>
            </a:r>
            <a:r>
              <a:rPr lang="da-DK" sz="2000" dirty="0" err="1" smtClean="0"/>
              <a:t>extreme</a:t>
            </a:r>
            <a:r>
              <a:rPr lang="da-DK" sz="2000" dirty="0" smtClean="0"/>
              <a:t> </a:t>
            </a:r>
            <a:r>
              <a:rPr lang="da-DK" sz="2000" dirty="0" err="1" smtClean="0"/>
              <a:t>close</a:t>
            </a:r>
            <a:r>
              <a:rPr lang="da-DK" sz="2000" dirty="0" smtClean="0"/>
              <a:t> </a:t>
            </a:r>
            <a:r>
              <a:rPr lang="da-DK" sz="2000" dirty="0" err="1" smtClean="0"/>
              <a:t>proximity</a:t>
            </a:r>
            <a:r>
              <a:rPr lang="da-DK" sz="2000" dirty="0" smtClean="0"/>
              <a:t> (</a:t>
            </a:r>
            <a:r>
              <a:rPr lang="da-DK" sz="2000" dirty="0" err="1" smtClean="0"/>
              <a:t>less</a:t>
            </a:r>
            <a:r>
              <a:rPr lang="da-DK" sz="2000" dirty="0" smtClean="0"/>
              <a:t> </a:t>
            </a:r>
            <a:r>
              <a:rPr lang="da-DK" sz="2000" dirty="0" err="1" smtClean="0"/>
              <a:t>than</a:t>
            </a:r>
            <a:r>
              <a:rPr lang="da-DK" sz="2000" dirty="0" smtClean="0"/>
              <a:t> 1cm).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67534025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976</Words>
  <Application>Microsoft Macintosh PowerPoint</Application>
  <PresentationFormat>On-screen Show (4:3)</PresentationFormat>
  <Paragraphs>128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Kontortema</vt:lpstr>
      <vt:lpstr>Lung contouring (versus expert)</vt:lpstr>
      <vt:lpstr>Heart contouring (versus expert)</vt:lpstr>
      <vt:lpstr>Cord contouring (versus expert)</vt:lpstr>
      <vt:lpstr>Notes</vt:lpstr>
      <vt:lpstr>Notes continued</vt:lpstr>
    </vt:vector>
  </TitlesOfParts>
  <Company>Region Syddanmark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contouring (versus expert)</dc:title>
  <dc:creator>Leonard Wee</dc:creator>
  <cp:lastModifiedBy>Leonard Wee</cp:lastModifiedBy>
  <cp:revision>21</cp:revision>
  <dcterms:created xsi:type="dcterms:W3CDTF">2016-01-08T09:24:20Z</dcterms:created>
  <dcterms:modified xsi:type="dcterms:W3CDTF">2016-01-20T12:58:43Z</dcterms:modified>
</cp:coreProperties>
</file>