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embeddedFontLst>
    <p:embeddedFont>
      <p:font typeface="DK Crayon Crumble" panose="03070001040701010105" pitchFamily="66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2F2B2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2F2B2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8001A293-A339-40B5-A4D6-B2F7225A6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7744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87FDBC6-6204-48BB-8BB4-DE34F3D3ABF4}" type="slidenum">
              <a:rPr lang="en-GB" altLang="en-US">
                <a:solidFill>
                  <a:srgbClr val="2F2B20"/>
                </a:solidFill>
              </a:rPr>
              <a:pPr eaLnBrk="1" hangingPunct="1"/>
              <a:t>1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1DB4E1C-4C39-4EC2-BF25-ECEDD81CB275}" type="slidenum">
              <a:rPr lang="en-GB" altLang="en-US">
                <a:solidFill>
                  <a:srgbClr val="2F2B20"/>
                </a:solidFill>
              </a:rPr>
              <a:pPr eaLnBrk="1" hangingPunct="1"/>
              <a:t>10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818A759-7502-496C-B4BF-AE31F46F770C}" type="slidenum">
              <a:rPr lang="en-GB" altLang="en-US">
                <a:solidFill>
                  <a:srgbClr val="2F2B20"/>
                </a:solidFill>
              </a:rPr>
              <a:pPr eaLnBrk="1" hangingPunct="1"/>
              <a:t>11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98AAA98-EB30-419E-8E34-FD3855AEA6D2}" type="slidenum">
              <a:rPr lang="en-GB" altLang="en-US">
                <a:solidFill>
                  <a:srgbClr val="2F2B20"/>
                </a:solidFill>
              </a:rPr>
              <a:pPr eaLnBrk="1" hangingPunct="1"/>
              <a:t>12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81B06A6-54BA-4E64-897F-94DDD6F30194}" type="slidenum">
              <a:rPr lang="en-GB" altLang="en-US">
                <a:solidFill>
                  <a:srgbClr val="2F2B20"/>
                </a:solidFill>
              </a:rPr>
              <a:pPr eaLnBrk="1" hangingPunct="1"/>
              <a:t>13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085E271-171A-4040-8320-BCF5EFFF576A}" type="slidenum">
              <a:rPr lang="en-GB" altLang="en-US">
                <a:solidFill>
                  <a:srgbClr val="2F2B20"/>
                </a:solidFill>
              </a:rPr>
              <a:pPr eaLnBrk="1" hangingPunct="1"/>
              <a:t>14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F9D73C6-3F66-49C2-AC0F-6553FA141846}" type="slidenum">
              <a:rPr lang="en-GB" altLang="en-US">
                <a:solidFill>
                  <a:srgbClr val="2F2B20"/>
                </a:solidFill>
              </a:rPr>
              <a:pPr eaLnBrk="1" hangingPunct="1"/>
              <a:t>15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C520721-C71A-4F81-A54F-F7A2F013E3DC}" type="slidenum">
              <a:rPr lang="en-GB" altLang="en-US">
                <a:solidFill>
                  <a:srgbClr val="2F2B20"/>
                </a:solidFill>
              </a:rPr>
              <a:pPr eaLnBrk="1" hangingPunct="1"/>
              <a:t>16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E59FC7D-070F-4FA3-95F1-F266CEBA9277}" type="slidenum">
              <a:rPr lang="en-GB" altLang="en-US">
                <a:solidFill>
                  <a:srgbClr val="2F2B20"/>
                </a:solidFill>
              </a:rPr>
              <a:pPr eaLnBrk="1" hangingPunct="1"/>
              <a:t>17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014B45F-E108-49A0-8767-096CA2D13A19}" type="slidenum">
              <a:rPr lang="en-GB" altLang="en-US">
                <a:solidFill>
                  <a:srgbClr val="2F2B20"/>
                </a:solidFill>
              </a:rPr>
              <a:pPr eaLnBrk="1" hangingPunct="1"/>
              <a:t>18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9358D3F-63DF-4910-A460-ADDBF6CCEA99}" type="slidenum">
              <a:rPr lang="en-GB" altLang="en-US">
                <a:solidFill>
                  <a:srgbClr val="2F2B20"/>
                </a:solidFill>
              </a:rPr>
              <a:pPr eaLnBrk="1" hangingPunct="1"/>
              <a:t>19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ED9D4AF-0261-4CFB-8DB5-F6085CFDB965}" type="slidenum">
              <a:rPr lang="en-GB" altLang="en-US">
                <a:solidFill>
                  <a:srgbClr val="2F2B20"/>
                </a:solidFill>
              </a:rPr>
              <a:pPr eaLnBrk="1" hangingPunct="1"/>
              <a:t>2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C5C73B9E-125F-48E4-B1F1-5365C694D6CA}" type="slidenum">
              <a:rPr lang="en-GB" altLang="en-US">
                <a:solidFill>
                  <a:srgbClr val="2F2B20"/>
                </a:solidFill>
              </a:rPr>
              <a:pPr eaLnBrk="1" hangingPunct="1"/>
              <a:t>20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31945D7-18A0-42DD-9243-5A63EFDF6186}" type="slidenum">
              <a:rPr lang="en-GB" altLang="en-US">
                <a:solidFill>
                  <a:srgbClr val="2F2B20"/>
                </a:solidFill>
              </a:rPr>
              <a:pPr eaLnBrk="1" hangingPunct="1"/>
              <a:t>21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8887A56-C308-489D-A169-7ABFCBE03B95}" type="slidenum">
              <a:rPr lang="en-GB" altLang="en-US">
                <a:solidFill>
                  <a:srgbClr val="2F2B20"/>
                </a:solidFill>
              </a:rPr>
              <a:pPr eaLnBrk="1" hangingPunct="1"/>
              <a:t>22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9FF60D5-AD29-4113-989F-E2879446DC20}" type="slidenum">
              <a:rPr lang="en-GB" altLang="en-US">
                <a:solidFill>
                  <a:srgbClr val="2F2B20"/>
                </a:solidFill>
              </a:rPr>
              <a:pPr eaLnBrk="1" hangingPunct="1"/>
              <a:t>23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7FB7A0E-4780-437E-A83A-3593B54D8EE9}" type="slidenum">
              <a:rPr lang="en-GB" altLang="en-US">
                <a:solidFill>
                  <a:srgbClr val="2F2B20"/>
                </a:solidFill>
              </a:rPr>
              <a:pPr eaLnBrk="1" hangingPunct="1"/>
              <a:t>24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415FAC45-7854-4531-AE15-21ED42C5C618}" type="slidenum">
              <a:rPr lang="en-GB" altLang="en-US">
                <a:solidFill>
                  <a:srgbClr val="2F2B20"/>
                </a:solidFill>
              </a:rPr>
              <a:pPr eaLnBrk="1" hangingPunct="1"/>
              <a:t>25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31DB496-8A56-41BE-BCE7-F7F840BBA9C5}" type="slidenum">
              <a:rPr lang="en-GB" altLang="en-US">
                <a:solidFill>
                  <a:srgbClr val="2F2B20"/>
                </a:solidFill>
              </a:rPr>
              <a:pPr eaLnBrk="1" hangingPunct="1"/>
              <a:t>26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49CAB08-D2C1-4870-8C6F-5E214327FE0F}" type="slidenum">
              <a:rPr lang="en-GB" altLang="en-US">
                <a:solidFill>
                  <a:srgbClr val="2F2B20"/>
                </a:solidFill>
              </a:rPr>
              <a:pPr eaLnBrk="1" hangingPunct="1"/>
              <a:t>27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4E18E69-B115-48DB-81AF-FBB2A4425AFE}" type="slidenum">
              <a:rPr lang="en-GB" altLang="en-US">
                <a:solidFill>
                  <a:srgbClr val="2F2B20"/>
                </a:solidFill>
              </a:rPr>
              <a:pPr eaLnBrk="1" hangingPunct="1"/>
              <a:t>28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4D657F7-67C6-4550-BF37-C613424D07A9}" type="slidenum">
              <a:rPr lang="en-GB" altLang="en-US">
                <a:solidFill>
                  <a:srgbClr val="2F2B20"/>
                </a:solidFill>
              </a:rPr>
              <a:pPr eaLnBrk="1" hangingPunct="1"/>
              <a:t>29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35EC0AA-67E8-4AFC-AE10-9E95EC52B4F4}" type="slidenum">
              <a:rPr lang="en-GB" altLang="en-US">
                <a:solidFill>
                  <a:srgbClr val="2F2B20"/>
                </a:solidFill>
              </a:rPr>
              <a:pPr eaLnBrk="1" hangingPunct="1"/>
              <a:t>3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EED3781-224C-45B5-8859-0CAB4F992093}" type="slidenum">
              <a:rPr lang="en-GB" altLang="en-US">
                <a:solidFill>
                  <a:srgbClr val="2F2B20"/>
                </a:solidFill>
              </a:rPr>
              <a:pPr eaLnBrk="1" hangingPunct="1"/>
              <a:t>30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8749E0E-3544-4914-AA25-3459A330E467}" type="slidenum">
              <a:rPr lang="en-GB" altLang="en-US">
                <a:solidFill>
                  <a:srgbClr val="2F2B20"/>
                </a:solidFill>
              </a:rPr>
              <a:pPr eaLnBrk="1" hangingPunct="1"/>
              <a:t>31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3DBB7C2-AD5D-4C60-B0BA-DCED722B43F2}" type="slidenum">
              <a:rPr lang="en-GB" altLang="en-US">
                <a:solidFill>
                  <a:srgbClr val="2F2B20"/>
                </a:solidFill>
              </a:rPr>
              <a:pPr eaLnBrk="1" hangingPunct="1"/>
              <a:t>32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2AFDDAEC-88BE-42C8-BDC3-7DFB52F062CA}" type="slidenum">
              <a:rPr lang="en-GB" altLang="en-US">
                <a:solidFill>
                  <a:srgbClr val="2F2B20"/>
                </a:solidFill>
              </a:rPr>
              <a:pPr eaLnBrk="1" hangingPunct="1"/>
              <a:t>33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72FD966-8AFF-46ED-A7B6-DD920CB454B1}" type="slidenum">
              <a:rPr lang="en-GB" altLang="en-US">
                <a:solidFill>
                  <a:srgbClr val="2F2B20"/>
                </a:solidFill>
              </a:rPr>
              <a:pPr eaLnBrk="1" hangingPunct="1"/>
              <a:t>34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293BEBA-1914-411F-BBAE-F1497F0FFA72}" type="slidenum">
              <a:rPr lang="en-GB" altLang="en-US">
                <a:solidFill>
                  <a:srgbClr val="2F2B20"/>
                </a:solidFill>
              </a:rPr>
              <a:pPr eaLnBrk="1" hangingPunct="1"/>
              <a:t>35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D3C2B6-FD14-4B3F-B22A-E8D0894D0A49}" type="slidenum">
              <a:rPr lang="en-GB" altLang="en-US">
                <a:solidFill>
                  <a:srgbClr val="2F2B20"/>
                </a:solidFill>
              </a:rPr>
              <a:pPr eaLnBrk="1" hangingPunct="1"/>
              <a:t>36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C6ADB629-269E-495C-9993-EE8A361A981F}" type="slidenum">
              <a:rPr lang="en-GB" altLang="en-US">
                <a:solidFill>
                  <a:srgbClr val="2F2B20"/>
                </a:solidFill>
              </a:rPr>
              <a:pPr eaLnBrk="1" hangingPunct="1"/>
              <a:t>37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52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754EAD8-A933-4522-BFD1-D79620DD3B22}" type="slidenum">
              <a:rPr lang="en-GB" altLang="en-US">
                <a:solidFill>
                  <a:srgbClr val="2F2B20"/>
                </a:solidFill>
              </a:rPr>
              <a:pPr eaLnBrk="1" hangingPunct="1"/>
              <a:t>38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62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4F0EC8A-323F-40B3-BECB-EFF18C26C71A}" type="slidenum">
              <a:rPr lang="en-GB" altLang="en-US">
                <a:solidFill>
                  <a:srgbClr val="2F2B20"/>
                </a:solidFill>
              </a:rPr>
              <a:pPr eaLnBrk="1" hangingPunct="1"/>
              <a:t>39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72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E0C68C1-8F8D-4ECC-9D04-4F037D26365A}" type="slidenum">
              <a:rPr lang="en-GB" altLang="en-US">
                <a:solidFill>
                  <a:srgbClr val="2F2B20"/>
                </a:solidFill>
              </a:rPr>
              <a:pPr eaLnBrk="1" hangingPunct="1"/>
              <a:t>4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55DFBAC4-99CA-4326-8516-95291F887F7B}" type="slidenum">
              <a:rPr lang="en-GB" altLang="en-US">
                <a:solidFill>
                  <a:srgbClr val="2F2B20"/>
                </a:solidFill>
              </a:rPr>
              <a:pPr eaLnBrk="1" hangingPunct="1"/>
              <a:t>40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83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15D9E07-A7BE-4D8B-9F31-E57B9FB5A66E}" type="slidenum">
              <a:rPr lang="en-GB" altLang="en-US">
                <a:solidFill>
                  <a:srgbClr val="2F2B20"/>
                </a:solidFill>
              </a:rPr>
              <a:pPr eaLnBrk="1" hangingPunct="1"/>
              <a:t>41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993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1D627AB-CF84-42B0-BD9F-C3B62CDA00A2}" type="slidenum">
              <a:rPr lang="en-GB" altLang="en-US">
                <a:solidFill>
                  <a:srgbClr val="2F2B20"/>
                </a:solidFill>
              </a:rPr>
              <a:pPr eaLnBrk="1" hangingPunct="1"/>
              <a:t>42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03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1B30412-178A-43EA-ADD0-043A79B61821}" type="slidenum">
              <a:rPr lang="en-GB" altLang="en-US">
                <a:solidFill>
                  <a:srgbClr val="2F2B20"/>
                </a:solidFill>
              </a:rPr>
              <a:pPr eaLnBrk="1" hangingPunct="1"/>
              <a:t>43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13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AC98CF9-92BF-4B0B-9539-44327CA13943}" type="slidenum">
              <a:rPr lang="en-GB" altLang="en-US">
                <a:solidFill>
                  <a:srgbClr val="2F2B20"/>
                </a:solidFill>
              </a:rPr>
              <a:pPr eaLnBrk="1" hangingPunct="1"/>
              <a:t>44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24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98ED2E0-5B01-4067-A4D5-810645EEF1A3}" type="slidenum">
              <a:rPr lang="en-GB" altLang="en-US">
                <a:solidFill>
                  <a:srgbClr val="2F2B20"/>
                </a:solidFill>
              </a:rPr>
              <a:pPr eaLnBrk="1" hangingPunct="1"/>
              <a:t>45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F48EABE-61A3-406F-B3B9-558CC1D862BE}" type="slidenum">
              <a:rPr lang="en-GB" altLang="en-US">
                <a:solidFill>
                  <a:srgbClr val="2F2B20"/>
                </a:solidFill>
              </a:rPr>
              <a:pPr eaLnBrk="1" hangingPunct="1"/>
              <a:t>46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75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A1C40F7-E901-4BE8-A26D-C29C095A0A3D}" type="slidenum">
              <a:rPr lang="en-GB" altLang="en-US">
                <a:solidFill>
                  <a:srgbClr val="2F2B20"/>
                </a:solidFill>
              </a:rPr>
              <a:pPr eaLnBrk="1" hangingPunct="1"/>
              <a:t>47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85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CDAB049-CC8A-40AE-B798-A064238A7929}" type="slidenum">
              <a:rPr lang="en-GB" altLang="en-US">
                <a:solidFill>
                  <a:srgbClr val="2F2B20"/>
                </a:solidFill>
              </a:rPr>
              <a:pPr eaLnBrk="1" hangingPunct="1"/>
              <a:t>48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095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3ABC758-C648-4199-B859-F783BE2B1492}" type="slidenum">
              <a:rPr lang="en-GB" altLang="en-US">
                <a:solidFill>
                  <a:srgbClr val="2F2B20"/>
                </a:solidFill>
              </a:rPr>
              <a:pPr eaLnBrk="1" hangingPunct="1"/>
              <a:t>49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1105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6D0CBEB-D5F4-497E-B43B-068BBB2025E2}" type="slidenum">
              <a:rPr lang="en-GB" altLang="en-US">
                <a:solidFill>
                  <a:srgbClr val="2F2B20"/>
                </a:solidFill>
              </a:rPr>
              <a:pPr eaLnBrk="1" hangingPunct="1"/>
              <a:t>5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9E6CFEB-0798-46E4-9026-13590379C665}" type="slidenum">
              <a:rPr lang="en-GB" altLang="en-US">
                <a:solidFill>
                  <a:srgbClr val="2F2B20"/>
                </a:solidFill>
              </a:rPr>
              <a:pPr eaLnBrk="1" hangingPunct="1"/>
              <a:t>6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5D3BD2C-8E05-44BD-B7F7-35D2869B9DD0}" type="slidenum">
              <a:rPr lang="en-GB" altLang="en-US">
                <a:solidFill>
                  <a:srgbClr val="2F2B20"/>
                </a:solidFill>
              </a:rPr>
              <a:pPr eaLnBrk="1" hangingPunct="1"/>
              <a:t>7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0B4EEBA-D7D5-4A26-BA15-CFAB37025F98}" type="slidenum">
              <a:rPr lang="en-GB" altLang="en-US">
                <a:solidFill>
                  <a:srgbClr val="2F2B20"/>
                </a:solidFill>
              </a:rPr>
              <a:pPr eaLnBrk="1" hangingPunct="1"/>
              <a:t>8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28DC958B-CCE2-4055-95A7-28568959DF99}" type="slidenum">
              <a:rPr lang="en-GB" altLang="en-US">
                <a:solidFill>
                  <a:srgbClr val="2F2B20"/>
                </a:solidFill>
              </a:rPr>
              <a:pPr eaLnBrk="1" hangingPunct="1"/>
              <a:t>9</a:t>
            </a:fld>
            <a:endParaRPr lang="en-GB" altLang="en-US">
              <a:solidFill>
                <a:srgbClr val="2F2B20"/>
              </a:solidFill>
            </a:endParaRPr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F8B0A-9409-491F-8774-9234B43056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75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0053B-EDE3-4CFD-85B9-9C08C75BAA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4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30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0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88A-DCC6-4146-94EE-B4EC479EB6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339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6AA6-FC47-4A55-A266-7A2FA025A7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5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3D7D-5677-4655-A8BF-EC12069162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87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3007-AEA7-44C7-AB8C-DD6C6121AE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36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5571-46B9-4762-86BA-475BA9C563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12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21BAA-13DE-4340-9111-1B0BA7FA62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48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2205C-E073-46EA-8AAF-9463F51BEF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721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ED9F4-91A4-4E7C-9EEE-3E4D1E8245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41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722-9700-4655-998C-DD11C71E3B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52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6C0DB-F179-4259-A735-3D224407D5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Kliknij, aby edytować format tekstu tytułu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Kliknij, aby edytować format tekstu konspektu</a:t>
            </a:r>
          </a:p>
          <a:p>
            <a:pPr lvl="1"/>
            <a:r>
              <a:rPr lang="en-GB" altLang="en-US" smtClean="0"/>
              <a:t>Drugi poziom konspektu</a:t>
            </a:r>
          </a:p>
          <a:p>
            <a:pPr lvl="2"/>
            <a:r>
              <a:rPr lang="en-GB" altLang="en-US" smtClean="0"/>
              <a:t>Trzeci poziom konspektu</a:t>
            </a:r>
          </a:p>
          <a:p>
            <a:pPr lvl="3"/>
            <a:r>
              <a:rPr lang="en-GB" altLang="en-US" smtClean="0"/>
              <a:t>Czwarty poziom konspektu</a:t>
            </a:r>
          </a:p>
          <a:p>
            <a:pPr lvl="4"/>
            <a:r>
              <a:rPr lang="en-GB" altLang="en-US" smtClean="0"/>
              <a:t>Piąty poziom konspektu</a:t>
            </a:r>
          </a:p>
          <a:p>
            <a:pPr lvl="4"/>
            <a:r>
              <a:rPr lang="en-GB" altLang="en-US" smtClean="0"/>
              <a:t>Szósty poziom konspektu</a:t>
            </a:r>
          </a:p>
          <a:p>
            <a:pPr lvl="4"/>
            <a:r>
              <a:rPr lang="en-GB" altLang="en-US" smtClean="0"/>
              <a:t>Siódmy poziom konspektu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645237A-06A7-4EAD-9F30-3E7A2123DB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F2B20"/>
          </a:solidFill>
          <a:latin typeface="Calibri" pitchFamily="32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2F2B2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2F2B2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2F2B2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2F2B2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en-US" sz="4400">
                <a:solidFill>
                  <a:srgbClr val="FFFFFF"/>
                </a:solidFill>
                <a:latin typeface="DK Crayon Crumble" pitchFamily="64" charset="0"/>
              </a:rPr>
              <a:t>.NET Memory Management 101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55308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r" eaLnBrk="1" hangingPunct="1"/>
            <a:r>
              <a:rPr lang="en-US" altLang="en-US" sz="3000">
                <a:solidFill>
                  <a:srgbClr val="FFFFFF"/>
                </a:solidFill>
                <a:latin typeface="DK Crayon Crumble" pitchFamily="64" charset="0"/>
              </a:rPr>
              <a:t>Remigiusz Cieslak</a:t>
            </a:r>
            <a:br>
              <a:rPr lang="en-US" altLang="en-US" sz="3000">
                <a:solidFill>
                  <a:srgbClr val="FFFFFF"/>
                </a:solidFill>
                <a:latin typeface="DK Crayon Crumble" pitchFamily="64" charset="0"/>
              </a:rPr>
            </a:br>
            <a:r>
              <a:rPr lang="en-US" altLang="en-US" sz="3000">
                <a:solidFill>
                  <a:srgbClr val="FFFFFF"/>
                </a:solidFill>
                <a:latin typeface="DK Crayon Crumble" pitchFamily="64" charset="0"/>
              </a:rPr>
              <a:t>remigiusz.cieslak@gmail.com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Heap(s)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263650"/>
            <a:ext cx="8229600" cy="5199063"/>
          </a:xfrm>
        </p:spPr>
        <p:txBody>
          <a:bodyPr lIns="0" tIns="0" rIns="0" bIns="0" anchor="ctr"/>
          <a:lstStyle/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Object (GC) heaps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SOH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LOH</a:t>
            </a:r>
          </a:p>
          <a:p>
            <a:pPr marL="0" indent="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Loader heaps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High frequency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Low frequency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Stub</a:t>
            </a:r>
          </a:p>
          <a:p>
            <a:pPr marL="0" indent="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Code (JIT) heap</a:t>
            </a:r>
          </a:p>
          <a:p>
            <a:pPr marL="0" indent="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Process 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Garbage Collection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Frees resources when no longer needed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Runs on a separate thread(s)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Has two phases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Mark – inspects the object heaps for objects that are no longer referenced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Sweep – releases memory used by not referenced objects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Garbage Collection – mark phase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Start points – GC roots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Stack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Globals and statics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CPU registers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Finalization queue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Interop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Garbage Collection – mark phase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1058863" y="3130550"/>
            <a:ext cx="274637" cy="274638"/>
          </a:xfrm>
          <a:prstGeom prst="ellipse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2498725" y="2913063"/>
            <a:ext cx="1554163" cy="731837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Post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37150" y="3681413"/>
            <a:ext cx="1554163" cy="731837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List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227763" y="5064125"/>
            <a:ext cx="1554162" cy="731838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Comment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4052888" y="5056188"/>
            <a:ext cx="1554162" cy="731837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Comment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148263" y="2119313"/>
            <a:ext cx="1554162" cy="731837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Author</a:t>
            </a:r>
          </a:p>
        </p:txBody>
      </p:sp>
      <p:cxnSp>
        <p:nvCxnSpPr>
          <p:cNvPr id="14346" name="AutoShape 9"/>
          <p:cNvCxnSpPr>
            <a:cxnSpLocks noChangeShapeType="1"/>
            <a:stCxn id="14340" idx="6"/>
            <a:endCxn id="14341" idx="1"/>
          </p:cNvCxnSpPr>
          <p:nvPr/>
        </p:nvCxnSpPr>
        <p:spPr bwMode="auto">
          <a:xfrm>
            <a:off x="1333500" y="3268663"/>
            <a:ext cx="1166813" cy="9525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0" name="AutoShape 10"/>
          <p:cNvCxnSpPr>
            <a:cxnSpLocks noChangeShapeType="1"/>
            <a:stCxn id="14341" idx="3"/>
            <a:endCxn id="15368" idx="1"/>
          </p:cNvCxnSpPr>
          <p:nvPr/>
        </p:nvCxnSpPr>
        <p:spPr bwMode="auto">
          <a:xfrm flipV="1">
            <a:off x="4052888" y="2486025"/>
            <a:ext cx="1095375" cy="792163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1" name="AutoShape 11"/>
          <p:cNvCxnSpPr>
            <a:cxnSpLocks noChangeShapeType="1"/>
            <a:stCxn id="14341" idx="3"/>
            <a:endCxn id="15365" idx="1"/>
          </p:cNvCxnSpPr>
          <p:nvPr/>
        </p:nvCxnSpPr>
        <p:spPr bwMode="auto">
          <a:xfrm>
            <a:off x="4052888" y="3278188"/>
            <a:ext cx="1084262" cy="768350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2" name="AutoShape 12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 flipH="1">
            <a:off x="4829175" y="4411663"/>
            <a:ext cx="1085850" cy="644525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5915025" y="4411663"/>
            <a:ext cx="1089025" cy="652462"/>
          </a:xfrm>
          <a:prstGeom prst="bentConnector3">
            <a:avLst>
              <a:gd name="adj1" fmla="val 50000"/>
            </a:avLst>
          </a:prstGeom>
          <a:noFill/>
          <a:ln w="29160">
            <a:solidFill>
              <a:srgbClr val="3465A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Object heaps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Small Object Heap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Stores objects </a:t>
            </a:r>
            <a:r>
              <a:rPr lang="pl-PL" altLang="en-US" sz="32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l-PL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 85K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Compaction during GC – no fragmentation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Generational – G0, G1, G2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Large Object Heap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Stores objects </a:t>
            </a:r>
            <a:r>
              <a:rPr lang="pl-PL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 85K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Free space tracking during GC - fragmentation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- consecutive</a:t>
            </a:r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711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SOH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1168400" y="55784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1168400" y="48228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2</a:t>
            </a: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1168400" y="40671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1168400" y="3309938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4</a:t>
            </a: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1168400" y="2554288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5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5283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SOH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5740400" y="55784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741988" y="48228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5741988" y="40671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4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741988" y="33115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6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741988" y="25558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7</a:t>
            </a: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4297363" y="3932238"/>
            <a:ext cx="549275" cy="1587"/>
          </a:xfrm>
          <a:custGeom>
            <a:avLst/>
            <a:gdLst>
              <a:gd name="T0" fmla="*/ 0 w 1525"/>
              <a:gd name="T1" fmla="*/ 0 h 1"/>
              <a:gd name="T2" fmla="*/ 548915 w 152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5" h="1">
                <a:moveTo>
                  <a:pt x="0" y="0"/>
                </a:moveTo>
                <a:lnTo>
                  <a:pt x="1524" y="0"/>
                </a:lnTo>
              </a:path>
            </a:pathLst>
          </a:custGeom>
          <a:noFill/>
          <a:ln w="73080" cap="flat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- generational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711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SOH</a:t>
            </a: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4297363" y="3932238"/>
            <a:ext cx="549275" cy="1587"/>
          </a:xfrm>
          <a:custGeom>
            <a:avLst/>
            <a:gdLst>
              <a:gd name="T0" fmla="*/ 0 w 1525"/>
              <a:gd name="T1" fmla="*/ 0 h 1"/>
              <a:gd name="T2" fmla="*/ 548915 w 152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5" h="1">
                <a:moveTo>
                  <a:pt x="0" y="0"/>
                </a:moveTo>
                <a:lnTo>
                  <a:pt x="1524" y="0"/>
                </a:lnTo>
              </a:path>
            </a:pathLst>
          </a:custGeom>
          <a:noFill/>
          <a:ln w="73080" cap="flat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914400" y="2181225"/>
            <a:ext cx="2743200" cy="1554163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0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1347788" y="3022600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4</a:t>
            </a: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1347788" y="2266950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5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914400" y="3840163"/>
            <a:ext cx="2743200" cy="1554162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1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1347788" y="3922713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347788" y="4678363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2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914400" y="5486400"/>
            <a:ext cx="2743200" cy="731838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2</a:t>
            </a: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1347788" y="5541963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283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SOH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5486400" y="2181225"/>
            <a:ext cx="2743200" cy="1554163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0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5921375" y="3022600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6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5921375" y="2266950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7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5486400" y="4633913"/>
            <a:ext cx="2743200" cy="1554162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2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5921375" y="47148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5921375" y="54705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5486400" y="3830638"/>
            <a:ext cx="2743200" cy="731837"/>
          </a:xfrm>
          <a:prstGeom prst="roundRect">
            <a:avLst>
              <a:gd name="adj" fmla="val 16667"/>
            </a:avLst>
          </a:prstGeom>
          <a:solidFill>
            <a:srgbClr val="DD4814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2F2B20"/>
                </a:solidFill>
              </a:rPr>
              <a:t>1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5919788" y="3886200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– Gen 0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All new objects end up in Gen 0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Collection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256K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Two options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Collect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Promote to Gen 1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Lowest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– Gen 1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Survivors from Gen 0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Collection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pl-PL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2M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Two options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Collect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Promote to Gen 2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Higher cost – includes both Gen 0 and Gen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– Gen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Survivors from Gen 1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Collection – AKA Full GC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10M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Two options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Collect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Leave as is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Highest cost – includes Gen 0, Gen 1 and Gen 2 (SOH + LOH)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Agenda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Stack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Heap(s)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– segments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50974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Two types of segments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Ephemeral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Always one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reserved for new objects (but can contain G2 and G1 as well)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Gen 2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Multiple – new appears when ephemeral is full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Contains only Gen 2 objects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Size – differs depending on GC configuration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Small Object Heap – segments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914400" y="1382713"/>
            <a:ext cx="7407275" cy="1096962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1006475" y="1474788"/>
            <a:ext cx="2651125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2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749675" y="1474788"/>
            <a:ext cx="2651125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1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6492875" y="1474788"/>
            <a:ext cx="1736725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0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1096963" y="1565275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1955800" y="1565275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2814638" y="1565275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O3</a:t>
            </a:r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3859213" y="1565275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O4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4719638" y="1565275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23565" name="AutoShape 12"/>
          <p:cNvSpPr>
            <a:spLocks noChangeArrowheads="1"/>
          </p:cNvSpPr>
          <p:nvPr/>
        </p:nvSpPr>
        <p:spPr bwMode="auto">
          <a:xfrm>
            <a:off x="5578475" y="1565275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O6</a:t>
            </a:r>
          </a:p>
        </p:txBody>
      </p:sp>
      <p:sp>
        <p:nvSpPr>
          <p:cNvPr id="23566" name="AutoShape 13"/>
          <p:cNvSpPr>
            <a:spLocks noChangeArrowheads="1"/>
          </p:cNvSpPr>
          <p:nvPr/>
        </p:nvSpPr>
        <p:spPr bwMode="auto">
          <a:xfrm>
            <a:off x="6548438" y="1565275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O7</a:t>
            </a:r>
          </a:p>
        </p:txBody>
      </p:sp>
      <p:sp>
        <p:nvSpPr>
          <p:cNvPr id="23567" name="AutoShape 14"/>
          <p:cNvSpPr>
            <a:spLocks noChangeArrowheads="1"/>
          </p:cNvSpPr>
          <p:nvPr/>
        </p:nvSpPr>
        <p:spPr bwMode="auto">
          <a:xfrm>
            <a:off x="7407275" y="1565275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914400" y="3749675"/>
            <a:ext cx="7407275" cy="1096963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1006475" y="3840163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1</a:t>
            </a:r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2921000" y="3840163"/>
            <a:ext cx="828675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0</a:t>
            </a: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096963" y="3932238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O7</a:t>
            </a: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1955800" y="3932238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914400" y="5303838"/>
            <a:ext cx="7407275" cy="1096962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1006475" y="5394325"/>
            <a:ext cx="5121275" cy="9144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Gen 2</a:t>
            </a:r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>
            <a:off x="1096963" y="5486400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1955800" y="5486400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24600" name="AutoShape 24"/>
          <p:cNvSpPr>
            <a:spLocks noChangeArrowheads="1"/>
          </p:cNvSpPr>
          <p:nvPr/>
        </p:nvSpPr>
        <p:spPr bwMode="auto">
          <a:xfrm>
            <a:off x="2814638" y="5486400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O3</a:t>
            </a:r>
          </a:p>
        </p:txBody>
      </p:sp>
      <p:sp>
        <p:nvSpPr>
          <p:cNvPr id="24601" name="AutoShape 25"/>
          <p:cNvSpPr>
            <a:spLocks noChangeArrowheads="1"/>
          </p:cNvSpPr>
          <p:nvPr/>
        </p:nvSpPr>
        <p:spPr bwMode="auto">
          <a:xfrm>
            <a:off x="3643313" y="5486400"/>
            <a:ext cx="731837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O4</a:t>
            </a:r>
          </a:p>
        </p:txBody>
      </p:sp>
      <p:sp>
        <p:nvSpPr>
          <p:cNvPr id="24602" name="AutoShape 26"/>
          <p:cNvSpPr>
            <a:spLocks noChangeArrowheads="1"/>
          </p:cNvSpPr>
          <p:nvPr/>
        </p:nvSpPr>
        <p:spPr bwMode="auto">
          <a:xfrm>
            <a:off x="4467225" y="5486400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5289550" y="5486400"/>
            <a:ext cx="731838" cy="457200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O6</a:t>
            </a:r>
          </a:p>
        </p:txBody>
      </p:sp>
      <p:sp>
        <p:nvSpPr>
          <p:cNvPr id="24604" name="Freeform 28"/>
          <p:cNvSpPr>
            <a:spLocks/>
          </p:cNvSpPr>
          <p:nvPr/>
        </p:nvSpPr>
        <p:spPr bwMode="auto">
          <a:xfrm>
            <a:off x="4479925" y="2651125"/>
            <a:ext cx="1588" cy="823913"/>
          </a:xfrm>
          <a:custGeom>
            <a:avLst/>
            <a:gdLst>
              <a:gd name="T0" fmla="*/ 0 w 1"/>
              <a:gd name="T1" fmla="*/ 0 h 2287"/>
              <a:gd name="T2" fmla="*/ 0 w 1"/>
              <a:gd name="T3" fmla="*/ 823553 h 228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287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109800" cap="flat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nimBg="1"/>
      <p:bldP spid="24596" grpId="0" animBg="1"/>
      <p:bldP spid="246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Large Object Heap – non-consecutive</a:t>
            </a: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711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LOH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168400" y="55784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1168400" y="48228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2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1168400" y="40671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1168400" y="3309938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4</a:t>
            </a:r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1168400" y="2554288"/>
            <a:ext cx="2193925" cy="639762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5</a:t>
            </a: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5283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LOH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5740400" y="55784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5741988" y="48228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Free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5741988" y="40671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5741988" y="33115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6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5741988" y="25558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5</a:t>
            </a:r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4297363" y="3932238"/>
            <a:ext cx="549275" cy="1587"/>
          </a:xfrm>
          <a:custGeom>
            <a:avLst/>
            <a:gdLst>
              <a:gd name="T0" fmla="*/ 0 w 1525"/>
              <a:gd name="T1" fmla="*/ 0 h 1"/>
              <a:gd name="T2" fmla="*/ 548915 w 1525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5" h="1">
                <a:moveTo>
                  <a:pt x="0" y="0"/>
                </a:moveTo>
                <a:lnTo>
                  <a:pt x="1524" y="0"/>
                </a:lnTo>
              </a:path>
            </a:pathLst>
          </a:custGeom>
          <a:noFill/>
          <a:ln w="73080" cap="flat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Large Object Heap – free space table</a:t>
            </a:r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711200" y="1646238"/>
            <a:ext cx="3108325" cy="4754562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LOH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1168400" y="55784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1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1169988" y="48228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Free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169988" y="40671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3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169988" y="331152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Free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169988" y="2555875"/>
            <a:ext cx="2193925" cy="639763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Object 5</a:t>
            </a:r>
          </a:p>
        </p:txBody>
      </p:sp>
      <p:graphicFrame>
        <p:nvGraphicFramePr>
          <p:cNvPr id="26633" name="Group 9"/>
          <p:cNvGraphicFramePr>
            <a:graphicFrameLocks noGrp="1"/>
          </p:cNvGraphicFramePr>
          <p:nvPr/>
        </p:nvGraphicFramePr>
        <p:xfrm>
          <a:off x="5503863" y="3414713"/>
          <a:ext cx="2506662" cy="1109743"/>
        </p:xfrm>
        <a:graphic>
          <a:graphicData uri="http://schemas.openxmlformats.org/drawingml/2006/table">
            <a:tbl>
              <a:tblPr/>
              <a:tblGrid>
                <a:gridCol w="1254125"/>
                <a:gridCol w="1252537"/>
              </a:tblGrid>
              <a:tr h="3732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From</a:t>
                      </a:r>
                    </a:p>
                  </a:txBody>
                  <a:tcPr marL="90000" marR="90000" marT="46787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</a:t>
                      </a:r>
                    </a:p>
                  </a:txBody>
                  <a:tcPr marL="90000" marR="90000" marT="62658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33"/>
                    </a:solidFill>
                  </a:tcPr>
                </a:tc>
              </a:tr>
              <a:tr h="3681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389000</a:t>
                      </a:r>
                    </a:p>
                  </a:txBody>
                  <a:tcPr marL="90000" marR="90000" marT="62658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567000</a:t>
                      </a:r>
                    </a:p>
                  </a:txBody>
                  <a:tcPr marL="90000" marR="90000" marT="62658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81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98000</a:t>
                      </a:r>
                    </a:p>
                  </a:txBody>
                  <a:tcPr marL="90000" marR="90000" marT="62658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8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4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2000"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>
                          <a:solidFill>
                            <a:srgbClr val="2F2B20"/>
                          </a:solidFill>
                          <a:latin typeface="Calibri" pitchFamily="32" charset="0"/>
                          <a:ea typeface="WenQuanYi Micro Hei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198000</a:t>
                      </a:r>
                    </a:p>
                  </a:txBody>
                  <a:tcPr marL="90000" marR="90000" marT="62658" marB="46787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25624" name="Line 33"/>
          <p:cNvSpPr>
            <a:spLocks noChangeShapeType="1"/>
          </p:cNvSpPr>
          <p:nvPr/>
        </p:nvSpPr>
        <p:spPr bwMode="auto">
          <a:xfrm flipH="1" flipV="1">
            <a:off x="3471863" y="3656013"/>
            <a:ext cx="1924050" cy="277812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5" name="Line 34"/>
          <p:cNvSpPr>
            <a:spLocks noChangeShapeType="1"/>
          </p:cNvSpPr>
          <p:nvPr/>
        </p:nvSpPr>
        <p:spPr bwMode="auto">
          <a:xfrm flipH="1">
            <a:off x="3471863" y="4297363"/>
            <a:ext cx="1924050" cy="91440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Large Object Heap - collection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Collection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Whenever Gen 2 is collected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Two options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Mark space as free in the free space table</a:t>
            </a:r>
          </a:p>
          <a:p>
            <a:pPr marL="647700" lvl="2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Leave as is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Highest cost – includes Gen 0, Gen 1 and Gen 2 (SOH + LOH)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Fragmentation occurs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Garbage collection - types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Workstation – available everywhere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Non-concurrent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Concurrent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Background (4.0)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Server – available on multiprocessor machines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Non-concurrent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Background (4.5)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Workstation GC – non-concurrent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occurs on the thread that triggered it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Stops threads during GC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719513"/>
            <a:ext cx="78930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Workstation GC – concurrent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occurs on a separate thread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Stops threads during Gen 0 and Gen 1 collections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Stops threads during Gen 2 collection only if ephemeral segment is full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3932238"/>
            <a:ext cx="64801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Workstation GC – background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occurs on a separate thread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Stops threads during Gen 0 and Gen 1 collections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Does not stop threads during Gen 2 collection if ephemeral segment is full – creates new segment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905250"/>
            <a:ext cx="612616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Server GC – non-concurrent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occurs on a separate thread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One GC thread per logical processor (core)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Stops threads during GC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454400"/>
            <a:ext cx="63309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 long time ago ...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378075"/>
            <a:ext cx="53038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Server GC – background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occurs on a separate thread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Two GC threads per logical processor (core)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Combination of server and background workstation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475038"/>
            <a:ext cx="6238875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79538"/>
            <a:ext cx="6583362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IDisposable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8942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someone declares a finalizer and forgets to call GC.SuppressFinalize in Dispose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someone throws an exception from Dispose without fully releasing resources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Promotes objects to older generation although there are no obvious references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Leaks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IDisposable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797050" y="1468438"/>
            <a:ext cx="5578475" cy="549275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18923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23495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28067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O3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32639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O4</a:t>
            </a: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37211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5850" name="AutoShape 9"/>
          <p:cNvSpPr>
            <a:spLocks noChangeArrowheads="1"/>
          </p:cNvSpPr>
          <p:nvPr/>
        </p:nvSpPr>
        <p:spPr bwMode="auto">
          <a:xfrm>
            <a:off x="41783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O6</a:t>
            </a:r>
          </a:p>
        </p:txBody>
      </p:sp>
      <p:sp>
        <p:nvSpPr>
          <p:cNvPr id="35851" name="AutoShape 10"/>
          <p:cNvSpPr>
            <a:spLocks noChangeArrowheads="1"/>
          </p:cNvSpPr>
          <p:nvPr/>
        </p:nvSpPr>
        <p:spPr bwMode="auto">
          <a:xfrm>
            <a:off x="46355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O7</a:t>
            </a:r>
          </a:p>
        </p:txBody>
      </p:sp>
      <p:sp>
        <p:nvSpPr>
          <p:cNvPr id="35852" name="AutoShape 11"/>
          <p:cNvSpPr>
            <a:spLocks noChangeArrowheads="1"/>
          </p:cNvSpPr>
          <p:nvPr/>
        </p:nvSpPr>
        <p:spPr bwMode="auto">
          <a:xfrm>
            <a:off x="50927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800225" y="2239963"/>
            <a:ext cx="1947863" cy="731837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Finalization list</a:t>
            </a: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951288" y="2239963"/>
            <a:ext cx="1920875" cy="731837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Freachable queue</a:t>
            </a: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822450" y="4471988"/>
            <a:ext cx="5578475" cy="549275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1917700" y="4564063"/>
            <a:ext cx="365125" cy="365125"/>
          </a:xfrm>
          <a:prstGeom prst="flowChartAlternateProcess">
            <a:avLst/>
          </a:prstGeom>
          <a:solidFill>
            <a:srgbClr val="99FF66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>
            <a:off x="2374900" y="45640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2832100" y="456406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O3</a:t>
            </a:r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3278188" y="45640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>
            <a:off x="3735388" y="456406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O6</a:t>
            </a:r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>
            <a:off x="4192588" y="456406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O7</a:t>
            </a:r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4649788" y="45640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1825625" y="5241925"/>
            <a:ext cx="1922463" cy="731838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Finalization list</a:t>
            </a: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940175" y="5241925"/>
            <a:ext cx="1920875" cy="731838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Freachable queue</a:t>
            </a: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  <a:p>
            <a:pPr algn="ctr"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6888" name="AutoShape 24"/>
          <p:cNvSpPr>
            <a:spLocks noChangeArrowheads="1"/>
          </p:cNvSpPr>
          <p:nvPr/>
        </p:nvSpPr>
        <p:spPr bwMode="auto">
          <a:xfrm>
            <a:off x="4033838" y="55165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4468813" y="55165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6890" name="AutoShape 26"/>
          <p:cNvSpPr>
            <a:spLocks noChangeArrowheads="1"/>
          </p:cNvSpPr>
          <p:nvPr/>
        </p:nvSpPr>
        <p:spPr bwMode="auto">
          <a:xfrm>
            <a:off x="4905375" y="551656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445000" y="3379788"/>
            <a:ext cx="1588" cy="706437"/>
          </a:xfrm>
          <a:custGeom>
            <a:avLst/>
            <a:gdLst>
              <a:gd name="T0" fmla="*/ 0 w 1"/>
              <a:gd name="T1" fmla="*/ 0 h 1963"/>
              <a:gd name="T2" fmla="*/ 0 w 1"/>
              <a:gd name="T3" fmla="*/ 706077 h 196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63">
                <a:moveTo>
                  <a:pt x="0" y="0"/>
                </a:moveTo>
                <a:lnTo>
                  <a:pt x="0" y="1962"/>
                </a:lnTo>
              </a:path>
            </a:pathLst>
          </a:custGeom>
          <a:noFill/>
          <a:ln w="109800" cap="flat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9" name="AutoShape 28"/>
          <p:cNvSpPr>
            <a:spLocks noChangeArrowheads="1"/>
          </p:cNvSpPr>
          <p:nvPr/>
        </p:nvSpPr>
        <p:spPr bwMode="auto">
          <a:xfrm>
            <a:off x="18923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5870" name="AutoShape 29"/>
          <p:cNvSpPr>
            <a:spLocks noChangeArrowheads="1"/>
          </p:cNvSpPr>
          <p:nvPr/>
        </p:nvSpPr>
        <p:spPr bwMode="auto">
          <a:xfrm>
            <a:off x="23495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5871" name="AutoShape 30"/>
          <p:cNvSpPr>
            <a:spLocks noChangeArrowheads="1"/>
          </p:cNvSpPr>
          <p:nvPr/>
        </p:nvSpPr>
        <p:spPr bwMode="auto">
          <a:xfrm>
            <a:off x="37211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5872" name="AutoShape 31"/>
          <p:cNvSpPr>
            <a:spLocks noChangeArrowheads="1"/>
          </p:cNvSpPr>
          <p:nvPr/>
        </p:nvSpPr>
        <p:spPr bwMode="auto">
          <a:xfrm>
            <a:off x="50927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36896" name="AutoShape 32"/>
          <p:cNvSpPr>
            <a:spLocks noChangeArrowheads="1"/>
          </p:cNvSpPr>
          <p:nvPr/>
        </p:nvSpPr>
        <p:spPr bwMode="auto">
          <a:xfrm>
            <a:off x="1892300" y="2495550"/>
            <a:ext cx="365125" cy="365125"/>
          </a:xfrm>
          <a:prstGeom prst="flowChartAlternateProcess">
            <a:avLst/>
          </a:prstGeom>
          <a:solidFill>
            <a:srgbClr val="99FF66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6897" name="AutoShape 33"/>
          <p:cNvSpPr>
            <a:spLocks noChangeArrowheads="1"/>
          </p:cNvSpPr>
          <p:nvPr/>
        </p:nvSpPr>
        <p:spPr bwMode="auto">
          <a:xfrm>
            <a:off x="2349500" y="2495550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6898" name="AutoShape 34"/>
          <p:cNvSpPr>
            <a:spLocks noChangeArrowheads="1"/>
          </p:cNvSpPr>
          <p:nvPr/>
        </p:nvSpPr>
        <p:spPr bwMode="auto">
          <a:xfrm>
            <a:off x="2820988" y="2495550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6899" name="AutoShape 35"/>
          <p:cNvSpPr>
            <a:spLocks noChangeArrowheads="1"/>
          </p:cNvSpPr>
          <p:nvPr/>
        </p:nvSpPr>
        <p:spPr bwMode="auto">
          <a:xfrm>
            <a:off x="3255963" y="2495550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  <p:sp>
        <p:nvSpPr>
          <p:cNvPr id="36900" name="AutoShape 36"/>
          <p:cNvSpPr>
            <a:spLocks noChangeArrowheads="1"/>
          </p:cNvSpPr>
          <p:nvPr/>
        </p:nvSpPr>
        <p:spPr bwMode="auto">
          <a:xfrm>
            <a:off x="1917700" y="5499100"/>
            <a:ext cx="365125" cy="365125"/>
          </a:xfrm>
          <a:prstGeom prst="flowChartAlternateProcess">
            <a:avLst/>
          </a:prstGeom>
          <a:solidFill>
            <a:srgbClr val="99FF66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6901" name="AutoShape 37"/>
          <p:cNvSpPr>
            <a:spLocks noChangeArrowheads="1"/>
          </p:cNvSpPr>
          <p:nvPr/>
        </p:nvSpPr>
        <p:spPr bwMode="auto">
          <a:xfrm>
            <a:off x="1892300" y="1560513"/>
            <a:ext cx="365125" cy="365125"/>
          </a:xfrm>
          <a:prstGeom prst="flowChartAlternateProcess">
            <a:avLst/>
          </a:prstGeom>
          <a:solidFill>
            <a:srgbClr val="99FF66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O1</a:t>
            </a:r>
          </a:p>
        </p:txBody>
      </p:sp>
      <p:sp>
        <p:nvSpPr>
          <p:cNvPr id="36902" name="AutoShape 38"/>
          <p:cNvSpPr>
            <a:spLocks noChangeArrowheads="1"/>
          </p:cNvSpPr>
          <p:nvPr/>
        </p:nvSpPr>
        <p:spPr bwMode="auto">
          <a:xfrm>
            <a:off x="23495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O2</a:t>
            </a:r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37211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O5</a:t>
            </a:r>
          </a:p>
        </p:txBody>
      </p:sp>
      <p:sp>
        <p:nvSpPr>
          <p:cNvPr id="36904" name="AutoShape 40"/>
          <p:cNvSpPr>
            <a:spLocks noChangeArrowheads="1"/>
          </p:cNvSpPr>
          <p:nvPr/>
        </p:nvSpPr>
        <p:spPr bwMode="auto">
          <a:xfrm>
            <a:off x="5092700" y="1560513"/>
            <a:ext cx="365125" cy="365125"/>
          </a:xfrm>
          <a:prstGeom prst="flowChartAlternateProcess">
            <a:avLst/>
          </a:prstGeom>
          <a:solidFill>
            <a:srgbClr val="FFFF99"/>
          </a:solidFill>
          <a:ln w="36000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63000" rIns="108000" bIns="63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2F2B20"/>
                </a:solidFill>
              </a:rPr>
              <a:t>O8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 animBg="1"/>
      <p:bldP spid="3689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IDisposable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Implement IDisposable properly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Never throw exceptions from Dispose without fully releasing resources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762250"/>
            <a:ext cx="3238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boxing/unboxing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610100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casting value types to objects and vice versa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Additional allocation takes time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Use generics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43213"/>
            <a:ext cx="3790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668963"/>
            <a:ext cx="3848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string concatenation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using the “+” operator to construct complex strings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String is immutable, therefore, “+” always creates a new object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Use StringBuilder to construct complex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StringBuilder without capacity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8942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creating very long complex strings using a StringBuilder created with default constructor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StringBuilder is backed by chunk arrays that have to be allocated when capacity is exceeded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Define the target capacity when creating a StringBuilder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List without capacity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adding a lot of objects to a list without initial capacity set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List is backed by an array that has to be expanded if the size limit is reached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Define the target capacity when creating a List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struct underuse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When creating very small objects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The object header is 8B in size (4B for </a:t>
            </a:r>
            <a:r>
              <a:rPr lang="en-US" altLang="en-US" dirty="0" err="1" smtClean="0">
                <a:solidFill>
                  <a:srgbClr val="FFFFFF"/>
                </a:solidFill>
                <a:latin typeface="DK Crayon Crumble" pitchFamily="64" charset="0"/>
              </a:rPr>
              <a:t>syncblock</a:t>
            </a: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, 4B for </a:t>
            </a:r>
            <a:r>
              <a:rPr lang="pl-PL" altLang="en-US" dirty="0" smtClean="0">
                <a:solidFill>
                  <a:srgbClr val="FFFFFF"/>
                </a:solidFill>
                <a:latin typeface="DK Crayon Crumble" pitchFamily="64" charset="0"/>
              </a:rPr>
              <a:t>method table </a:t>
            </a: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reference)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Use </a:t>
            </a:r>
            <a:r>
              <a:rPr lang="en-US" altLang="en-US" dirty="0" err="1" smtClean="0">
                <a:solidFill>
                  <a:srgbClr val="FFFFFF"/>
                </a:solidFill>
                <a:latin typeface="DK Crayon Crumble" pitchFamily="64" charset="0"/>
              </a:rPr>
              <a:t>structs</a:t>
            </a: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 whenever the combined size of fields would be </a:t>
            </a:r>
            <a:r>
              <a:rPr lang="pl-PL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 16B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… in a galaxy far far away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Pros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Fast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Efficient (runtime)</a:t>
            </a:r>
          </a:p>
          <a:p>
            <a:pPr marL="0" indent="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Cons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Tedious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Inefficient (coding)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Easy to forget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struct abuse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8942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creating too many structs as method parameters and local variables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All value type params and locals end up on the stack, therefore, contribute to a possible stack overflow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Limit the number of value type params and locals in your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64 bits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50974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foolishly assuming that more bits always means better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Higher GC limits – collection less frequent but longer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Bigger object header – 16B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Bigger assemblies – more impact on loader heaps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Same SOH/LOH threshold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 - never assume, always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debug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accidentally deploying a debug-compiled app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GC treats debug-enabled assemblies differently – less aggressive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Ensure that you always deploy debug-disabled apps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For ASP.NET check that web.config has debug=false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events, delegates, lambdas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9958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not understanding that event subscriptions, delegates and lambdas may have a reference on the object that declares them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Promotes objects to older generations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Leaks memory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solidFill>
                <a:srgbClr val="FFFFFF"/>
              </a:solidFill>
              <a:latin typeface="DK Crayon Crumble" pitchFamily="6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events, delegates, lambdas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Always unwire events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Use weak references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Look at what the compiler generates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Pitfalls – GC Impact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When does it happen?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Not realizing that GC might hinder performance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Why it's bad?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Increases latency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How to avoid?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Use GC Notifications to minimize the impact of an upcoming GC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Tips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610100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Simpler object graphs – less work for the GC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Short lived objects improve GC performance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Understand the generated code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Understand the most common .NET internals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Use weak references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Use lazy initialization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Lazy</a:t>
            </a:r>
            <a:r>
              <a:rPr lang="pl-PL" altLang="en-US" sz="32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T</a:t>
            </a:r>
            <a:r>
              <a:rPr lang="pl-PL" altLang="en-US" sz="32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3200" dirty="0" smtClean="0">
              <a:solidFill>
                <a:srgbClr val="FFFFFF"/>
              </a:solidFill>
              <a:latin typeface="DK Crayon Crumble" pitchFamily="64" charset="0"/>
            </a:endParaRP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dirty="0" err="1" smtClean="0">
                <a:solidFill>
                  <a:srgbClr val="FFFFFF"/>
                </a:solidFill>
                <a:latin typeface="DK Crayon Crumble" pitchFamily="64" charset="0"/>
              </a:rPr>
              <a:t>Linq</a:t>
            </a:r>
            <a:r>
              <a:rPr lang="en-US" altLang="en-US" sz="3200" dirty="0" smtClean="0">
                <a:solidFill>
                  <a:srgbClr val="FFFFFF"/>
                </a:solidFill>
                <a:latin typeface="DK Crayon Crumble" pitchFamily="64" charset="0"/>
              </a:rPr>
              <a:t> + yield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Tips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Choose the appropriate GC flavor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 Use profilers to track down problems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Heap sizes and growth over time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Generation sizes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LOH fragmentation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GC behavior over time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Avoid GC.Collect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Recommended reading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CLR via C</a:t>
            </a:r>
            <a:r>
              <a:rPr lang="pl-PL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, J. Richter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Under the Hood of .NET Memory Management, </a:t>
            </a:r>
            <a:b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</a:b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C. Farrell, N. Harrison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Fundamentals of Garbage Collection, MSDN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dirty="0" smtClean="0">
                <a:solidFill>
                  <a:srgbClr val="FFFFFF"/>
                </a:solidFill>
                <a:latin typeface="DK Crayon Crumble" pitchFamily="64" charset="0"/>
              </a:rPr>
              <a:t>Garbage Collection, MSDN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777875"/>
            <a:ext cx="8229600" cy="530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endParaRPr lang="en-US" altLang="en-US" sz="4400">
              <a:solidFill>
                <a:srgbClr val="FFFFFF"/>
              </a:solidFill>
              <a:latin typeface="DK Crayon Crumble" pitchFamily="64" charset="0"/>
            </a:endParaRPr>
          </a:p>
          <a:p>
            <a:pPr algn="ctr" eaLnBrk="1" hangingPunct="1">
              <a:spcBef>
                <a:spcPts val="800"/>
              </a:spcBef>
            </a:pPr>
            <a:endParaRPr lang="en-US" altLang="en-US" sz="4400">
              <a:solidFill>
                <a:srgbClr val="FFFFFF"/>
              </a:solidFill>
              <a:latin typeface="DK Crayon Crumble" pitchFamily="64" charset="0"/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altLang="en-US" sz="4400">
                <a:solidFill>
                  <a:srgbClr val="FFFFFF"/>
                </a:solidFill>
                <a:latin typeface="DK Crayon Crumble" pitchFamily="64" charset="0"/>
              </a:rPr>
              <a:t>Questions</a:t>
            </a:r>
            <a:r>
              <a:rPr lang="en-US" altLang="en-US" sz="3200">
                <a:solidFill>
                  <a:srgbClr val="FFFFFF"/>
                </a:solidFill>
                <a:latin typeface="DK Crayon Crumble" pitchFamily="64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The managed era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Stack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Tracks program execution and state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LIFO structure</a:t>
            </a:r>
          </a:p>
          <a:p>
            <a:pPr marL="0" indent="0"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Heap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Stores program data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Allocation – automatic when object is created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Deallocation – controlled by GC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Stack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847850"/>
            <a:ext cx="42291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6159500" y="2286000"/>
            <a:ext cx="2193925" cy="3108325"/>
          </a:xfrm>
          <a:prstGeom prst="rect">
            <a:avLst/>
          </a:prstGeom>
          <a:solidFill>
            <a:srgbClr val="729FCF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251575" y="2378075"/>
            <a:ext cx="2011363" cy="914400"/>
          </a:xfrm>
          <a:prstGeom prst="rect">
            <a:avLst/>
          </a:prstGeom>
          <a:solidFill>
            <a:srgbClr val="99FF66"/>
          </a:solidFill>
          <a:ln w="9525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Method2:</a:t>
            </a:r>
          </a:p>
          <a:p>
            <a:pPr eaLnBrk="1" hangingPunct="1"/>
            <a:r>
              <a:rPr lang="en-US" altLang="en-US" sz="140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param1=3</a:t>
            </a:r>
          </a:p>
          <a:p>
            <a:pPr eaLnBrk="1" hangingPunct="1"/>
            <a:r>
              <a:rPr lang="en-US" altLang="en-US" sz="140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value=9</a:t>
            </a:r>
          </a:p>
          <a:p>
            <a:pPr eaLnBrk="1" hangingPunct="1"/>
            <a:r>
              <a:rPr lang="en-US" altLang="en-US" sz="140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RET=14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251575" y="3382963"/>
            <a:ext cx="2011363" cy="914400"/>
          </a:xfrm>
          <a:prstGeom prst="rect">
            <a:avLst/>
          </a:prstGeom>
          <a:solidFill>
            <a:srgbClr val="99FF66"/>
          </a:solidFill>
          <a:ln w="9525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Method1:</a:t>
            </a:r>
          </a:p>
          <a:p>
            <a:pPr eaLnBrk="1" hangingPunct="1"/>
            <a:r>
              <a:rPr lang="en-US" altLang="en-US" sz="1400" dirty="0" err="1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param1=3</a:t>
            </a:r>
          </a:p>
          <a:p>
            <a:pPr eaLnBrk="1" hangingPunct="1"/>
            <a:r>
              <a:rPr lang="en-US" altLang="en-US" sz="1400" dirty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RET=9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251575" y="4389438"/>
            <a:ext cx="2011363" cy="914400"/>
          </a:xfrm>
          <a:prstGeom prst="rect">
            <a:avLst/>
          </a:prstGeom>
          <a:solidFill>
            <a:srgbClr val="99FF66"/>
          </a:solidFill>
          <a:ln w="9525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eaLnBrk="1" hangingPunct="1"/>
            <a:r>
              <a:rPr lang="en-US" altLang="en-US" sz="1400" dirty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OBJREF </a:t>
            </a:r>
            <a:r>
              <a:rPr lang="pl-PL" altLang="en-US" sz="1400" smtClean="0">
                <a:solidFill>
                  <a:srgbClr val="2F2B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altLang="en-US" sz="1400" dirty="0">
              <a:solidFill>
                <a:srgbClr val="2F2B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5121275" y="3840163"/>
            <a:ext cx="914400" cy="1587"/>
          </a:xfrm>
          <a:prstGeom prst="line">
            <a:avLst/>
          </a:prstGeom>
          <a:noFill/>
          <a:ln w="128160">
            <a:solidFill>
              <a:srgbClr val="FF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Stack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Tracks method execution and state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LIFO structure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Stores method data inside stack frames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Return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Parameters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Local variables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Only value types and object references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Value types – System.ValueType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263650"/>
            <a:ext cx="8229600" cy="51990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Usually stored on the stack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Fall into two categories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Enumerations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Structs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Variables store value, assignment copies value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No null value, only default value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Low cost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Size - size of value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Time – no overhead for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Reference types – System.Object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600200"/>
            <a:ext cx="8229600" cy="4525963"/>
          </a:xfrm>
        </p:spPr>
        <p:txBody>
          <a:bodyPr lIns="0" tIns="0" rIns="0" bIns="0" anchor="ctr"/>
          <a:lstStyle/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Stored on the heap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Instances of classes, delegates etc.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Variables store references, assignment copies reference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Null value</a:t>
            </a:r>
          </a:p>
          <a:p>
            <a:pPr marL="215900" indent="-215900"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mtClean="0">
                <a:solidFill>
                  <a:srgbClr val="FFFFFF"/>
                </a:solidFill>
                <a:latin typeface="DK Crayon Crumble" pitchFamily="64" charset="0"/>
              </a:rPr>
              <a:t>Higher cost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Size - size of object + object header (8B or 16B)</a:t>
            </a:r>
          </a:p>
          <a:p>
            <a:pPr marL="431800" lvl="1" indent="-215900">
              <a:spcBef>
                <a:spcPts val="800"/>
              </a:spcBef>
              <a:buClr>
                <a:srgbClr val="FFFFFF"/>
              </a:buClr>
              <a:buSzPct val="45000"/>
              <a:buFont typeface="StarSymbol" charset="0"/>
              <a:buChar char="✗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en-US" altLang="en-US" sz="3200" smtClean="0">
                <a:solidFill>
                  <a:srgbClr val="FFFFFF"/>
                </a:solidFill>
                <a:latin typeface="DK Crayon Crumble" pitchFamily="64" charset="0"/>
              </a:rPr>
              <a:t>Time – overhead for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1510</Words>
  <Application>Microsoft Office PowerPoint</Application>
  <PresentationFormat>On-screen Show (4:3)</PresentationFormat>
  <Paragraphs>452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WenQuanYi Micro Hei</vt:lpstr>
      <vt:lpstr>StarSymbol</vt:lpstr>
      <vt:lpstr>Times New Roman</vt:lpstr>
      <vt:lpstr>DK Crayon Crumble</vt:lpstr>
      <vt:lpstr>Consolas</vt:lpstr>
      <vt:lpstr>Calibri</vt:lpstr>
      <vt:lpstr>Office Theme</vt:lpstr>
      <vt:lpstr>PowerPoint Presentation</vt:lpstr>
      <vt:lpstr>Agenda</vt:lpstr>
      <vt:lpstr>A long time ago ...</vt:lpstr>
      <vt:lpstr>… in a galaxy far far away</vt:lpstr>
      <vt:lpstr>The managed era</vt:lpstr>
      <vt:lpstr>Stack</vt:lpstr>
      <vt:lpstr>Stack</vt:lpstr>
      <vt:lpstr>Value types – System.ValueType</vt:lpstr>
      <vt:lpstr>Reference types – System.Object</vt:lpstr>
      <vt:lpstr>Heap(s)</vt:lpstr>
      <vt:lpstr>Garbage Collection</vt:lpstr>
      <vt:lpstr>Garbage Collection – mark phase</vt:lpstr>
      <vt:lpstr>Garbage Collection – mark phase</vt:lpstr>
      <vt:lpstr>Object heaps</vt:lpstr>
      <vt:lpstr>Small Object Heap - consecutive</vt:lpstr>
      <vt:lpstr>Small Object Heap - generational</vt:lpstr>
      <vt:lpstr>Small Object Heap – Gen 0</vt:lpstr>
      <vt:lpstr>Small Object Heap – Gen 1</vt:lpstr>
      <vt:lpstr>Small Object Heap – Gen 2</vt:lpstr>
      <vt:lpstr>Small Object Heap – segments</vt:lpstr>
      <vt:lpstr>Small Object Heap – segments</vt:lpstr>
      <vt:lpstr>Large Object Heap – non-consecutive</vt:lpstr>
      <vt:lpstr>Large Object Heap – free space table</vt:lpstr>
      <vt:lpstr>Large Object Heap - collection</vt:lpstr>
      <vt:lpstr>Garbage collection - types</vt:lpstr>
      <vt:lpstr>Workstation GC – non-concurrent</vt:lpstr>
      <vt:lpstr>Workstation GC – concurrent</vt:lpstr>
      <vt:lpstr>Workstation GC – background</vt:lpstr>
      <vt:lpstr>Server GC – non-concurrent</vt:lpstr>
      <vt:lpstr>Server GC – background</vt:lpstr>
      <vt:lpstr>Pitfalls</vt:lpstr>
      <vt:lpstr>Pitfalls – IDisposable</vt:lpstr>
      <vt:lpstr>Pitfalls – IDisposable</vt:lpstr>
      <vt:lpstr>Pitfalls – IDisposable</vt:lpstr>
      <vt:lpstr>Pitfalls – boxing/unboxing</vt:lpstr>
      <vt:lpstr>Pitfalls – string concatenation</vt:lpstr>
      <vt:lpstr>Pitfalls – StringBuilder without capacity</vt:lpstr>
      <vt:lpstr>Pitfalls – List without capacity</vt:lpstr>
      <vt:lpstr>Pitfalls – struct underuse</vt:lpstr>
      <vt:lpstr>Pitfalls – struct abuse</vt:lpstr>
      <vt:lpstr>Pitfalls – 64 bits</vt:lpstr>
      <vt:lpstr>Pitfalls – debug</vt:lpstr>
      <vt:lpstr>Pitfalls – events, delegates, lambdas</vt:lpstr>
      <vt:lpstr>Pitfalls – events, delegates, lambdas</vt:lpstr>
      <vt:lpstr>Pitfalls – GC Impact</vt:lpstr>
      <vt:lpstr>Tips</vt:lpstr>
      <vt:lpstr>Tips</vt:lpstr>
      <vt:lpstr>Recommended reading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Template</dc:title>
  <dc:creator>Remigiusz Cieslak</dc:creator>
  <cp:lastModifiedBy>Remigiusz Cieslak</cp:lastModifiedBy>
  <cp:revision>69</cp:revision>
  <cp:lastPrinted>1601-01-01T00:00:00Z</cp:lastPrinted>
  <dcterms:created xsi:type="dcterms:W3CDTF">2014-05-18T16:34:19Z</dcterms:created>
  <dcterms:modified xsi:type="dcterms:W3CDTF">2014-06-02T17:38:55Z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