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631" r:id="rId3"/>
    <p:sldId id="769" r:id="rId4"/>
    <p:sldId id="768" r:id="rId5"/>
    <p:sldId id="770" r:id="rId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804030504040204" pitchFamily="34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0000CC"/>
    <a:srgbClr val="CC3300"/>
    <a:srgbClr val="000099"/>
    <a:srgbClr val="990099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87075" autoAdjust="0"/>
  </p:normalViewPr>
  <p:slideViewPr>
    <p:cSldViewPr>
      <p:cViewPr varScale="1">
        <p:scale>
          <a:sx n="111" d="100"/>
          <a:sy n="111" d="100"/>
        </p:scale>
        <p:origin x="12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fld id="{560E6BD8-910F-4459-BEB3-45946A59629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自我介绍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数据结构 实验 </a:t>
            </a:r>
            <a:endParaRPr lang="en-US" sz="60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 </a:t>
            </a:r>
            <a:r>
              <a:rPr lang="zh-CN" altLang="en-US" dirty="0"/>
              <a:t>问题 </a:t>
            </a:r>
            <a:r>
              <a:rPr lang="en-US" altLang="zh-CN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dirty="0"/>
              <a:t>向链表中插入一个节点，请分别用以下方式实现</a:t>
            </a:r>
            <a:r>
              <a:rPr lang="en-US" altLang="zh-CN" dirty="0"/>
              <a:t>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以「向 </a:t>
            </a:r>
            <a:r>
              <a:rPr lang="en-US" altLang="zh-CN" dirty="0"/>
              <a:t>1→2→3 </a:t>
            </a:r>
            <a:r>
              <a:rPr lang="zh-CN" altLang="en-US" dirty="0"/>
              <a:t>中插入 </a:t>
            </a:r>
            <a:r>
              <a:rPr lang="en-US" altLang="zh-CN" dirty="0"/>
              <a:t>99</a:t>
            </a:r>
            <a:r>
              <a:rPr lang="zh-CN" altLang="en-US" dirty="0"/>
              <a:t>」为例：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2000" dirty="0"/>
              <a:t>在链表</a:t>
            </a:r>
            <a:r>
              <a:rPr lang="zh-CN" altLang="en-US" sz="2000" dirty="0">
                <a:solidFill>
                  <a:srgbClr val="FF0000"/>
                </a:solidFill>
              </a:rPr>
              <a:t>头部</a:t>
            </a:r>
            <a:r>
              <a:rPr lang="zh-CN" altLang="en-US" sz="2000" dirty="0"/>
              <a:t>插入一个节点（</a:t>
            </a:r>
            <a:r>
              <a:rPr lang="zh-CN" altLang="en-US" sz="2000" dirty="0">
                <a:solidFill>
                  <a:srgbClr val="FF0000"/>
                </a:solidFill>
              </a:rPr>
              <a:t>有空头</a:t>
            </a:r>
            <a:r>
              <a:rPr lang="zh-CN" altLang="en-US" sz="2000" dirty="0"/>
              <a:t>节点）</a:t>
            </a:r>
          </a:p>
          <a:p>
            <a:pPr lvl="2"/>
            <a:r>
              <a:rPr lang="zh-CN" altLang="en-US" dirty="0"/>
              <a:t>h→1→2→3 变成 h→99→1→2→3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在链表</a:t>
            </a:r>
            <a:r>
              <a:rPr lang="zh-CN" altLang="en-US" dirty="0">
                <a:solidFill>
                  <a:srgbClr val="FF0000"/>
                </a:solidFill>
              </a:rPr>
              <a:t>尾部</a:t>
            </a:r>
            <a:r>
              <a:rPr lang="zh-CN" altLang="en-US" dirty="0"/>
              <a:t>插入一个节点（</a:t>
            </a:r>
            <a:r>
              <a:rPr lang="zh-CN" altLang="en-US" dirty="0">
                <a:solidFill>
                  <a:srgbClr val="FF0000"/>
                </a:solidFill>
              </a:rPr>
              <a:t>有空头</a:t>
            </a:r>
            <a:r>
              <a:rPr lang="zh-CN" altLang="en-US" dirty="0"/>
              <a:t>节点）</a:t>
            </a:r>
          </a:p>
          <a:p>
            <a:pPr lvl="2"/>
            <a:r>
              <a:rPr lang="zh-CN" altLang="en-US" dirty="0"/>
              <a:t>h→1→2→3 变成 h→1→2→3→99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在链表</a:t>
            </a:r>
            <a:r>
              <a:rPr lang="zh-CN" altLang="en-US" dirty="0">
                <a:solidFill>
                  <a:srgbClr val="FF0000"/>
                </a:solidFill>
              </a:rPr>
              <a:t>头部</a:t>
            </a:r>
            <a:r>
              <a:rPr lang="zh-CN" altLang="en-US" dirty="0"/>
              <a:t>插入一个节点（</a:t>
            </a:r>
            <a:r>
              <a:rPr lang="zh-CN" altLang="en-US" dirty="0">
                <a:solidFill>
                  <a:srgbClr val="FF0000"/>
                </a:solidFill>
              </a:rPr>
              <a:t>无空头</a:t>
            </a:r>
            <a:r>
              <a:rPr lang="zh-CN" altLang="en-US" dirty="0"/>
              <a:t>节点）</a:t>
            </a:r>
          </a:p>
          <a:p>
            <a:pPr lvl="2"/>
            <a:r>
              <a:rPr lang="zh-CN" altLang="en-US" dirty="0"/>
              <a:t>1→2→3 变成 99→1→2→3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在链表</a:t>
            </a:r>
            <a:r>
              <a:rPr lang="zh-CN" altLang="en-US" dirty="0">
                <a:solidFill>
                  <a:srgbClr val="FF0000"/>
                </a:solidFill>
              </a:rPr>
              <a:t>尾部</a:t>
            </a:r>
            <a:r>
              <a:rPr lang="zh-CN" altLang="en-US" dirty="0"/>
              <a:t>插入一个节点（</a:t>
            </a:r>
            <a:r>
              <a:rPr lang="zh-CN" altLang="en-US" dirty="0">
                <a:solidFill>
                  <a:srgbClr val="FF0000"/>
                </a:solidFill>
              </a:rPr>
              <a:t>无空头</a:t>
            </a:r>
            <a:r>
              <a:rPr lang="zh-CN" altLang="en-US" dirty="0"/>
              <a:t>节点）</a:t>
            </a:r>
          </a:p>
          <a:p>
            <a:pPr lvl="2"/>
            <a:r>
              <a:rPr lang="zh-CN" altLang="en-US" dirty="0"/>
              <a:t>1→2→3 变成 1→2→3→99</a:t>
            </a:r>
          </a:p>
          <a:p>
            <a:pPr marL="0" lvl="0" indent="0">
              <a:buNone/>
            </a:pPr>
            <a:r>
              <a:rPr lang="zh-CN" altLang="en-US" dirty="0"/>
              <a:t>实现清空链表</a:t>
            </a:r>
          </a:p>
          <a:p>
            <a:pPr marL="342900" lvl="1" indent="0">
              <a:buFont typeface="+mj-lt"/>
              <a:buNone/>
            </a:pPr>
            <a:r>
              <a:rPr lang="en-US" altLang="zh-CN" dirty="0">
                <a:sym typeface="+mn-ea"/>
              </a:rPr>
              <a:t>5.  </a:t>
            </a:r>
            <a:r>
              <a:rPr lang="zh-CN" altLang="en-US" dirty="0">
                <a:sym typeface="+mn-ea"/>
              </a:rPr>
              <a:t>清空链表（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有空头</a:t>
            </a:r>
            <a:r>
              <a:rPr lang="zh-CN" altLang="en-US" dirty="0">
                <a:sym typeface="+mn-ea"/>
              </a:rPr>
              <a:t>节点）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h→1→2→3 变成 h</a:t>
            </a:r>
            <a:endParaRPr lang="zh-CN" altLang="en-US" dirty="0"/>
          </a:p>
          <a:p>
            <a:pPr marL="342900" lvl="1" indent="0">
              <a:buFont typeface="+mj-lt"/>
              <a:buNone/>
            </a:pPr>
            <a:r>
              <a:rPr lang="en-US" altLang="zh-CN" dirty="0">
                <a:sym typeface="+mn-ea"/>
              </a:rPr>
              <a:t>6.  </a:t>
            </a:r>
            <a:r>
              <a:rPr lang="zh-CN" altLang="en-US" dirty="0">
                <a:sym typeface="+mn-ea"/>
              </a:rPr>
              <a:t>清空链表（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无空头</a:t>
            </a:r>
            <a:r>
              <a:rPr lang="zh-CN" altLang="en-US" dirty="0">
                <a:sym typeface="+mn-ea"/>
              </a:rPr>
              <a:t>节点）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1→2→3 变成</a:t>
            </a:r>
            <a:endParaRPr lang="zh-CN" altLang="en-US" dirty="0"/>
          </a:p>
          <a:p>
            <a:pPr lvl="0"/>
            <a:r>
              <a:rPr lang="zh-CN" altLang="en-US" b="0" dirty="0">
                <a:sym typeface="+mn-ea"/>
              </a:rPr>
              <a:t>代码模版见 </a:t>
            </a:r>
            <a:r>
              <a:rPr lang="zh-CN" altLang="en-US" b="0" dirty="0">
                <a:highlight>
                  <a:srgbClr val="C0C0C0"/>
                </a:highlight>
                <a:sym typeface="+mn-ea"/>
              </a:rPr>
              <a:t>lab-</a:t>
            </a:r>
            <a:r>
              <a:rPr lang="en-US" altLang="zh-CN" b="0" dirty="0">
                <a:highlight>
                  <a:srgbClr val="C0C0C0"/>
                </a:highlight>
                <a:sym typeface="+mn-ea"/>
              </a:rPr>
              <a:t>3</a:t>
            </a:r>
            <a:r>
              <a:rPr lang="zh-CN" altLang="en-US" b="0" dirty="0">
                <a:highlight>
                  <a:srgbClr val="C0C0C0"/>
                </a:highlight>
                <a:sym typeface="+mn-ea"/>
              </a:rPr>
              <a:t>-q-</a:t>
            </a:r>
            <a:r>
              <a:rPr lang="en-US" altLang="zh-CN" b="0" dirty="0">
                <a:highlight>
                  <a:srgbClr val="C0C0C0"/>
                </a:highlight>
                <a:sym typeface="+mn-ea"/>
              </a:rPr>
              <a:t>1</a:t>
            </a:r>
            <a:r>
              <a:rPr lang="zh-CN" altLang="en-US" b="0" dirty="0">
                <a:highlight>
                  <a:srgbClr val="C0C0C0"/>
                </a:highlight>
                <a:sym typeface="+mn-ea"/>
              </a:rPr>
              <a:t>.c</a:t>
            </a:r>
            <a:endParaRPr lang="zh-CN" altLang="en-US" b="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 </a:t>
            </a:r>
            <a:r>
              <a:rPr lang="zh-CN" altLang="en-US" dirty="0"/>
              <a:t>问题 </a:t>
            </a:r>
            <a:r>
              <a:rPr lang="en-US" altLang="zh-CN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逆序一个链表，</a:t>
            </a:r>
            <a:r>
              <a:rPr lang="zh-CN" altLang="en-US" dirty="0">
                <a:sym typeface="+mn-ea"/>
              </a:rPr>
              <a:t>请分别用以下两种方式实现</a:t>
            </a:r>
            <a:endParaRPr lang="zh-CN" altLang="en-US" dirty="0"/>
          </a:p>
          <a:p>
            <a:pPr marL="800100" lvl="1" indent="-457200">
              <a:buFont typeface="+mj-lt"/>
              <a:buAutoNum type="arabicPeriod"/>
            </a:pPr>
            <a:endParaRPr lang="zh-CN" altLang="en-US" sz="1600" dirty="0">
              <a:sym typeface="+mn-ea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逆序链表（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有空头</a:t>
            </a:r>
            <a:r>
              <a:rPr lang="zh-CN" altLang="en-US" sz="1600" dirty="0">
                <a:sym typeface="+mn-ea"/>
              </a:rPr>
              <a:t>节点）</a:t>
            </a:r>
            <a:endParaRPr lang="zh-CN" altLang="en-US" sz="1600" dirty="0"/>
          </a:p>
          <a:p>
            <a:pPr lvl="2"/>
            <a:r>
              <a:rPr lang="zh-CN" altLang="en-US" sz="1600" dirty="0">
                <a:sym typeface="+mn-ea"/>
              </a:rPr>
              <a:t>h→1→2→3 变成 h→</a:t>
            </a: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→</a:t>
            </a:r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→</a:t>
            </a:r>
            <a:r>
              <a:rPr lang="en-US" altLang="zh-CN" sz="1600" dirty="0">
                <a:sym typeface="+mn-ea"/>
              </a:rPr>
              <a:t>1</a:t>
            </a:r>
            <a:endParaRPr lang="zh-CN" altLang="en-US" sz="1600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逆序链表（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无空头</a:t>
            </a:r>
            <a:r>
              <a:rPr lang="zh-CN" altLang="en-US" sz="1600" dirty="0">
                <a:sym typeface="+mn-ea"/>
              </a:rPr>
              <a:t>节点）</a:t>
            </a:r>
            <a:endParaRPr lang="zh-CN" altLang="en-US" sz="1600" dirty="0"/>
          </a:p>
          <a:p>
            <a:pPr lvl="2"/>
            <a:r>
              <a:rPr lang="zh-CN" altLang="en-US" sz="1600" dirty="0">
                <a:sym typeface="+mn-ea"/>
              </a:rPr>
              <a:t>1→2→3 变成 </a:t>
            </a: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→</a:t>
            </a:r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→</a:t>
            </a:r>
            <a:r>
              <a:rPr lang="en-US" altLang="zh-CN" sz="1600" dirty="0">
                <a:sym typeface="+mn-ea"/>
              </a:rPr>
              <a:t>1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1330" dirty="0">
              <a:latin typeface="黑体" charset="0"/>
              <a:ea typeface="黑体" charset="0"/>
              <a:cs typeface="Symbol Regular" charset="0"/>
            </a:endParaRP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typedef struct node {</a:t>
            </a: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    int data;</a:t>
            </a: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    struct node* next;</a:t>
            </a: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} Node;</a:t>
            </a:r>
          </a:p>
          <a:p>
            <a:pPr marL="457200" lvl="1" indent="0">
              <a:buNone/>
            </a:pPr>
            <a:endParaRPr lang="en-US" altLang="zh-CN" sz="1330" dirty="0">
              <a:latin typeface="黑体" charset="0"/>
              <a:ea typeface="黑体" charset="0"/>
              <a:cs typeface="Symbol Regular" charset="0"/>
            </a:endParaRP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Node* reverseList(Node* list) {</a:t>
            </a: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    // your answer code</a:t>
            </a: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    return list;</a:t>
            </a:r>
          </a:p>
          <a:p>
            <a:pPr marL="457200" lvl="1" indent="0">
              <a:buNone/>
            </a:pPr>
            <a:r>
              <a:rPr lang="en-US" altLang="zh-CN" sz="1330" dirty="0">
                <a:latin typeface="黑体" charset="0"/>
                <a:ea typeface="黑体" charset="0"/>
                <a:cs typeface="Symbol Regular" charset="0"/>
              </a:rPr>
              <a:t>}</a:t>
            </a:r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2000" b="0" dirty="0"/>
              <a:t>代码模版见 </a:t>
            </a:r>
            <a:r>
              <a:rPr lang="zh-CN" altLang="en-US" sz="2000" b="0" dirty="0">
                <a:highlight>
                  <a:srgbClr val="C0C0C0"/>
                </a:highlight>
              </a:rPr>
              <a:t>lab-</a:t>
            </a:r>
            <a:r>
              <a:rPr lang="en-US" altLang="zh-CN" sz="2000" b="0" dirty="0">
                <a:highlight>
                  <a:srgbClr val="C0C0C0"/>
                </a:highlight>
              </a:rPr>
              <a:t>3</a:t>
            </a:r>
            <a:r>
              <a:rPr lang="zh-CN" altLang="en-US" sz="2000" b="0" dirty="0">
                <a:highlight>
                  <a:srgbClr val="C0C0C0"/>
                </a:highlight>
              </a:rPr>
              <a:t>-q-2.c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 </a:t>
            </a:r>
            <a:r>
              <a:rPr lang="zh-CN" altLang="en-US" dirty="0"/>
              <a:t>评分标准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（每道题均为 </a:t>
            </a:r>
            <a:r>
              <a:rPr lang="en-US" altLang="zh-CN" sz="2400">
                <a:sym typeface="+mn-ea"/>
              </a:rPr>
              <a:t>10 </a:t>
            </a:r>
            <a:r>
              <a:rPr lang="zh-CN" altLang="en-US" sz="2400">
                <a:sym typeface="+mn-ea"/>
              </a:rPr>
              <a:t>分）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课堂助教检查（5 分）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编译运行正常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至少 3 个测试用例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可以描述清楚算法逻辑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提交代码文件（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 分）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提交到 </a:t>
            </a:r>
            <a:r>
              <a:rPr lang="en-US" altLang="zh-CN">
                <a:sym typeface="+mn-ea"/>
              </a:rPr>
              <a:t>elearning </a:t>
            </a:r>
            <a:r>
              <a:rPr lang="zh-CN" altLang="en-US">
                <a:sym typeface="+mn-ea"/>
              </a:rPr>
              <a:t>平台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编译运行正常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有详细注释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至少 3 个测试用例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有优化或亮点（ 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 分）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381</Words>
  <Application>Microsoft Macintosh PowerPoint</Application>
  <PresentationFormat>On-screen Show (4:3)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DengXian</vt:lpstr>
      <vt:lpstr>黑体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数据结构 实验 </vt:lpstr>
      <vt:lpstr>Lab 3 问题 1</vt:lpstr>
      <vt:lpstr>Lab 3 问题 2</vt:lpstr>
      <vt:lpstr>Lab 3 评分标准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Bihuan Chen</cp:lastModifiedBy>
  <cp:revision>1125</cp:revision>
  <dcterms:created xsi:type="dcterms:W3CDTF">2022-09-23T15:18:25Z</dcterms:created>
  <dcterms:modified xsi:type="dcterms:W3CDTF">2022-09-26T02:16:08Z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