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9" r:id="rId6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数据结构实验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lab 12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12 </a:t>
            </a:r>
            <a:r>
              <a:rPr lang="zh-CN" altLang="en-US"/>
              <a:t>问题</a:t>
            </a:r>
            <a:r>
              <a:rPr lang="en-US" altLang="zh-CN"/>
              <a:t> 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25000"/>
          </a:bodyPr>
          <a:p>
            <a:r>
              <a:rPr sz="6665"/>
              <a:t>给</a:t>
            </a:r>
            <a:r>
              <a:rPr lang="zh-CN" sz="6665"/>
              <a:t>定</a:t>
            </a:r>
            <a:r>
              <a:rPr sz="6665"/>
              <a:t>一个 n x n 的二进制矩阵 grid</a:t>
            </a:r>
            <a:endParaRPr sz="6665"/>
          </a:p>
          <a:p>
            <a:r>
              <a:rPr lang="zh-CN" sz="6665">
                <a:sym typeface="+mn-ea"/>
              </a:rPr>
              <a:t>求从矩阵</a:t>
            </a:r>
            <a:r>
              <a:rPr lang="en-US" altLang="zh-CN" sz="6665">
                <a:sym typeface="+mn-ea"/>
              </a:rPr>
              <a:t> (0,0) </a:t>
            </a:r>
            <a:r>
              <a:rPr lang="zh-CN" altLang="en-US" sz="6665">
                <a:sym typeface="+mn-ea"/>
              </a:rPr>
              <a:t>到</a:t>
            </a:r>
            <a:r>
              <a:rPr lang="en-US" altLang="zh-CN" sz="6665">
                <a:sym typeface="+mn-ea"/>
              </a:rPr>
              <a:t> (n-1,n-1) </a:t>
            </a:r>
            <a:r>
              <a:rPr lang="zh-CN" altLang="en-US" sz="6665">
                <a:sym typeface="+mn-ea"/>
              </a:rPr>
              <a:t>的</a:t>
            </a:r>
            <a:r>
              <a:rPr lang="zh-CN" sz="6665">
                <a:sym typeface="+mn-ea"/>
              </a:rPr>
              <a:t>最短</a:t>
            </a:r>
            <a:r>
              <a:rPr lang="zh-CN" sz="6665"/>
              <a:t>路径</a:t>
            </a:r>
            <a:endParaRPr sz="6665"/>
          </a:p>
          <a:p>
            <a:r>
              <a:rPr lang="zh-CN" sz="6665">
                <a:sym typeface="+mn-ea"/>
              </a:rPr>
              <a:t>路径定义为</a:t>
            </a:r>
            <a:endParaRPr lang="zh-CN" sz="6665">
              <a:sym typeface="+mn-ea"/>
            </a:endParaRPr>
          </a:p>
          <a:p>
            <a:pPr lvl="1"/>
            <a:r>
              <a:rPr sz="6665"/>
              <a:t>路径途经的所有单元格都的值都是 0</a:t>
            </a:r>
            <a:endParaRPr sz="6665"/>
          </a:p>
          <a:p>
            <a:pPr lvl="1"/>
            <a:r>
              <a:rPr sz="6665"/>
              <a:t>路径中所有相邻的单元格应当在 8 个方向之一 上连通</a:t>
            </a:r>
            <a:endParaRPr sz="6665"/>
          </a:p>
          <a:p>
            <a:pPr marL="457200" lvl="1" indent="0">
              <a:buNone/>
            </a:pPr>
            <a:r>
              <a:rPr lang="en-US" sz="6665"/>
              <a:t> </a:t>
            </a:r>
            <a:r>
              <a:rPr sz="6665"/>
              <a:t>（即相邻两单元之间共享一条边或者一个角）</a:t>
            </a:r>
            <a:endParaRPr sz="6665"/>
          </a:p>
          <a:p>
            <a:r>
              <a:rPr lang="zh-CN" sz="6665">
                <a:sym typeface="+mn-ea"/>
              </a:rPr>
              <a:t>路径长度为路径的单元格个数</a:t>
            </a:r>
            <a:endParaRPr lang="zh-CN" sz="6665">
              <a:sym typeface="+mn-ea"/>
            </a:endParaRPr>
          </a:p>
          <a:p>
            <a:r>
              <a:rPr lang="zh-CN" sz="6665">
                <a:sym typeface="+mn-ea"/>
              </a:rPr>
              <a:t>返回最短路径的长度，若不存在返回</a:t>
            </a:r>
            <a:r>
              <a:rPr lang="en-US" altLang="zh-CN" sz="6665">
                <a:sym typeface="+mn-ea"/>
              </a:rPr>
              <a:t> -1</a:t>
            </a:r>
            <a:endParaRPr lang="en-US" altLang="zh-CN" sz="6665"/>
          </a:p>
          <a:p>
            <a:endParaRPr lang="zh-CN" altLang="en-US"/>
          </a:p>
          <a:p>
            <a:r>
              <a:rPr lang="zh-CN" altLang="en-US" sz="3000"/>
              <a:t>例</a:t>
            </a:r>
            <a:r>
              <a:rPr lang="en-US" altLang="zh-CN" sz="3000"/>
              <a:t> 1</a:t>
            </a:r>
            <a:endParaRPr lang="en-US" altLang="zh-CN" sz="3000"/>
          </a:p>
          <a:p>
            <a:pPr lvl="1"/>
            <a:r>
              <a:rPr lang="zh-CN" altLang="en-US" sz="3000"/>
              <a:t>输入：grid = [[0,1],[1,0]]</a:t>
            </a:r>
            <a:endParaRPr lang="zh-CN" altLang="en-US" sz="3000"/>
          </a:p>
          <a:p>
            <a:pPr lvl="1"/>
            <a:r>
              <a:rPr lang="zh-CN" altLang="en-US" sz="3000"/>
              <a:t>输出：2</a:t>
            </a:r>
            <a:endParaRPr lang="zh-CN" altLang="en-US" sz="3000"/>
          </a:p>
          <a:p>
            <a:r>
              <a:rPr lang="zh-CN" altLang="en-US" sz="3000"/>
              <a:t>例</a:t>
            </a:r>
            <a:r>
              <a:rPr lang="en-US" altLang="zh-CN" sz="3000"/>
              <a:t> 2</a:t>
            </a:r>
            <a:endParaRPr lang="en-US" altLang="zh-CN" sz="3000"/>
          </a:p>
          <a:p>
            <a:pPr lvl="1"/>
            <a:r>
              <a:rPr lang="zh-CN" altLang="en-US" sz="3000"/>
              <a:t>输入：grid = [[0,0,0],[1,1,0],[1,1,0]]</a:t>
            </a:r>
            <a:endParaRPr lang="zh-CN" altLang="en-US" sz="3000"/>
          </a:p>
          <a:p>
            <a:pPr lvl="1"/>
            <a:r>
              <a:rPr lang="zh-CN" altLang="en-US" sz="3000"/>
              <a:t>输出：4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635" y="4618355"/>
            <a:ext cx="1457960" cy="6280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635" y="5362575"/>
            <a:ext cx="2290445" cy="9264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12 </a:t>
            </a:r>
            <a:r>
              <a:rPr lang="zh-CN" altLang="en-US"/>
              <a:t>问题</a:t>
            </a:r>
            <a:r>
              <a:rPr lang="en-US" altLang="zh-CN"/>
              <a:t>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30000"/>
          </a:bodyPr>
          <a:p>
            <a:r>
              <a:rPr lang="zh-CN" altLang="en-US" sz="6665"/>
              <a:t>设有 n 门必修课程，记为 0 到 n - 1</a:t>
            </a:r>
            <a:endParaRPr lang="zh-CN" altLang="en-US" sz="6665"/>
          </a:p>
          <a:p>
            <a:r>
              <a:rPr lang="zh-CN" altLang="en-US" sz="6665"/>
              <a:t>给一个矩阵</a:t>
            </a:r>
            <a:r>
              <a:rPr lang="en-US" altLang="zh-CN" sz="6665"/>
              <a:t> matrix</a:t>
            </a:r>
            <a:r>
              <a:rPr lang="zh-CN" altLang="en-US" sz="6665"/>
              <a:t>，其中</a:t>
            </a:r>
            <a:r>
              <a:rPr lang="en-US" altLang="zh-CN" sz="6665"/>
              <a:t> matrix[i] = [a, b] </a:t>
            </a:r>
            <a:r>
              <a:rPr lang="zh-CN" altLang="en-US" sz="6665"/>
              <a:t>表示修读课程 a 前必须先修读课程 b</a:t>
            </a:r>
            <a:endParaRPr lang="zh-CN" altLang="en-US" sz="6665"/>
          </a:p>
          <a:p>
            <a:r>
              <a:rPr lang="zh-CN" altLang="en-US" sz="6665"/>
              <a:t>求修读完成所有课程的学习顺序，用数组表示</a:t>
            </a:r>
            <a:endParaRPr lang="zh-CN" altLang="en-US" sz="6665"/>
          </a:p>
          <a:p>
            <a:r>
              <a:rPr lang="zh-CN" altLang="en-US" sz="6665"/>
              <a:t>若有多个结果，返回任意一个即可；若不可能修读完成，返回一个空数组 </a:t>
            </a:r>
            <a:endParaRPr lang="zh-CN" altLang="en-US" sz="6665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 sz="3335"/>
              <a:t>例</a:t>
            </a:r>
            <a:r>
              <a:rPr lang="en-US" altLang="zh-CN" sz="3335"/>
              <a:t> 1</a:t>
            </a:r>
            <a:endParaRPr lang="en-US" altLang="zh-CN" sz="3335"/>
          </a:p>
          <a:p>
            <a:pPr lvl="1"/>
            <a:r>
              <a:rPr lang="en-US" altLang="zh-CN" sz="3335"/>
              <a:t>输入：n = 2, </a:t>
            </a:r>
            <a:r>
              <a:rPr lang="en-US" altLang="zh-CN" sz="3335">
                <a:sym typeface="+mn-ea"/>
              </a:rPr>
              <a:t>matrix</a:t>
            </a:r>
            <a:r>
              <a:rPr lang="en-US" altLang="zh-CN" sz="3335"/>
              <a:t>= [[1,0]]</a:t>
            </a:r>
            <a:endParaRPr lang="en-US" altLang="zh-CN" sz="3335"/>
          </a:p>
          <a:p>
            <a:pPr lvl="1"/>
            <a:r>
              <a:rPr lang="en-US" altLang="zh-CN" sz="3335"/>
              <a:t>输出：[0,1]</a:t>
            </a:r>
            <a:endParaRPr lang="en-US" altLang="zh-CN" sz="3335"/>
          </a:p>
          <a:p>
            <a:pPr lvl="1"/>
            <a:r>
              <a:rPr lang="zh-CN" altLang="en-US" sz="3335"/>
              <a:t>解释：</a:t>
            </a:r>
            <a:r>
              <a:rPr lang="en-US" altLang="zh-CN" sz="3335"/>
              <a:t>共有 2 门课程</a:t>
            </a:r>
            <a:r>
              <a:rPr lang="zh-CN" altLang="en-US" sz="3335"/>
              <a:t>；</a:t>
            </a:r>
            <a:r>
              <a:rPr lang="en-US" altLang="zh-CN" sz="3335"/>
              <a:t>要学习课程 1，需要先完成课程 0</a:t>
            </a:r>
            <a:r>
              <a:rPr lang="zh-CN" altLang="en-US" sz="3335"/>
              <a:t>；</a:t>
            </a:r>
            <a:r>
              <a:rPr lang="en-US" altLang="zh-CN" sz="3335"/>
              <a:t>因此，</a:t>
            </a:r>
            <a:r>
              <a:rPr lang="zh-CN" altLang="en-US" sz="3335"/>
              <a:t>学习</a:t>
            </a:r>
            <a:r>
              <a:rPr lang="en-US" altLang="zh-CN" sz="3335"/>
              <a:t>顺序为 [0,1]</a:t>
            </a:r>
            <a:endParaRPr lang="en-US" altLang="zh-CN" sz="3335"/>
          </a:p>
          <a:p>
            <a:r>
              <a:rPr lang="zh-CN" altLang="en-US" sz="3335"/>
              <a:t>例</a:t>
            </a:r>
            <a:r>
              <a:rPr lang="en-US" altLang="zh-CN" sz="3335"/>
              <a:t> 2</a:t>
            </a:r>
            <a:endParaRPr lang="en-US" altLang="zh-CN" sz="3335"/>
          </a:p>
          <a:p>
            <a:pPr lvl="1"/>
            <a:r>
              <a:rPr lang="zh-CN" altLang="en-US" sz="3335"/>
              <a:t>输入：</a:t>
            </a:r>
            <a:r>
              <a:rPr lang="en-US" altLang="zh-CN" sz="3335"/>
              <a:t>n </a:t>
            </a:r>
            <a:r>
              <a:rPr lang="zh-CN" altLang="en-US" sz="3335"/>
              <a:t>= 4, </a:t>
            </a:r>
            <a:r>
              <a:rPr lang="en-US" altLang="zh-CN" sz="3335">
                <a:sym typeface="+mn-ea"/>
              </a:rPr>
              <a:t>matrix</a:t>
            </a:r>
            <a:r>
              <a:rPr lang="zh-CN" altLang="en-US" sz="3335"/>
              <a:t>= [[1,0],[2,0],[3,1],[3,2]]</a:t>
            </a:r>
            <a:endParaRPr lang="zh-CN" altLang="en-US" sz="3335"/>
          </a:p>
          <a:p>
            <a:pPr lvl="1"/>
            <a:r>
              <a:rPr lang="zh-CN" altLang="en-US" sz="3335"/>
              <a:t>输出：[0,2,1,3]</a:t>
            </a:r>
            <a:endParaRPr lang="zh-CN" altLang="en-US" sz="3335"/>
          </a:p>
          <a:p>
            <a:pPr lvl="1"/>
            <a:r>
              <a:rPr lang="zh-CN" altLang="en-US" sz="3335"/>
              <a:t>解释：共有 4 门课程；要学习课程 3，需要先完成课程 1 和课程 2，并且课程 1 和课程 2 都应该排在课程 0 之后；因此，正确的学习顺序是 [0,1,2,3] 或 [0,2,1,3] </a:t>
            </a:r>
            <a:endParaRPr lang="zh-CN" altLang="en-US" sz="333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12 </a:t>
            </a:r>
            <a:r>
              <a:rPr lang="zh-CN" altLang="en-US"/>
              <a:t>评分标准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（每道题均为 10 分）</a:t>
            </a:r>
            <a:endParaRPr lang="zh-CN" altLang="en-US"/>
          </a:p>
          <a:p>
            <a:pPr lvl="1"/>
            <a:r>
              <a:rPr lang="zh-CN" altLang="en-US"/>
              <a:t>课堂助教检查（5 分）</a:t>
            </a:r>
            <a:endParaRPr lang="zh-CN" altLang="en-US"/>
          </a:p>
          <a:p>
            <a:pPr lvl="2"/>
            <a:r>
              <a:rPr lang="zh-CN" altLang="en-US"/>
              <a:t>编译运行正常</a:t>
            </a:r>
            <a:endParaRPr lang="zh-CN" altLang="en-US"/>
          </a:p>
          <a:p>
            <a:pPr lvl="2"/>
            <a:r>
              <a:rPr lang="zh-CN" altLang="en-US"/>
              <a:t>至少 3 个测试用例</a:t>
            </a:r>
            <a:endParaRPr lang="zh-CN" altLang="en-US"/>
          </a:p>
          <a:p>
            <a:pPr lvl="2"/>
            <a:r>
              <a:rPr lang="zh-CN" altLang="en-US"/>
              <a:t>可以描述清楚算法逻辑</a:t>
            </a:r>
            <a:endParaRPr lang="zh-CN" altLang="en-US"/>
          </a:p>
          <a:p>
            <a:pPr lvl="1"/>
            <a:r>
              <a:rPr lang="zh-CN" altLang="en-US"/>
              <a:t>提交代码文件（</a:t>
            </a:r>
            <a:r>
              <a:rPr lang="en-US" altLang="zh-CN"/>
              <a:t>4</a:t>
            </a:r>
            <a:r>
              <a:rPr lang="zh-CN" altLang="en-US"/>
              <a:t> 分）</a:t>
            </a:r>
            <a:endParaRPr lang="zh-CN" altLang="en-US"/>
          </a:p>
          <a:p>
            <a:pPr lvl="2"/>
            <a:r>
              <a:rPr lang="zh-CN" altLang="en-US"/>
              <a:t>提交到 elearning 平台</a:t>
            </a:r>
            <a:endParaRPr lang="zh-CN" altLang="en-US"/>
          </a:p>
          <a:p>
            <a:pPr lvl="2"/>
            <a:r>
              <a:rPr lang="zh-CN" altLang="en-US"/>
              <a:t>编译运行正常</a:t>
            </a:r>
            <a:endParaRPr lang="zh-CN" altLang="en-US"/>
          </a:p>
          <a:p>
            <a:pPr lvl="2"/>
            <a:r>
              <a:rPr lang="zh-CN" altLang="en-US"/>
              <a:t>有详细注释</a:t>
            </a:r>
            <a:endParaRPr lang="zh-CN" altLang="en-US"/>
          </a:p>
          <a:p>
            <a:pPr lvl="2"/>
            <a:r>
              <a:rPr lang="zh-CN" altLang="en-US"/>
              <a:t>至少 3 个测试用例</a:t>
            </a:r>
            <a:endParaRPr lang="zh-CN" altLang="en-US"/>
          </a:p>
          <a:p>
            <a:pPr lvl="1"/>
            <a:r>
              <a:rPr lang="zh-CN" altLang="en-US"/>
              <a:t>有优化或亮点（ </a:t>
            </a:r>
            <a:r>
              <a:rPr lang="en-US" altLang="zh-CN"/>
              <a:t>1</a:t>
            </a:r>
            <a:r>
              <a:rPr lang="zh-CN" altLang="en-US"/>
              <a:t> 分）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</Words>
  <Application>WPS 演示</Application>
  <PresentationFormat>宽屏</PresentationFormat>
  <Paragraphs>52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汉仪书宋二KW</vt:lpstr>
      <vt:lpstr>Calibri Light</vt:lpstr>
      <vt:lpstr>Helvetica Neue</vt:lpstr>
      <vt:lpstr>Calibri</vt:lpstr>
      <vt:lpstr>微软雅黑</vt:lpstr>
      <vt:lpstr>汉仪旗黑</vt:lpstr>
      <vt:lpstr>宋体</vt:lpstr>
      <vt:lpstr>Arial Unicode MS</vt:lpstr>
      <vt:lpstr>Office 主题</vt:lpstr>
      <vt:lpstr>数据结构实验</vt:lpstr>
      <vt:lpstr>Lab 12 问题 1</vt:lpstr>
      <vt:lpstr>Lab 12 问题 2</vt:lpstr>
      <vt:lpstr>Lab 12 评分标准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kian</dc:creator>
  <cp:lastModifiedBy>kian</cp:lastModifiedBy>
  <cp:revision>39</cp:revision>
  <dcterms:created xsi:type="dcterms:W3CDTF">2022-12-10T07:00:54Z</dcterms:created>
  <dcterms:modified xsi:type="dcterms:W3CDTF">2022-12-10T07:00:54Z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2052-4.1.1.6613</vt:lpwstr>
  </property>
  <property fmtid="{D5CDD505-2E9C-101B-9397-08002B2CF9AE}" pid="3" name="ICV">
    <vt:lpwstr>64B3CB69C86A83B6FA89806364C9B419</vt:lpwstr>
  </property>
</Properties>
</file>