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数据结构实验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lab 8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 8 </a:t>
            </a:r>
            <a:r>
              <a:rPr lang="zh-CN" altLang="en-US"/>
              <a:t>问题</a:t>
            </a:r>
            <a:r>
              <a:rPr lang="en-US" altLang="zh-CN"/>
              <a:t> 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实现一个堆，利用堆解决下列问题</a:t>
            </a:r>
            <a:endParaRPr lang="en-US" altLang="zh-CN"/>
          </a:p>
          <a:p>
            <a:r>
              <a:rPr lang="zh-CN" altLang="en-US"/>
              <a:t>查找给定数组中的第 </a:t>
            </a:r>
            <a:r>
              <a:rPr lang="en-US" altLang="zh-CN"/>
              <a:t>k </a:t>
            </a:r>
            <a:r>
              <a:rPr lang="zh-CN" altLang="en-US"/>
              <a:t>大数</a:t>
            </a:r>
            <a:endParaRPr lang="en-US" altLang="zh-CN"/>
          </a:p>
          <a:p>
            <a:pPr lvl="0"/>
            <a:endParaRPr lang="zh-CN" altLang="en-US" sz="2000"/>
          </a:p>
          <a:p>
            <a:pPr lvl="0"/>
            <a:r>
              <a:rPr lang="zh-CN" altLang="en-US" sz="2000"/>
              <a:t>例 </a:t>
            </a:r>
            <a:r>
              <a:rPr lang="en-US" altLang="zh-CN" sz="2000"/>
              <a:t>1</a:t>
            </a:r>
            <a:endParaRPr lang="zh-CN" altLang="en-US" sz="2000"/>
          </a:p>
          <a:p>
            <a:pPr lvl="1"/>
            <a:r>
              <a:rPr lang="zh-CN" altLang="en-US" sz="2000"/>
              <a:t>输入：</a:t>
            </a:r>
            <a:r>
              <a:rPr lang="en-US" altLang="zh-CN" sz="2000"/>
              <a:t>[3,2,1,5,6,4], k = 2</a:t>
            </a:r>
            <a:endParaRPr lang="en-US" altLang="zh-CN" sz="2000"/>
          </a:p>
          <a:p>
            <a:pPr lvl="1"/>
            <a:r>
              <a:rPr lang="zh-CN" altLang="en-US" sz="2000"/>
              <a:t>输出：</a:t>
            </a:r>
            <a:r>
              <a:rPr lang="en-US" altLang="zh-CN" sz="2000"/>
              <a:t>5</a:t>
            </a:r>
            <a:endParaRPr lang="en-US" altLang="zh-CN" sz="2000"/>
          </a:p>
          <a:p>
            <a:pPr lvl="0"/>
            <a:r>
              <a:rPr lang="zh-CN" altLang="en-US" sz="2000">
                <a:sym typeface="+mn-ea"/>
              </a:rPr>
              <a:t>例 </a:t>
            </a:r>
            <a:r>
              <a:rPr lang="en-US" altLang="zh-CN" sz="2000">
                <a:sym typeface="+mn-ea"/>
              </a:rPr>
              <a:t>2</a:t>
            </a:r>
            <a:endParaRPr lang="zh-CN" altLang="en-US" sz="2000"/>
          </a:p>
          <a:p>
            <a:pPr lvl="1"/>
            <a:r>
              <a:rPr lang="zh-CN" altLang="en-US" sz="2000">
                <a:sym typeface="+mn-ea"/>
              </a:rPr>
              <a:t>输入：</a:t>
            </a:r>
            <a:r>
              <a:rPr lang="en-US" altLang="zh-CN" sz="2000">
                <a:sym typeface="+mn-ea"/>
              </a:rPr>
              <a:t>[1,2,3,4,5,5], k = 3</a:t>
            </a:r>
            <a:endParaRPr lang="en-US" altLang="zh-CN" sz="2000"/>
          </a:p>
          <a:p>
            <a:pPr lvl="1"/>
            <a:r>
              <a:rPr lang="zh-CN" altLang="en-US" sz="2000">
                <a:sym typeface="+mn-ea"/>
              </a:rPr>
              <a:t>输出：</a:t>
            </a:r>
            <a:r>
              <a:rPr lang="en-US" altLang="zh-CN" sz="2000">
                <a:sym typeface="+mn-ea"/>
              </a:rPr>
              <a:t>4</a:t>
            </a:r>
            <a:endParaRPr lang="zh-CN" altLang="en-US" sz="2800"/>
          </a:p>
          <a:p>
            <a:pPr lvl="1"/>
            <a:endParaRPr lang="zh-CN" altLang="en-US" sz="2800"/>
          </a:p>
          <a:p>
            <a:pPr lvl="0"/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 8 </a:t>
            </a:r>
            <a:r>
              <a:rPr lang="zh-CN" altLang="en-US"/>
              <a:t>问题</a:t>
            </a:r>
            <a:r>
              <a:rPr lang="en-US" altLang="zh-CN"/>
              <a:t>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8166100" cy="4351655"/>
          </a:xfrm>
        </p:spPr>
        <p:txBody>
          <a:bodyPr>
            <a:normAutofit fontScale="60000"/>
          </a:bodyPr>
          <a:p>
            <a:r>
              <a:rPr lang="zh-CN" altLang="en-US">
                <a:sym typeface="+mn-ea"/>
              </a:rPr>
              <a:t>实现一个堆，利用堆解决下列问题</a:t>
            </a:r>
            <a:endParaRPr lang="zh-CN" altLang="en-US"/>
          </a:p>
          <a:p>
            <a:r>
              <a:rPr lang="zh-CN" altLang="en-US">
                <a:sym typeface="+mn-ea"/>
              </a:rPr>
              <a:t>假设将长度为 x 和 y 的两根木棍连接在一起，需花费 x + y 元</a:t>
            </a:r>
            <a:endParaRPr lang="zh-CN" altLang="en-US"/>
          </a:p>
          <a:p>
            <a:r>
              <a:rPr lang="zh-CN" altLang="en-US"/>
              <a:t>给定一个数组，表示一堆小木棍的长度</a:t>
            </a:r>
            <a:endParaRPr lang="zh-CN" altLang="en-US"/>
          </a:p>
          <a:p>
            <a:r>
              <a:rPr lang="zh-CN" altLang="en-US"/>
              <a:t>求把所有小木棍连接在一起的最小花费</a:t>
            </a:r>
            <a:endParaRPr lang="zh-CN" altLang="en-US"/>
          </a:p>
          <a:p>
            <a:r>
              <a:rPr lang="zh-CN" altLang="en-US">
                <a:sym typeface="+mn-ea"/>
              </a:rPr>
              <a:t>可以任意选择小木棍连接的顺序</a:t>
            </a:r>
            <a:endParaRPr lang="zh-CN" altLang="en-US"/>
          </a:p>
          <a:p>
            <a:pPr lvl="0"/>
            <a:endParaRPr lang="zh-CN" altLang="en-US" sz="2285">
              <a:sym typeface="+mn-ea"/>
            </a:endParaRPr>
          </a:p>
          <a:p>
            <a:pPr lvl="0"/>
            <a:r>
              <a:rPr lang="zh-CN" altLang="en-US" sz="2285">
                <a:sym typeface="+mn-ea"/>
              </a:rPr>
              <a:t>例</a:t>
            </a:r>
            <a:endParaRPr lang="zh-CN" altLang="en-US" sz="2285"/>
          </a:p>
          <a:p>
            <a:pPr lvl="1"/>
            <a:r>
              <a:rPr lang="zh-CN" altLang="en-US" sz="2285">
                <a:sym typeface="+mn-ea"/>
              </a:rPr>
              <a:t>输入：</a:t>
            </a:r>
            <a:r>
              <a:rPr lang="en-US" altLang="zh-CN" sz="2285">
                <a:sym typeface="+mn-ea"/>
              </a:rPr>
              <a:t>[2,4,3]</a:t>
            </a:r>
            <a:endParaRPr lang="en-US" altLang="zh-CN" sz="2285"/>
          </a:p>
          <a:p>
            <a:pPr lvl="1"/>
            <a:r>
              <a:rPr lang="zh-CN" altLang="en-US" sz="2285">
                <a:sym typeface="+mn-ea"/>
              </a:rPr>
              <a:t>输出：</a:t>
            </a:r>
            <a:r>
              <a:rPr lang="en-US" altLang="zh-CN" sz="2285">
                <a:sym typeface="+mn-ea"/>
              </a:rPr>
              <a:t>14</a:t>
            </a:r>
            <a:endParaRPr lang="en-US" altLang="zh-CN" sz="2285">
              <a:sym typeface="+mn-ea"/>
            </a:endParaRPr>
          </a:p>
          <a:p>
            <a:pPr lvl="1"/>
            <a:r>
              <a:rPr lang="zh-CN" altLang="en-US" sz="2285">
                <a:sym typeface="+mn-ea"/>
              </a:rPr>
              <a:t>解释：</a:t>
            </a:r>
            <a:endParaRPr lang="zh-CN" altLang="en-US" sz="2285">
              <a:sym typeface="+mn-ea"/>
            </a:endParaRPr>
          </a:p>
          <a:p>
            <a:pPr lvl="2"/>
            <a:r>
              <a:rPr lang="zh-CN" altLang="en-US" sz="2285">
                <a:sym typeface="+mn-ea"/>
              </a:rPr>
              <a:t>先连接木棍 </a:t>
            </a:r>
            <a:r>
              <a:rPr lang="en-US" altLang="zh-CN" sz="2285">
                <a:sym typeface="+mn-ea"/>
              </a:rPr>
              <a:t>2 </a:t>
            </a:r>
            <a:r>
              <a:rPr lang="zh-CN" altLang="en-US" sz="2285">
                <a:sym typeface="+mn-ea"/>
              </a:rPr>
              <a:t>和木棍 </a:t>
            </a:r>
            <a:r>
              <a:rPr lang="en-US" altLang="zh-CN" sz="2285">
                <a:sym typeface="+mn-ea"/>
              </a:rPr>
              <a:t>3</a:t>
            </a:r>
            <a:r>
              <a:rPr lang="zh-CN" altLang="en-US" sz="2285">
                <a:sym typeface="+mn-ea"/>
              </a:rPr>
              <a:t>，得到木棍 </a:t>
            </a:r>
            <a:r>
              <a:rPr lang="en-US" altLang="zh-CN" sz="2285">
                <a:sym typeface="+mn-ea"/>
              </a:rPr>
              <a:t>5</a:t>
            </a:r>
            <a:r>
              <a:rPr lang="zh-CN" altLang="en-US" sz="2285">
                <a:sym typeface="+mn-ea"/>
              </a:rPr>
              <a:t>，花费 </a:t>
            </a:r>
            <a:r>
              <a:rPr lang="en-US" altLang="zh-CN" sz="2285">
                <a:sym typeface="+mn-ea"/>
              </a:rPr>
              <a:t>5 </a:t>
            </a:r>
            <a:r>
              <a:rPr lang="zh-CN" altLang="en-US" sz="2285">
                <a:sym typeface="+mn-ea"/>
              </a:rPr>
              <a:t>元</a:t>
            </a:r>
            <a:endParaRPr lang="zh-CN" altLang="en-US" sz="2285">
              <a:sym typeface="+mn-ea"/>
            </a:endParaRPr>
          </a:p>
          <a:p>
            <a:pPr lvl="2"/>
            <a:r>
              <a:rPr lang="zh-CN" altLang="en-US" sz="2285">
                <a:sym typeface="+mn-ea"/>
              </a:rPr>
              <a:t>再连接木棍 </a:t>
            </a:r>
            <a:r>
              <a:rPr lang="en-US" altLang="zh-CN" sz="2285">
                <a:sym typeface="+mn-ea"/>
              </a:rPr>
              <a:t>5 </a:t>
            </a:r>
            <a:r>
              <a:rPr lang="zh-CN" altLang="en-US" sz="2285">
                <a:sym typeface="+mn-ea"/>
              </a:rPr>
              <a:t>和木棍 </a:t>
            </a:r>
            <a:r>
              <a:rPr lang="en-US" altLang="zh-CN" sz="2285">
                <a:sym typeface="+mn-ea"/>
              </a:rPr>
              <a:t>4</a:t>
            </a:r>
            <a:r>
              <a:rPr lang="zh-CN" altLang="en-US" sz="2285">
                <a:sym typeface="+mn-ea"/>
              </a:rPr>
              <a:t>，得到结果，花费 </a:t>
            </a:r>
            <a:r>
              <a:rPr lang="en-US" altLang="zh-CN" sz="2285">
                <a:sym typeface="+mn-ea"/>
              </a:rPr>
              <a:t>9 </a:t>
            </a:r>
            <a:r>
              <a:rPr lang="zh-CN" altLang="en-US" sz="2285">
                <a:sym typeface="+mn-ea"/>
              </a:rPr>
              <a:t>元</a:t>
            </a:r>
            <a:endParaRPr lang="zh-CN" altLang="en-US" sz="2285">
              <a:sym typeface="+mn-ea"/>
            </a:endParaRPr>
          </a:p>
          <a:p>
            <a:pPr lvl="2"/>
            <a:r>
              <a:rPr lang="zh-CN" altLang="en-US" sz="2285">
                <a:sym typeface="+mn-ea"/>
              </a:rPr>
              <a:t>最终花费 </a:t>
            </a:r>
            <a:r>
              <a:rPr lang="en-US" altLang="zh-CN" sz="2285">
                <a:sym typeface="+mn-ea"/>
              </a:rPr>
              <a:t>5 + 9 = 14 </a:t>
            </a:r>
            <a:r>
              <a:rPr lang="zh-CN" altLang="en-US" sz="2285">
                <a:sym typeface="+mn-ea"/>
              </a:rPr>
              <a:t>元</a:t>
            </a:r>
            <a:endParaRPr lang="zh-CN" altLang="en-US" sz="2285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 8 </a:t>
            </a:r>
            <a:r>
              <a:rPr lang="zh-CN" altLang="en-US"/>
              <a:t>评分标准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（每道题均为 10 分）</a:t>
            </a:r>
            <a:endParaRPr lang="zh-CN" altLang="en-US"/>
          </a:p>
          <a:p>
            <a:pPr lvl="1"/>
            <a:r>
              <a:rPr lang="zh-CN" altLang="en-US"/>
              <a:t>课堂助教检查（5 分）</a:t>
            </a:r>
            <a:endParaRPr lang="zh-CN" altLang="en-US"/>
          </a:p>
          <a:p>
            <a:pPr lvl="2"/>
            <a:r>
              <a:rPr lang="zh-CN" altLang="en-US"/>
              <a:t>编译运行正常</a:t>
            </a:r>
            <a:endParaRPr lang="zh-CN" altLang="en-US"/>
          </a:p>
          <a:p>
            <a:pPr lvl="2"/>
            <a:r>
              <a:rPr lang="zh-CN" altLang="en-US"/>
              <a:t>至少 3 个测试用例</a:t>
            </a:r>
            <a:endParaRPr lang="zh-CN" altLang="en-US"/>
          </a:p>
          <a:p>
            <a:pPr lvl="2"/>
            <a:r>
              <a:rPr lang="zh-CN" altLang="en-US"/>
              <a:t>可以描述清楚算法逻辑</a:t>
            </a:r>
            <a:endParaRPr lang="zh-CN" altLang="en-US"/>
          </a:p>
          <a:p>
            <a:pPr lvl="1"/>
            <a:r>
              <a:rPr lang="zh-CN" altLang="en-US"/>
              <a:t>提交代码文件（</a:t>
            </a:r>
            <a:r>
              <a:rPr lang="en-US" altLang="zh-CN"/>
              <a:t>4</a:t>
            </a:r>
            <a:r>
              <a:rPr lang="zh-CN" altLang="en-US"/>
              <a:t> 分）</a:t>
            </a:r>
            <a:endParaRPr lang="zh-CN" altLang="en-US"/>
          </a:p>
          <a:p>
            <a:pPr lvl="2"/>
            <a:r>
              <a:rPr lang="zh-CN" altLang="en-US"/>
              <a:t>提交到 elearning 平台</a:t>
            </a:r>
            <a:endParaRPr lang="zh-CN" altLang="en-US"/>
          </a:p>
          <a:p>
            <a:pPr lvl="2"/>
            <a:r>
              <a:rPr lang="zh-CN" altLang="en-US"/>
              <a:t>编译运行正常</a:t>
            </a:r>
            <a:endParaRPr lang="zh-CN" altLang="en-US"/>
          </a:p>
          <a:p>
            <a:pPr lvl="2"/>
            <a:r>
              <a:rPr lang="zh-CN" altLang="en-US"/>
              <a:t>有详细注释</a:t>
            </a:r>
            <a:endParaRPr lang="zh-CN" altLang="en-US"/>
          </a:p>
          <a:p>
            <a:pPr lvl="2"/>
            <a:r>
              <a:rPr lang="zh-CN" altLang="en-US"/>
              <a:t>至少 3 个测试用例</a:t>
            </a:r>
            <a:endParaRPr lang="zh-CN" altLang="en-US"/>
          </a:p>
          <a:p>
            <a:pPr lvl="1"/>
            <a:r>
              <a:rPr lang="zh-CN" altLang="en-US"/>
              <a:t>有优化或亮点（ </a:t>
            </a:r>
            <a:r>
              <a:rPr lang="en-US" altLang="zh-CN"/>
              <a:t>1</a:t>
            </a:r>
            <a:r>
              <a:rPr lang="zh-CN" altLang="en-US"/>
              <a:t> 分）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WPS 表格</Application>
  <PresentationFormat>宽屏</PresentationFormat>
  <Paragraphs>49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方正书宋_GBK</vt:lpstr>
      <vt:lpstr>Wingdings</vt:lpstr>
      <vt:lpstr>宋体</vt:lpstr>
      <vt:lpstr>汉仪书宋二KW</vt:lpstr>
      <vt:lpstr>Calibri Light</vt:lpstr>
      <vt:lpstr>Helvetica Neue</vt:lpstr>
      <vt:lpstr>Calibri</vt:lpstr>
      <vt:lpstr>微软雅黑</vt:lpstr>
      <vt:lpstr>汉仪旗黑</vt:lpstr>
      <vt:lpstr>Arial Unicode MS</vt:lpstr>
      <vt:lpstr>Office 主题</vt:lpstr>
      <vt:lpstr>数据结构实验</vt:lpstr>
      <vt:lpstr>Lab 8 问题 1</vt:lpstr>
      <vt:lpstr>Lab 8 问题 2</vt:lpstr>
      <vt:lpstr>Lab 8 评分标准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kian</dc:creator>
  <cp:lastModifiedBy>kian</cp:lastModifiedBy>
  <cp:revision>23</cp:revision>
  <dcterms:created xsi:type="dcterms:W3CDTF">2022-11-05T12:30:53Z</dcterms:created>
  <dcterms:modified xsi:type="dcterms:W3CDTF">2022-11-05T12:30:53Z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