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57" r:id="rId5"/>
    <p:sldId id="264" r:id="rId6"/>
    <p:sldId id="265" r:id="rId7"/>
    <p:sldId id="267" r:id="rId8"/>
    <p:sldId id="262" r:id="rId9"/>
    <p:sldId id="263" r:id="rId10"/>
    <p:sldId id="268" r:id="rId11"/>
    <p:sldId id="270" r:id="rId12"/>
    <p:sldId id="271" r:id="rId13"/>
    <p:sldId id="269" r:id="rId14"/>
    <p:sldId id="259" r:id="rId15"/>
    <p:sldId id="25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1D0AF-7A2C-4B07-823E-77DCB696570C}">
          <p14:sldIdLst>
            <p14:sldId id="256"/>
            <p14:sldId id="260"/>
            <p14:sldId id="261"/>
          </p14:sldIdLst>
        </p14:section>
        <p14:section name="Sparsity" id="{234AC280-389A-4208-8446-A3ACB16ADD26}">
          <p14:sldIdLst>
            <p14:sldId id="257"/>
            <p14:sldId id="264"/>
            <p14:sldId id="265"/>
            <p14:sldId id="267"/>
            <p14:sldId id="262"/>
            <p14:sldId id="263"/>
          </p14:sldIdLst>
        </p14:section>
        <p14:section name="Optim &amp; Hyperparams" id="{D5424E81-DB43-4BBB-8685-3554407F266D}">
          <p14:sldIdLst>
            <p14:sldId id="268"/>
            <p14:sldId id="270"/>
            <p14:sldId id="271"/>
            <p14:sldId id="269"/>
          </p14:sldIdLst>
        </p14:section>
        <p14:section name="Hidden" id="{545CFFBB-C0CA-427F-8003-55C182007DE6}">
          <p14:sldIdLst>
            <p14:sldId id="259"/>
            <p14:sldId id="258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12" autoAdjust="0"/>
  </p:normalViewPr>
  <p:slideViewPr>
    <p:cSldViewPr snapToGrid="0">
      <p:cViewPr>
        <p:scale>
          <a:sx n="100" d="100"/>
          <a:sy n="100" d="100"/>
        </p:scale>
        <p:origin x="9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37C3C-12CD-40F2-BE6C-4E3A6FF7DD0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6DC6-22A6-4512-9F3D-FE004AB9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parallelization, memory efficiency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parallelization (per TMM)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39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Global </a:t>
            </a:r>
            <a:r>
              <a:rPr lang="en-US" baseline="0" dirty="0" err="1" smtClean="0"/>
              <a:t>optim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 Bragg as upper bound of global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. Blue is thickness optimize result</a:t>
            </a:r>
          </a:p>
          <a:p>
            <a:r>
              <a:rPr lang="en-US" dirty="0" smtClean="0"/>
              <a:t>2. Stacked</a:t>
            </a:r>
            <a:r>
              <a:rPr lang="en-US" baseline="0" dirty="0" smtClean="0"/>
              <a:t> DBR are serial OR gates when looking at R; while serial AND gate when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my definition of sparsity in thin film design. Consider subdivided \</a:t>
            </a:r>
            <a:r>
              <a:rPr lang="en-US" baseline="0" dirty="0" err="1" smtClean="0"/>
              <a:t>vec</a:t>
            </a:r>
            <a:r>
              <a:rPr lang="en-US" baseline="0" dirty="0" smtClean="0"/>
              <a:t>{n}, want neighboring n to have similar (or same) value.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always do</a:t>
            </a:r>
            <a:r>
              <a:rPr lang="en-US" baseline="0" dirty="0" smtClean="0"/>
              <a:t> a variable substitution (n -&gt; cos\theta n) but for mixed polarization seems to beak…</a:t>
            </a:r>
          </a:p>
          <a:p>
            <a:r>
              <a:rPr lang="en-US" baseline="0" dirty="0" smtClean="0"/>
              <a:t>But anyway, only consider normal incidence now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after each multiplication we can safely discard O(\phi) by absorbing it to the residual.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 we have the result: equivalent to one single layer, with n^2 = \</a:t>
            </a:r>
            <a:r>
              <a:rPr lang="en-US" baseline="0" dirty="0" err="1" smtClean="0"/>
              <a:t>sum_i^N</a:t>
            </a:r>
            <a:r>
              <a:rPr lang="en-US" baseline="0" dirty="0" smtClean="0"/>
              <a:t> n_i^2 / N; \</a:t>
            </a:r>
            <a:r>
              <a:rPr lang="en-US" baseline="0" dirty="0" err="1" smtClean="0"/>
              <a:t>tau_i</a:t>
            </a:r>
            <a:r>
              <a:rPr lang="en-US" baseline="0" dirty="0" smtClean="0"/>
              <a:t> = \</a:t>
            </a:r>
            <a:r>
              <a:rPr lang="en-US" baseline="0" dirty="0" err="1" smtClean="0"/>
              <a:t>sum_i</a:t>
            </a:r>
            <a:r>
              <a:rPr lang="en-US" baseline="0" dirty="0" smtClean="0"/>
              <a:t> \</a:t>
            </a:r>
            <a:r>
              <a:rPr lang="en-US" baseline="0" dirty="0" err="1" smtClean="0"/>
              <a:t>tau_i</a:t>
            </a:r>
            <a:endParaRPr lang="en-US" baseline="0" dirty="0" smtClean="0"/>
          </a:p>
          <a:p>
            <a:r>
              <a:rPr lang="en-US" baseline="0" dirty="0" smtClean="0"/>
              <a:t>NOTE: \tau is geometrical thickness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0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3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 design is: FT spec</a:t>
            </a:r>
            <a:r>
              <a:rPr lang="en-US" baseline="0" dirty="0" smtClean="0"/>
              <a:t> adopting periodic BC (thus more constraint). Discard high frequency components (thus error)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not periodic: simply conv. In </a:t>
            </a:r>
            <a:r>
              <a:rPr lang="en-US" baseline="0" dirty="0" err="1" smtClean="0"/>
              <a:t>freq</a:t>
            </a:r>
            <a:r>
              <a:rPr lang="en-US" baseline="0" dirty="0" smtClean="0"/>
              <a:t> domain with </a:t>
            </a:r>
            <a:r>
              <a:rPr lang="en-US" baseline="0" dirty="0" err="1" smtClean="0"/>
              <a:t>sinc</a:t>
            </a:r>
            <a:r>
              <a:rPr lang="en-US" baseline="0" dirty="0" smtClean="0"/>
              <a:t> and match convoluted target. </a:t>
            </a:r>
          </a:p>
          <a:p>
            <a:r>
              <a:rPr lang="en-US" baseline="0" dirty="0" smtClean="0"/>
              <a:t>Not sure how to analyze though… My understanding is that, boundary of </a:t>
            </a:r>
            <a:r>
              <a:rPr lang="en-US" baseline="0" dirty="0" err="1" smtClean="0"/>
              <a:t>rect</a:t>
            </a:r>
            <a:r>
              <a:rPr lang="en-US" baseline="0" dirty="0" smtClean="0"/>
              <a:t> mask contributes high freq. components.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there is no requirement on substrate (can be different from </a:t>
            </a:r>
            <a:r>
              <a:rPr lang="en-US" baseline="0" dirty="0" err="1" smtClean="0"/>
              <a:t>inc.</a:t>
            </a:r>
            <a:r>
              <a:rPr lang="en-US" baseline="0" dirty="0" smtClean="0"/>
              <a:t> Does not contribute </a:t>
            </a:r>
            <a:r>
              <a:rPr lang="en-US" baseline="0" dirty="0" err="1" smtClean="0"/>
              <a:t>e^i</a:t>
            </a:r>
            <a:r>
              <a:rPr lang="en-US" baseline="0" dirty="0" smtClean="0"/>
              <a:t>\phi after all)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should</a:t>
            </a:r>
            <a:r>
              <a:rPr lang="en-US" baseline="0" dirty="0" smtClean="0"/>
              <a:t> not draw a conclusion that “harder target, large OT does not help.” though it may seem so for free form.</a:t>
            </a:r>
          </a:p>
          <a:p>
            <a:r>
              <a:rPr lang="en-US" baseline="0" dirty="0" smtClean="0"/>
              <a:t>NOTE that Bragg is not optimized. Tuned only for bandgap to cover the target range. Pseudo means periodicity (center of bandgap) changes.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Answers to OT: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OT as a </a:t>
            </a:r>
            <a:r>
              <a:rPr lang="en-US" baseline="0" dirty="0" err="1" smtClean="0"/>
              <a:t>hyperparameter</a:t>
            </a:r>
            <a:r>
              <a:rPr lang="en-US" baseline="0" dirty="0" smtClean="0"/>
              <a:t> probably does not have an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 value – optimal loss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monochronically</a:t>
            </a:r>
            <a:r>
              <a:rPr lang="en-US" baseline="0" dirty="0" smtClean="0"/>
              <a:t> depends on OT (both from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and supported by Fourier).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Local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 some methods can reach, however, may have an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 OT value, but is subject to other not-so-physical settings such as the </a:t>
            </a:r>
            <a:r>
              <a:rPr lang="en-US" baseline="0" dirty="0" err="1" smtClean="0"/>
              <a:t>steplength</a:t>
            </a:r>
            <a:r>
              <a:rPr lang="en-US" baseline="0" dirty="0" smtClean="0"/>
              <a:t> of the optimizer.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problem could be coped with super good optimizer!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Should the value of free form be: when looking at the best / average result, our technique outperforms GD / needle?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3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Form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Ruiqi</a:t>
            </a:r>
          </a:p>
          <a:p>
            <a:r>
              <a:rPr lang="en-US" dirty="0" smtClean="0"/>
              <a:t>May 1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Fourier Transform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Same OT each layer</a:t>
                </a:r>
              </a:p>
              <a:p>
                <a:pPr lvl="1"/>
                <a:r>
                  <a:rPr lang="en-US" dirty="0" smtClean="0"/>
                  <a:t>Total 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high freq. components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Continuously 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9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Fourier Transform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Exp: </a:t>
                </a:r>
                <a:r>
                  <a:rPr lang="en-US" b="1" dirty="0" smtClean="0"/>
                  <a:t>same layer 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000771" y="3032669"/>
            <a:ext cx="10190457" cy="3279231"/>
            <a:chOff x="1000771" y="2829999"/>
            <a:chExt cx="10190457" cy="327923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3071" y="3318280"/>
              <a:ext cx="3725564" cy="27909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000771" y="2829999"/>
              <a:ext cx="10190457" cy="3279231"/>
              <a:chOff x="979155" y="3021556"/>
              <a:chExt cx="10190457" cy="327923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2391" y="3515518"/>
                <a:ext cx="3717980" cy="278526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3150" y="3021556"/>
                <a:ext cx="5016462" cy="35151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155" y="3027820"/>
                <a:ext cx="4897877" cy="2560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0660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Global Optimum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Optimum </a:t>
            </a:r>
            <a:r>
              <a:rPr lang="en-US" dirty="0" smtClean="0"/>
              <a:t>vs </a:t>
            </a:r>
            <a:r>
              <a:rPr lang="en-US" b="1" dirty="0" smtClean="0"/>
              <a:t>Performance </a:t>
            </a:r>
            <a:r>
              <a:rPr lang="en-US" dirty="0" smtClean="0"/>
              <a:t>of a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85" y="2544548"/>
            <a:ext cx="8363729" cy="3944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50" y="648866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GD </a:t>
            </a:r>
            <a:r>
              <a:rPr lang="en-US" dirty="0" err="1" smtClean="0">
                <a:hlinkClick r:id="rId4" action="ppaction://hlinksldjump"/>
              </a:rPr>
              <a:t>cmp</a:t>
            </a:r>
            <a:r>
              <a:rPr lang="en-US" dirty="0" smtClean="0">
                <a:hlinkClick r:id="rId4" action="ppaction://hlinksldjump"/>
              </a:rPr>
              <a:t>. w. Bragg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in review?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Only </a:t>
            </a:r>
            <a:r>
              <a:rPr lang="en-US" b="1" dirty="0"/>
              <a:t>T</a:t>
            </a:r>
            <a:r>
              <a:rPr lang="en-US" b="1" dirty="0" smtClean="0"/>
              <a:t>hin </a:t>
            </a:r>
            <a:r>
              <a:rPr lang="en-US" b="1" dirty="0"/>
              <a:t>L</a:t>
            </a:r>
            <a:r>
              <a:rPr lang="en-US" b="1" dirty="0" smtClean="0"/>
              <a:t>ayer not Adequate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 the analysis redundant?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One may wonder what we can achieve by merely utilizing the permutation symmetry of neighboring thin films.</a:t>
            </a:r>
          </a:p>
          <a:p>
            <a:r>
              <a:rPr lang="en-US" b="1" dirty="0" smtClean="0"/>
              <a:t>In fact that is not enough (I believe) for sparsity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Left is a made-up loss function’s landscape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15" y="3941399"/>
            <a:ext cx="3774835" cy="29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Only Thin Layer not 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 landscape: permutation symmetry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75" y="3427595"/>
            <a:ext cx="3207275" cy="2438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13" y="3480585"/>
            <a:ext cx="3245922" cy="243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3436180"/>
            <a:ext cx="3416300" cy="2519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500" y="2931911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filter large range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4600" y="2943206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filter small range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4037" y="2834254"/>
            <a:ext cx="229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filter large range</a:t>
            </a:r>
          </a:p>
          <a:p>
            <a:r>
              <a:rPr lang="en-US" dirty="0" smtClean="0"/>
              <a:t>Random film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Catch-up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Gradient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Catch-up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Bragg Back-reflector and Global </a:t>
            </a:r>
            <a:r>
              <a:rPr lang="en-US" dirty="0" err="1" smtClean="0"/>
              <a:t>Optim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57" y="2786596"/>
            <a:ext cx="5001778" cy="3776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5" y="2786597"/>
            <a:ext cx="5449835" cy="3776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50" y="6488668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Free Form </a:t>
            </a:r>
            <a:r>
              <a:rPr lang="en-US" dirty="0" err="1" smtClean="0">
                <a:hlinkClick r:id="rId5" action="ppaction://hlinksldjump"/>
              </a:rPr>
              <a:t>cmp</a:t>
            </a:r>
            <a:r>
              <a:rPr lang="en-US" dirty="0" smtClean="0">
                <a:hlinkClick r:id="rId5" action="ppaction://hlinksldjump"/>
              </a:rPr>
              <a:t>. w. Bragg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Sparsity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Lasso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Free Form Design</a:t>
            </a:r>
            <a:endParaRPr lang="en-US" b="1" dirty="0"/>
          </a:p>
        </p:txBody>
      </p:sp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9" y="1491457"/>
            <a:ext cx="4589431" cy="20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19" y="4683033"/>
            <a:ext cx="4791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TMM</a:t>
                </a:r>
                <a:r>
                  <a:rPr lang="en-US" dirty="0" smtClean="0"/>
                  <a:t> (s)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 smtClean="0"/>
                  <a:t>For approximation to hold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sz="2000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860346" y="1578734"/>
            <a:ext cx="8335070" cy="876422"/>
            <a:chOff x="1780846" y="1559684"/>
            <a:chExt cx="8335070" cy="876422"/>
          </a:xfrm>
        </p:grpSpPr>
        <p:grpSp>
          <p:nvGrpSpPr>
            <p:cNvPr id="12" name="Group 11"/>
            <p:cNvGrpSpPr/>
            <p:nvPr/>
          </p:nvGrpSpPr>
          <p:grpSpPr>
            <a:xfrm>
              <a:off x="6683539" y="1559684"/>
              <a:ext cx="3432377" cy="876422"/>
              <a:chOff x="5553239" y="1566034"/>
              <a:chExt cx="3432377" cy="876422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5553239" y="1775645"/>
                <a:ext cx="539750" cy="4572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5875" y="1566034"/>
                <a:ext cx="2619741" cy="876422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0846" y="1578736"/>
              <a:ext cx="4706007" cy="85737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988" y="3439653"/>
            <a:ext cx="287695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  </a:t>
            </a:r>
            <a:r>
              <a:rPr lang="en-US" dirty="0" smtClean="0"/>
              <a:t>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Our approx.</a:t>
                </a:r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when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b="1" dirty="0" smtClean="0"/>
                  <a:t>Radius of hypersphere!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We can visualize projection on 2D plane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590888" y="1636253"/>
            <a:ext cx="6435762" cy="997737"/>
            <a:chOff x="3578188" y="1572753"/>
            <a:chExt cx="6435762" cy="997737"/>
          </a:xfrm>
        </p:grpSpPr>
        <p:grpSp>
          <p:nvGrpSpPr>
            <p:cNvPr id="8" name="Group 7"/>
            <p:cNvGrpSpPr/>
            <p:nvPr/>
          </p:nvGrpSpPr>
          <p:grpSpPr>
            <a:xfrm>
              <a:off x="3578188" y="1572753"/>
              <a:ext cx="6435762" cy="997737"/>
              <a:chOff x="3406738" y="1591803"/>
              <a:chExt cx="6435762" cy="99773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6738" y="1591803"/>
                <a:ext cx="2876951" cy="98121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5071" y="1591803"/>
                <a:ext cx="2897429" cy="997737"/>
              </a:xfrm>
              <a:prstGeom prst="rect">
                <a:avLst/>
              </a:prstGeom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8293100" y="1639888"/>
                <a:ext cx="755650" cy="58896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6552649" y="1915319"/>
              <a:ext cx="466361" cy="3833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88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  </a:t>
            </a:r>
            <a:r>
              <a:rPr lang="en-US" dirty="0" smtClean="0"/>
              <a:t>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Experiments: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, show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576573" y="484775"/>
            <a:ext cx="8118405" cy="6254598"/>
            <a:chOff x="4557523" y="357775"/>
            <a:chExt cx="8118405" cy="6254598"/>
          </a:xfrm>
        </p:grpSpPr>
        <p:grpSp>
          <p:nvGrpSpPr>
            <p:cNvPr id="12" name="Group 11"/>
            <p:cNvGrpSpPr/>
            <p:nvPr/>
          </p:nvGrpSpPr>
          <p:grpSpPr>
            <a:xfrm>
              <a:off x="4557523" y="357775"/>
              <a:ext cx="8118405" cy="6254598"/>
              <a:chOff x="4971653" y="569298"/>
              <a:chExt cx="7507230" cy="578373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622751" y="1027906"/>
                <a:ext cx="6349540" cy="4888576"/>
                <a:chOff x="5312392" y="292474"/>
                <a:chExt cx="5931637" cy="4566828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3212" y="2571936"/>
                  <a:ext cx="3030817" cy="2273113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2392" y="293995"/>
                  <a:ext cx="3028789" cy="2271592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02251" y="292474"/>
                  <a:ext cx="3039281" cy="2279462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2392" y="2586188"/>
                  <a:ext cx="3030820" cy="2273114"/>
                </a:xfrm>
                <a:prstGeom prst="rect">
                  <a:avLst/>
                </a:prstGeom>
              </p:spPr>
            </p:pic>
          </p:grpSp>
          <p:sp>
            <p:nvSpPr>
              <p:cNvPr id="11" name="Plus 10"/>
              <p:cNvSpPr/>
              <p:nvPr/>
            </p:nvSpPr>
            <p:spPr>
              <a:xfrm>
                <a:off x="4971653" y="569298"/>
                <a:ext cx="7507230" cy="5783735"/>
              </a:xfrm>
              <a:prstGeom prst="mathPlus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060411" y="843240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 nm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23371" y="846359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1 nm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23371" y="3514783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37 nm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60411" y="3518446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26 nm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2706355"/>
            <a:ext cx="5437571" cy="4078178"/>
            <a:chOff x="89795" y="2715165"/>
            <a:chExt cx="5437571" cy="40781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5" y="2715165"/>
              <a:ext cx="5437571" cy="407817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511587" y="2828528"/>
              <a:ext cx="16073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(Subsequent layers)</a:t>
              </a:r>
              <a:endParaRPr lang="en-US" sz="1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669318" y="650637"/>
            <a:ext cx="290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“Correlation” Decreases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5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Flip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At Boundary?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Should have discontinuous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for more reflection!</a:t>
                </a:r>
              </a:p>
              <a:p>
                <a:r>
                  <a:rPr lang="en-US" b="1" dirty="0" smtClean="0"/>
                  <a:t>Example Result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Target: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600−800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nm, back reflection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Total thickness: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nm, subdivision: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nm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layers)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Optimizer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3" y="4767263"/>
            <a:ext cx="4257068" cy="135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25" y="4106069"/>
            <a:ext cx="3868001" cy="24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7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position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66713" y="-637451"/>
            <a:ext cx="10556421" cy="8132899"/>
            <a:chOff x="2566713" y="-637451"/>
            <a:chExt cx="10556421" cy="8132899"/>
          </a:xfrm>
        </p:grpSpPr>
        <p:grpSp>
          <p:nvGrpSpPr>
            <p:cNvPr id="16" name="Group 15"/>
            <p:cNvGrpSpPr/>
            <p:nvPr/>
          </p:nvGrpSpPr>
          <p:grpSpPr>
            <a:xfrm>
              <a:off x="3853453" y="493712"/>
              <a:ext cx="7982947" cy="5870575"/>
              <a:chOff x="4209053" y="365125"/>
              <a:chExt cx="7982947" cy="58705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209053" y="365125"/>
                <a:ext cx="7982947" cy="5870575"/>
                <a:chOff x="4400550" y="365125"/>
                <a:chExt cx="9027767" cy="663892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00550" y="365125"/>
                  <a:ext cx="4513883" cy="3319463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14433" y="365125"/>
                  <a:ext cx="4513884" cy="3319463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12279" y="3693216"/>
                  <a:ext cx="4502151" cy="3310834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14432" y="3684587"/>
                  <a:ext cx="4513883" cy="3319463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252257" y="3435350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+-3e-6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233356" y="3429502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+-6e-6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233356" y="524641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+-2e-6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52257" y="524641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+-9e-6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73034" y="774699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64507" y="774699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64506" y="3742755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3033" y="3742755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2566713" y="-637451"/>
              <a:ext cx="10556421" cy="8132899"/>
            </a:xfrm>
            <a:prstGeom prst="mathPlus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7135" y="2940443"/>
            <a:ext cx="3191642" cy="2815293"/>
            <a:chOff x="355600" y="2940443"/>
            <a:chExt cx="3191642" cy="281529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" y="2940443"/>
              <a:ext cx="3162697" cy="1006027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355600" y="4688608"/>
              <a:ext cx="3191642" cy="1067128"/>
              <a:chOff x="355600" y="4688608"/>
              <a:chExt cx="3191642" cy="106712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00" y="4688608"/>
                <a:ext cx="3191642" cy="1015234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65976" y="5386404"/>
                <a:ext cx="628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923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840379" y="5386404"/>
                <a:ext cx="628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933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4626" y="5386404"/>
                <a:ext cx="1845753" cy="14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H="1">
              <a:off x="558800" y="3622675"/>
              <a:ext cx="2501900" cy="125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94050" y="3622675"/>
              <a:ext cx="297868" cy="125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98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870</Words>
  <Application>Microsoft Office PowerPoint</Application>
  <PresentationFormat>Widescreen</PresentationFormat>
  <Paragraphs>127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Free Form Design</vt:lpstr>
      <vt:lpstr>Catch-up</vt:lpstr>
      <vt:lpstr>Catch-up</vt:lpstr>
      <vt:lpstr>Sparsity</vt:lpstr>
      <vt:lpstr>Why?</vt:lpstr>
      <vt:lpstr>Why?  (Cont.)</vt:lpstr>
      <vt:lpstr>Why?  (Cont.)</vt:lpstr>
      <vt:lpstr>Flip</vt:lpstr>
      <vt:lpstr>Flip</vt:lpstr>
      <vt:lpstr>Fourier Transform</vt:lpstr>
      <vt:lpstr>Fourier Transform</vt:lpstr>
      <vt:lpstr>PowerPoint Presentation</vt:lpstr>
      <vt:lpstr>Global Optimum</vt:lpstr>
      <vt:lpstr>Questions</vt:lpstr>
      <vt:lpstr>Only Thin Layer not Adequate</vt:lpstr>
      <vt:lpstr>Only Thin Layer not Adequate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Ruiqi Feng</dc:creator>
  <cp:lastModifiedBy>Ruiqi Feng</cp:lastModifiedBy>
  <cp:revision>199</cp:revision>
  <dcterms:created xsi:type="dcterms:W3CDTF">2023-05-01T19:17:58Z</dcterms:created>
  <dcterms:modified xsi:type="dcterms:W3CDTF">2023-05-01T22:03:59Z</dcterms:modified>
</cp:coreProperties>
</file>