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Sarabun" panose="00000500000000000000" pitchFamily="2" charset="-34"/>
      <p:regular r:id="rId22"/>
      <p:bold r:id="rId23"/>
      <p:italic r:id="rId24"/>
      <p:boldItalic r:id="rId25"/>
    </p:embeddedFont>
    <p:embeddedFont>
      <p:font typeface="TH Sarabun New" panose="020B0500040200020003" pitchFamily="34" charset="-34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1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686182" y="-895482"/>
            <a:ext cx="3771636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19964" y="1638300"/>
            <a:ext cx="4876271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028965" y="-342899"/>
            <a:ext cx="487627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Sarabun"/>
              <a:buNone/>
              <a:defRPr sz="40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rabun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333500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arabu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arabun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arabun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arabun"/>
              <a:buNone/>
              <a:defRPr sz="4400" b="1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1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-TH"/>
              <a:t>‹#›</a:t>
            </a:fld>
            <a:endParaRPr/>
          </a:p>
        </p:txBody>
      </p:sp>
      <p:pic>
        <p:nvPicPr>
          <p:cNvPr id="11" name="Google Shape;11;p1" descr="มทร.ธัญบุรี พัฒนา 'เครื่องอบแห้ง' พร้อมระบบวัดความชื้น - The ...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69430" y="594723"/>
            <a:ext cx="1138274" cy="421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 descr="logo-RMUTT - มหาวิทยาลัยเทคโนโลยีราชมงคลธัญบุรี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90110" y="96357"/>
            <a:ext cx="513979" cy="94131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-6927" y="4945732"/>
            <a:ext cx="9144000" cy="288032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0" y="1215170"/>
            <a:ext cx="9144000" cy="72000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1561356"/>
            <a:ext cx="7772400" cy="1225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Sarabun"/>
              <a:buNone/>
            </a:pPr>
            <a:r>
              <a:rPr lang="th-TH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แนะนำรายวิชาและการเตรียมความพร้อมรายวิชา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115616" y="2641476"/>
            <a:ext cx="6944816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th-TH" sz="280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รายวิชา ทักษะการใช้คอมพิวเตอร์และเทคโนโลยีสารสนเทศ</a:t>
            </a:r>
            <a:endParaRPr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th-TH" sz="280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หมวดศึกษาทั่วไป</a:t>
            </a:r>
            <a:endParaRPr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th-TH" sz="280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ภาคเรียนที่ 1 ปีการศึกษา 2564</a:t>
            </a:r>
            <a:endParaRPr sz="280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endParaRPr sz="280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body" idx="1"/>
          </p:nvPr>
        </p:nvSpPr>
        <p:spPr>
          <a:xfrm>
            <a:off x="316094" y="796985"/>
            <a:ext cx="8576386" cy="4971913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⮚"/>
            </a:pPr>
            <a:r>
              <a:rPr lang="th-TH" sz="1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การใช้แอปพลิเคชัน Word</a:t>
            </a:r>
            <a:endParaRPr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▪"/>
            </a:pPr>
            <a:r>
              <a:rPr lang="th-TH" sz="1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ส่วนประกอบของแอพพลิเคชั่น Word</a:t>
            </a:r>
            <a:endParaRPr sz="16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▪"/>
            </a:pPr>
            <a:r>
              <a:rPr lang="th-TH" sz="1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แท็บคำสั่งต่าง ๆ และแถบริบบอน</a:t>
            </a:r>
            <a:endParaRPr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⮚"/>
            </a:pPr>
            <a:r>
              <a:rPr lang="th-TH" sz="1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การสร้างและจัดการเอกสาร</a:t>
            </a:r>
            <a:endParaRPr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Noto Sans Symbols"/>
              <a:buChar char="▪"/>
            </a:pPr>
            <a:r>
              <a:rPr lang="th-TH" sz="1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สร้าง/เปิดเอกสารใหม่ </a:t>
            </a:r>
            <a:endParaRPr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Noto Sans Symbols"/>
              <a:buChar char="▪"/>
            </a:pPr>
            <a:r>
              <a:rPr lang="th-TH" sz="1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การแปลงเอกสารเป็นเว็บเพจ และการแชร์เอกสารร่วมกับบุคคลอื่น</a:t>
            </a:r>
            <a:endParaRPr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Noto Sans Symbols"/>
              <a:buChar char="▪"/>
            </a:pPr>
            <a:r>
              <a:rPr lang="th-TH" sz="1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การป้องกันเอกสาร</a:t>
            </a:r>
            <a:endParaRPr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Noto Sans Symbols"/>
              <a:buChar char="▪"/>
            </a:pPr>
            <a:r>
              <a:rPr lang="th-TH" sz="1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พิมพ์และแก้ไขข้อความ</a:t>
            </a:r>
            <a:endParaRPr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Noto Sans Symbols"/>
              <a:buChar char="▪"/>
            </a:pPr>
            <a:r>
              <a:rPr lang="th-TH" sz="1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การตรวจสอบแก้ไขคำสะกด และไวยากรณ์</a:t>
            </a:r>
            <a:endParaRPr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Noto Sans Symbols"/>
              <a:buChar char="▪"/>
            </a:pPr>
            <a:r>
              <a:rPr lang="th-TH" sz="1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การแสดงมุมมอง และโปรแกรมช่วยอ่าน</a:t>
            </a:r>
            <a:endParaRPr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Noto Sans Symbols"/>
              <a:buChar char="▪"/>
            </a:pPr>
            <a:r>
              <a:rPr lang="th-TH" sz="1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การค้นหา และแทนที่ข้อความ</a:t>
            </a:r>
            <a:endParaRPr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Noto Sans Symbols"/>
              <a:buChar char="▪"/>
            </a:pPr>
            <a:r>
              <a:rPr lang="th-TH" sz="1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การคัดลอกข้อความ</a:t>
            </a:r>
            <a:endParaRPr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Noto Sans Symbols"/>
              <a:buChar char="▪"/>
            </a:pPr>
            <a:r>
              <a:rPr lang="th-TH" sz="1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การย้ายข้อความ</a:t>
            </a:r>
            <a:endParaRPr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Noto Sans Symbols"/>
              <a:buChar char="▪"/>
            </a:pPr>
            <a:r>
              <a:rPr lang="th-TH" sz="1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การใช้คำสั่งเลิกทำ หรือทำซ้ำ</a:t>
            </a:r>
            <a:endParaRPr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Noto Sans Symbols"/>
              <a:buChar char="▪"/>
            </a:pPr>
            <a:r>
              <a:rPr lang="th-TH" sz="1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การนำเข้าข้อมูลด้วยเสียง</a:t>
            </a:r>
            <a:endParaRPr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⮚"/>
            </a:pPr>
            <a:r>
              <a:rPr lang="th-TH" sz="1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การจัดรูปแบบข้อความ</a:t>
            </a:r>
            <a:endParaRPr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▪"/>
            </a:pPr>
            <a:r>
              <a:rPr lang="th-TH" sz="1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การปรับแต่งข้อความตัวอักษร</a:t>
            </a:r>
            <a:endParaRPr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▪"/>
            </a:pPr>
            <a:r>
              <a:rPr lang="th-TH" sz="1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การจัดรูปแบบสไตล์</a:t>
            </a:r>
            <a:endParaRPr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▪"/>
            </a:pPr>
            <a:r>
              <a:rPr lang="th-TH" sz="1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การปรับเปลี่ยนสไตล์</a:t>
            </a:r>
            <a:endParaRPr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▪"/>
            </a:pPr>
            <a:r>
              <a:rPr lang="th-TH" sz="1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เครื่องหมายนำหน้าหัวข้อ</a:t>
            </a:r>
            <a:endParaRPr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⮚"/>
            </a:pPr>
            <a:r>
              <a:rPr lang="th-TH" sz="1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การจัดการกับย่อหน้าในเอกสาร</a:t>
            </a:r>
            <a:endParaRPr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▪"/>
            </a:pPr>
            <a:r>
              <a:rPr lang="th-TH" sz="1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การจัดตำแหน่งข้อความ หรือย่อหน้า</a:t>
            </a:r>
            <a:endParaRPr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▪"/>
            </a:pPr>
            <a:r>
              <a:rPr lang="th-TH" sz="1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การกำหนดรูปแบบการเยื้อง</a:t>
            </a:r>
            <a:endParaRPr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▪"/>
            </a:pPr>
            <a:r>
              <a:rPr lang="th-TH" sz="1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การสร้างกันหน้าการแขวน.</a:t>
            </a:r>
            <a:endParaRPr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▪"/>
            </a:pPr>
            <a:r>
              <a:rPr lang="th-TH" sz="1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การกำหนดระยะห่างระหว่างบรรทัด</a:t>
            </a:r>
            <a:endParaRPr sz="16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⮚"/>
            </a:pPr>
            <a:r>
              <a:rPr lang="th-TH" sz="1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การใช้งานเค้าโครงหน้ากระดาษ</a:t>
            </a:r>
            <a:endParaRPr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▪"/>
            </a:pPr>
            <a:r>
              <a:rPr lang="th-TH" sz="1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กำหนดระยะขอบ</a:t>
            </a:r>
            <a:endParaRPr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▪"/>
            </a:pPr>
            <a:r>
              <a:rPr lang="th-TH" sz="1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การวางแนวเอกสาร</a:t>
            </a:r>
            <a:endParaRPr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▪"/>
            </a:pPr>
            <a:r>
              <a:rPr lang="th-TH" sz="1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กำหนดขนาดกระดาษ</a:t>
            </a:r>
            <a:endParaRPr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⮚"/>
            </a:pPr>
            <a:r>
              <a:rPr lang="th-TH" sz="1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การแทรกตัวแบ่งหน้า</a:t>
            </a:r>
            <a:endParaRPr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⮚"/>
            </a:pPr>
            <a:r>
              <a:rPr lang="th-TH" sz="1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การแทรกรูปภาพ</a:t>
            </a:r>
            <a:endParaRPr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▪"/>
            </a:pPr>
            <a:r>
              <a:rPr lang="th-TH" sz="1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การแทรกรูปภาพจากไฟล์</a:t>
            </a:r>
            <a:endParaRPr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▪"/>
            </a:pPr>
            <a:r>
              <a:rPr lang="th-TH" sz="1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การแทรกรูปภาพจากลิงก์</a:t>
            </a:r>
            <a:endParaRPr sz="16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⮚"/>
            </a:pPr>
            <a:r>
              <a:rPr lang="th-TH" sz="1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การแทรกตาราง</a:t>
            </a:r>
            <a:endParaRPr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⮚"/>
            </a:pPr>
            <a:r>
              <a:rPr lang="th-TH" sz="1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การแทรกสัญลักษณ์ และอีโมจิ</a:t>
            </a:r>
            <a:endParaRPr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⮚"/>
            </a:pPr>
            <a:r>
              <a:rPr lang="th-TH" sz="1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การแทรกหัว/ท้ายกระดาษ และหมายเลขหน้า</a:t>
            </a:r>
            <a:endParaRPr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⮚"/>
            </a:pPr>
            <a:r>
              <a:rPr lang="th-TH" sz="1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การตรวจทานเอกสาร (</a:t>
            </a:r>
            <a:r>
              <a:rPr lang="th-TH" sz="1600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Review</a:t>
            </a:r>
            <a:r>
              <a:rPr lang="th-TH" sz="16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6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6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171" name="Google Shape;171;p22"/>
          <p:cNvGrpSpPr/>
          <p:nvPr/>
        </p:nvGrpSpPr>
        <p:grpSpPr>
          <a:xfrm>
            <a:off x="2952036" y="396875"/>
            <a:ext cx="3023904" cy="446369"/>
            <a:chOff x="331394" y="1345332"/>
            <a:chExt cx="3023904" cy="446369"/>
          </a:xfrm>
        </p:grpSpPr>
        <p:sp>
          <p:nvSpPr>
            <p:cNvPr id="172" name="Google Shape;172;p22"/>
            <p:cNvSpPr/>
            <p:nvPr/>
          </p:nvSpPr>
          <p:spPr>
            <a:xfrm>
              <a:off x="350932" y="1391591"/>
              <a:ext cx="3004366" cy="40011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-TH" sz="2000" b="1">
                  <a:solidFill>
                    <a:schemeClr val="lt1"/>
                  </a:solidFill>
                  <a:latin typeface="TH Sarabun New" panose="020B0500040200020003" pitchFamily="34" charset="-34"/>
                  <a:ea typeface="Sarabun"/>
                  <a:cs typeface="TH Sarabun New" panose="020B0500040200020003" pitchFamily="34" charset="-34"/>
                  <a:sym typeface="Sarabun"/>
                </a:rPr>
                <a:t>วิธีจัดการเรียนการสอน (Method)</a:t>
              </a:r>
              <a:endParaRPr sz="2000" b="1">
                <a:solidFill>
                  <a:schemeClr val="lt1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331394" y="1345332"/>
              <a:ext cx="2951896" cy="4001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-TH" sz="2000" b="1" dirty="0">
                  <a:solidFill>
                    <a:schemeClr val="lt1"/>
                  </a:solidFill>
                  <a:latin typeface="TH Sarabun New" panose="020B0500040200020003" pitchFamily="34" charset="-34"/>
                  <a:ea typeface="Sarabun"/>
                  <a:cs typeface="TH Sarabun New" panose="020B0500040200020003" pitchFamily="34" charset="-34"/>
                  <a:sym typeface="Sarabun"/>
                </a:rPr>
                <a:t>หน่วยการเรียนที่ 5: การสร้างสื่อดิจิทัล</a:t>
              </a:r>
              <a:endParaRPr sz="2000" b="1" dirty="0">
                <a:solidFill>
                  <a:schemeClr val="lt1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endParaRPr>
            </a:p>
          </p:txBody>
        </p:sp>
      </p:grpSp>
      <p:sp>
        <p:nvSpPr>
          <p:cNvPr id="174" name="Google Shape;174;p22" descr="รูปคอมพิวเตอร์การ์ตูน น่ารักๆ ระบายสีภาพสวยๆ ลายเส้นเก๋ๆ – วาดรูปด ..."/>
          <p:cNvSpPr/>
          <p:nvPr/>
        </p:nvSpPr>
        <p:spPr>
          <a:xfrm>
            <a:off x="190500" y="-2127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H Sarabun New" panose="020B0500040200020003" pitchFamily="34" charset="-34"/>
              <a:ea typeface="Calibri"/>
              <a:cs typeface="TH Sarabun New" panose="020B0500040200020003" pitchFamily="34" charset="-34"/>
              <a:sym typeface="Calibri"/>
            </a:endParaRPr>
          </a:p>
        </p:txBody>
      </p:sp>
      <p:sp>
        <p:nvSpPr>
          <p:cNvPr id="175" name="Google Shape;175;p22" descr="รูปคอมพิวเตอร์การ์ตูน น่ารักๆ ระบายสีภาพสวยๆ ลายเส้นเก๋ๆ – วาดรูปด ..."/>
          <p:cNvSpPr/>
          <p:nvPr/>
        </p:nvSpPr>
        <p:spPr>
          <a:xfrm>
            <a:off x="342900" y="-603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H Sarabun New" panose="020B0500040200020003" pitchFamily="34" charset="-34"/>
              <a:ea typeface="Calibri"/>
              <a:cs typeface="TH Sarabun New" panose="020B0500040200020003" pitchFamily="34" charset="-34"/>
              <a:sym typeface="Calibri"/>
            </a:endParaRPr>
          </a:p>
        </p:txBody>
      </p:sp>
      <p:sp>
        <p:nvSpPr>
          <p:cNvPr id="176" name="Google Shape;176;p22" descr="รูปคอมพิวเตอร์การ์ตูน น่ารักๆ ระบายสีภาพสวยๆ ลายเส้นเก๋ๆ – วาดรูปด ..."/>
          <p:cNvSpPr/>
          <p:nvPr/>
        </p:nvSpPr>
        <p:spPr>
          <a:xfrm>
            <a:off x="495300" y="9207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H Sarabun New" panose="020B0500040200020003" pitchFamily="34" charset="-34"/>
              <a:ea typeface="Calibri"/>
              <a:cs typeface="TH Sarabun New" panose="020B0500040200020003" pitchFamily="34" charset="-34"/>
              <a:sym typeface="Calibri"/>
            </a:endParaRPr>
          </a:p>
        </p:txBody>
      </p:sp>
      <p:pic>
        <p:nvPicPr>
          <p:cNvPr id="177" name="Google Shape;177;p22" descr="Microsoft Word Icon, Icons Converter, Icons Fitness, Icons Maker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7653" y="3812157"/>
            <a:ext cx="936104" cy="936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>
            <a:off x="316094" y="1278672"/>
            <a:ext cx="8576386" cy="3665035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⮚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การจัดการ</a:t>
            </a:r>
            <a:r>
              <a:rPr lang="th-TH" sz="1800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เวิร์ก</a:t>
            </a: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บุ</a:t>
            </a:r>
            <a:r>
              <a:rPr lang="th-TH" sz="1800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๊ก</a:t>
            </a:r>
            <a:endParaRPr sz="18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การสร้างไฟล์ใหม่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การจัดการกับเซลล์ แถว และคอลัมน์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⮚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การใช้สูตร และ</a:t>
            </a:r>
            <a:r>
              <a:rPr lang="th-TH" sz="1800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ฟั</a:t>
            </a: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งก</a:t>
            </a:r>
            <a:r>
              <a:rPr lang="th-TH" sz="1800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์ชั่น</a:t>
            </a: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เพื่อการคำนวณ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การคำนวณในแผ่นงาน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800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ฟั</a:t>
            </a: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งก</a:t>
            </a:r>
            <a:r>
              <a:rPr lang="th-TH" sz="1800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์ชั่น</a:t>
            </a: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ในการคำนวณ.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⮚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การแทรกวัตถุอื่น และองค์ประกอบอื่น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การแทรกรูปภาพจากไฟล์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การแทรกแผนภูมิ (</a:t>
            </a:r>
            <a:r>
              <a:rPr lang="th-TH" sz="1800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Chart</a:t>
            </a: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).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⮚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การกรองข้อมูล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⮚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การเรียงลำดับ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lang="th-TH" sz="18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lang="th-TH" sz="18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lang="th-TH" sz="18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8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⮚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การจัดการข้อมูลในตาราง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การพิมพ์ข้อมูลในแผ่นงาน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การแก้ไขข้อมูลบางส่วนในเซลล์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การคัดลอก และวางข้อความ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การจัดรูปแบบเซลล์ และข้อมูล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การจัดตำแหน่งข้อมูลในเข</a:t>
            </a:r>
            <a:r>
              <a:rPr lang="th-TH" sz="1800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ลล์</a:t>
            </a:r>
            <a:endParaRPr sz="18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การผสานและจัดกึ่งกลาง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การยกเลิกการผสานเซลล์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การกำหนดรูปแบบการแสดงตัวเลข วันที่ หรือรูปแบบต่าง ๆ บนแถบริบบอน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Char char="▪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การจัดรูปแบบเซลล์ด้วยคำสั่งสไตล์เซลล์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การจัดรูปแบบเป็นตาราง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การจัดรูปแบบตามเงื่อนไข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8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8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183" name="Google Shape;183;p23"/>
          <p:cNvGrpSpPr/>
          <p:nvPr/>
        </p:nvGrpSpPr>
        <p:grpSpPr>
          <a:xfrm>
            <a:off x="3060048" y="396875"/>
            <a:ext cx="3023904" cy="446369"/>
            <a:chOff x="331394" y="1345332"/>
            <a:chExt cx="3023904" cy="446369"/>
          </a:xfrm>
        </p:grpSpPr>
        <p:sp>
          <p:nvSpPr>
            <p:cNvPr id="184" name="Google Shape;184;p23"/>
            <p:cNvSpPr/>
            <p:nvPr/>
          </p:nvSpPr>
          <p:spPr>
            <a:xfrm>
              <a:off x="350932" y="1391591"/>
              <a:ext cx="3004366" cy="40011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-TH" sz="2000" b="1">
                  <a:solidFill>
                    <a:schemeClr val="lt1"/>
                  </a:solidFill>
                  <a:latin typeface="TH Sarabun New" panose="020B0500040200020003" pitchFamily="34" charset="-34"/>
                  <a:ea typeface="Sarabun"/>
                  <a:cs typeface="TH Sarabun New" panose="020B0500040200020003" pitchFamily="34" charset="-34"/>
                  <a:sym typeface="Sarabun"/>
                </a:rPr>
                <a:t>วิธีจัดการเรียนการสอน (Method)</a:t>
              </a:r>
              <a:endParaRPr sz="2000" b="1">
                <a:solidFill>
                  <a:schemeClr val="lt1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endParaRPr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331394" y="1345332"/>
              <a:ext cx="2951896" cy="4001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-TH" sz="2000" b="1" dirty="0">
                  <a:solidFill>
                    <a:schemeClr val="lt1"/>
                  </a:solidFill>
                  <a:latin typeface="TH Sarabun New" panose="020B0500040200020003" pitchFamily="34" charset="-34"/>
                  <a:ea typeface="Sarabun"/>
                  <a:cs typeface="TH Sarabun New" panose="020B0500040200020003" pitchFamily="34" charset="-34"/>
                  <a:sym typeface="Sarabun"/>
                </a:rPr>
                <a:t>หน่วยการเรียนที่ 5: การสร้างสื่อดิจิทัล</a:t>
              </a:r>
              <a:endParaRPr sz="2000" b="1" dirty="0">
                <a:solidFill>
                  <a:schemeClr val="lt1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endParaRPr>
            </a:p>
          </p:txBody>
        </p:sp>
      </p:grpSp>
      <p:sp>
        <p:nvSpPr>
          <p:cNvPr id="186" name="Google Shape;186;p23" descr="รูปคอมพิวเตอร์การ์ตูน น่ารักๆ ระบายสีภาพสวยๆ ลายเส้นเก๋ๆ – วาดรูปด ..."/>
          <p:cNvSpPr/>
          <p:nvPr/>
        </p:nvSpPr>
        <p:spPr>
          <a:xfrm>
            <a:off x="190500" y="-2127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H Sarabun New" panose="020B0500040200020003" pitchFamily="34" charset="-34"/>
              <a:ea typeface="Calibri"/>
              <a:cs typeface="TH Sarabun New" panose="020B0500040200020003" pitchFamily="34" charset="-34"/>
              <a:sym typeface="Calibri"/>
            </a:endParaRPr>
          </a:p>
        </p:txBody>
      </p:sp>
      <p:sp>
        <p:nvSpPr>
          <p:cNvPr id="187" name="Google Shape;187;p23" descr="รูปคอมพิวเตอร์การ์ตูน น่ารักๆ ระบายสีภาพสวยๆ ลายเส้นเก๋ๆ – วาดรูปด ..."/>
          <p:cNvSpPr/>
          <p:nvPr/>
        </p:nvSpPr>
        <p:spPr>
          <a:xfrm>
            <a:off x="342900" y="-603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H Sarabun New" panose="020B0500040200020003" pitchFamily="34" charset="-34"/>
              <a:ea typeface="Calibri"/>
              <a:cs typeface="TH Sarabun New" panose="020B0500040200020003" pitchFamily="34" charset="-34"/>
              <a:sym typeface="Calibri"/>
            </a:endParaRPr>
          </a:p>
        </p:txBody>
      </p:sp>
      <p:sp>
        <p:nvSpPr>
          <p:cNvPr id="188" name="Google Shape;188;p23" descr="รูปคอมพิวเตอร์การ์ตูน น่ารักๆ ระบายสีภาพสวยๆ ลายเส้นเก๋ๆ – วาดรูปด ..."/>
          <p:cNvSpPr/>
          <p:nvPr/>
        </p:nvSpPr>
        <p:spPr>
          <a:xfrm>
            <a:off x="495300" y="9207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H Sarabun New" panose="020B0500040200020003" pitchFamily="34" charset="-34"/>
              <a:ea typeface="Calibri"/>
              <a:cs typeface="TH Sarabun New" panose="020B0500040200020003" pitchFamily="34" charset="-34"/>
              <a:sym typeface="Calibri"/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6558" y="3497126"/>
            <a:ext cx="1067729" cy="1067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>
            <a:spLocks noGrp="1"/>
          </p:cNvSpPr>
          <p:nvPr>
            <p:ph type="body" idx="1"/>
          </p:nvPr>
        </p:nvSpPr>
        <p:spPr>
          <a:xfrm>
            <a:off x="316094" y="1375317"/>
            <a:ext cx="8576386" cy="3498407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⮚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การใช้แอพพลิเคชั่น PowerPoint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ส่วนประกอบของแอพพลิเคชั่น PowerPoint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⮚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เรียนรู้วิธีการสร้าง และจัดการงานนำเสนอ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การสร้างงานนำเสนอเปล่า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การเปลี่ยนมุมมองแบบต่าง ๆ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⮚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การทำงานกับข้อความบนสไลด์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เครื่องหมายนำหัวข้อ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⮚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การทำงานกับสไลด์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การแทรกรูปภาพ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การแทรกวีดีโอ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การแทรกเสียง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⮚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การกำหนดการเคลื่อนไหวให้วัตถุ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⮚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การกำหนดการเคลื่อนไหวให้กับสไลด์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การตั้งค่าเสียง และเวลาในการเปลี่ยนสไลด์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การนำเสนอสไลด์แบบกำหนดเอง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⮚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ตั้งค่าการนำเสนอ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⮚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การทำงานขณะนำเสนอสไลด์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⮚"/>
            </a:pPr>
            <a:r>
              <a:rPr lang="th-TH" sz="18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การพิมพ์งานเอกสารประกอบคำบรรยายของงานนำเสนอ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8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8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195" name="Google Shape;195;p24"/>
          <p:cNvGrpSpPr/>
          <p:nvPr/>
        </p:nvGrpSpPr>
        <p:grpSpPr>
          <a:xfrm>
            <a:off x="2519988" y="396875"/>
            <a:ext cx="3023904" cy="446369"/>
            <a:chOff x="331394" y="1345332"/>
            <a:chExt cx="3023904" cy="446369"/>
          </a:xfrm>
        </p:grpSpPr>
        <p:sp>
          <p:nvSpPr>
            <p:cNvPr id="196" name="Google Shape;196;p24"/>
            <p:cNvSpPr/>
            <p:nvPr/>
          </p:nvSpPr>
          <p:spPr>
            <a:xfrm>
              <a:off x="350932" y="1391591"/>
              <a:ext cx="3004366" cy="40011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-TH" sz="2000" b="1">
                  <a:solidFill>
                    <a:schemeClr val="lt1"/>
                  </a:solidFill>
                  <a:latin typeface="TH Sarabun New" panose="020B0500040200020003" pitchFamily="34" charset="-34"/>
                  <a:ea typeface="Sarabun"/>
                  <a:cs typeface="TH Sarabun New" panose="020B0500040200020003" pitchFamily="34" charset="-34"/>
                  <a:sym typeface="Sarabun"/>
                </a:rPr>
                <a:t>วิธีจัดการเรียนการสอน (Method)</a:t>
              </a:r>
              <a:endParaRPr sz="2000" b="1">
                <a:solidFill>
                  <a:schemeClr val="lt1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331394" y="1345332"/>
              <a:ext cx="2951896" cy="4001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-TH" sz="2000" b="1" dirty="0">
                  <a:solidFill>
                    <a:schemeClr val="lt1"/>
                  </a:solidFill>
                  <a:latin typeface="TH Sarabun New" panose="020B0500040200020003" pitchFamily="34" charset="-34"/>
                  <a:ea typeface="Sarabun"/>
                  <a:cs typeface="TH Sarabun New" panose="020B0500040200020003" pitchFamily="34" charset="-34"/>
                  <a:sym typeface="Sarabun"/>
                </a:rPr>
                <a:t>หน่วยการเรียนที่ 5: การสร้างสื่อดิจิทัล</a:t>
              </a:r>
              <a:endParaRPr sz="2000" b="1" dirty="0">
                <a:solidFill>
                  <a:schemeClr val="lt1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endParaRPr>
            </a:p>
          </p:txBody>
        </p:sp>
      </p:grpSp>
      <p:sp>
        <p:nvSpPr>
          <p:cNvPr id="198" name="Google Shape;198;p24" descr="รูปคอมพิวเตอร์การ์ตูน น่ารักๆ ระบายสีภาพสวยๆ ลายเส้นเก๋ๆ – วาดรูปด ..."/>
          <p:cNvSpPr/>
          <p:nvPr/>
        </p:nvSpPr>
        <p:spPr>
          <a:xfrm>
            <a:off x="190500" y="-2127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H Sarabun New" panose="020B0500040200020003" pitchFamily="34" charset="-34"/>
              <a:ea typeface="Calibri"/>
              <a:cs typeface="TH Sarabun New" panose="020B0500040200020003" pitchFamily="34" charset="-34"/>
              <a:sym typeface="Calibri"/>
            </a:endParaRPr>
          </a:p>
        </p:txBody>
      </p:sp>
      <p:sp>
        <p:nvSpPr>
          <p:cNvPr id="199" name="Google Shape;199;p24" descr="รูปคอมพิวเตอร์การ์ตูน น่ารักๆ ระบายสีภาพสวยๆ ลายเส้นเก๋ๆ – วาดรูปด ..."/>
          <p:cNvSpPr/>
          <p:nvPr/>
        </p:nvSpPr>
        <p:spPr>
          <a:xfrm>
            <a:off x="342900" y="-603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H Sarabun New" panose="020B0500040200020003" pitchFamily="34" charset="-34"/>
              <a:ea typeface="Calibri"/>
              <a:cs typeface="TH Sarabun New" panose="020B0500040200020003" pitchFamily="34" charset="-34"/>
              <a:sym typeface="Calibri"/>
            </a:endParaRPr>
          </a:p>
        </p:txBody>
      </p:sp>
      <p:sp>
        <p:nvSpPr>
          <p:cNvPr id="200" name="Google Shape;200;p24" descr="รูปคอมพิวเตอร์การ์ตูน น่ารักๆ ระบายสีภาพสวยๆ ลายเส้นเก๋ๆ – วาดรูปด ..."/>
          <p:cNvSpPr/>
          <p:nvPr/>
        </p:nvSpPr>
        <p:spPr>
          <a:xfrm>
            <a:off x="495300" y="9207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H Sarabun New" panose="020B0500040200020003" pitchFamily="34" charset="-34"/>
              <a:ea typeface="Calibri"/>
              <a:cs typeface="TH Sarabun New" panose="020B0500040200020003" pitchFamily="34" charset="-34"/>
              <a:sym typeface="Calibri"/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1880" y="3636619"/>
            <a:ext cx="1080120" cy="108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>
            <a:spLocks noGrp="1"/>
          </p:cNvSpPr>
          <p:nvPr>
            <p:ph type="body" idx="1"/>
          </p:nvPr>
        </p:nvSpPr>
        <p:spPr>
          <a:xfrm>
            <a:off x="316094" y="1872856"/>
            <a:ext cx="4104456" cy="2988332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▪"/>
            </a:pPr>
            <a:r>
              <a:rPr lang="th-TH" sz="200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การบรรยาย</a:t>
            </a:r>
            <a:endParaRPr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37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▪"/>
            </a:pPr>
            <a:r>
              <a:rPr lang="th-TH" sz="200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การอภิปราย</a:t>
            </a:r>
            <a:endParaRPr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37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▪"/>
            </a:pPr>
            <a:r>
              <a:rPr lang="th-TH" sz="200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การใช้กรณีศึกษา (Case)</a:t>
            </a:r>
            <a:endParaRPr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37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▪"/>
            </a:pPr>
            <a:r>
              <a:rPr lang="th-TH" sz="200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การสอนแบบโปรแกรม (Programmed Instruction)/การเรียนด้วยบทเรียนคอมพิวเตอร์ช่วยสอน/             การเรียนแบบผสมผสาน/การเรียนแบบออนไลน์</a:t>
            </a:r>
            <a:endParaRPr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37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▪"/>
            </a:pPr>
            <a:r>
              <a:rPr lang="th-TH" sz="200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การฝึกปฏิบัติ (Practice)</a:t>
            </a:r>
            <a:endParaRPr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37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▪"/>
            </a:pPr>
            <a:r>
              <a:rPr lang="th-TH" sz="200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การศึกษาค้นคว้าโดยอิสระ (Independent study)</a:t>
            </a:r>
            <a:endParaRPr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37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Noto Sans Symbols"/>
              <a:buChar char="▪"/>
            </a:pPr>
            <a:r>
              <a:rPr lang="th-TH" sz="200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การจัดกิจกรรม</a:t>
            </a:r>
            <a:endParaRPr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225425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200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4644008" y="1871690"/>
            <a:ext cx="4104456" cy="2988332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th-TH" sz="2000" b="1">
                <a:solidFill>
                  <a:srgbClr val="00206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เอกสารการสอน</a:t>
            </a:r>
            <a:endParaRPr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th-TH" sz="2000" b="1">
                <a:solidFill>
                  <a:srgbClr val="00206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Power Point Media</a:t>
            </a:r>
            <a:endParaRPr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th-TH" sz="2000" b="1">
                <a:solidFill>
                  <a:srgbClr val="00206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สื่ออิเล็กทรอนิกส์/เว็บไซต์</a:t>
            </a:r>
            <a:endParaRPr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th-TH" sz="2000" b="1">
                <a:solidFill>
                  <a:srgbClr val="00206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ระบบสอบออนไลน์</a:t>
            </a:r>
            <a:endParaRPr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th-TH" sz="2000" b="1">
                <a:solidFill>
                  <a:srgbClr val="00206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      www.dlean.rmutt.ac.th</a:t>
            </a:r>
            <a:endParaRPr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1">
              <a:solidFill>
                <a:srgbClr val="002060"/>
              </a:solidFill>
              <a:latin typeface="TH Sarabun New" panose="020B0500040200020003" pitchFamily="34" charset="-34"/>
              <a:ea typeface="Sarabun"/>
              <a:cs typeface="TH Sarabun New" panose="020B0500040200020003" pitchFamily="34" charset="-34"/>
              <a:sym typeface="Sarabun"/>
            </a:endParaRPr>
          </a:p>
        </p:txBody>
      </p:sp>
      <p:grpSp>
        <p:nvGrpSpPr>
          <p:cNvPr id="208" name="Google Shape;208;p25"/>
          <p:cNvGrpSpPr/>
          <p:nvPr/>
        </p:nvGrpSpPr>
        <p:grpSpPr>
          <a:xfrm>
            <a:off x="310992" y="1354968"/>
            <a:ext cx="2648346" cy="436733"/>
            <a:chOff x="310992" y="1354968"/>
            <a:chExt cx="2648346" cy="436733"/>
          </a:xfrm>
        </p:grpSpPr>
        <p:sp>
          <p:nvSpPr>
            <p:cNvPr id="209" name="Google Shape;209;p25"/>
            <p:cNvSpPr/>
            <p:nvPr/>
          </p:nvSpPr>
          <p:spPr>
            <a:xfrm>
              <a:off x="350932" y="1391591"/>
              <a:ext cx="2608406" cy="40011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-TH" sz="2000" b="1">
                  <a:solidFill>
                    <a:schemeClr val="lt1"/>
                  </a:solidFill>
                  <a:latin typeface="TH Sarabun New" panose="020B0500040200020003" pitchFamily="34" charset="-34"/>
                  <a:ea typeface="Sarabun"/>
                  <a:cs typeface="TH Sarabun New" panose="020B0500040200020003" pitchFamily="34" charset="-34"/>
                  <a:sym typeface="Sarabun"/>
                </a:rPr>
                <a:t>วิธีจัดการเรียนการสอน (Method)</a:t>
              </a:r>
              <a:endParaRPr sz="2000" b="1">
                <a:solidFill>
                  <a:schemeClr val="lt1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310992" y="1354968"/>
              <a:ext cx="2608406" cy="40011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-TH" sz="2000" b="1">
                  <a:solidFill>
                    <a:schemeClr val="lt1"/>
                  </a:solidFill>
                  <a:latin typeface="TH Sarabun New" panose="020B0500040200020003" pitchFamily="34" charset="-34"/>
                  <a:ea typeface="Sarabun"/>
                  <a:cs typeface="TH Sarabun New" panose="020B0500040200020003" pitchFamily="34" charset="-34"/>
                  <a:sym typeface="Sarabun"/>
                </a:rPr>
                <a:t>วิธีจัดการเรียนการสอน (Method)</a:t>
              </a:r>
              <a:endParaRPr sz="2000" b="1">
                <a:solidFill>
                  <a:schemeClr val="lt1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endParaRPr>
            </a:p>
          </p:txBody>
        </p:sp>
      </p:grpSp>
      <p:grpSp>
        <p:nvGrpSpPr>
          <p:cNvPr id="211" name="Google Shape;211;p25"/>
          <p:cNvGrpSpPr/>
          <p:nvPr/>
        </p:nvGrpSpPr>
        <p:grpSpPr>
          <a:xfrm>
            <a:off x="4644008" y="1354968"/>
            <a:ext cx="2648346" cy="436733"/>
            <a:chOff x="310992" y="1354968"/>
            <a:chExt cx="2648346" cy="436733"/>
          </a:xfrm>
        </p:grpSpPr>
        <p:sp>
          <p:nvSpPr>
            <p:cNvPr id="212" name="Google Shape;212;p25"/>
            <p:cNvSpPr/>
            <p:nvPr/>
          </p:nvSpPr>
          <p:spPr>
            <a:xfrm>
              <a:off x="350932" y="1391591"/>
              <a:ext cx="2608406" cy="40011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-TH" sz="2000" b="1">
                  <a:solidFill>
                    <a:schemeClr val="lt1"/>
                  </a:solidFill>
                  <a:latin typeface="TH Sarabun New" panose="020B0500040200020003" pitchFamily="34" charset="-34"/>
                  <a:ea typeface="Sarabun"/>
                  <a:cs typeface="TH Sarabun New" panose="020B0500040200020003" pitchFamily="34" charset="-34"/>
                  <a:sym typeface="Sarabun"/>
                </a:rPr>
                <a:t>วิธีจัดการเรียนการสอน (Method)</a:t>
              </a:r>
              <a:endParaRPr sz="2000" b="1">
                <a:solidFill>
                  <a:schemeClr val="lt1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endParaRPr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310992" y="1354968"/>
              <a:ext cx="2592288" cy="40011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-TH" sz="2000" b="1">
                  <a:solidFill>
                    <a:schemeClr val="lt1"/>
                  </a:solidFill>
                  <a:latin typeface="TH Sarabun New" panose="020B0500040200020003" pitchFamily="34" charset="-34"/>
                  <a:ea typeface="Sarabun"/>
                  <a:cs typeface="TH Sarabun New" panose="020B0500040200020003" pitchFamily="34" charset="-34"/>
                  <a:sym typeface="Sarabun"/>
                </a:rPr>
                <a:t>สื่อการสอน (Media)</a:t>
              </a:r>
              <a:endParaRPr sz="2000" b="1">
                <a:solidFill>
                  <a:schemeClr val="lt1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43528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Sarabun"/>
              <a:buNone/>
            </a:pPr>
            <a:r>
              <a:rPr lang="th-TH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การวัดผลการเรียน (Evaluation)</a:t>
            </a:r>
            <a:endParaRPr sz="3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19" name="Google Shape;219;p26"/>
          <p:cNvSpPr txBox="1">
            <a:spLocks noGrp="1"/>
          </p:cNvSpPr>
          <p:nvPr>
            <p:ph type="body" idx="1"/>
          </p:nvPr>
        </p:nvSpPr>
        <p:spPr>
          <a:xfrm>
            <a:off x="295137" y="1776834"/>
            <a:ext cx="5565304" cy="202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th-TH" sz="2400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(1) คะแนนสอบภาคทฤษฎี		80	คะแนน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th-TH" sz="2400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(2) งานในชั้นเรียน			15	คะแนน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th-TH" sz="2400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(3) จิตพิสัย			</a:t>
            </a:r>
            <a:r>
              <a:rPr lang="th-TH" sz="2400" dirty="0">
                <a:solidFill>
                  <a:schemeClr val="l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r>
              <a:rPr lang="th-TH" sz="2400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	คะแนน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5879048" y="1782946"/>
            <a:ext cx="3024336" cy="1152128"/>
          </a:xfrm>
          <a:prstGeom prst="rect">
            <a:avLst/>
          </a:prstGeom>
          <a:solidFill>
            <a:srgbClr val="F2DADA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</a:pPr>
            <a:r>
              <a:rPr lang="th-TH" sz="2000" b="1">
                <a:solidFill>
                  <a:srgbClr val="C0000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สอบย่อย 20 คะแนน</a:t>
            </a:r>
            <a:endParaRPr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</a:pPr>
            <a:r>
              <a:rPr lang="th-TH" sz="2000" b="1">
                <a:solidFill>
                  <a:srgbClr val="C0000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สอบกลางภาค 30 คะแนน</a:t>
            </a:r>
            <a:endParaRPr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</a:pPr>
            <a:r>
              <a:rPr lang="th-TH" sz="2000" b="1">
                <a:solidFill>
                  <a:srgbClr val="C0000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สอบปลายภาค 30 คะแนน </a:t>
            </a:r>
            <a:endParaRPr sz="2000" b="1">
              <a:solidFill>
                <a:srgbClr val="C00000"/>
              </a:solidFill>
              <a:latin typeface="TH Sarabun New" panose="020B0500040200020003" pitchFamily="34" charset="-34"/>
              <a:ea typeface="Sarabun"/>
              <a:cs typeface="TH Sarabun New" panose="020B0500040200020003" pitchFamily="34" charset="-34"/>
              <a:sym typeface="Sarabun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353264" y="1383117"/>
            <a:ext cx="1770035" cy="461665"/>
          </a:xfrm>
          <a:prstGeom prst="rect">
            <a:avLst/>
          </a:prstGeom>
          <a:solidFill>
            <a:srgbClr val="F2DAD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400" b="1">
                <a:solidFill>
                  <a:srgbClr val="FF000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สัดส่วนของคะแนน</a:t>
            </a:r>
            <a:endParaRPr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347498" y="3373750"/>
            <a:ext cx="8555886" cy="707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 b="1">
                <a:solidFill>
                  <a:schemeClr val="lt1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ข้อควรระวัง: นักศึกษาที่เข้าเรียนน้อยกว่าร้อยละ 80 ของเวลาเรียน </a:t>
            </a:r>
            <a:r>
              <a:rPr lang="th-TH" sz="2000" b="1">
                <a:solidFill>
                  <a:schemeClr val="lt1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F เข้าเรียนไม่ครบ</a:t>
            </a:r>
            <a:endParaRPr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 b="1">
                <a:solidFill>
                  <a:schemeClr val="lt1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เนื่องด้วยเป็นการเรียนการสอนออนไลน์จึงจำเป็นต้อง</a:t>
            </a:r>
            <a:r>
              <a:rPr lang="th-TH" sz="2000" b="1" u="sng">
                <a:solidFill>
                  <a:schemeClr val="lt1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รักษาวินัยและความรับผิดชอบของตนเอง</a:t>
            </a:r>
            <a:endParaRPr sz="1800" b="1" u="sng">
              <a:solidFill>
                <a:schemeClr val="lt1"/>
              </a:solidFill>
              <a:latin typeface="TH Sarabun New" panose="020B0500040200020003" pitchFamily="34" charset="-34"/>
              <a:ea typeface="Sarabun"/>
              <a:cs typeface="TH Sarabun New" panose="020B0500040200020003" pitchFamily="34" charset="-34"/>
              <a:sym typeface="Sarabun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353264" y="4131898"/>
            <a:ext cx="8555886" cy="646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 b="1">
                <a:solidFill>
                  <a:schemeClr val="lt1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ข้อควรระวัง: ถึงแม้ว่าเป็นการจัดสอบแบบออนไลน์ แต่ให้เป็นไปตามระเบียบของมหาวิทยาลัย</a:t>
            </a:r>
            <a:endParaRPr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800" b="1">
                <a:solidFill>
                  <a:schemeClr val="lt1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กรณีพบทุจริตในการสอบไม่ว่ากรณีใดๆ ให้จะพิจารณา F ในรายวิชานี้ หรือ เป็นดุลยพิจารณาของหลักสูตร/คณะ</a:t>
            </a:r>
            <a:endParaRPr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Sarabun"/>
              <a:buNone/>
            </a:pPr>
            <a:endParaRPr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2627784" y="2281436"/>
            <a:ext cx="6336704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 b="1">
                <a:solidFill>
                  <a:srgbClr val="0070C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ช่องทางติดต่อรายวิชา (ภาพรวม) </a:t>
            </a:r>
            <a:endParaRPr sz="2800" b="1">
              <a:solidFill>
                <a:srgbClr val="0070C0"/>
              </a:solidFill>
              <a:latin typeface="TH Sarabun New" panose="020B0500040200020003" pitchFamily="34" charset="-34"/>
              <a:ea typeface="Sarabun"/>
              <a:cs typeface="TH Sarabun New" panose="020B0500040200020003" pitchFamily="34" charset="-34"/>
              <a:sym typeface="Sarabu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 b="1">
                <a:solidFill>
                  <a:srgbClr val="0070C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ประชาสัมพันธ์ และแจ้งข่าวสารสำคัญของรายวิชา</a:t>
            </a:r>
            <a:endParaRPr sz="2800" b="1">
              <a:solidFill>
                <a:srgbClr val="0070C0"/>
              </a:solidFill>
              <a:latin typeface="TH Sarabun New" panose="020B0500040200020003" pitchFamily="34" charset="-34"/>
              <a:ea typeface="Sarabun"/>
              <a:cs typeface="TH Sarabun New" panose="020B0500040200020003" pitchFamily="34" charset="-34"/>
              <a:sym typeface="Sarabu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 b="1">
                <a:solidFill>
                  <a:srgbClr val="0070C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LineSquare: ComSkill-1-64-Student</a:t>
            </a:r>
            <a:endParaRPr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 b="1">
                <a:solidFill>
                  <a:srgbClr val="0070C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รหัสผ่าน 2564</a:t>
            </a:r>
            <a:endParaRPr sz="2800" b="1">
              <a:solidFill>
                <a:srgbClr val="0070C0"/>
              </a:solidFill>
              <a:latin typeface="TH Sarabun New" panose="020B0500040200020003" pitchFamily="34" charset="-34"/>
              <a:ea typeface="Sarabun"/>
              <a:cs typeface="TH Sarabun New" panose="020B0500040200020003" pitchFamily="34" charset="-34"/>
              <a:sym typeface="Sarabun"/>
            </a:endParaRPr>
          </a:p>
        </p:txBody>
      </p:sp>
      <p:pic>
        <p:nvPicPr>
          <p:cNvPr id="230" name="Google Shape;230;p27" descr="ไม่มีคำอธิบาย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2193952"/>
            <a:ext cx="1559962" cy="1559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>
          <a:blip r:embed="rId3"/>
          <a:srcRect/>
          <a:stretch/>
        </p:blipFill>
        <p:spPr>
          <a:xfrm>
            <a:off x="315019" y="2209428"/>
            <a:ext cx="1152128" cy="115212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95" name="Google Shape;95;p14"/>
          <p:cNvSpPr/>
          <p:nvPr/>
        </p:nvSpPr>
        <p:spPr>
          <a:xfrm>
            <a:off x="2152185" y="487379"/>
            <a:ext cx="657921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 b="1" i="0" u="none" strike="noStrike" cap="none" dirty="0">
                <a:solidFill>
                  <a:srgbClr val="00206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อ.วีระชัย แย้มวจี #Sec19 #</a:t>
            </a:r>
            <a:r>
              <a:rPr lang="en-US" sz="2800" b="1" dirty="0">
                <a:solidFill>
                  <a:srgbClr val="00206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62144INE1</a:t>
            </a:r>
            <a:r>
              <a:rPr lang="th-TH" sz="2800" b="1" dirty="0">
                <a:solidFill>
                  <a:srgbClr val="00206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 </a:t>
            </a:r>
            <a:r>
              <a:rPr lang="th-TH" sz="2800" b="1" i="0" u="none" strike="noStrike" cap="none" dirty="0">
                <a:solidFill>
                  <a:srgbClr val="00206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#Sec33 #</a:t>
            </a:r>
            <a:r>
              <a:rPr lang="en-US" sz="2800" b="1" dirty="0">
                <a:solidFill>
                  <a:srgbClr val="00206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64346ETE1</a:t>
            </a:r>
            <a:endParaRPr sz="2800" b="1" dirty="0">
              <a:solidFill>
                <a:srgbClr val="002060"/>
              </a:solidFill>
              <a:latin typeface="TH Sarabun New" panose="020B0500040200020003" pitchFamily="34" charset="-34"/>
              <a:ea typeface="Sarabun"/>
              <a:cs typeface="TH Sarabun New" panose="020B0500040200020003" pitchFamily="34" charset="-34"/>
              <a:sym typeface="Sarabun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1739590" y="1635513"/>
            <a:ext cx="7404410" cy="3330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800" b="1" dirty="0">
                <a:solidFill>
                  <a:srgbClr val="00206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ช่องทางติดต่อ</a:t>
            </a:r>
            <a:endParaRPr sz="2800" b="1" dirty="0">
              <a:solidFill>
                <a:srgbClr val="002060"/>
              </a:solidFill>
              <a:latin typeface="TH Sarabun New" panose="020B0500040200020003" pitchFamily="34" charset="-34"/>
              <a:ea typeface="Sarabun"/>
              <a:cs typeface="TH Sarabun New" panose="020B0500040200020003" pitchFamily="34" charset="-34"/>
              <a:sym typeface="Sarabu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th-TH" sz="2800" b="1" dirty="0">
                <a:solidFill>
                  <a:srgbClr val="00206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MS TEAM: </a:t>
            </a:r>
            <a:br>
              <a:rPr lang="th-TH" sz="2800" b="1" dirty="0">
                <a:solidFill>
                  <a:srgbClr val="00206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</a:br>
            <a:r>
              <a:rPr lang="th-TH" sz="2800" b="1" dirty="0">
                <a:solidFill>
                  <a:srgbClr val="00206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- </a:t>
            </a:r>
            <a:r>
              <a:rPr lang="th-TH" sz="2800" b="1" dirty="0" err="1">
                <a:solidFill>
                  <a:srgbClr val="00206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Sec</a:t>
            </a:r>
            <a:r>
              <a:rPr lang="th-TH" sz="2800" b="1" dirty="0">
                <a:solidFill>
                  <a:srgbClr val="00206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 19: </a:t>
            </a:r>
            <a:r>
              <a:rPr lang="en-US" sz="2800" b="1" dirty="0">
                <a:solidFill>
                  <a:srgbClr val="00206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09-000-001_1-64_Sec19_62144INE1 </a:t>
            </a:r>
            <a:r>
              <a:rPr lang="th-TH" sz="2800" b="1" dirty="0">
                <a:solidFill>
                  <a:srgbClr val="00206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	</a:t>
            </a:r>
            <a:br>
              <a:rPr lang="th-TH" sz="2800" b="1" dirty="0">
                <a:solidFill>
                  <a:srgbClr val="00206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</a:br>
            <a:r>
              <a:rPr lang="th-TH" sz="2800" b="1" dirty="0">
                <a:solidFill>
                  <a:srgbClr val="00206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- </a:t>
            </a:r>
            <a:r>
              <a:rPr lang="th-TH" sz="2800" b="1" dirty="0" err="1">
                <a:solidFill>
                  <a:srgbClr val="00206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Sec</a:t>
            </a:r>
            <a:r>
              <a:rPr lang="th-TH" sz="2800" b="1" dirty="0">
                <a:solidFill>
                  <a:srgbClr val="00206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 33: </a:t>
            </a:r>
            <a:r>
              <a:rPr lang="en-US" sz="2800" b="1" dirty="0">
                <a:solidFill>
                  <a:srgbClr val="00206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09-000-001_1-64_Sec33_64346ETE1 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th-TH" sz="2800" b="1" dirty="0" err="1">
                <a:solidFill>
                  <a:srgbClr val="00206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Facebook</a:t>
            </a:r>
            <a:r>
              <a:rPr lang="th-TH" sz="2800" b="1" dirty="0">
                <a:solidFill>
                  <a:srgbClr val="00206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: </a:t>
            </a:r>
            <a:r>
              <a:rPr lang="en-US" sz="2800" b="1" dirty="0">
                <a:solidFill>
                  <a:srgbClr val="002060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rPr>
              <a:t>https://www.facebook.com/09000001CompSkills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507288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Sarabun"/>
              <a:buNone/>
            </a:pPr>
            <a:r>
              <a:rPr lang="th-TH" sz="360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ประมวลรายวิชา (Course Syllabus)</a:t>
            </a:r>
            <a:r>
              <a:rPr lang="th-TH" sz="320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457200" y="144501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th-TH" sz="2400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รหัสรายวิชา:	09-000-001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th-TH" sz="2400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ชื่อรายวิชา:	ทักษะการใช้คอมพิวเตอร์และเทคโนโลยีสารสนเทศ</a:t>
            </a:r>
            <a:endParaRPr sz="2400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th-TH" sz="2400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(</a:t>
            </a:r>
            <a:r>
              <a:rPr lang="en-US" sz="2400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Computer and Information Technology Skills</a:t>
            </a:r>
            <a:r>
              <a:rPr lang="th-TH" sz="2400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)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th-TH" sz="2400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จำนวนหน่วยกิต: 	3 (2-2-5) (ทฤษฎี-ปฏิบัติ-ศึกษาด้วยตนเอง)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th-TH" sz="2400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ภาคการศึกษา 1  ปีการศึกษา 2564</a:t>
            </a:r>
            <a:endParaRPr sz="2400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th-TH" sz="2400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ชื่อหลักสูตร (</a:t>
            </a:r>
            <a:r>
              <a:rPr lang="en-US" sz="2400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Curriculum): </a:t>
            </a:r>
            <a:r>
              <a:rPr lang="th-TH" sz="2400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หมวดศึกษาทั่วไป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th-TH" sz="2400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จำนวนชั่วโมง (</a:t>
            </a:r>
            <a:r>
              <a:rPr lang="th-TH" sz="2400" dirty="0" err="1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Hours</a:t>
            </a:r>
            <a:r>
              <a:rPr lang="th-TH" sz="2400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th-TH" sz="2400" dirty="0" err="1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Week</a:t>
            </a:r>
            <a:r>
              <a:rPr lang="th-TH" sz="2400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): 4 ชั่วโมง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4" name="Google Shape;104;p15" descr="Desktop - Free computer ic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384" y="4081636"/>
            <a:ext cx="648072" cy="6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507288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Sarabun"/>
              <a:buNone/>
            </a:pPr>
            <a:r>
              <a:rPr lang="th-TH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เนื้อหารายวิชา (Course Description)</a:t>
            </a:r>
            <a:endParaRPr sz="3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561356"/>
            <a:ext cx="843528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th-TH" sz="200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ความรู้พื้นฐานการใช้คอมพิวเตอร์การใช้โปรแกรมสำนักงาน ได้แก่ โปรแกรมประมวลผลคำ การใช้โปรแกรมตารางคำนวณ การใช้โปรแกรมนำเสนอ การใช้อินเทอร์เน็ตและการสื่อสารสังคมออนไลน์ ได้แก่ เครือข่ายคอมพิวเตอร์ เทคโนโลยีการสื่อสารข้อมูล จดหมายอิเล็กทรอนิกส์แบบภายในและภายนอกองค์กร การท่องเครือข่ายอินเทอร์เน็ต และความรู้ทั่วไปเกี่ยวกับโลกออนไลน์</a:t>
            </a:r>
            <a:endParaRPr sz="200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</a:pPr>
            <a:r>
              <a:rPr lang="th-TH" sz="200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Computing fundamentals, key applications such as Word Processor (Microsoft Word), Spreadsheets (Microsoft Excel), Presentation (Microsoft PowerPoint), Internet and social networks such as computer network, communication technology, internal and external e-mail correspondence, surfing the Internet, and general knowledge about the Internet World</a:t>
            </a:r>
            <a:endParaRPr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579296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Sarabun"/>
              <a:buNone/>
            </a:pPr>
            <a:r>
              <a:rPr lang="th-TH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วัตถุประสงค์รายวิชา (Learning Objective)</a:t>
            </a:r>
            <a:endParaRPr sz="3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457200" y="1489348"/>
            <a:ext cx="8229600" cy="3168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th-TH" sz="200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เพื่อให้ผู้เรียนมี</a:t>
            </a:r>
            <a:r>
              <a:rPr lang="th-TH" sz="200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ความรู้ความเข้าใจ</a:t>
            </a:r>
            <a:r>
              <a:rPr lang="th-TH" sz="200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ความรู้พื้นฐาน</a:t>
            </a:r>
            <a:r>
              <a:rPr lang="th-TH" sz="2000" i="1">
                <a:solidFill>
                  <a:srgbClr val="31859B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การใช้คอมพิวเตอร์ การใช้โปรแกรมสำนักงานการใช้งานอินเตอร์เน็ต รวมถึงการรู้เท่าทันสารสนเทศสื่อออนไลน์</a:t>
            </a:r>
            <a:endParaRPr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th-TH" sz="200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เพื่อให้ผู้เรียน</a:t>
            </a:r>
            <a:r>
              <a:rPr lang="th-TH" sz="200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มีทักษะ</a:t>
            </a:r>
            <a:r>
              <a:rPr lang="th-TH" sz="200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</a:t>
            </a:r>
            <a:r>
              <a:rPr lang="th-TH" sz="2000" i="1">
                <a:solidFill>
                  <a:srgbClr val="31859B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คอมพิวเตอร์การใช้โปรแกรมสำนักงาน การใช้งานอินเตอร์เน็ต และการสื่อสารออนไลน์</a:t>
            </a:r>
            <a:endParaRPr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th-TH" sz="200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เพื่อให้ผู้เรียน</a:t>
            </a:r>
            <a:r>
              <a:rPr lang="th-TH" sz="200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ประยุกต์</a:t>
            </a:r>
            <a:r>
              <a:rPr lang="th-TH" sz="200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ใช้ความรู้พื้นฐาน</a:t>
            </a:r>
            <a:r>
              <a:rPr lang="th-TH" sz="2000" i="1">
                <a:solidFill>
                  <a:srgbClr val="31859B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การใช้งานคอมพิวเตอร์ การใช้งานโปรแกรมสำนักงาน การใช้งานอินเตอร์เน็ตรวมถึงการรู้เท่าทันสารสนเทศสื่อออนไลน์</a:t>
            </a:r>
            <a:r>
              <a:rPr lang="th-TH" sz="200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มาประยุกต์กับการใช้งานในชีวิตประจำวัน</a:t>
            </a:r>
            <a:endParaRPr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th-TH" sz="200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พิ่มศักยภาพผู้เรียนใช้และรู้จักใช้เทคโนโลยีสารสนเทศได้อย่างเหมาะสมมีความสามารถวิเคราะห์เชิงตัวเลขและการจัดการข้อมูล</a:t>
            </a:r>
            <a:endParaRPr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17" name="Google Shape;117;p17" descr="Desktop - Free computer ic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8384" y="4081636"/>
            <a:ext cx="648072" cy="6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316094" y="1345580"/>
            <a:ext cx="8576386" cy="3515608"/>
          </a:xfrm>
          <a:prstGeom prst="rect">
            <a:avLst/>
          </a:prstGeom>
          <a:solidFill>
            <a:srgbClr val="E5B8B7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Noto Sans Symbols"/>
              <a:buChar char="▪"/>
            </a:pPr>
            <a:r>
              <a:rPr lang="th-TH" sz="20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ความหมายของคอมพิวเตอร์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37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Noto Sans Symbols"/>
              <a:buChar char="▪"/>
            </a:pPr>
            <a:r>
              <a:rPr lang="th-TH" sz="20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ชนิดของคอมพิวเตอร์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37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Noto Sans Symbols"/>
              <a:buChar char="▪"/>
            </a:pPr>
            <a:r>
              <a:rPr lang="th-TH" sz="20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องค์ประกอบของคอมพิวเตอร์(ฮาร์ดแวร์/ซอฟต์แวร์/บุคคล/ข้อมูล สารสนเทศ และกระบวนการ)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37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Noto Sans Symbols"/>
              <a:buChar char="▪"/>
            </a:pPr>
            <a:r>
              <a:rPr lang="th-TH" sz="20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การเชื่อมต่ออุปกรณ์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37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Noto Sans Symbols"/>
              <a:buChar char="▪"/>
            </a:pPr>
            <a:r>
              <a:rPr lang="th-TH" sz="20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สุขภาวะดิจิทัล</a:t>
            </a:r>
            <a:endParaRPr sz="2000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37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Noto Sans Symbols"/>
              <a:buChar char="▪"/>
            </a:pPr>
            <a:r>
              <a:rPr lang="th-TH" sz="20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การใช้งานระบบปฏิบัติการ Windows 10 พื้นฐาน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37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Noto Sans Symbols"/>
              <a:buChar char="▪"/>
            </a:pPr>
            <a:r>
              <a:rPr lang="th-TH" sz="20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การถอน/ติดตั้ง และการเปลี่ยนแปลงโปรแกรม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37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Noto Sans Symbols"/>
              <a:buChar char="▪"/>
            </a:pPr>
            <a:r>
              <a:rPr lang="th-TH" sz="20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การจัดการไฟล์และโฟลเดอร์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37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Noto Sans Symbols"/>
              <a:buChar char="▪"/>
            </a:pPr>
            <a:r>
              <a:rPr lang="th-TH" sz="2000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การบีบอัดไฟล์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123" name="Google Shape;123;p18"/>
          <p:cNvGrpSpPr/>
          <p:nvPr/>
        </p:nvGrpSpPr>
        <p:grpSpPr>
          <a:xfrm>
            <a:off x="2797819" y="396875"/>
            <a:ext cx="3612936" cy="436733"/>
            <a:chOff x="310992" y="1354968"/>
            <a:chExt cx="3612936" cy="436733"/>
          </a:xfrm>
        </p:grpSpPr>
        <p:sp>
          <p:nvSpPr>
            <p:cNvPr id="124" name="Google Shape;124;p18"/>
            <p:cNvSpPr/>
            <p:nvPr/>
          </p:nvSpPr>
          <p:spPr>
            <a:xfrm>
              <a:off x="350932" y="1391591"/>
              <a:ext cx="3572996" cy="40011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-TH" sz="2000" b="1">
                  <a:solidFill>
                    <a:schemeClr val="lt1"/>
                  </a:solidFill>
                  <a:latin typeface="TH Sarabun New" panose="020B0500040200020003" pitchFamily="34" charset="-34"/>
                  <a:ea typeface="Sarabun"/>
                  <a:cs typeface="TH Sarabun New" panose="020B0500040200020003" pitchFamily="34" charset="-34"/>
                  <a:sym typeface="Sarabun"/>
                </a:rPr>
                <a:t>วิธีจัดการเรียนการสอน (Method)</a:t>
              </a:r>
              <a:endParaRPr sz="2000" b="1">
                <a:solidFill>
                  <a:schemeClr val="lt1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310992" y="1354968"/>
              <a:ext cx="3565400" cy="4001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-TH" sz="2000" b="1" dirty="0">
                  <a:solidFill>
                    <a:schemeClr val="lt1"/>
                  </a:solidFill>
                  <a:latin typeface="TH Sarabun New" panose="020B0500040200020003" pitchFamily="34" charset="-34"/>
                  <a:ea typeface="Sarabun"/>
                  <a:cs typeface="TH Sarabun New" panose="020B0500040200020003" pitchFamily="34" charset="-34"/>
                  <a:sym typeface="Sarabun"/>
                </a:rPr>
                <a:t>หน่วยการเรียนที่ 1:การทำงานของคอมพิวเตอร์  </a:t>
              </a:r>
              <a:endParaRPr sz="2000" b="1" dirty="0">
                <a:solidFill>
                  <a:schemeClr val="lt1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endParaRPr>
            </a:p>
          </p:txBody>
        </p:sp>
      </p:grpSp>
      <p:sp>
        <p:nvSpPr>
          <p:cNvPr id="126" name="Google Shape;126;p18" descr="รูปคอมพิวเตอร์การ์ตูน น่ารักๆ ระบายสีภาพสวยๆ ลายเส้นเก๋ๆ – วาดรูปด ..."/>
          <p:cNvSpPr/>
          <p:nvPr/>
        </p:nvSpPr>
        <p:spPr>
          <a:xfrm>
            <a:off x="190500" y="-2127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H Sarabun New" panose="020B0500040200020003" pitchFamily="34" charset="-34"/>
              <a:ea typeface="Calibri"/>
              <a:cs typeface="TH Sarabun New" panose="020B0500040200020003" pitchFamily="34" charset="-34"/>
              <a:sym typeface="Calibri"/>
            </a:endParaRPr>
          </a:p>
        </p:txBody>
      </p:sp>
      <p:sp>
        <p:nvSpPr>
          <p:cNvPr id="127" name="Google Shape;127;p18" descr="รูปคอมพิวเตอร์การ์ตูน น่ารักๆ ระบายสีภาพสวยๆ ลายเส้นเก๋ๆ – วาดรูปด ..."/>
          <p:cNvSpPr/>
          <p:nvPr/>
        </p:nvSpPr>
        <p:spPr>
          <a:xfrm>
            <a:off x="342900" y="-603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H Sarabun New" panose="020B0500040200020003" pitchFamily="34" charset="-34"/>
              <a:ea typeface="Calibri"/>
              <a:cs typeface="TH Sarabun New" panose="020B0500040200020003" pitchFamily="34" charset="-34"/>
              <a:sym typeface="Calibri"/>
            </a:endParaRPr>
          </a:p>
        </p:txBody>
      </p:sp>
      <p:sp>
        <p:nvSpPr>
          <p:cNvPr id="128" name="Google Shape;128;p18" descr="รูปคอมพิวเตอร์การ์ตูน น่ารักๆ ระบายสีภาพสวยๆ ลายเส้นเก๋ๆ – วาดรูปด ..."/>
          <p:cNvSpPr/>
          <p:nvPr/>
        </p:nvSpPr>
        <p:spPr>
          <a:xfrm>
            <a:off x="495300" y="9207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H Sarabun New" panose="020B0500040200020003" pitchFamily="34" charset="-34"/>
              <a:ea typeface="Calibri"/>
              <a:cs typeface="TH Sarabun New" panose="020B0500040200020003" pitchFamily="34" charset="-34"/>
              <a:sym typeface="Calibri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974988" y="3505572"/>
            <a:ext cx="1773476" cy="1324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316094" y="1293541"/>
            <a:ext cx="8576386" cy="423003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ความหมายของเครือข่ายคอมพิวเตอร์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ประเภทของเครือข่ายคอมพิวเตอร์ (LAN, WAN, MAN, PAN และเครือข่ายส่วนตัวเสมือน (VPN))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อุปกรณ์เครือข่าย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ความเป็นมาของอินเทอร์เน็ต และบริการออนไลน์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โปรโตคอลการรับส่งข้อมูล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นิยามคำศัพท์ของอินเทอร์เน็ต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การเชื่อมต่ออินเทอร์เน็ต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การใช้งานเว็บบราวเซอร์ (</a:t>
            </a:r>
            <a:r>
              <a:rPr lang="th-TH" sz="1800" dirty="0" err="1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Web</a:t>
            </a:r>
            <a:r>
              <a:rPr lang="th-TH" sz="1800" dirty="0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1800" dirty="0" err="1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Browser</a:t>
            </a:r>
            <a:r>
              <a:rPr lang="th-TH" sz="1800" dirty="0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): Google </a:t>
            </a:r>
            <a:r>
              <a:rPr lang="th-TH" sz="1800" dirty="0" err="1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Chrome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การสืบค้นข้อมูลด้วย </a:t>
            </a:r>
            <a:r>
              <a:rPr lang="th-TH" sz="1800" dirty="0" err="1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Search</a:t>
            </a:r>
            <a:r>
              <a:rPr lang="th-TH" sz="1800" dirty="0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1800" dirty="0" err="1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Engine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คลาว</a:t>
            </a:r>
            <a:r>
              <a:rPr lang="th-TH" sz="1800" dirty="0" err="1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ด์</a:t>
            </a:r>
            <a:r>
              <a:rPr lang="th-TH" sz="1800" dirty="0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th-TH" sz="1800" dirty="0" err="1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Cloud</a:t>
            </a:r>
            <a:r>
              <a:rPr lang="th-TH" sz="1800" dirty="0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และประเภทของคลาว</a:t>
            </a:r>
            <a:r>
              <a:rPr lang="th-TH" sz="1800" dirty="0" err="1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ด์</a:t>
            </a:r>
            <a:r>
              <a:rPr lang="th-TH" sz="1800" dirty="0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th-TH" sz="1800" dirty="0" err="1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SaaS</a:t>
            </a:r>
            <a:r>
              <a:rPr lang="th-TH" sz="1800" dirty="0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sz="1800" dirty="0" err="1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PaaS</a:t>
            </a:r>
            <a:r>
              <a:rPr lang="th-TH" sz="1800" dirty="0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sz="1800" dirty="0" err="1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IaaS</a:t>
            </a:r>
            <a:r>
              <a:rPr lang="th-TH" sz="1800" dirty="0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การสำรองข้อมูล (</a:t>
            </a:r>
            <a:r>
              <a:rPr lang="th-TH" sz="1800" dirty="0" err="1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Back</a:t>
            </a:r>
            <a:r>
              <a:rPr lang="th-TH" sz="1800" dirty="0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1800" dirty="0" err="1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Up</a:t>
            </a:r>
            <a:r>
              <a:rPr lang="th-TH" sz="1800" dirty="0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Data)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การแบ่งปันข้อมูลออนไลน์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วิวัฒนาการของยุคเครือข่ายมือถือ และอุปกรณ์สำคัญในโทรศัพท์เคลื่อนที่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วิธีการสำรองข้อมูลออนไลน์ ด้วย One </a:t>
            </a:r>
            <a:r>
              <a:rPr lang="th-TH" sz="1800" dirty="0" err="1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Drive</a:t>
            </a:r>
            <a:r>
              <a:rPr lang="th-TH" sz="1800" dirty="0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600"/>
              <a:buFont typeface="Noto Sans Symbols"/>
              <a:buChar char="▪"/>
            </a:pPr>
            <a:r>
              <a:rPr lang="th-TH" sz="1800" dirty="0">
                <a:solidFill>
                  <a:srgbClr val="4F612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วิธีการแบ่งปัน และถ่ายโอนข้อมูลออนไลน์</a:t>
            </a:r>
            <a:endParaRPr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135" name="Google Shape;135;p19"/>
          <p:cNvGrpSpPr/>
          <p:nvPr/>
        </p:nvGrpSpPr>
        <p:grpSpPr>
          <a:xfrm>
            <a:off x="2765532" y="396875"/>
            <a:ext cx="3612936" cy="436733"/>
            <a:chOff x="310992" y="1354968"/>
            <a:chExt cx="3612936" cy="436733"/>
          </a:xfrm>
        </p:grpSpPr>
        <p:sp>
          <p:nvSpPr>
            <p:cNvPr id="136" name="Google Shape;136;p19"/>
            <p:cNvSpPr/>
            <p:nvPr/>
          </p:nvSpPr>
          <p:spPr>
            <a:xfrm>
              <a:off x="350932" y="1391591"/>
              <a:ext cx="3572996" cy="40011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-TH" sz="2000" b="1">
                  <a:solidFill>
                    <a:schemeClr val="lt1"/>
                  </a:solidFill>
                  <a:latin typeface="TH Sarabun New" panose="020B0500040200020003" pitchFamily="34" charset="-34"/>
                  <a:ea typeface="Sarabun"/>
                  <a:cs typeface="TH Sarabun New" panose="020B0500040200020003" pitchFamily="34" charset="-34"/>
                  <a:sym typeface="Sarabun"/>
                </a:rPr>
                <a:t>วิธีจัดการเรียนการสอน (Method)</a:t>
              </a:r>
              <a:endParaRPr sz="2000" b="1">
                <a:solidFill>
                  <a:schemeClr val="lt1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endParaRPr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310992" y="1354968"/>
              <a:ext cx="3540928" cy="40011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-TH" sz="2000" b="1" dirty="0">
                  <a:solidFill>
                    <a:schemeClr val="lt1"/>
                  </a:solidFill>
                  <a:latin typeface="TH Sarabun New" panose="020B0500040200020003" pitchFamily="34" charset="-34"/>
                  <a:ea typeface="Sarabun"/>
                  <a:cs typeface="TH Sarabun New" panose="020B0500040200020003" pitchFamily="34" charset="-34"/>
                  <a:sym typeface="Sarabun"/>
                </a:rPr>
                <a:t>หน่วยการเรียนที่ 2: การเข้าถึงสื่อดิจิทัล</a:t>
              </a:r>
              <a:endParaRPr sz="2000" b="1" dirty="0">
                <a:solidFill>
                  <a:schemeClr val="lt1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endParaRPr>
            </a:p>
          </p:txBody>
        </p:sp>
      </p:grpSp>
      <p:sp>
        <p:nvSpPr>
          <p:cNvPr id="138" name="Google Shape;138;p19" descr="รูปคอมพิวเตอร์การ์ตูน น่ารักๆ ระบายสีภาพสวยๆ ลายเส้นเก๋ๆ – วาดรูปด ..."/>
          <p:cNvSpPr/>
          <p:nvPr/>
        </p:nvSpPr>
        <p:spPr>
          <a:xfrm>
            <a:off x="190500" y="-2127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H Sarabun New" panose="020B0500040200020003" pitchFamily="34" charset="-34"/>
              <a:ea typeface="Calibri"/>
              <a:cs typeface="TH Sarabun New" panose="020B0500040200020003" pitchFamily="34" charset="-34"/>
              <a:sym typeface="Calibri"/>
            </a:endParaRPr>
          </a:p>
        </p:txBody>
      </p:sp>
      <p:sp>
        <p:nvSpPr>
          <p:cNvPr id="139" name="Google Shape;139;p19" descr="รูปคอมพิวเตอร์การ์ตูน น่ารักๆ ระบายสีภาพสวยๆ ลายเส้นเก๋ๆ – วาดรูปด ..."/>
          <p:cNvSpPr/>
          <p:nvPr/>
        </p:nvSpPr>
        <p:spPr>
          <a:xfrm>
            <a:off x="342900" y="-603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H Sarabun New" panose="020B0500040200020003" pitchFamily="34" charset="-34"/>
              <a:ea typeface="Calibri"/>
              <a:cs typeface="TH Sarabun New" panose="020B0500040200020003" pitchFamily="34" charset="-34"/>
              <a:sym typeface="Calibri"/>
            </a:endParaRPr>
          </a:p>
        </p:txBody>
      </p:sp>
      <p:sp>
        <p:nvSpPr>
          <p:cNvPr id="140" name="Google Shape;140;p19" descr="รูปคอมพิวเตอร์การ์ตูน น่ารักๆ ระบายสีภาพสวยๆ ลายเส้นเก๋ๆ – วาดรูปด ..."/>
          <p:cNvSpPr/>
          <p:nvPr/>
        </p:nvSpPr>
        <p:spPr>
          <a:xfrm>
            <a:off x="495300" y="9207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H Sarabun New" panose="020B0500040200020003" pitchFamily="34" charset="-34"/>
              <a:ea typeface="Calibri"/>
              <a:cs typeface="TH Sarabun New" panose="020B0500040200020003" pitchFamily="34" charset="-34"/>
              <a:sym typeface="Calibri"/>
            </a:endParaRPr>
          </a:p>
        </p:txBody>
      </p:sp>
      <p:pic>
        <p:nvPicPr>
          <p:cNvPr id="141" name="Google Shape;141;p19" descr="หน่วยการเรียนรู้ที่ 4 : อินเทอร์เน็ต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2372" y="3242543"/>
            <a:ext cx="3441628" cy="1548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316094" y="1278673"/>
            <a:ext cx="8576386" cy="3850888"/>
          </a:xfrm>
          <a:prstGeom prst="rect">
            <a:avLst/>
          </a:prstGeom>
          <a:solidFill>
            <a:srgbClr val="E5DFE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Noto Sans Symbols"/>
              <a:buChar char="▪"/>
            </a:pPr>
            <a:r>
              <a:rPr lang="th-TH" sz="18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การสื่อสารข้อมูลทางคอมพิวเตอร์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Noto Sans Symbols"/>
              <a:buChar char="▪"/>
            </a:pPr>
            <a:r>
              <a:rPr lang="th-TH" sz="18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ความหมาย และประเภทของเครือข่ายสังคมออนไลน์ (</a:t>
            </a:r>
            <a:r>
              <a:rPr lang="th-TH" sz="1800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Social</a:t>
            </a:r>
            <a:r>
              <a:rPr lang="th-TH" sz="18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Network)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Noto Sans Symbols"/>
              <a:buChar char="▪"/>
            </a:pPr>
            <a:r>
              <a:rPr lang="th-TH" sz="18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การประชุมทางไกลออนไลน์ (</a:t>
            </a:r>
            <a:r>
              <a:rPr lang="th-TH" sz="1800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Web</a:t>
            </a:r>
            <a:r>
              <a:rPr lang="th-TH" sz="18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1800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Conference</a:t>
            </a:r>
            <a:r>
              <a:rPr lang="th-TH" sz="18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Noto Sans Symbols"/>
              <a:buChar char="▪"/>
            </a:pPr>
            <a:r>
              <a:rPr lang="th-TH" sz="18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การใช้อีเมลลเพื่อการติดต่อสื่อสาร MS Outlook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Noto Sans Symbols"/>
              <a:buChar char="▪"/>
            </a:pPr>
            <a:r>
              <a:rPr lang="th-TH" sz="18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 Google </a:t>
            </a:r>
            <a:r>
              <a:rPr lang="th-TH" sz="1800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Calendar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Noto Sans Symbols"/>
              <a:buChar char="▪"/>
            </a:pPr>
            <a:r>
              <a:rPr lang="th-TH" sz="18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 Google </a:t>
            </a:r>
            <a:r>
              <a:rPr lang="th-TH" sz="1800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Meet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Noto Sans Symbols"/>
              <a:buChar char="▪"/>
            </a:pPr>
            <a:r>
              <a:rPr lang="th-TH" sz="18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 </a:t>
            </a:r>
            <a:r>
              <a:rPr lang="th-TH" sz="1800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Zoom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Noto Sans Symbols"/>
              <a:buChar char="▪"/>
            </a:pPr>
            <a:r>
              <a:rPr lang="th-TH" sz="18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ความหมายของเทคโนโลยีสตรียมิ่งมีเดีย (</a:t>
            </a:r>
            <a:r>
              <a:rPr lang="th-TH" sz="1800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Streaming</a:t>
            </a:r>
            <a:r>
              <a:rPr lang="th-TH" sz="18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Media)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Noto Sans Symbols"/>
              <a:buChar char="▪"/>
            </a:pPr>
            <a:r>
              <a:rPr lang="th-TH" sz="18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องค์ประกอบของการส่งข้อมูลแบบ </a:t>
            </a:r>
            <a:r>
              <a:rPr lang="th-TH" sz="1800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Streaming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Noto Sans Symbols"/>
              <a:buChar char="▪"/>
            </a:pPr>
            <a:r>
              <a:rPr lang="th-TH" sz="18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ลักษณะและประเภทของ </a:t>
            </a:r>
            <a:r>
              <a:rPr lang="th-TH" sz="1800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Streaming</a:t>
            </a:r>
            <a:r>
              <a:rPr lang="th-TH" sz="18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Media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Noto Sans Symbols"/>
              <a:buChar char="▪"/>
            </a:pPr>
            <a:r>
              <a:rPr lang="th-TH" sz="18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บทเรียนออนไลน์ (E-</a:t>
            </a:r>
            <a:r>
              <a:rPr lang="th-TH" sz="1800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learning</a:t>
            </a:r>
            <a:r>
              <a:rPr lang="th-TH" sz="18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Noto Sans Symbols"/>
              <a:buChar char="▪"/>
            </a:pPr>
            <a:r>
              <a:rPr lang="th-TH" sz="18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 </a:t>
            </a:r>
            <a:r>
              <a:rPr lang="th-TH" sz="1800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Li</a:t>
            </a:r>
            <a:r>
              <a:rPr lang="en-US" sz="1800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nkedin</a:t>
            </a:r>
            <a:endParaRPr sz="1800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Noto Sans Symbols"/>
              <a:buChar char="▪"/>
            </a:pPr>
            <a:r>
              <a:rPr lang="th-TH" sz="18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 </a:t>
            </a:r>
            <a:r>
              <a:rPr lang="th-TH" sz="1800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Twitter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Noto Sans Symbols"/>
              <a:buChar char="▪"/>
            </a:pPr>
            <a:r>
              <a:rPr lang="th-TH" sz="18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 Google </a:t>
            </a:r>
            <a:r>
              <a:rPr lang="th-TH" sz="1800" dirty="0" err="1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Map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147" name="Google Shape;147;p20"/>
          <p:cNvGrpSpPr/>
          <p:nvPr/>
        </p:nvGrpSpPr>
        <p:grpSpPr>
          <a:xfrm>
            <a:off x="2765532" y="396875"/>
            <a:ext cx="3612936" cy="436733"/>
            <a:chOff x="310992" y="1354968"/>
            <a:chExt cx="3612936" cy="436733"/>
          </a:xfrm>
        </p:grpSpPr>
        <p:sp>
          <p:nvSpPr>
            <p:cNvPr id="148" name="Google Shape;148;p20"/>
            <p:cNvSpPr/>
            <p:nvPr/>
          </p:nvSpPr>
          <p:spPr>
            <a:xfrm>
              <a:off x="350932" y="1391591"/>
              <a:ext cx="3572996" cy="40011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-TH" sz="2000" b="1">
                  <a:solidFill>
                    <a:schemeClr val="lt1"/>
                  </a:solidFill>
                  <a:latin typeface="TH Sarabun New" panose="020B0500040200020003" pitchFamily="34" charset="-34"/>
                  <a:ea typeface="Sarabun"/>
                  <a:cs typeface="TH Sarabun New" panose="020B0500040200020003" pitchFamily="34" charset="-34"/>
                  <a:sym typeface="Sarabun"/>
                </a:rPr>
                <a:t>วิธีจัดการเรียนการสอน (Method)</a:t>
              </a:r>
              <a:endParaRPr sz="2000" b="1">
                <a:solidFill>
                  <a:schemeClr val="lt1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310992" y="1354968"/>
              <a:ext cx="3540928" cy="40011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-TH" sz="2000" b="1" dirty="0">
                  <a:solidFill>
                    <a:schemeClr val="lt1"/>
                  </a:solidFill>
                  <a:latin typeface="TH Sarabun New" panose="020B0500040200020003" pitchFamily="34" charset="-34"/>
                  <a:ea typeface="Sarabun"/>
                  <a:cs typeface="TH Sarabun New" panose="020B0500040200020003" pitchFamily="34" charset="-34"/>
                  <a:sym typeface="Sarabun"/>
                </a:rPr>
                <a:t>หน่วยการเรียนที่ 3: การสื่อสารออนไลน์</a:t>
              </a:r>
              <a:endParaRPr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150" name="Google Shape;150;p20" descr="รูปคอมพิวเตอร์การ์ตูน น่ารักๆ ระบายสีภาพสวยๆ ลายเส้นเก๋ๆ – วาดรูปด ..."/>
          <p:cNvSpPr/>
          <p:nvPr/>
        </p:nvSpPr>
        <p:spPr>
          <a:xfrm>
            <a:off x="190500" y="-2127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H Sarabun New" panose="020B0500040200020003" pitchFamily="34" charset="-34"/>
              <a:ea typeface="Calibri"/>
              <a:cs typeface="TH Sarabun New" panose="020B0500040200020003" pitchFamily="34" charset="-34"/>
              <a:sym typeface="Calibri"/>
            </a:endParaRPr>
          </a:p>
        </p:txBody>
      </p:sp>
      <p:sp>
        <p:nvSpPr>
          <p:cNvPr id="151" name="Google Shape;151;p20" descr="รูปคอมพิวเตอร์การ์ตูน น่ารักๆ ระบายสีภาพสวยๆ ลายเส้นเก๋ๆ – วาดรูปด ..."/>
          <p:cNvSpPr/>
          <p:nvPr/>
        </p:nvSpPr>
        <p:spPr>
          <a:xfrm>
            <a:off x="342900" y="-603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H Sarabun New" panose="020B0500040200020003" pitchFamily="34" charset="-34"/>
              <a:ea typeface="Calibri"/>
              <a:cs typeface="TH Sarabun New" panose="020B0500040200020003" pitchFamily="34" charset="-34"/>
              <a:sym typeface="Calibri"/>
            </a:endParaRPr>
          </a:p>
        </p:txBody>
      </p:sp>
      <p:sp>
        <p:nvSpPr>
          <p:cNvPr id="152" name="Google Shape;152;p20" descr="รูปคอมพิวเตอร์การ์ตูน น่ารักๆ ระบายสีภาพสวยๆ ลายเส้นเก๋ๆ – วาดรูปด ..."/>
          <p:cNvSpPr/>
          <p:nvPr/>
        </p:nvSpPr>
        <p:spPr>
          <a:xfrm>
            <a:off x="495300" y="9207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H Sarabun New" panose="020B0500040200020003" pitchFamily="34" charset="-34"/>
              <a:ea typeface="Calibri"/>
              <a:cs typeface="TH Sarabun New" panose="020B0500040200020003" pitchFamily="34" charset="-34"/>
              <a:sym typeface="Calibri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4208" y="2188785"/>
            <a:ext cx="2439168" cy="2555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316094" y="1314243"/>
            <a:ext cx="8576386" cy="3614596"/>
          </a:xfrm>
          <a:prstGeom prst="rect">
            <a:avLst/>
          </a:prstGeom>
          <a:solidFill>
            <a:srgbClr val="FDE9D8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000"/>
              <a:buFont typeface="Noto Sans Symbols"/>
              <a:buChar char="▪"/>
            </a:pPr>
            <a:r>
              <a:rPr lang="th-TH" sz="2000" dirty="0">
                <a:solidFill>
                  <a:srgbClr val="97480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ข้อมูลส่วนบุคคลออนไลน์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000"/>
              <a:buFont typeface="Noto Sans Symbols"/>
              <a:buChar char="▪"/>
            </a:pPr>
            <a:r>
              <a:rPr lang="th-TH" sz="2000" dirty="0">
                <a:solidFill>
                  <a:srgbClr val="97480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การประเมินที่มาของแหล่งที่มาข้อมูลออนไลน์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000"/>
              <a:buFont typeface="Noto Sans Symbols"/>
              <a:buChar char="▪"/>
            </a:pPr>
            <a:r>
              <a:rPr lang="th-TH" sz="2000" dirty="0">
                <a:solidFill>
                  <a:srgbClr val="97480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การเปิดเผยข้อมูลในอินเทอร์เน็ต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000"/>
              <a:buFont typeface="Noto Sans Symbols"/>
              <a:buChar char="▪"/>
            </a:pPr>
            <a:r>
              <a:rPr lang="th-TH" sz="2000" dirty="0">
                <a:solidFill>
                  <a:srgbClr val="97480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ภัยคุกคามและการรักษาความปลอดภัย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000"/>
              <a:buFont typeface="Noto Sans Symbols"/>
              <a:buChar char="▪"/>
            </a:pPr>
            <a:r>
              <a:rPr lang="th-TH" sz="2000" dirty="0">
                <a:solidFill>
                  <a:srgbClr val="97480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ไฟ</a:t>
            </a:r>
            <a:r>
              <a:rPr lang="th-TH" sz="2000" dirty="0" err="1">
                <a:solidFill>
                  <a:srgbClr val="97480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ร์</a:t>
            </a:r>
            <a:r>
              <a:rPr lang="th-TH" sz="2000" dirty="0">
                <a:solidFill>
                  <a:srgbClr val="97480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วอ</a:t>
            </a:r>
            <a:r>
              <a:rPr lang="th-TH" sz="2000" dirty="0" err="1">
                <a:solidFill>
                  <a:srgbClr val="97480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ลส์</a:t>
            </a:r>
            <a:r>
              <a:rPr lang="th-TH" sz="2000" dirty="0">
                <a:solidFill>
                  <a:srgbClr val="97480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th-TH" sz="2000" dirty="0" err="1">
                <a:solidFill>
                  <a:srgbClr val="97480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Firewall</a:t>
            </a:r>
            <a:r>
              <a:rPr lang="th-TH" sz="2000" dirty="0">
                <a:solidFill>
                  <a:srgbClr val="97480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000"/>
              <a:buFont typeface="Noto Sans Symbols"/>
              <a:buChar char="▪"/>
            </a:pPr>
            <a:r>
              <a:rPr lang="th-TH" sz="2000" dirty="0">
                <a:solidFill>
                  <a:srgbClr val="97480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วิธีการใช้งาน </a:t>
            </a:r>
            <a:r>
              <a:rPr lang="th-TH" sz="2000" dirty="0" err="1">
                <a:solidFill>
                  <a:srgbClr val="97480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Firewall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000"/>
              <a:buFont typeface="Noto Sans Symbols"/>
              <a:buChar char="▪"/>
            </a:pPr>
            <a:r>
              <a:rPr lang="th-TH" sz="2000" dirty="0">
                <a:solidFill>
                  <a:srgbClr val="97480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จรรยาบรรณการใช้งานเทคโนโลยีสารสนเทศ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000"/>
              <a:buFont typeface="Noto Sans Symbols"/>
              <a:buChar char="▪"/>
            </a:pPr>
            <a:r>
              <a:rPr lang="th-TH" sz="2000" dirty="0">
                <a:solidFill>
                  <a:srgbClr val="97480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การละเมิดลิขสิทธิ์/ทรัพย์สินทางปัญญา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000"/>
              <a:buFont typeface="Noto Sans Symbols"/>
              <a:buChar char="▪"/>
            </a:pPr>
            <a:r>
              <a:rPr lang="th-TH" sz="2000" dirty="0">
                <a:solidFill>
                  <a:srgbClr val="97480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การละเมิดลิขสิทธิ์ซอฟต์แวร์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000"/>
              <a:buFont typeface="Noto Sans Symbols"/>
              <a:buChar char="▪"/>
            </a:pPr>
            <a:r>
              <a:rPr lang="th-TH" sz="2000" dirty="0">
                <a:solidFill>
                  <a:srgbClr val="97480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ข้อดีของการใช้งานโลกออนไลน์ต่อสังคม</a:t>
            </a:r>
            <a:endParaRPr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Font typeface="Noto Sans Symbols"/>
              <a:buChar char="▪"/>
            </a:pPr>
            <a:r>
              <a:rPr lang="th-TH" sz="1800" dirty="0">
                <a:solidFill>
                  <a:srgbClr val="97480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กรณีศึกษา การรู้เท่าทันสื่อดิจิทัล และความปลอดภัยบนโลกดิจิทัล</a:t>
            </a:r>
            <a:endParaRPr sz="1800" dirty="0">
              <a:solidFill>
                <a:srgbClr val="974806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rgbClr val="974806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dirty="0">
              <a:solidFill>
                <a:srgbClr val="974806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159" name="Google Shape;159;p21"/>
          <p:cNvGrpSpPr/>
          <p:nvPr/>
        </p:nvGrpSpPr>
        <p:grpSpPr>
          <a:xfrm>
            <a:off x="1875633" y="396875"/>
            <a:ext cx="5392734" cy="446369"/>
            <a:chOff x="331394" y="1345332"/>
            <a:chExt cx="5392734" cy="446369"/>
          </a:xfrm>
        </p:grpSpPr>
        <p:sp>
          <p:nvSpPr>
            <p:cNvPr id="160" name="Google Shape;160;p21"/>
            <p:cNvSpPr/>
            <p:nvPr/>
          </p:nvSpPr>
          <p:spPr>
            <a:xfrm>
              <a:off x="350932" y="1391591"/>
              <a:ext cx="5373196" cy="40011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-TH" sz="2000" b="1">
                  <a:solidFill>
                    <a:schemeClr val="lt1"/>
                  </a:solidFill>
                  <a:latin typeface="TH Sarabun New" panose="020B0500040200020003" pitchFamily="34" charset="-34"/>
                  <a:ea typeface="Sarabun"/>
                  <a:cs typeface="TH Sarabun New" panose="020B0500040200020003" pitchFamily="34" charset="-34"/>
                  <a:sym typeface="Sarabun"/>
                </a:rPr>
                <a:t>วิธีจัดการเรียนการสอน (Method)</a:t>
              </a:r>
              <a:endParaRPr sz="2000" b="1">
                <a:solidFill>
                  <a:schemeClr val="lt1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endParaRPr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331394" y="1345332"/>
              <a:ext cx="5330305" cy="40011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-TH" sz="2000" b="1">
                  <a:solidFill>
                    <a:schemeClr val="lt1"/>
                  </a:solidFill>
                  <a:latin typeface="TH Sarabun New" panose="020B0500040200020003" pitchFamily="34" charset="-34"/>
                  <a:ea typeface="Sarabun"/>
                  <a:cs typeface="TH Sarabun New" panose="020B0500040200020003" pitchFamily="34" charset="-34"/>
                  <a:sym typeface="Sarabun"/>
                </a:rPr>
                <a:t>หน่วยการเรียนที่ 4: การรู้เท่าทันสื่อดิจิทัล และความปลอดภัยบนโลกดิจิทัล</a:t>
              </a:r>
              <a:endParaRPr sz="2000" b="1">
                <a:solidFill>
                  <a:schemeClr val="lt1"/>
                </a:solidFill>
                <a:latin typeface="TH Sarabun New" panose="020B0500040200020003" pitchFamily="34" charset="-34"/>
                <a:ea typeface="Sarabun"/>
                <a:cs typeface="TH Sarabun New" panose="020B0500040200020003" pitchFamily="34" charset="-34"/>
                <a:sym typeface="Sarabun"/>
              </a:endParaRPr>
            </a:p>
          </p:txBody>
        </p:sp>
      </p:grpSp>
      <p:sp>
        <p:nvSpPr>
          <p:cNvPr id="162" name="Google Shape;162;p21" descr="รูปคอมพิวเตอร์การ์ตูน น่ารักๆ ระบายสีภาพสวยๆ ลายเส้นเก๋ๆ – วาดรูปด ..."/>
          <p:cNvSpPr/>
          <p:nvPr/>
        </p:nvSpPr>
        <p:spPr>
          <a:xfrm>
            <a:off x="190500" y="-2127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H Sarabun New" panose="020B0500040200020003" pitchFamily="34" charset="-34"/>
              <a:ea typeface="Calibri"/>
              <a:cs typeface="TH Sarabun New" panose="020B0500040200020003" pitchFamily="34" charset="-34"/>
              <a:sym typeface="Calibri"/>
            </a:endParaRPr>
          </a:p>
        </p:txBody>
      </p:sp>
      <p:sp>
        <p:nvSpPr>
          <p:cNvPr id="163" name="Google Shape;163;p21" descr="รูปคอมพิวเตอร์การ์ตูน น่ารักๆ ระบายสีภาพสวยๆ ลายเส้นเก๋ๆ – วาดรูปด ..."/>
          <p:cNvSpPr/>
          <p:nvPr/>
        </p:nvSpPr>
        <p:spPr>
          <a:xfrm>
            <a:off x="342900" y="-603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H Sarabun New" panose="020B0500040200020003" pitchFamily="34" charset="-34"/>
              <a:ea typeface="Calibri"/>
              <a:cs typeface="TH Sarabun New" panose="020B0500040200020003" pitchFamily="34" charset="-34"/>
              <a:sym typeface="Calibri"/>
            </a:endParaRPr>
          </a:p>
        </p:txBody>
      </p:sp>
      <p:sp>
        <p:nvSpPr>
          <p:cNvPr id="164" name="Google Shape;164;p21" descr="รูปคอมพิวเตอร์การ์ตูน น่ารักๆ ระบายสีภาพสวยๆ ลายเส้นเก๋ๆ – วาดรูปด ..."/>
          <p:cNvSpPr/>
          <p:nvPr/>
        </p:nvSpPr>
        <p:spPr>
          <a:xfrm>
            <a:off x="495300" y="9207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H Sarabun New" panose="020B0500040200020003" pitchFamily="34" charset="-34"/>
              <a:ea typeface="Calibri"/>
              <a:cs typeface="TH Sarabun New" panose="020B0500040200020003" pitchFamily="34" charset="-34"/>
              <a:sym typeface="Calibri"/>
            </a:endParaRPr>
          </a:p>
        </p:txBody>
      </p:sp>
      <p:pic>
        <p:nvPicPr>
          <p:cNvPr id="165" name="Google Shape;165;p21" descr="การรักษาความปลอดภัยบนโลกไซเบอร์ (Cybersecurity) | ศูนย์ข้อมูลสื่อ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4168" y="2065412"/>
            <a:ext cx="2609420" cy="3705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1490</Words>
  <Application>Microsoft Office PowerPoint</Application>
  <PresentationFormat>นำเสนอทางหน้าจอ (16:10)</PresentationFormat>
  <Paragraphs>201</Paragraphs>
  <Slides>15</Slides>
  <Notes>15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15</vt:i4>
      </vt:variant>
    </vt:vector>
  </HeadingPairs>
  <TitlesOfParts>
    <vt:vector size="21" baseType="lpstr">
      <vt:lpstr>Calibri</vt:lpstr>
      <vt:lpstr>Arial</vt:lpstr>
      <vt:lpstr>TH Sarabun New</vt:lpstr>
      <vt:lpstr>Noto Sans Symbols</vt:lpstr>
      <vt:lpstr>Sarabun</vt:lpstr>
      <vt:lpstr>Office Theme</vt:lpstr>
      <vt:lpstr>แนะนำรายวิชาและการเตรียมความพร้อมรายวิชา</vt:lpstr>
      <vt:lpstr>งานนำเสนอ PowerPoint</vt:lpstr>
      <vt:lpstr>ประมวลรายวิชา (Course Syllabus) </vt:lpstr>
      <vt:lpstr>เนื้อหารายวิชา (Course Description)</vt:lpstr>
      <vt:lpstr>วัตถุประสงค์รายวิชา (Learning Objective)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การวัดผลการเรียน (Evaluation)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แนะนำรายวิชาและการเตรียมความพร้อมรายวิชา</dc:title>
  <cp:lastModifiedBy>Weerachai Yaemvachi</cp:lastModifiedBy>
  <cp:revision>6</cp:revision>
  <dcterms:modified xsi:type="dcterms:W3CDTF">2021-07-04T13:44:14Z</dcterms:modified>
</cp:coreProperties>
</file>