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715000" cx="9144000"/>
  <p:notesSz cx="6858000" cy="9144000"/>
  <p:embeddedFontLst>
    <p:embeddedFont>
      <p:font typeface="Sarabun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0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Sarabun-bold.fntdata"/><Relationship Id="rId10" Type="http://schemas.openxmlformats.org/officeDocument/2006/relationships/slide" Target="slides/slide5.xml"/><Relationship Id="rId21" Type="http://schemas.openxmlformats.org/officeDocument/2006/relationships/font" Target="fonts/Sarabun-regular.fntdata"/><Relationship Id="rId13" Type="http://schemas.openxmlformats.org/officeDocument/2006/relationships/slide" Target="slides/slide8.xml"/><Relationship Id="rId24" Type="http://schemas.openxmlformats.org/officeDocument/2006/relationships/font" Target="fonts/Sarabun-boldItalic.fntdata"/><Relationship Id="rId12" Type="http://schemas.openxmlformats.org/officeDocument/2006/relationships/slide" Target="slides/slide7.xml"/><Relationship Id="rId23" Type="http://schemas.openxmlformats.org/officeDocument/2006/relationships/font" Target="fonts/Sarabun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1775355"/>
            <a:ext cx="7772400" cy="1225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-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686182" y="-895482"/>
            <a:ext cx="3771636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-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5219964" y="1638300"/>
            <a:ext cx="4876271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028965" y="-342899"/>
            <a:ext cx="4876271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-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Sarabun"/>
              <a:buNone/>
              <a:defRPr sz="4000">
                <a:solidFill>
                  <a:srgbClr val="0070C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-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3672417"/>
            <a:ext cx="7772400" cy="1135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arabun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-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333500"/>
            <a:ext cx="4038600" cy="3771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333500"/>
            <a:ext cx="4038600" cy="3771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-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arabu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-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-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-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arabun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27542"/>
            <a:ext cx="5111750" cy="48775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1" y="1195917"/>
            <a:ext cx="3008313" cy="3909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-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arabun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-T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4.png"/><Relationship Id="rId2" Type="http://schemas.openxmlformats.org/officeDocument/2006/relationships/image" Target="../media/image1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arabun"/>
              <a:buNone/>
              <a:defRPr b="1" i="0" sz="4400" u="none" cap="none" strike="noStrik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1" i="0" sz="3200" u="none" cap="none" strike="noStrik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Sarabun"/>
                <a:ea typeface="Sarabun"/>
                <a:cs typeface="Sarabun"/>
                <a:sym typeface="Sarabu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Sarabun"/>
                <a:ea typeface="Sarabun"/>
                <a:cs typeface="Sarabun"/>
                <a:sym typeface="Sarabu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Sarabun"/>
                <a:ea typeface="Sarabun"/>
                <a:cs typeface="Sarabun"/>
                <a:sym typeface="Sarabun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Sarabun"/>
                <a:ea typeface="Sarabun"/>
                <a:cs typeface="Sarabun"/>
                <a:sym typeface="Sarabun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Sarabun"/>
                <a:ea typeface="Sarabun"/>
                <a:cs typeface="Sarabun"/>
                <a:sym typeface="Sarabun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Sarabun"/>
                <a:ea typeface="Sarabun"/>
                <a:cs typeface="Sarabun"/>
                <a:sym typeface="Sarabun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Sarabun"/>
                <a:ea typeface="Sarabun"/>
                <a:cs typeface="Sarabun"/>
                <a:sym typeface="Sarabun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Sarabun"/>
                <a:ea typeface="Sarabun"/>
                <a:cs typeface="Sarabun"/>
                <a:sym typeface="Sarabun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Sarabun"/>
                <a:ea typeface="Sarabun"/>
                <a:cs typeface="Sarabun"/>
                <a:sym typeface="Sarabun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Sarabun"/>
                <a:ea typeface="Sarabun"/>
                <a:cs typeface="Sarabun"/>
                <a:sym typeface="Sarabun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Sarabun"/>
                <a:ea typeface="Sarabun"/>
                <a:cs typeface="Sarabun"/>
                <a:sym typeface="Sarabu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-TH"/>
              <a:t>‹#›</a:t>
            </a:fld>
            <a:endParaRPr/>
          </a:p>
        </p:txBody>
      </p:sp>
      <p:pic>
        <p:nvPicPr>
          <p:cNvPr descr="มทร.ธัญบุรี พัฒนา 'เครื่องอบแห้ง' พร้อมระบบวัดความชื้น - The ..."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69430" y="594723"/>
            <a:ext cx="1138274" cy="4219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RMUTT - มหาวิทยาลัยเทคโนโลยีราชมงคลธัญบุรี" id="12" name="Google Shape;1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0110" y="96357"/>
            <a:ext cx="513979" cy="94131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/>
          <p:nvPr/>
        </p:nvSpPr>
        <p:spPr>
          <a:xfrm>
            <a:off x="-6927" y="4945732"/>
            <a:ext cx="9144000" cy="288032"/>
          </a:xfrm>
          <a:prstGeom prst="rect">
            <a:avLst/>
          </a:prstGeom>
          <a:solidFill>
            <a:srgbClr val="00206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0" y="1215170"/>
            <a:ext cx="9144000" cy="72000"/>
          </a:xfrm>
          <a:prstGeom prst="rect">
            <a:avLst/>
          </a:prstGeom>
          <a:solidFill>
            <a:srgbClr val="00206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685800" y="1561356"/>
            <a:ext cx="7772400" cy="1225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Sarabun"/>
              <a:buNone/>
            </a:pPr>
            <a:r>
              <a:rPr lang="th-TH">
                <a:solidFill>
                  <a:srgbClr val="002060"/>
                </a:solidFill>
              </a:rPr>
              <a:t>แนะนำรายวิชาและการเตรียมความพร้อมรายวิชา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115616" y="2641476"/>
            <a:ext cx="6944816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th-TH" sz="2800">
                <a:solidFill>
                  <a:srgbClr val="0070C0"/>
                </a:solidFill>
              </a:rPr>
              <a:t>รายวิชา ทักษะการใช้คอมพิวเตอร์และเทคโนโลยีสารสนเทศ</a:t>
            </a:r>
            <a:endParaRPr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th-TH" sz="2800">
                <a:solidFill>
                  <a:srgbClr val="0070C0"/>
                </a:solidFill>
              </a:rPr>
              <a:t>หมวดศึกษาทั่วไป</a:t>
            </a:r>
            <a:endParaRPr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th-TH" sz="2800">
                <a:solidFill>
                  <a:srgbClr val="0070C0"/>
                </a:solidFill>
              </a:rPr>
              <a:t>ภาคเรียนที่ 1 ปีการศึกษา 2564</a:t>
            </a:r>
            <a:endParaRPr sz="2800">
              <a:solidFill>
                <a:srgbClr val="0070C0"/>
              </a:solidFill>
            </a:endParaRPr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t/>
            </a:r>
            <a:endParaRPr sz="280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>
            <p:ph idx="1" type="body"/>
          </p:nvPr>
        </p:nvSpPr>
        <p:spPr>
          <a:xfrm>
            <a:off x="316094" y="1843120"/>
            <a:ext cx="8576386" cy="3030604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Noto Sans Symbols"/>
              <a:buChar char="⮚"/>
            </a:pPr>
            <a:r>
              <a:rPr lang="th-TH" sz="1400">
                <a:solidFill>
                  <a:srgbClr val="0070C0"/>
                </a:solidFill>
              </a:rPr>
              <a:t>การใช้แอปพลิเคชัน Word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Noto Sans Symbols"/>
              <a:buChar char="▪"/>
            </a:pPr>
            <a:r>
              <a:rPr lang="th-TH" sz="1400">
                <a:solidFill>
                  <a:srgbClr val="0070C0"/>
                </a:solidFill>
              </a:rPr>
              <a:t>ส่วนประกอบของแอพพลิเคชั่น Word</a:t>
            </a:r>
            <a:endParaRPr sz="1400">
              <a:solidFill>
                <a:srgbClr val="0070C0"/>
              </a:solidFill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Noto Sans Symbols"/>
              <a:buChar char="▪"/>
            </a:pPr>
            <a:r>
              <a:rPr lang="th-TH" sz="1400">
                <a:solidFill>
                  <a:srgbClr val="0070C0"/>
                </a:solidFill>
              </a:rPr>
              <a:t>แท็บคำสั่งต่าง ๆ และแถบริบบอน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Noto Sans Symbols"/>
              <a:buChar char="⮚"/>
            </a:pPr>
            <a:r>
              <a:rPr lang="th-TH" sz="1400">
                <a:solidFill>
                  <a:srgbClr val="0070C0"/>
                </a:solidFill>
              </a:rPr>
              <a:t>การสร้างและจัดการเอกสาร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200"/>
              <a:buFont typeface="Noto Sans Symbols"/>
              <a:buChar char="▪"/>
            </a:pPr>
            <a:r>
              <a:rPr lang="th-TH" sz="1200">
                <a:solidFill>
                  <a:srgbClr val="0070C0"/>
                </a:solidFill>
              </a:rPr>
              <a:t>สร้าง/เปิดเอกสารใหม่ 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200"/>
              <a:buFont typeface="Noto Sans Symbols"/>
              <a:buChar char="▪"/>
            </a:pPr>
            <a:r>
              <a:rPr lang="th-TH" sz="1200">
                <a:solidFill>
                  <a:srgbClr val="0070C0"/>
                </a:solidFill>
              </a:rPr>
              <a:t>การแปลงเอกสารเป็นเว็บเพจ และการแชร์เอกสารร่วมกับบุคคลอื่น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200"/>
              <a:buFont typeface="Noto Sans Symbols"/>
              <a:buChar char="▪"/>
            </a:pPr>
            <a:r>
              <a:rPr lang="th-TH" sz="1200">
                <a:solidFill>
                  <a:srgbClr val="0070C0"/>
                </a:solidFill>
              </a:rPr>
              <a:t>การป้องกันเอกสาร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200"/>
              <a:buFont typeface="Noto Sans Symbols"/>
              <a:buChar char="▪"/>
            </a:pPr>
            <a:r>
              <a:rPr lang="th-TH" sz="1200">
                <a:solidFill>
                  <a:srgbClr val="0070C0"/>
                </a:solidFill>
              </a:rPr>
              <a:t>พิมพ์และแก้ไขข้อความ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200"/>
              <a:buFont typeface="Noto Sans Symbols"/>
              <a:buChar char="▪"/>
            </a:pPr>
            <a:r>
              <a:rPr lang="th-TH" sz="1200">
                <a:solidFill>
                  <a:srgbClr val="0070C0"/>
                </a:solidFill>
              </a:rPr>
              <a:t>การตรวจสอบแก้ไขคำสะกด และไวยากรณ์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200"/>
              <a:buFont typeface="Noto Sans Symbols"/>
              <a:buChar char="▪"/>
            </a:pPr>
            <a:r>
              <a:rPr lang="th-TH" sz="1200">
                <a:solidFill>
                  <a:srgbClr val="0070C0"/>
                </a:solidFill>
              </a:rPr>
              <a:t>การแสดงมุมมอง และโปรแกรมช่วยอ่าน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200"/>
              <a:buFont typeface="Noto Sans Symbols"/>
              <a:buChar char="▪"/>
            </a:pPr>
            <a:r>
              <a:rPr lang="th-TH" sz="1200">
                <a:solidFill>
                  <a:srgbClr val="0070C0"/>
                </a:solidFill>
              </a:rPr>
              <a:t>การค้นหา และแทนที่ข้อความ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200"/>
              <a:buFont typeface="Noto Sans Symbols"/>
              <a:buChar char="▪"/>
            </a:pPr>
            <a:r>
              <a:rPr lang="th-TH" sz="1200">
                <a:solidFill>
                  <a:srgbClr val="0070C0"/>
                </a:solidFill>
              </a:rPr>
              <a:t>การคัดลอกข้อความ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200"/>
              <a:buFont typeface="Noto Sans Symbols"/>
              <a:buChar char="▪"/>
            </a:pPr>
            <a:r>
              <a:rPr lang="th-TH" sz="1200">
                <a:solidFill>
                  <a:srgbClr val="0070C0"/>
                </a:solidFill>
              </a:rPr>
              <a:t>การย้ายข้อความ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200"/>
              <a:buFont typeface="Noto Sans Symbols"/>
              <a:buChar char="▪"/>
            </a:pPr>
            <a:r>
              <a:rPr lang="th-TH" sz="1200">
                <a:solidFill>
                  <a:srgbClr val="0070C0"/>
                </a:solidFill>
              </a:rPr>
              <a:t>การใช้คำสั่งเลิกทำ หรือทำซ้ำ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200"/>
              <a:buFont typeface="Noto Sans Symbols"/>
              <a:buChar char="▪"/>
            </a:pPr>
            <a:r>
              <a:rPr lang="th-TH" sz="1200">
                <a:solidFill>
                  <a:srgbClr val="0070C0"/>
                </a:solidFill>
              </a:rPr>
              <a:t>การนำเข้าข้อมูลด้วยเสียง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Noto Sans Symbols"/>
              <a:buChar char="⮚"/>
            </a:pPr>
            <a:r>
              <a:rPr lang="th-TH" sz="1400">
                <a:solidFill>
                  <a:srgbClr val="0070C0"/>
                </a:solidFill>
              </a:rPr>
              <a:t>การจัดรูปแบบข้อความ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Noto Sans Symbols"/>
              <a:buChar char="▪"/>
            </a:pPr>
            <a:r>
              <a:rPr lang="th-TH" sz="1400">
                <a:solidFill>
                  <a:srgbClr val="0070C0"/>
                </a:solidFill>
              </a:rPr>
              <a:t>การปรับแต่งข้อความตัวอักษร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Noto Sans Symbols"/>
              <a:buChar char="▪"/>
            </a:pPr>
            <a:r>
              <a:rPr lang="th-TH" sz="1400">
                <a:solidFill>
                  <a:srgbClr val="0070C0"/>
                </a:solidFill>
              </a:rPr>
              <a:t>การจัดรูปแบบสไตล์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Noto Sans Symbols"/>
              <a:buChar char="▪"/>
            </a:pPr>
            <a:r>
              <a:rPr lang="th-TH" sz="1400">
                <a:solidFill>
                  <a:srgbClr val="0070C0"/>
                </a:solidFill>
              </a:rPr>
              <a:t>การปรับเปลี่ยนสไตล์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Noto Sans Symbols"/>
              <a:buChar char="▪"/>
            </a:pPr>
            <a:r>
              <a:rPr lang="th-TH" sz="1400">
                <a:solidFill>
                  <a:srgbClr val="0070C0"/>
                </a:solidFill>
              </a:rPr>
              <a:t>เครื่องหมายนำหน้าหัวข้อ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Noto Sans Symbols"/>
              <a:buChar char="⮚"/>
            </a:pPr>
            <a:r>
              <a:rPr lang="th-TH" sz="1400">
                <a:solidFill>
                  <a:srgbClr val="0070C0"/>
                </a:solidFill>
              </a:rPr>
              <a:t>การจัดการกับย่อหน้าในเอกสาร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Noto Sans Symbols"/>
              <a:buChar char="▪"/>
            </a:pPr>
            <a:r>
              <a:rPr lang="th-TH" sz="1400">
                <a:solidFill>
                  <a:srgbClr val="0070C0"/>
                </a:solidFill>
              </a:rPr>
              <a:t>การจัดตำแหน่งข้อความ หรือย่อหน้า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Noto Sans Symbols"/>
              <a:buChar char="▪"/>
            </a:pPr>
            <a:r>
              <a:rPr lang="th-TH" sz="1400">
                <a:solidFill>
                  <a:srgbClr val="0070C0"/>
                </a:solidFill>
              </a:rPr>
              <a:t>การกำหนดรูปแบบการเยื้อง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Noto Sans Symbols"/>
              <a:buChar char="▪"/>
            </a:pPr>
            <a:r>
              <a:rPr lang="th-TH" sz="1400">
                <a:solidFill>
                  <a:srgbClr val="0070C0"/>
                </a:solidFill>
              </a:rPr>
              <a:t>การสร้างกันหน้าการแขวน.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Noto Sans Symbols"/>
              <a:buChar char="▪"/>
            </a:pPr>
            <a:r>
              <a:rPr lang="th-TH" sz="1400">
                <a:solidFill>
                  <a:srgbClr val="0070C0"/>
                </a:solidFill>
              </a:rPr>
              <a:t>การกำหนดระยะห่างระหว่างบรรทัด</a:t>
            </a:r>
            <a:endParaRPr/>
          </a:p>
          <a:p>
            <a:pPr indent="-1968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rgbClr val="0070C0"/>
              </a:solidFill>
            </a:endParaRPr>
          </a:p>
          <a:p>
            <a:pPr indent="-1968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rgbClr val="0070C0"/>
              </a:solidFill>
            </a:endParaRPr>
          </a:p>
          <a:p>
            <a:pPr indent="-1968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rgbClr val="0070C0"/>
              </a:solidFill>
            </a:endParaRPr>
          </a:p>
          <a:p>
            <a:pPr indent="-1968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rgbClr val="0070C0"/>
              </a:solidFill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Noto Sans Symbols"/>
              <a:buChar char="⮚"/>
            </a:pPr>
            <a:r>
              <a:rPr lang="th-TH" sz="1400">
                <a:solidFill>
                  <a:srgbClr val="0070C0"/>
                </a:solidFill>
              </a:rPr>
              <a:t>การใช้งานเค้าโครงหน้ากระดาษ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Noto Sans Symbols"/>
              <a:buChar char="▪"/>
            </a:pPr>
            <a:r>
              <a:rPr lang="th-TH" sz="1400">
                <a:solidFill>
                  <a:srgbClr val="0070C0"/>
                </a:solidFill>
              </a:rPr>
              <a:t>กำหนดระยะขอบ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Noto Sans Symbols"/>
              <a:buChar char="▪"/>
            </a:pPr>
            <a:r>
              <a:rPr lang="th-TH" sz="1400">
                <a:solidFill>
                  <a:srgbClr val="0070C0"/>
                </a:solidFill>
              </a:rPr>
              <a:t>การวางแนวเอกสาร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Noto Sans Symbols"/>
              <a:buChar char="▪"/>
            </a:pPr>
            <a:r>
              <a:rPr lang="th-TH" sz="1400">
                <a:solidFill>
                  <a:srgbClr val="0070C0"/>
                </a:solidFill>
              </a:rPr>
              <a:t>กำหนดขนาดกระดาษ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Noto Sans Symbols"/>
              <a:buChar char="⮚"/>
            </a:pPr>
            <a:r>
              <a:rPr lang="th-TH" sz="1400">
                <a:solidFill>
                  <a:srgbClr val="0070C0"/>
                </a:solidFill>
              </a:rPr>
              <a:t>การแทรกตัวแบ่งหน้า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Noto Sans Symbols"/>
              <a:buChar char="⮚"/>
            </a:pPr>
            <a:r>
              <a:rPr lang="th-TH" sz="1400">
                <a:solidFill>
                  <a:srgbClr val="0070C0"/>
                </a:solidFill>
              </a:rPr>
              <a:t>การแทรกรูปภาพ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Noto Sans Symbols"/>
              <a:buChar char="▪"/>
            </a:pPr>
            <a:r>
              <a:rPr lang="th-TH" sz="1400">
                <a:solidFill>
                  <a:srgbClr val="0070C0"/>
                </a:solidFill>
              </a:rPr>
              <a:t>การแทรกรูปภาพจากไฟล์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Noto Sans Symbols"/>
              <a:buChar char="▪"/>
            </a:pPr>
            <a:r>
              <a:rPr lang="th-TH" sz="1400">
                <a:solidFill>
                  <a:srgbClr val="0070C0"/>
                </a:solidFill>
              </a:rPr>
              <a:t>การแทรกรูปภาพจากลิงก์</a:t>
            </a:r>
            <a:endParaRPr sz="1400">
              <a:solidFill>
                <a:srgbClr val="0070C0"/>
              </a:solidFill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Noto Sans Symbols"/>
              <a:buChar char="⮚"/>
            </a:pPr>
            <a:r>
              <a:rPr lang="th-TH" sz="1400">
                <a:solidFill>
                  <a:srgbClr val="0070C0"/>
                </a:solidFill>
              </a:rPr>
              <a:t>การแทรกตาราง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Noto Sans Symbols"/>
              <a:buChar char="⮚"/>
            </a:pPr>
            <a:r>
              <a:rPr lang="th-TH" sz="1400">
                <a:solidFill>
                  <a:srgbClr val="0070C0"/>
                </a:solidFill>
              </a:rPr>
              <a:t>การแทรกสัญลักษณ์ และอีโมจิ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Noto Sans Symbols"/>
              <a:buChar char="⮚"/>
            </a:pPr>
            <a:r>
              <a:rPr lang="th-TH" sz="1400">
                <a:solidFill>
                  <a:srgbClr val="0070C0"/>
                </a:solidFill>
              </a:rPr>
              <a:t>การแทรกหัว/ท้ายกระดาษ และหมายเลขหน้า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Noto Sans Symbols"/>
              <a:buChar char="⮚"/>
            </a:pPr>
            <a:r>
              <a:rPr lang="th-TH" sz="1400">
                <a:solidFill>
                  <a:srgbClr val="0070C0"/>
                </a:solidFill>
              </a:rPr>
              <a:t>การตรวจทานเอกสาร (Review)</a:t>
            </a:r>
            <a:endParaRPr/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rgbClr val="0070C0"/>
              </a:solidFill>
            </a:endParaRPr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rgbClr val="0070C0"/>
              </a:solidFill>
            </a:endParaRPr>
          </a:p>
        </p:txBody>
      </p:sp>
      <p:grpSp>
        <p:nvGrpSpPr>
          <p:cNvPr id="171" name="Google Shape;171;p22"/>
          <p:cNvGrpSpPr/>
          <p:nvPr/>
        </p:nvGrpSpPr>
        <p:grpSpPr>
          <a:xfrm>
            <a:off x="323960" y="1345332"/>
            <a:ext cx="3023904" cy="446369"/>
            <a:chOff x="331394" y="1345332"/>
            <a:chExt cx="3023904" cy="446369"/>
          </a:xfrm>
        </p:grpSpPr>
        <p:sp>
          <p:nvSpPr>
            <p:cNvPr id="172" name="Google Shape;172;p22"/>
            <p:cNvSpPr/>
            <p:nvPr/>
          </p:nvSpPr>
          <p:spPr>
            <a:xfrm>
              <a:off x="350932" y="1391591"/>
              <a:ext cx="3004366" cy="40011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h-TH" sz="2000">
                  <a:solidFill>
                    <a:schemeClr val="lt1"/>
                  </a:solidFill>
                  <a:latin typeface="Sarabun"/>
                  <a:ea typeface="Sarabun"/>
                  <a:cs typeface="Sarabun"/>
                  <a:sym typeface="Sarabun"/>
                </a:rPr>
                <a:t>วิธีจัดการเรียนการสอน (Method)</a:t>
              </a:r>
              <a:endParaRPr b="1" sz="2000">
                <a:solidFill>
                  <a:schemeClr val="lt1"/>
                </a:solidFill>
                <a:latin typeface="Sarabun"/>
                <a:ea typeface="Sarabun"/>
                <a:cs typeface="Sarabun"/>
                <a:sym typeface="Sarabun"/>
              </a:endParaRPr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331394" y="1345332"/>
              <a:ext cx="2951896" cy="40011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h-TH" sz="2000">
                  <a:solidFill>
                    <a:schemeClr val="lt1"/>
                  </a:solidFill>
                  <a:latin typeface="Sarabun"/>
                  <a:ea typeface="Sarabun"/>
                  <a:cs typeface="Sarabun"/>
                  <a:sym typeface="Sarabun"/>
                </a:rPr>
                <a:t>หน่วยการเรียนที่ 5: การสร้างสื่อดิจิทัล</a:t>
              </a:r>
              <a:endParaRPr b="1" sz="2000">
                <a:solidFill>
                  <a:schemeClr val="lt1"/>
                </a:solidFill>
                <a:latin typeface="Sarabun"/>
                <a:ea typeface="Sarabun"/>
                <a:cs typeface="Sarabun"/>
                <a:sym typeface="Sarabun"/>
              </a:endParaRPr>
            </a:p>
          </p:txBody>
        </p:sp>
      </p:grpSp>
      <p:sp>
        <p:nvSpPr>
          <p:cNvPr descr="รูปคอมพิวเตอร์การ์ตูน น่ารักๆ ระบายสีภาพสวยๆ ลายเส้นเก๋ๆ – วาดรูปด ..." id="174" name="Google Shape;174;p22"/>
          <p:cNvSpPr/>
          <p:nvPr/>
        </p:nvSpPr>
        <p:spPr>
          <a:xfrm>
            <a:off x="190500" y="-2127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รูปคอมพิวเตอร์การ์ตูน น่ารักๆ ระบายสีภาพสวยๆ ลายเส้นเก๋ๆ – วาดรูปด ..." id="175" name="Google Shape;175;p22"/>
          <p:cNvSpPr/>
          <p:nvPr/>
        </p:nvSpPr>
        <p:spPr>
          <a:xfrm>
            <a:off x="342900" y="-603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รูปคอมพิวเตอร์การ์ตูน น่ารักๆ ระบายสีภาพสวยๆ ลายเส้นเก๋ๆ – วาดรูปด ..." id="176" name="Google Shape;176;p22"/>
          <p:cNvSpPr/>
          <p:nvPr/>
        </p:nvSpPr>
        <p:spPr>
          <a:xfrm>
            <a:off x="495300" y="9207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icrosoft Word Icon, Icons Converter, Icons Fitness, Icons Maker ..." id="177" name="Google Shape;17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5936" y="4009627"/>
            <a:ext cx="936104" cy="936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>
            <p:ph idx="1" type="body"/>
          </p:nvPr>
        </p:nvSpPr>
        <p:spPr>
          <a:xfrm>
            <a:off x="316094" y="1843120"/>
            <a:ext cx="8576386" cy="3030604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⮚"/>
            </a:pPr>
            <a:r>
              <a:rPr lang="th-TH" sz="1600">
                <a:solidFill>
                  <a:srgbClr val="0070C0"/>
                </a:solidFill>
              </a:rPr>
              <a:t>การจัดการเวิร์กบุ๊ก</a:t>
            </a:r>
            <a:endParaRPr sz="1600">
              <a:solidFill>
                <a:srgbClr val="0070C0"/>
              </a:solidFill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▪"/>
            </a:pPr>
            <a:r>
              <a:rPr lang="th-TH" sz="1600">
                <a:solidFill>
                  <a:srgbClr val="0070C0"/>
                </a:solidFill>
              </a:rPr>
              <a:t>การสร้างไฟล์ใหม่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▪"/>
            </a:pPr>
            <a:r>
              <a:rPr lang="th-TH" sz="1600">
                <a:solidFill>
                  <a:srgbClr val="0070C0"/>
                </a:solidFill>
              </a:rPr>
              <a:t>การจัดการกับเซลล์ แถว และคอลัมน์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⮚"/>
            </a:pPr>
            <a:r>
              <a:rPr lang="th-TH" sz="1600">
                <a:solidFill>
                  <a:srgbClr val="0070C0"/>
                </a:solidFill>
              </a:rPr>
              <a:t>การใช้สูตร และฟังก์ชั่นเพื่อการคำนวณ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▪"/>
            </a:pPr>
            <a:r>
              <a:rPr lang="th-TH" sz="1600">
                <a:solidFill>
                  <a:srgbClr val="0070C0"/>
                </a:solidFill>
              </a:rPr>
              <a:t>การคำนวณในแผ่นงาน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▪"/>
            </a:pPr>
            <a:r>
              <a:rPr lang="th-TH" sz="1600">
                <a:solidFill>
                  <a:srgbClr val="0070C0"/>
                </a:solidFill>
              </a:rPr>
              <a:t>ฟังก์ชั่นในการคำนวณ.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⮚"/>
            </a:pPr>
            <a:r>
              <a:rPr lang="th-TH" sz="1600">
                <a:solidFill>
                  <a:srgbClr val="0070C0"/>
                </a:solidFill>
              </a:rPr>
              <a:t>การแทรกวัตถุอื่น และองค์ประกอบอื่น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▪"/>
            </a:pPr>
            <a:r>
              <a:rPr lang="th-TH" sz="1600">
                <a:solidFill>
                  <a:srgbClr val="0070C0"/>
                </a:solidFill>
              </a:rPr>
              <a:t>การแทรกรูปภาพจากไฟล์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▪"/>
            </a:pPr>
            <a:r>
              <a:rPr lang="th-TH" sz="1600">
                <a:solidFill>
                  <a:srgbClr val="0070C0"/>
                </a:solidFill>
              </a:rPr>
              <a:t>การแทรกแผนภูมิ (Chart).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⮚"/>
            </a:pPr>
            <a:r>
              <a:rPr lang="th-TH" sz="1600">
                <a:solidFill>
                  <a:srgbClr val="0070C0"/>
                </a:solidFill>
              </a:rPr>
              <a:t>การกรองข้อมูล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⮚"/>
            </a:pPr>
            <a:r>
              <a:rPr lang="th-TH" sz="1600">
                <a:solidFill>
                  <a:srgbClr val="0070C0"/>
                </a:solidFill>
              </a:rPr>
              <a:t>การเรียงลำดับ</a:t>
            </a:r>
            <a:endParaRPr/>
          </a:p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rgbClr val="0070C0"/>
              </a:solidFill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⮚"/>
            </a:pPr>
            <a:r>
              <a:rPr lang="th-TH" sz="1600">
                <a:solidFill>
                  <a:srgbClr val="0070C0"/>
                </a:solidFill>
              </a:rPr>
              <a:t>การจัดการข้อมูลในตาราง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▪"/>
            </a:pPr>
            <a:r>
              <a:rPr lang="th-TH" sz="1600">
                <a:solidFill>
                  <a:srgbClr val="0070C0"/>
                </a:solidFill>
              </a:rPr>
              <a:t>การพิมพ์ข้อมูลในแผ่นงาน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▪"/>
            </a:pPr>
            <a:r>
              <a:rPr lang="th-TH" sz="1600">
                <a:solidFill>
                  <a:srgbClr val="0070C0"/>
                </a:solidFill>
              </a:rPr>
              <a:t>การแก้ไขข้อมูลบางส่วนในเซลล์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▪"/>
            </a:pPr>
            <a:r>
              <a:rPr lang="th-TH" sz="1600">
                <a:solidFill>
                  <a:srgbClr val="0070C0"/>
                </a:solidFill>
              </a:rPr>
              <a:t>การคัดลอก และวางข้อความ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▪"/>
            </a:pPr>
            <a:r>
              <a:rPr lang="th-TH" sz="1600">
                <a:solidFill>
                  <a:srgbClr val="0070C0"/>
                </a:solidFill>
              </a:rPr>
              <a:t>การจัดรูปแบบเซลล์ และข้อมูล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▪"/>
            </a:pPr>
            <a:r>
              <a:rPr lang="th-TH" sz="1600">
                <a:solidFill>
                  <a:srgbClr val="0070C0"/>
                </a:solidFill>
              </a:rPr>
              <a:t>การจัดตำแหน่งข้อมูลในเขลล์</a:t>
            </a:r>
            <a:endParaRPr sz="1600">
              <a:solidFill>
                <a:srgbClr val="0070C0"/>
              </a:solidFill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▪"/>
            </a:pPr>
            <a:r>
              <a:rPr lang="th-TH" sz="1600">
                <a:solidFill>
                  <a:srgbClr val="0070C0"/>
                </a:solidFill>
              </a:rPr>
              <a:t>การผสานและจัดกึ่งกลาง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▪"/>
            </a:pPr>
            <a:r>
              <a:rPr lang="th-TH" sz="1600">
                <a:solidFill>
                  <a:srgbClr val="0070C0"/>
                </a:solidFill>
              </a:rPr>
              <a:t>การยกเลิกการผสานเซลล์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▪"/>
            </a:pPr>
            <a:r>
              <a:rPr lang="th-TH" sz="1600">
                <a:solidFill>
                  <a:srgbClr val="0070C0"/>
                </a:solidFill>
              </a:rPr>
              <a:t>การกำหนดรูปแบบการแสดงตัวเลข วันที่ หรือรูปแบบต่าง ๆ บนแถบริบบอน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Noto Sans Symbols"/>
              <a:buChar char="▪"/>
            </a:pPr>
            <a:r>
              <a:rPr lang="th-TH" sz="1400">
                <a:solidFill>
                  <a:srgbClr val="0070C0"/>
                </a:solidFill>
              </a:rPr>
              <a:t>การจัดรูปแบบเซลล์ด้วยคำสั่งสไตล์เซลล์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▪"/>
            </a:pPr>
            <a:r>
              <a:rPr lang="th-TH" sz="1600">
                <a:solidFill>
                  <a:srgbClr val="0070C0"/>
                </a:solidFill>
              </a:rPr>
              <a:t>การจัดรูปแบบเป็นตาราง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▪"/>
            </a:pPr>
            <a:r>
              <a:rPr lang="th-TH" sz="1600">
                <a:solidFill>
                  <a:srgbClr val="0070C0"/>
                </a:solidFill>
              </a:rPr>
              <a:t>การจัดรูปแบบตามเงื่อนไข</a:t>
            </a:r>
            <a:endParaRPr/>
          </a:p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rgbClr val="0070C0"/>
              </a:solidFill>
            </a:endParaRPr>
          </a:p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rgbClr val="0070C0"/>
              </a:solidFill>
            </a:endParaRPr>
          </a:p>
        </p:txBody>
      </p:sp>
      <p:grpSp>
        <p:nvGrpSpPr>
          <p:cNvPr id="183" name="Google Shape;183;p23"/>
          <p:cNvGrpSpPr/>
          <p:nvPr/>
        </p:nvGrpSpPr>
        <p:grpSpPr>
          <a:xfrm>
            <a:off x="323960" y="1345332"/>
            <a:ext cx="3023904" cy="446369"/>
            <a:chOff x="331394" y="1345332"/>
            <a:chExt cx="3023904" cy="446369"/>
          </a:xfrm>
        </p:grpSpPr>
        <p:sp>
          <p:nvSpPr>
            <p:cNvPr id="184" name="Google Shape;184;p23"/>
            <p:cNvSpPr/>
            <p:nvPr/>
          </p:nvSpPr>
          <p:spPr>
            <a:xfrm>
              <a:off x="350932" y="1391591"/>
              <a:ext cx="3004366" cy="40011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h-TH" sz="2000">
                  <a:solidFill>
                    <a:schemeClr val="lt1"/>
                  </a:solidFill>
                  <a:latin typeface="Sarabun"/>
                  <a:ea typeface="Sarabun"/>
                  <a:cs typeface="Sarabun"/>
                  <a:sym typeface="Sarabun"/>
                </a:rPr>
                <a:t>วิธีจัดการเรียนการสอน (Method)</a:t>
              </a:r>
              <a:endParaRPr b="1" sz="2000">
                <a:solidFill>
                  <a:schemeClr val="lt1"/>
                </a:solidFill>
                <a:latin typeface="Sarabun"/>
                <a:ea typeface="Sarabun"/>
                <a:cs typeface="Sarabun"/>
                <a:sym typeface="Sarabun"/>
              </a:endParaRPr>
            </a:p>
          </p:txBody>
        </p:sp>
        <p:sp>
          <p:nvSpPr>
            <p:cNvPr id="185" name="Google Shape;185;p23"/>
            <p:cNvSpPr/>
            <p:nvPr/>
          </p:nvSpPr>
          <p:spPr>
            <a:xfrm>
              <a:off x="331394" y="1345332"/>
              <a:ext cx="2951896" cy="40011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h-TH" sz="2000">
                  <a:solidFill>
                    <a:schemeClr val="lt1"/>
                  </a:solidFill>
                  <a:latin typeface="Sarabun"/>
                  <a:ea typeface="Sarabun"/>
                  <a:cs typeface="Sarabun"/>
                  <a:sym typeface="Sarabun"/>
                </a:rPr>
                <a:t>หน่วยการเรียนที่ 5: การสร้างสื่อดิจิทัล</a:t>
              </a:r>
              <a:endParaRPr b="1" sz="2000">
                <a:solidFill>
                  <a:schemeClr val="lt1"/>
                </a:solidFill>
                <a:latin typeface="Sarabun"/>
                <a:ea typeface="Sarabun"/>
                <a:cs typeface="Sarabun"/>
                <a:sym typeface="Sarabun"/>
              </a:endParaRPr>
            </a:p>
          </p:txBody>
        </p:sp>
      </p:grpSp>
      <p:sp>
        <p:nvSpPr>
          <p:cNvPr descr="รูปคอมพิวเตอร์การ์ตูน น่ารักๆ ระบายสีภาพสวยๆ ลายเส้นเก๋ๆ – วาดรูปด ..." id="186" name="Google Shape;186;p23"/>
          <p:cNvSpPr/>
          <p:nvPr/>
        </p:nvSpPr>
        <p:spPr>
          <a:xfrm>
            <a:off x="190500" y="-2127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รูปคอมพิวเตอร์การ์ตูน น่ารักๆ ระบายสีภาพสวยๆ ลายเส้นเก๋ๆ – วาดรูปด ..." id="187" name="Google Shape;187;p23"/>
          <p:cNvSpPr/>
          <p:nvPr/>
        </p:nvSpPr>
        <p:spPr>
          <a:xfrm>
            <a:off x="342900" y="-603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รูปคอมพิวเตอร์การ์ตูน น่ารักๆ ระบายสีภาพสวยๆ ลายเส้นเก๋ๆ – วาดรูปด ..." id="188" name="Google Shape;188;p23"/>
          <p:cNvSpPr/>
          <p:nvPr/>
        </p:nvSpPr>
        <p:spPr>
          <a:xfrm>
            <a:off x="495300" y="9207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50733" y="3013907"/>
            <a:ext cx="1067729" cy="1067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idx="1" type="body"/>
          </p:nvPr>
        </p:nvSpPr>
        <p:spPr>
          <a:xfrm>
            <a:off x="316094" y="1843120"/>
            <a:ext cx="8576386" cy="3030604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⮚"/>
            </a:pPr>
            <a:r>
              <a:rPr lang="th-TH" sz="1600">
                <a:solidFill>
                  <a:srgbClr val="0070C0"/>
                </a:solidFill>
              </a:rPr>
              <a:t>การใช้แอพพลิเคชั่น PowerPoint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▪"/>
            </a:pPr>
            <a:r>
              <a:rPr lang="th-TH" sz="1600">
                <a:solidFill>
                  <a:srgbClr val="0070C0"/>
                </a:solidFill>
              </a:rPr>
              <a:t>ส่วนประกอบของแอพพลิเคชั่น PowerPoint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⮚"/>
            </a:pPr>
            <a:r>
              <a:rPr lang="th-TH" sz="1600">
                <a:solidFill>
                  <a:srgbClr val="0070C0"/>
                </a:solidFill>
              </a:rPr>
              <a:t>เรียนรู้วิธีการสร้าง และจัดการงานนำเสนอ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▪"/>
            </a:pPr>
            <a:r>
              <a:rPr lang="th-TH" sz="1600">
                <a:solidFill>
                  <a:srgbClr val="0070C0"/>
                </a:solidFill>
              </a:rPr>
              <a:t>การสร้างงานนำเสนอเปล่า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▪"/>
            </a:pPr>
            <a:r>
              <a:rPr lang="th-TH" sz="1600">
                <a:solidFill>
                  <a:srgbClr val="0070C0"/>
                </a:solidFill>
              </a:rPr>
              <a:t>การเปลี่ยนมุมมองแบบต่าง ๆ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⮚"/>
            </a:pPr>
            <a:r>
              <a:rPr lang="th-TH" sz="1600">
                <a:solidFill>
                  <a:srgbClr val="0070C0"/>
                </a:solidFill>
              </a:rPr>
              <a:t>การทำงานกับข้อความบนสไลด์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▪"/>
            </a:pPr>
            <a:r>
              <a:rPr lang="th-TH" sz="1600">
                <a:solidFill>
                  <a:srgbClr val="0070C0"/>
                </a:solidFill>
              </a:rPr>
              <a:t>เครื่องหมายนำหัวข้อ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⮚"/>
            </a:pPr>
            <a:r>
              <a:rPr lang="th-TH" sz="1600">
                <a:solidFill>
                  <a:srgbClr val="0070C0"/>
                </a:solidFill>
              </a:rPr>
              <a:t>การทำงานกับสไลด์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▪"/>
            </a:pPr>
            <a:r>
              <a:rPr lang="th-TH" sz="1600">
                <a:solidFill>
                  <a:srgbClr val="0070C0"/>
                </a:solidFill>
              </a:rPr>
              <a:t>การแทรกรูปภาพ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▪"/>
            </a:pPr>
            <a:r>
              <a:rPr lang="th-TH" sz="1600">
                <a:solidFill>
                  <a:srgbClr val="0070C0"/>
                </a:solidFill>
              </a:rPr>
              <a:t>การแทรกวีดีโอ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▪"/>
            </a:pPr>
            <a:r>
              <a:rPr lang="th-TH" sz="1600">
                <a:solidFill>
                  <a:srgbClr val="0070C0"/>
                </a:solidFill>
              </a:rPr>
              <a:t>การแทรกเสียง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⮚"/>
            </a:pPr>
            <a:r>
              <a:rPr lang="th-TH" sz="1600">
                <a:solidFill>
                  <a:srgbClr val="0070C0"/>
                </a:solidFill>
              </a:rPr>
              <a:t>การกำหนดการเคลื่อนไหวให้วัตถุ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⮚"/>
            </a:pPr>
            <a:r>
              <a:rPr lang="th-TH" sz="1600">
                <a:solidFill>
                  <a:srgbClr val="0070C0"/>
                </a:solidFill>
              </a:rPr>
              <a:t>การกำหนดการเคลื่อนไหวให้กับสไลด์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▪"/>
            </a:pPr>
            <a:r>
              <a:rPr lang="th-TH" sz="1600">
                <a:solidFill>
                  <a:srgbClr val="0070C0"/>
                </a:solidFill>
              </a:rPr>
              <a:t>การตั้งค่าเสียง และเวลาในการเปลี่ยนสไลด์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▪"/>
            </a:pPr>
            <a:r>
              <a:rPr lang="th-TH" sz="1600">
                <a:solidFill>
                  <a:srgbClr val="0070C0"/>
                </a:solidFill>
              </a:rPr>
              <a:t>การนำเสนอสไลด์แบบกำหนดเอง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⮚"/>
            </a:pPr>
            <a:r>
              <a:rPr lang="th-TH" sz="1600">
                <a:solidFill>
                  <a:srgbClr val="0070C0"/>
                </a:solidFill>
              </a:rPr>
              <a:t>ตั้งค่าการนำเสนอ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⮚"/>
            </a:pPr>
            <a:r>
              <a:rPr lang="th-TH" sz="1600">
                <a:solidFill>
                  <a:srgbClr val="0070C0"/>
                </a:solidFill>
              </a:rPr>
              <a:t>การทำงานขณะนำเสนอสไลด์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⮚"/>
            </a:pPr>
            <a:r>
              <a:rPr lang="th-TH" sz="1600">
                <a:solidFill>
                  <a:srgbClr val="0070C0"/>
                </a:solidFill>
              </a:rPr>
              <a:t>การพิมพ์งานเอกสารประกอบคำบรรยายของงานนำเสนอ</a:t>
            </a:r>
            <a:endParaRPr/>
          </a:p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rgbClr val="0070C0"/>
              </a:solidFill>
            </a:endParaRPr>
          </a:p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rgbClr val="0070C0"/>
              </a:solidFill>
            </a:endParaRPr>
          </a:p>
        </p:txBody>
      </p:sp>
      <p:grpSp>
        <p:nvGrpSpPr>
          <p:cNvPr id="195" name="Google Shape;195;p24"/>
          <p:cNvGrpSpPr/>
          <p:nvPr/>
        </p:nvGrpSpPr>
        <p:grpSpPr>
          <a:xfrm>
            <a:off x="323960" y="1345332"/>
            <a:ext cx="3023904" cy="446369"/>
            <a:chOff x="331394" y="1345332"/>
            <a:chExt cx="3023904" cy="446369"/>
          </a:xfrm>
        </p:grpSpPr>
        <p:sp>
          <p:nvSpPr>
            <p:cNvPr id="196" name="Google Shape;196;p24"/>
            <p:cNvSpPr/>
            <p:nvPr/>
          </p:nvSpPr>
          <p:spPr>
            <a:xfrm>
              <a:off x="350932" y="1391591"/>
              <a:ext cx="3004366" cy="40011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h-TH" sz="2000">
                  <a:solidFill>
                    <a:schemeClr val="lt1"/>
                  </a:solidFill>
                  <a:latin typeface="Sarabun"/>
                  <a:ea typeface="Sarabun"/>
                  <a:cs typeface="Sarabun"/>
                  <a:sym typeface="Sarabun"/>
                </a:rPr>
                <a:t>วิธีจัดการเรียนการสอน (Method)</a:t>
              </a:r>
              <a:endParaRPr b="1" sz="2000">
                <a:solidFill>
                  <a:schemeClr val="lt1"/>
                </a:solidFill>
                <a:latin typeface="Sarabun"/>
                <a:ea typeface="Sarabun"/>
                <a:cs typeface="Sarabun"/>
                <a:sym typeface="Sarabun"/>
              </a:endParaRPr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331394" y="1345332"/>
              <a:ext cx="2951896" cy="40011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h-TH" sz="2000">
                  <a:solidFill>
                    <a:schemeClr val="lt1"/>
                  </a:solidFill>
                  <a:latin typeface="Sarabun"/>
                  <a:ea typeface="Sarabun"/>
                  <a:cs typeface="Sarabun"/>
                  <a:sym typeface="Sarabun"/>
                </a:rPr>
                <a:t>หน่วยการเรียนที่ 5: การสร้างสื่อดิจิทัล</a:t>
              </a:r>
              <a:endParaRPr b="1" sz="2000">
                <a:solidFill>
                  <a:schemeClr val="lt1"/>
                </a:solidFill>
                <a:latin typeface="Sarabun"/>
                <a:ea typeface="Sarabun"/>
                <a:cs typeface="Sarabun"/>
                <a:sym typeface="Sarabun"/>
              </a:endParaRPr>
            </a:p>
          </p:txBody>
        </p:sp>
      </p:grpSp>
      <p:sp>
        <p:nvSpPr>
          <p:cNvPr descr="รูปคอมพิวเตอร์การ์ตูน น่ารักๆ ระบายสีภาพสวยๆ ลายเส้นเก๋ๆ – วาดรูปด ..." id="198" name="Google Shape;198;p24"/>
          <p:cNvSpPr/>
          <p:nvPr/>
        </p:nvSpPr>
        <p:spPr>
          <a:xfrm>
            <a:off x="190500" y="-2127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รูปคอมพิวเตอร์การ์ตูน น่ารักๆ ระบายสีภาพสวยๆ ลายเส้นเก๋ๆ – วาดรูปด ..." id="199" name="Google Shape;199;p24"/>
          <p:cNvSpPr/>
          <p:nvPr/>
        </p:nvSpPr>
        <p:spPr>
          <a:xfrm>
            <a:off x="342900" y="-603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รูปคอมพิวเตอร์การ์ตูน น่ารักๆ ระบายสีภาพสวยๆ ลายเส้นเก๋ๆ – วาดรูปด ..." id="200" name="Google Shape;200;p24"/>
          <p:cNvSpPr/>
          <p:nvPr/>
        </p:nvSpPr>
        <p:spPr>
          <a:xfrm>
            <a:off x="495300" y="9207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17155" y="3361556"/>
            <a:ext cx="1080120" cy="1080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idx="1" type="body"/>
          </p:nvPr>
        </p:nvSpPr>
        <p:spPr>
          <a:xfrm>
            <a:off x="316094" y="1872856"/>
            <a:ext cx="4104456" cy="2988332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Noto Sans Symbols"/>
              <a:buChar char="▪"/>
            </a:pPr>
            <a:r>
              <a:rPr lang="th-TH" sz="2000">
                <a:solidFill>
                  <a:srgbClr val="002060"/>
                </a:solidFill>
              </a:rPr>
              <a:t>การบรรยาย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Noto Sans Symbols"/>
              <a:buChar char="▪"/>
            </a:pPr>
            <a:r>
              <a:rPr lang="th-TH" sz="2000">
                <a:solidFill>
                  <a:srgbClr val="002060"/>
                </a:solidFill>
              </a:rPr>
              <a:t>การอภิปราย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Noto Sans Symbols"/>
              <a:buChar char="▪"/>
            </a:pPr>
            <a:r>
              <a:rPr lang="th-TH" sz="2000">
                <a:solidFill>
                  <a:srgbClr val="002060"/>
                </a:solidFill>
              </a:rPr>
              <a:t>การใช้กรณีศึกษา (Case)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Noto Sans Symbols"/>
              <a:buChar char="▪"/>
            </a:pPr>
            <a:r>
              <a:rPr lang="th-TH" sz="2000">
                <a:solidFill>
                  <a:srgbClr val="002060"/>
                </a:solidFill>
              </a:rPr>
              <a:t>การสอนแบบโปรแกรม (Programmed Instruction)/การเรียนด้วยบทเรียนคอมพิวเตอร์ช่วยสอน/             การเรียนแบบผสมผสาน/การเรียนแบบออนไลน์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Noto Sans Symbols"/>
              <a:buChar char="▪"/>
            </a:pPr>
            <a:r>
              <a:rPr lang="th-TH" sz="2000">
                <a:solidFill>
                  <a:srgbClr val="002060"/>
                </a:solidFill>
              </a:rPr>
              <a:t>การฝึกปฏิบัติ (Practice)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Noto Sans Symbols"/>
              <a:buChar char="▪"/>
            </a:pPr>
            <a:r>
              <a:rPr lang="th-TH" sz="2000">
                <a:solidFill>
                  <a:srgbClr val="002060"/>
                </a:solidFill>
              </a:rPr>
              <a:t>การศึกษาค้นคว้าโดยอิสระ (Independent study)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Noto Sans Symbols"/>
              <a:buChar char="▪"/>
            </a:pPr>
            <a:r>
              <a:rPr lang="th-TH" sz="2000">
                <a:solidFill>
                  <a:srgbClr val="002060"/>
                </a:solidFill>
              </a:rPr>
              <a:t>การจัดกิจกรรม</a:t>
            </a:r>
            <a:endParaRPr/>
          </a:p>
          <a:p>
            <a:pPr indent="-225425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sz="2000">
              <a:solidFill>
                <a:srgbClr val="002060"/>
              </a:solidFill>
            </a:endParaRPr>
          </a:p>
        </p:txBody>
      </p:sp>
      <p:sp>
        <p:nvSpPr>
          <p:cNvPr id="207" name="Google Shape;207;p25"/>
          <p:cNvSpPr txBox="1"/>
          <p:nvPr/>
        </p:nvSpPr>
        <p:spPr>
          <a:xfrm>
            <a:off x="4644008" y="1871690"/>
            <a:ext cx="4104456" cy="2988332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Noto Sans Symbols"/>
              <a:buChar char="▪"/>
            </a:pPr>
            <a:r>
              <a:rPr b="1" lang="th-TH" sz="2000">
                <a:solidFill>
                  <a:srgbClr val="002060"/>
                </a:solidFill>
                <a:latin typeface="Sarabun"/>
                <a:ea typeface="Sarabun"/>
                <a:cs typeface="Sarabun"/>
                <a:sym typeface="Sarabun"/>
              </a:rPr>
              <a:t>เอกสารการสอน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Noto Sans Symbols"/>
              <a:buChar char="▪"/>
            </a:pPr>
            <a:r>
              <a:rPr b="1" lang="th-TH" sz="2000">
                <a:solidFill>
                  <a:srgbClr val="002060"/>
                </a:solidFill>
                <a:latin typeface="Sarabun"/>
                <a:ea typeface="Sarabun"/>
                <a:cs typeface="Sarabun"/>
                <a:sym typeface="Sarabun"/>
              </a:rPr>
              <a:t>Power Point Media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Noto Sans Symbols"/>
              <a:buChar char="▪"/>
            </a:pPr>
            <a:r>
              <a:rPr b="1" lang="th-TH" sz="2000">
                <a:solidFill>
                  <a:srgbClr val="002060"/>
                </a:solidFill>
                <a:latin typeface="Sarabun"/>
                <a:ea typeface="Sarabun"/>
                <a:cs typeface="Sarabun"/>
                <a:sym typeface="Sarabun"/>
              </a:rPr>
              <a:t>สื่ออิเล็กทรอนิกส์/เว็บไซต์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Noto Sans Symbols"/>
              <a:buChar char="▪"/>
            </a:pPr>
            <a:r>
              <a:rPr b="1" lang="th-TH" sz="2000">
                <a:solidFill>
                  <a:srgbClr val="002060"/>
                </a:solidFill>
                <a:latin typeface="Sarabun"/>
                <a:ea typeface="Sarabun"/>
                <a:cs typeface="Sarabun"/>
                <a:sym typeface="Sarabun"/>
              </a:rPr>
              <a:t>ระบบสอบออนไลน์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1" lang="th-TH" sz="2000">
                <a:solidFill>
                  <a:srgbClr val="002060"/>
                </a:solidFill>
                <a:latin typeface="Sarabun"/>
                <a:ea typeface="Sarabun"/>
                <a:cs typeface="Sarabun"/>
                <a:sym typeface="Sarabun"/>
              </a:rPr>
              <a:t>      www.dlean.rmutt.ac.th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rgbClr val="002060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  <p:grpSp>
        <p:nvGrpSpPr>
          <p:cNvPr id="208" name="Google Shape;208;p25"/>
          <p:cNvGrpSpPr/>
          <p:nvPr/>
        </p:nvGrpSpPr>
        <p:grpSpPr>
          <a:xfrm>
            <a:off x="310992" y="1354968"/>
            <a:ext cx="2648346" cy="436733"/>
            <a:chOff x="310992" y="1354968"/>
            <a:chExt cx="2648346" cy="436733"/>
          </a:xfrm>
        </p:grpSpPr>
        <p:sp>
          <p:nvSpPr>
            <p:cNvPr id="209" name="Google Shape;209;p25"/>
            <p:cNvSpPr/>
            <p:nvPr/>
          </p:nvSpPr>
          <p:spPr>
            <a:xfrm>
              <a:off x="350932" y="1391591"/>
              <a:ext cx="2608406" cy="40011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h-TH" sz="2000">
                  <a:solidFill>
                    <a:schemeClr val="lt1"/>
                  </a:solidFill>
                  <a:latin typeface="Sarabun"/>
                  <a:ea typeface="Sarabun"/>
                  <a:cs typeface="Sarabun"/>
                  <a:sym typeface="Sarabun"/>
                </a:rPr>
                <a:t>วิธีจัดการเรียนการสอน (Method)</a:t>
              </a:r>
              <a:endParaRPr b="1" sz="2000">
                <a:solidFill>
                  <a:schemeClr val="lt1"/>
                </a:solidFill>
                <a:latin typeface="Sarabun"/>
                <a:ea typeface="Sarabun"/>
                <a:cs typeface="Sarabun"/>
                <a:sym typeface="Sarabun"/>
              </a:endParaRPr>
            </a:p>
          </p:txBody>
        </p:sp>
        <p:sp>
          <p:nvSpPr>
            <p:cNvPr id="210" name="Google Shape;210;p25"/>
            <p:cNvSpPr/>
            <p:nvPr/>
          </p:nvSpPr>
          <p:spPr>
            <a:xfrm>
              <a:off x="310992" y="1354968"/>
              <a:ext cx="2608406" cy="40011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h-TH" sz="2000">
                  <a:solidFill>
                    <a:schemeClr val="lt1"/>
                  </a:solidFill>
                  <a:latin typeface="Sarabun"/>
                  <a:ea typeface="Sarabun"/>
                  <a:cs typeface="Sarabun"/>
                  <a:sym typeface="Sarabun"/>
                </a:rPr>
                <a:t>วิธีจัดการเรียนการสอน (Method)</a:t>
              </a:r>
              <a:endParaRPr b="1" sz="2000">
                <a:solidFill>
                  <a:schemeClr val="lt1"/>
                </a:solidFill>
                <a:latin typeface="Sarabun"/>
                <a:ea typeface="Sarabun"/>
                <a:cs typeface="Sarabun"/>
                <a:sym typeface="Sarabun"/>
              </a:endParaRPr>
            </a:p>
          </p:txBody>
        </p:sp>
      </p:grpSp>
      <p:grpSp>
        <p:nvGrpSpPr>
          <p:cNvPr id="211" name="Google Shape;211;p25"/>
          <p:cNvGrpSpPr/>
          <p:nvPr/>
        </p:nvGrpSpPr>
        <p:grpSpPr>
          <a:xfrm>
            <a:off x="4644008" y="1354968"/>
            <a:ext cx="2648346" cy="436733"/>
            <a:chOff x="310992" y="1354968"/>
            <a:chExt cx="2648346" cy="436733"/>
          </a:xfrm>
        </p:grpSpPr>
        <p:sp>
          <p:nvSpPr>
            <p:cNvPr id="212" name="Google Shape;212;p25"/>
            <p:cNvSpPr/>
            <p:nvPr/>
          </p:nvSpPr>
          <p:spPr>
            <a:xfrm>
              <a:off x="350932" y="1391591"/>
              <a:ext cx="2608406" cy="40011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h-TH" sz="2000">
                  <a:solidFill>
                    <a:schemeClr val="lt1"/>
                  </a:solidFill>
                  <a:latin typeface="Sarabun"/>
                  <a:ea typeface="Sarabun"/>
                  <a:cs typeface="Sarabun"/>
                  <a:sym typeface="Sarabun"/>
                </a:rPr>
                <a:t>วิธีจัดการเรียนการสอน (Method)</a:t>
              </a:r>
              <a:endParaRPr b="1" sz="2000">
                <a:solidFill>
                  <a:schemeClr val="lt1"/>
                </a:solidFill>
                <a:latin typeface="Sarabun"/>
                <a:ea typeface="Sarabun"/>
                <a:cs typeface="Sarabun"/>
                <a:sym typeface="Sarabun"/>
              </a:endParaRPr>
            </a:p>
          </p:txBody>
        </p:sp>
        <p:sp>
          <p:nvSpPr>
            <p:cNvPr id="213" name="Google Shape;213;p25"/>
            <p:cNvSpPr/>
            <p:nvPr/>
          </p:nvSpPr>
          <p:spPr>
            <a:xfrm>
              <a:off x="310992" y="1354968"/>
              <a:ext cx="2592288" cy="40011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h-TH" sz="2000">
                  <a:solidFill>
                    <a:schemeClr val="lt1"/>
                  </a:solidFill>
                  <a:latin typeface="Sarabun"/>
                  <a:ea typeface="Sarabun"/>
                  <a:cs typeface="Sarabun"/>
                  <a:sym typeface="Sarabun"/>
                </a:rPr>
                <a:t>สื่อการสอน (Media)</a:t>
              </a:r>
              <a:endParaRPr b="1" sz="2000">
                <a:solidFill>
                  <a:schemeClr val="lt1"/>
                </a:solidFill>
                <a:latin typeface="Sarabun"/>
                <a:ea typeface="Sarabun"/>
                <a:cs typeface="Sarabun"/>
                <a:sym typeface="Sarabun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457200" y="228865"/>
            <a:ext cx="843528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Sarabun"/>
              <a:buNone/>
            </a:pPr>
            <a:r>
              <a:rPr lang="th-TH" sz="3600"/>
              <a:t>การวัดผลการเรียน (Evaluation)</a:t>
            </a:r>
            <a:endParaRPr sz="3600"/>
          </a:p>
        </p:txBody>
      </p:sp>
      <p:sp>
        <p:nvSpPr>
          <p:cNvPr id="219" name="Google Shape;219;p26"/>
          <p:cNvSpPr txBox="1"/>
          <p:nvPr>
            <p:ph idx="1" type="body"/>
          </p:nvPr>
        </p:nvSpPr>
        <p:spPr>
          <a:xfrm>
            <a:off x="295137" y="1776834"/>
            <a:ext cx="5565304" cy="202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th-TH" sz="2400">
                <a:solidFill>
                  <a:srgbClr val="002060"/>
                </a:solidFill>
              </a:rPr>
              <a:t>(1) คะแนนสอบภาคทฤษฎี		80	คะแนน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th-TH" sz="2400">
                <a:solidFill>
                  <a:srgbClr val="002060"/>
                </a:solidFill>
              </a:rPr>
              <a:t>(2) งานในชั้นเรียน			15	คะแนน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th-TH" sz="2400">
                <a:solidFill>
                  <a:srgbClr val="002060"/>
                </a:solidFill>
              </a:rPr>
              <a:t>(3) จิตพิสัย			</a:t>
            </a:r>
            <a:r>
              <a:rPr lang="th-TH" sz="2400">
                <a:solidFill>
                  <a:schemeClr val="lt1"/>
                </a:solidFill>
              </a:rPr>
              <a:t>0</a:t>
            </a:r>
            <a:r>
              <a:rPr lang="th-TH" sz="2400">
                <a:solidFill>
                  <a:srgbClr val="002060"/>
                </a:solidFill>
              </a:rPr>
              <a:t>5	คะแนน</a:t>
            </a:r>
            <a:endParaRPr/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2060"/>
              </a:solidFill>
            </a:endParaRPr>
          </a:p>
        </p:txBody>
      </p:sp>
      <p:sp>
        <p:nvSpPr>
          <p:cNvPr id="220" name="Google Shape;220;p26"/>
          <p:cNvSpPr txBox="1"/>
          <p:nvPr/>
        </p:nvSpPr>
        <p:spPr>
          <a:xfrm>
            <a:off x="5879048" y="1782946"/>
            <a:ext cx="3024336" cy="1152128"/>
          </a:xfrm>
          <a:prstGeom prst="rect">
            <a:avLst/>
          </a:prstGeom>
          <a:solidFill>
            <a:srgbClr val="F2DADA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▪"/>
            </a:pPr>
            <a:r>
              <a:rPr b="1" lang="th-TH" sz="2000">
                <a:solidFill>
                  <a:srgbClr val="C00000"/>
                </a:solidFill>
                <a:latin typeface="Sarabun"/>
                <a:ea typeface="Sarabun"/>
                <a:cs typeface="Sarabun"/>
                <a:sym typeface="Sarabun"/>
              </a:rPr>
              <a:t>สอบย่อย 20 คะแนน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▪"/>
            </a:pPr>
            <a:r>
              <a:rPr b="1" lang="th-TH" sz="2000">
                <a:solidFill>
                  <a:srgbClr val="C00000"/>
                </a:solidFill>
                <a:latin typeface="Sarabun"/>
                <a:ea typeface="Sarabun"/>
                <a:cs typeface="Sarabun"/>
                <a:sym typeface="Sarabun"/>
              </a:rPr>
              <a:t>สอบกลางภาค 30 คะแนน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▪"/>
            </a:pPr>
            <a:r>
              <a:rPr b="1" lang="th-TH" sz="2000">
                <a:solidFill>
                  <a:srgbClr val="C00000"/>
                </a:solidFill>
                <a:latin typeface="Sarabun"/>
                <a:ea typeface="Sarabun"/>
                <a:cs typeface="Sarabun"/>
                <a:sym typeface="Sarabun"/>
              </a:rPr>
              <a:t>สอบปลายภาค 30 คะแนน </a:t>
            </a:r>
            <a:endParaRPr b="1" sz="2000">
              <a:solidFill>
                <a:srgbClr val="C00000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221" name="Google Shape;221;p26"/>
          <p:cNvSpPr/>
          <p:nvPr/>
        </p:nvSpPr>
        <p:spPr>
          <a:xfrm>
            <a:off x="353264" y="1383117"/>
            <a:ext cx="1770035" cy="461665"/>
          </a:xfrm>
          <a:prstGeom prst="rect">
            <a:avLst/>
          </a:prstGeom>
          <a:solidFill>
            <a:srgbClr val="F2DAD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-TH" sz="2400">
                <a:solidFill>
                  <a:srgbClr val="FF0000"/>
                </a:solidFill>
                <a:latin typeface="Sarabun"/>
                <a:ea typeface="Sarabun"/>
                <a:cs typeface="Sarabun"/>
                <a:sym typeface="Sarabun"/>
              </a:rPr>
              <a:t>สัดส่วนของคะแนน</a:t>
            </a:r>
            <a:endParaRPr/>
          </a:p>
        </p:txBody>
      </p:sp>
      <p:sp>
        <p:nvSpPr>
          <p:cNvPr id="222" name="Google Shape;222;p26"/>
          <p:cNvSpPr/>
          <p:nvPr/>
        </p:nvSpPr>
        <p:spPr>
          <a:xfrm>
            <a:off x="347498" y="3373750"/>
            <a:ext cx="8555886" cy="7078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-TH" sz="1800">
                <a:solidFill>
                  <a:schemeClr val="lt1"/>
                </a:solidFill>
                <a:latin typeface="Sarabun"/>
                <a:ea typeface="Sarabun"/>
                <a:cs typeface="Sarabun"/>
                <a:sym typeface="Sarabun"/>
              </a:rPr>
              <a:t>ข้อควรระวัง: นักศึกษาที่เข้าเรียนน้อยกว่าร้อยละ 80 ของเวลาเรียน </a:t>
            </a:r>
            <a:r>
              <a:rPr b="1" lang="th-TH" sz="2000">
                <a:solidFill>
                  <a:schemeClr val="lt1"/>
                </a:solidFill>
                <a:latin typeface="Sarabun"/>
                <a:ea typeface="Sarabun"/>
                <a:cs typeface="Sarabun"/>
                <a:sym typeface="Sarabun"/>
              </a:rPr>
              <a:t>F เข้าเรียนไม่ครบ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-TH" sz="1800">
                <a:solidFill>
                  <a:schemeClr val="lt1"/>
                </a:solidFill>
                <a:latin typeface="Sarabun"/>
                <a:ea typeface="Sarabun"/>
                <a:cs typeface="Sarabun"/>
                <a:sym typeface="Sarabun"/>
              </a:rPr>
              <a:t>เนื่องด้วยเป็นการเรียนการสอนออนไลน์จึงจำเป็นต้อง</a:t>
            </a:r>
            <a:r>
              <a:rPr b="1" lang="th-TH" sz="2000" u="sng">
                <a:solidFill>
                  <a:schemeClr val="lt1"/>
                </a:solidFill>
                <a:latin typeface="Sarabun"/>
                <a:ea typeface="Sarabun"/>
                <a:cs typeface="Sarabun"/>
                <a:sym typeface="Sarabun"/>
              </a:rPr>
              <a:t>รักษาวินัยและความรับผิดชอบของตนเอง</a:t>
            </a:r>
            <a:endParaRPr b="1" sz="1800" u="sng">
              <a:solidFill>
                <a:schemeClr val="lt1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223" name="Google Shape;223;p26"/>
          <p:cNvSpPr/>
          <p:nvPr/>
        </p:nvSpPr>
        <p:spPr>
          <a:xfrm>
            <a:off x="353264" y="4131898"/>
            <a:ext cx="8555886" cy="6463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-TH" sz="1800">
                <a:solidFill>
                  <a:schemeClr val="lt1"/>
                </a:solidFill>
                <a:latin typeface="Sarabun"/>
                <a:ea typeface="Sarabun"/>
                <a:cs typeface="Sarabun"/>
                <a:sym typeface="Sarabun"/>
              </a:rPr>
              <a:t>ข้อควรระวัง: ถึงแม้ว่าเป็นการจัดสอบแบบออนไลน์ แต่ให้เป็นไปตามระเบียบของมหาวิทยาลัย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-TH" sz="1800">
                <a:solidFill>
                  <a:schemeClr val="lt1"/>
                </a:solidFill>
                <a:latin typeface="Sarabun"/>
                <a:ea typeface="Sarabun"/>
                <a:cs typeface="Sarabun"/>
                <a:sym typeface="Sarabun"/>
              </a:rPr>
              <a:t>กรณีพบทุจริตในการสอบไม่ว่ากรณีใดๆ ให้จะพิจารณา F ในรายวิชานี้ หรือ เป็นดุลยพิจารณาของหลักสูตร/คณะ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Sarabun"/>
              <a:buNone/>
            </a:pPr>
            <a:r>
              <a:t/>
            </a:r>
            <a:endParaRPr/>
          </a:p>
        </p:txBody>
      </p:sp>
      <p:sp>
        <p:nvSpPr>
          <p:cNvPr id="229" name="Google Shape;229;p27"/>
          <p:cNvSpPr/>
          <p:nvPr/>
        </p:nvSpPr>
        <p:spPr>
          <a:xfrm>
            <a:off x="2627784" y="2281436"/>
            <a:ext cx="6336704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-TH" sz="2800">
                <a:solidFill>
                  <a:srgbClr val="0070C0"/>
                </a:solidFill>
                <a:latin typeface="Sarabun"/>
                <a:ea typeface="Sarabun"/>
                <a:cs typeface="Sarabun"/>
                <a:sym typeface="Sarabun"/>
              </a:rPr>
              <a:t>ช่องทางติดต่อรายวิชา (ภาพรวม) </a:t>
            </a:r>
            <a:endParaRPr b="1" sz="2800">
              <a:solidFill>
                <a:srgbClr val="0070C0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-TH" sz="2800">
                <a:solidFill>
                  <a:srgbClr val="0070C0"/>
                </a:solidFill>
                <a:latin typeface="Sarabun"/>
                <a:ea typeface="Sarabun"/>
                <a:cs typeface="Sarabun"/>
                <a:sym typeface="Sarabun"/>
              </a:rPr>
              <a:t>ประชาสัมพันธ์ และแจ้งข่าวสารสำคัญของรายวิชา</a:t>
            </a:r>
            <a:endParaRPr b="1" sz="2800">
              <a:solidFill>
                <a:srgbClr val="0070C0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-TH" sz="2800">
                <a:solidFill>
                  <a:srgbClr val="0070C0"/>
                </a:solidFill>
                <a:latin typeface="Sarabun"/>
                <a:ea typeface="Sarabun"/>
                <a:cs typeface="Sarabun"/>
                <a:sym typeface="Sarabun"/>
              </a:rPr>
              <a:t>LineSquare: ComSkill-1-64-Student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-TH" sz="2800">
                <a:solidFill>
                  <a:srgbClr val="0070C0"/>
                </a:solidFill>
                <a:latin typeface="Sarabun"/>
                <a:ea typeface="Sarabun"/>
                <a:cs typeface="Sarabun"/>
                <a:sym typeface="Sarabun"/>
              </a:rPr>
              <a:t>รหัสผ่าน 2564</a:t>
            </a:r>
            <a:endParaRPr b="1" sz="2800">
              <a:solidFill>
                <a:srgbClr val="0070C0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  <p:pic>
        <p:nvPicPr>
          <p:cNvPr descr="ไม่มีคำอธิบาย" id="230" name="Google Shape;23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584" y="2193952"/>
            <a:ext cx="1559962" cy="1559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540" y="1921396"/>
            <a:ext cx="1152128" cy="1728192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95" name="Google Shape;95;p14"/>
          <p:cNvSpPr/>
          <p:nvPr/>
        </p:nvSpPr>
        <p:spPr>
          <a:xfrm>
            <a:off x="2339752" y="1688007"/>
            <a:ext cx="561662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th-TH" sz="2800" u="none" cap="none" strike="noStrike">
                <a:solidFill>
                  <a:srgbClr val="002060"/>
                </a:solidFill>
                <a:latin typeface="Sarabun"/>
                <a:ea typeface="Sarabun"/>
                <a:cs typeface="Sarabun"/>
                <a:sym typeface="Sarabun"/>
              </a:rPr>
              <a:t>อาจารย์ผู้สอน: ผู้ช่วยศาสตราจารย์ เมธา ศิริกูล</a:t>
            </a:r>
            <a:endParaRPr b="1" sz="2800">
              <a:solidFill>
                <a:srgbClr val="002060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2339752" y="2122899"/>
            <a:ext cx="5616624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-TH" sz="2800">
                <a:solidFill>
                  <a:srgbClr val="002060"/>
                </a:solidFill>
                <a:latin typeface="Sarabun"/>
                <a:ea typeface="Sarabun"/>
                <a:cs typeface="Sarabun"/>
                <a:sym typeface="Sarabun"/>
              </a:rPr>
              <a:t>ช่องทางติดต่อ</a:t>
            </a:r>
            <a:endParaRPr b="1" sz="2800">
              <a:solidFill>
                <a:srgbClr val="002060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b="1" lang="th-TH" sz="2800">
                <a:solidFill>
                  <a:srgbClr val="002060"/>
                </a:solidFill>
                <a:latin typeface="Sarabun"/>
                <a:ea typeface="Sarabun"/>
                <a:cs typeface="Sarabun"/>
                <a:sym typeface="Sarabun"/>
              </a:rPr>
              <a:t>LineID: ……………………………….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b="1" lang="th-TH" sz="2800">
                <a:solidFill>
                  <a:srgbClr val="002060"/>
                </a:solidFill>
                <a:latin typeface="Sarabun"/>
                <a:ea typeface="Sarabun"/>
                <a:cs typeface="Sarabun"/>
                <a:sym typeface="Sarabun"/>
              </a:rPr>
              <a:t>MS TEAM: ………………………....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b="1" lang="th-TH" sz="2800">
                <a:solidFill>
                  <a:srgbClr val="002060"/>
                </a:solidFill>
                <a:latin typeface="Sarabun"/>
                <a:ea typeface="Sarabun"/>
                <a:cs typeface="Sarabun"/>
                <a:sym typeface="Sarabun"/>
              </a:rPr>
              <a:t>Facebook: …………………………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b="1" lang="th-TH" sz="2800">
                <a:solidFill>
                  <a:srgbClr val="002060"/>
                </a:solidFill>
                <a:latin typeface="Sarabun"/>
                <a:ea typeface="Sarabun"/>
                <a:cs typeface="Sarabun"/>
                <a:sym typeface="Sarabun"/>
              </a:rPr>
              <a:t>โทร. .........................................</a:t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2462064" y="465267"/>
            <a:ext cx="561662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th-TH" sz="2000">
                <a:solidFill>
                  <a:srgbClr val="FF0000"/>
                </a:solidFill>
                <a:latin typeface="Sarabun"/>
                <a:ea typeface="Sarabun"/>
                <a:cs typeface="Sarabun"/>
                <a:sym typeface="Sarabun"/>
              </a:rPr>
              <a:t>-เปลี่ยนแปลงได้ตามความเหมาะสม-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457200" y="228865"/>
            <a:ext cx="8507288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Sarabun"/>
              <a:buNone/>
            </a:pPr>
            <a:r>
              <a:rPr lang="th-TH" sz="3600">
                <a:solidFill>
                  <a:srgbClr val="0070C0"/>
                </a:solidFill>
              </a:rPr>
              <a:t>ประมวลรายวิชา (Course Syllabus)</a:t>
            </a:r>
            <a:r>
              <a:rPr lang="th-TH" sz="3200">
                <a:solidFill>
                  <a:srgbClr val="0070C0"/>
                </a:solidFill>
              </a:rPr>
              <a:t> 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457200" y="1445010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th-TH" sz="2400">
                <a:solidFill>
                  <a:srgbClr val="002060"/>
                </a:solidFill>
              </a:rPr>
              <a:t>รหัสรายวิชา:	09-000-001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th-TH" sz="2400">
                <a:solidFill>
                  <a:srgbClr val="002060"/>
                </a:solidFill>
              </a:rPr>
              <a:t>ชื่อรายวิชา:	ทักษะการใช้คอมพิวเตอร์และเทคโนโลยีสารสนเทศ</a:t>
            </a:r>
            <a:endParaRPr sz="2400">
              <a:solidFill>
                <a:srgbClr val="002060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th-TH" sz="2400">
                <a:solidFill>
                  <a:srgbClr val="002060"/>
                </a:solidFill>
              </a:rPr>
              <a:t>		(Computer and Information Skill)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th-TH" sz="2400">
                <a:solidFill>
                  <a:srgbClr val="002060"/>
                </a:solidFill>
              </a:rPr>
              <a:t>จำนวนหน่วยกิต: 	3 (2-2-5) (ทฤษฎี-ปฏิบัติ-ศึกษาด้วยตนเอง)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th-TH" sz="2400">
                <a:solidFill>
                  <a:srgbClr val="002060"/>
                </a:solidFill>
              </a:rPr>
              <a:t>ภาคการศึกษา 1  ปีการศึกษา 2564</a:t>
            </a:r>
            <a:endParaRPr sz="2400">
              <a:solidFill>
                <a:srgbClr val="002060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th-TH" sz="2400">
                <a:solidFill>
                  <a:srgbClr val="002060"/>
                </a:solidFill>
              </a:rPr>
              <a:t>ชื่อหลักสูตร (Curriculum): หมวดศึกษาทั่วไป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th-TH" sz="2400">
                <a:solidFill>
                  <a:srgbClr val="002060"/>
                </a:solidFill>
              </a:rPr>
              <a:t>จำนวนชั่วโมง (Hours/Week): 4 ชั่วโมง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2060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2060"/>
              </a:solidFill>
            </a:endParaRPr>
          </a:p>
        </p:txBody>
      </p:sp>
      <p:pic>
        <p:nvPicPr>
          <p:cNvPr descr="Desktop - Free computer icons" id="104" name="Google Shape;10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8384" y="4081636"/>
            <a:ext cx="648072" cy="648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457200" y="228865"/>
            <a:ext cx="8507288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Sarabun"/>
              <a:buNone/>
            </a:pPr>
            <a:r>
              <a:rPr lang="th-TH" sz="3600"/>
              <a:t>เนื้อหารายวิชา (Course Description)</a:t>
            </a:r>
            <a:endParaRPr sz="3600"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457200" y="1561356"/>
            <a:ext cx="8435280" cy="3771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r>
              <a:rPr lang="th-TH" sz="2000">
                <a:solidFill>
                  <a:srgbClr val="002060"/>
                </a:solidFill>
              </a:rPr>
              <a:t>	ความรู้พื้นฐานการใช้คอมพิวเตอร์การใช้โปรแกรมสำนักงาน ได้แก่ โปรแกรมประมวลผลคำ การใช้โปรแกรมตารางคำนวณ การใช้โปรแกรมนำเสนอ การใช้อินเทอร์เน็ตและการสื่อสารสังคมออนไลน์ ได้แก่ เครือข่ายคอมพิวเตอร์ เทคโนโลยีการสื่อสารข้อมูล จดหมายอิเล็กทรอนิกส์แบบภายในและภายนอกองค์กร การท่องเครือข่ายอินเทอร์เน็ต และความรู้ทั่วไปเกี่ยวกับโลกออนไลน์</a:t>
            </a:r>
            <a:endParaRPr sz="2000">
              <a:solidFill>
                <a:srgbClr val="002060"/>
              </a:solidFill>
            </a:endParaRPr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r>
              <a:rPr lang="th-TH" sz="2000">
                <a:solidFill>
                  <a:srgbClr val="002060"/>
                </a:solidFill>
              </a:rPr>
              <a:t>	Computing fundamentals, key applications such as Word Processor (Microsoft Word), Spreadsheets (Microsoft Excel), Presentation (Microsoft PowerPoint), Internet and social networks such as computer network, communication technology, internal and external e-mail correspondence, surfing the Internet, and general knowledge about the Internet World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457200" y="228865"/>
            <a:ext cx="8579296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Sarabun"/>
              <a:buNone/>
            </a:pPr>
            <a:r>
              <a:rPr lang="th-TH" sz="3600"/>
              <a:t>วัตถุประสงค์รายวิชา (Learning Objective)</a:t>
            </a:r>
            <a:endParaRPr sz="3600"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457200" y="1489348"/>
            <a:ext cx="8229600" cy="3168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Noto Sans Symbols"/>
              <a:buChar char="▪"/>
            </a:pPr>
            <a:r>
              <a:rPr lang="th-TH" sz="2000">
                <a:solidFill>
                  <a:srgbClr val="002060"/>
                </a:solidFill>
              </a:rPr>
              <a:t>เพื่อให้ผู้เรียนมี</a:t>
            </a:r>
            <a:r>
              <a:rPr lang="th-TH" sz="2000">
                <a:solidFill>
                  <a:srgbClr val="C00000"/>
                </a:solidFill>
              </a:rPr>
              <a:t>ความรู้ความเข้าใจ</a:t>
            </a:r>
            <a:r>
              <a:rPr lang="th-TH" sz="2000">
                <a:solidFill>
                  <a:srgbClr val="002060"/>
                </a:solidFill>
              </a:rPr>
              <a:t>ความรู้พื้นฐาน</a:t>
            </a:r>
            <a:r>
              <a:rPr i="1" lang="th-TH" sz="2000">
                <a:solidFill>
                  <a:srgbClr val="31859B"/>
                </a:solidFill>
              </a:rPr>
              <a:t>การใช้คอมพิวเตอร์ การใช้โปรแกรมสำนักงานการใช้งานอินเตอร์เน็ต รวมถึงการรู้เท่าทันสารสนเทศสื่อออนไลน์</a:t>
            </a:r>
            <a:endParaRPr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Noto Sans Symbols"/>
              <a:buChar char="▪"/>
            </a:pPr>
            <a:r>
              <a:rPr lang="th-TH" sz="2000">
                <a:solidFill>
                  <a:srgbClr val="002060"/>
                </a:solidFill>
              </a:rPr>
              <a:t>เพื่อให้ผู้เรียน</a:t>
            </a:r>
            <a:r>
              <a:rPr lang="th-TH" sz="2000">
                <a:solidFill>
                  <a:srgbClr val="C00000"/>
                </a:solidFill>
              </a:rPr>
              <a:t>มีทักษะ</a:t>
            </a:r>
            <a:r>
              <a:rPr lang="th-TH" sz="2000">
                <a:solidFill>
                  <a:srgbClr val="002060"/>
                </a:solidFill>
              </a:rPr>
              <a:t>การใช้</a:t>
            </a:r>
            <a:r>
              <a:rPr i="1" lang="th-TH" sz="2000">
                <a:solidFill>
                  <a:srgbClr val="31859B"/>
                </a:solidFill>
              </a:rPr>
              <a:t>คอมพิวเตอร์การใช้โปรแกรมสำนักงาน การใช้งานอินเตอร์เน็ต และการสื่อสารออนไลน์</a:t>
            </a:r>
            <a:endParaRPr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Noto Sans Symbols"/>
              <a:buChar char="▪"/>
            </a:pPr>
            <a:r>
              <a:rPr lang="th-TH" sz="2000">
                <a:solidFill>
                  <a:srgbClr val="002060"/>
                </a:solidFill>
              </a:rPr>
              <a:t>เพื่อให้ผู้เรียน</a:t>
            </a:r>
            <a:r>
              <a:rPr lang="th-TH" sz="2000">
                <a:solidFill>
                  <a:srgbClr val="C00000"/>
                </a:solidFill>
              </a:rPr>
              <a:t>ประยุกต์</a:t>
            </a:r>
            <a:r>
              <a:rPr lang="th-TH" sz="2000">
                <a:solidFill>
                  <a:srgbClr val="002060"/>
                </a:solidFill>
              </a:rPr>
              <a:t>ใช้ความรู้พื้นฐาน</a:t>
            </a:r>
            <a:r>
              <a:rPr i="1" lang="th-TH" sz="2000">
                <a:solidFill>
                  <a:srgbClr val="31859B"/>
                </a:solidFill>
              </a:rPr>
              <a:t>การใช้งานคอมพิวเตอร์ การใช้งานโปรแกรมสำนักงาน การใช้งานอินเตอร์เน็ตรวมถึงการรู้เท่าทันสารสนเทศสื่อออนไลน์</a:t>
            </a:r>
            <a:r>
              <a:rPr lang="th-TH" sz="2000">
                <a:solidFill>
                  <a:srgbClr val="002060"/>
                </a:solidFill>
              </a:rPr>
              <a:t>มาประยุกต์กับการใช้งานในชีวิตประจำวัน</a:t>
            </a:r>
            <a:endParaRPr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Noto Sans Symbols"/>
              <a:buChar char="▪"/>
            </a:pPr>
            <a:r>
              <a:rPr lang="th-TH" sz="2000">
                <a:solidFill>
                  <a:srgbClr val="002060"/>
                </a:solidFill>
              </a:rPr>
              <a:t>เพื่อเพิ่มศักยภาพผู้เรียนใช้และรู้จักใช้เทคโนโลยีสารสนเทศได้อย่างเหมาะสมมีความสามารถวิเคราะห์เชิงตัวเลขและการจัดการข้อมูล</a:t>
            </a:r>
            <a:endParaRPr/>
          </a:p>
        </p:txBody>
      </p:sp>
      <p:pic>
        <p:nvPicPr>
          <p:cNvPr descr="Desktop - Free computer icons" id="117" name="Google Shape;11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8384" y="4081636"/>
            <a:ext cx="648072" cy="648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316094" y="1872856"/>
            <a:ext cx="8576386" cy="2988332"/>
          </a:xfrm>
          <a:prstGeom prst="rect">
            <a:avLst/>
          </a:prstGeom>
          <a:solidFill>
            <a:srgbClr val="E5B8B7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Noto Sans Symbols"/>
              <a:buChar char="▪"/>
            </a:pPr>
            <a:r>
              <a:rPr lang="th-TH" sz="2000">
                <a:solidFill>
                  <a:srgbClr val="C00000"/>
                </a:solidFill>
              </a:rPr>
              <a:t>ความหมายของคอมพิวเตอร์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Noto Sans Symbols"/>
              <a:buChar char="▪"/>
            </a:pPr>
            <a:r>
              <a:rPr lang="th-TH" sz="2000">
                <a:solidFill>
                  <a:srgbClr val="C00000"/>
                </a:solidFill>
              </a:rPr>
              <a:t>ชนิดของคอมพิวเตอร์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Noto Sans Symbols"/>
              <a:buChar char="▪"/>
            </a:pPr>
            <a:r>
              <a:rPr lang="th-TH" sz="2000">
                <a:solidFill>
                  <a:srgbClr val="C00000"/>
                </a:solidFill>
              </a:rPr>
              <a:t>องค์ประกอบของคอมพิวเตอร์(ฮาร์ดแวร์/ซอฟต์แวร์/บุคคล/ข้อมูล สารสนเทศ และกระบวนการ)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Noto Sans Symbols"/>
              <a:buChar char="▪"/>
            </a:pPr>
            <a:r>
              <a:rPr lang="th-TH" sz="2000">
                <a:solidFill>
                  <a:srgbClr val="C00000"/>
                </a:solidFill>
              </a:rPr>
              <a:t>การเชื่อมต่ออุปกรณ์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Noto Sans Symbols"/>
              <a:buChar char="▪"/>
            </a:pPr>
            <a:r>
              <a:rPr lang="th-TH" sz="2000">
                <a:solidFill>
                  <a:srgbClr val="C00000"/>
                </a:solidFill>
              </a:rPr>
              <a:t>สุขภาวะดิจิทัล</a:t>
            </a:r>
            <a:endParaRPr sz="2000">
              <a:solidFill>
                <a:srgbClr val="C00000"/>
              </a:solidFill>
            </a:endParaRPr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Noto Sans Symbols"/>
              <a:buChar char="▪"/>
            </a:pPr>
            <a:r>
              <a:rPr lang="th-TH" sz="2000">
                <a:solidFill>
                  <a:srgbClr val="C00000"/>
                </a:solidFill>
              </a:rPr>
              <a:t>การใช้งานระบบปฏิบัติการ Windows 10 พื้นฐาน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Noto Sans Symbols"/>
              <a:buChar char="▪"/>
            </a:pPr>
            <a:r>
              <a:rPr lang="th-TH" sz="2000">
                <a:solidFill>
                  <a:srgbClr val="C00000"/>
                </a:solidFill>
              </a:rPr>
              <a:t>การถอน/ติดตั้ง และการเปลี่ยนแปลงโปรแกรม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Noto Sans Symbols"/>
              <a:buChar char="▪"/>
            </a:pPr>
            <a:r>
              <a:rPr lang="th-TH" sz="2000">
                <a:solidFill>
                  <a:srgbClr val="C00000"/>
                </a:solidFill>
              </a:rPr>
              <a:t>การจัดการไฟล์และโฟลเดอร์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Noto Sans Symbols"/>
              <a:buChar char="▪"/>
            </a:pPr>
            <a:r>
              <a:rPr lang="th-TH" sz="2000">
                <a:solidFill>
                  <a:srgbClr val="C00000"/>
                </a:solidFill>
              </a:rPr>
              <a:t>การบีบอัดไฟล์</a:t>
            </a:r>
            <a:endParaRPr/>
          </a:p>
          <a:p>
            <a:pPr indent="-225425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sz="2000">
              <a:solidFill>
                <a:srgbClr val="C00000"/>
              </a:solidFill>
            </a:endParaRPr>
          </a:p>
        </p:txBody>
      </p:sp>
      <p:grpSp>
        <p:nvGrpSpPr>
          <p:cNvPr id="123" name="Google Shape;123;p18"/>
          <p:cNvGrpSpPr/>
          <p:nvPr/>
        </p:nvGrpSpPr>
        <p:grpSpPr>
          <a:xfrm>
            <a:off x="310992" y="1354968"/>
            <a:ext cx="3612936" cy="436733"/>
            <a:chOff x="310992" y="1354968"/>
            <a:chExt cx="3612936" cy="436733"/>
          </a:xfrm>
        </p:grpSpPr>
        <p:sp>
          <p:nvSpPr>
            <p:cNvPr id="124" name="Google Shape;124;p18"/>
            <p:cNvSpPr/>
            <p:nvPr/>
          </p:nvSpPr>
          <p:spPr>
            <a:xfrm>
              <a:off x="350932" y="1391591"/>
              <a:ext cx="3572996" cy="40011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h-TH" sz="2000">
                  <a:solidFill>
                    <a:schemeClr val="lt1"/>
                  </a:solidFill>
                  <a:latin typeface="Sarabun"/>
                  <a:ea typeface="Sarabun"/>
                  <a:cs typeface="Sarabun"/>
                  <a:sym typeface="Sarabun"/>
                </a:rPr>
                <a:t>วิธีจัดการเรียนการสอน (Method)</a:t>
              </a:r>
              <a:endParaRPr b="1" sz="2000">
                <a:solidFill>
                  <a:schemeClr val="lt1"/>
                </a:solidFill>
                <a:latin typeface="Sarabun"/>
                <a:ea typeface="Sarabun"/>
                <a:cs typeface="Sarabun"/>
                <a:sym typeface="Sarabun"/>
              </a:endParaRPr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310992" y="1354968"/>
              <a:ext cx="3565400" cy="40011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h-TH" sz="2000">
                  <a:solidFill>
                    <a:schemeClr val="lt1"/>
                  </a:solidFill>
                  <a:latin typeface="Sarabun"/>
                  <a:ea typeface="Sarabun"/>
                  <a:cs typeface="Sarabun"/>
                  <a:sym typeface="Sarabun"/>
                </a:rPr>
                <a:t>หน่วยการเรียนที่ 1:การทำงานของคอมพิวเตอร์  </a:t>
              </a:r>
              <a:endParaRPr b="1" sz="2000">
                <a:solidFill>
                  <a:schemeClr val="lt1"/>
                </a:solidFill>
                <a:latin typeface="Sarabun"/>
                <a:ea typeface="Sarabun"/>
                <a:cs typeface="Sarabun"/>
                <a:sym typeface="Sarabun"/>
              </a:endParaRPr>
            </a:p>
          </p:txBody>
        </p:sp>
      </p:grpSp>
      <p:sp>
        <p:nvSpPr>
          <p:cNvPr descr="รูปคอมพิวเตอร์การ์ตูน น่ารักๆ ระบายสีภาพสวยๆ ลายเส้นเก๋ๆ – วาดรูปด ..." id="126" name="Google Shape;126;p18"/>
          <p:cNvSpPr/>
          <p:nvPr/>
        </p:nvSpPr>
        <p:spPr>
          <a:xfrm>
            <a:off x="190500" y="-2127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รูปคอมพิวเตอร์การ์ตูน น่ารักๆ ระบายสีภาพสวยๆ ลายเส้นเก๋ๆ – วาดรูปด ..." id="127" name="Google Shape;127;p18"/>
          <p:cNvSpPr/>
          <p:nvPr/>
        </p:nvSpPr>
        <p:spPr>
          <a:xfrm>
            <a:off x="342900" y="-603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รูปคอมพิวเตอร์การ์ตูน น่ารักๆ ระบายสีภาพสวยๆ ลายเส้นเก๋ๆ – วาดรูปด ..." id="128" name="Google Shape;128;p18"/>
          <p:cNvSpPr/>
          <p:nvPr/>
        </p:nvSpPr>
        <p:spPr>
          <a:xfrm>
            <a:off x="495300" y="9207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974988" y="3505572"/>
            <a:ext cx="1773476" cy="1324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316094" y="1843120"/>
            <a:ext cx="8576386" cy="3030604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1600"/>
              <a:buFont typeface="Noto Sans Symbols"/>
              <a:buChar char="▪"/>
            </a:pPr>
            <a:r>
              <a:rPr lang="th-TH" sz="1600">
                <a:solidFill>
                  <a:srgbClr val="4F6128"/>
                </a:solidFill>
              </a:rPr>
              <a:t>ความหมายของเครือข่ายคอมพิวเตอร์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1600"/>
              <a:buFont typeface="Noto Sans Symbols"/>
              <a:buChar char="▪"/>
            </a:pPr>
            <a:r>
              <a:rPr lang="th-TH" sz="1600">
                <a:solidFill>
                  <a:srgbClr val="4F6128"/>
                </a:solidFill>
              </a:rPr>
              <a:t>ประเภทของเครือข่ายคอมพิวเตอร์ (LAN, WAN, MAN, PAN และเครือข่ายส่วนตัวเสมือน (VPN))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1600"/>
              <a:buFont typeface="Noto Sans Symbols"/>
              <a:buChar char="▪"/>
            </a:pPr>
            <a:r>
              <a:rPr lang="th-TH" sz="1600">
                <a:solidFill>
                  <a:srgbClr val="4F6128"/>
                </a:solidFill>
              </a:rPr>
              <a:t>อุปกรณ์เครือข่าย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1600"/>
              <a:buFont typeface="Noto Sans Symbols"/>
              <a:buChar char="▪"/>
            </a:pPr>
            <a:r>
              <a:rPr lang="th-TH" sz="1600">
                <a:solidFill>
                  <a:srgbClr val="4F6128"/>
                </a:solidFill>
              </a:rPr>
              <a:t>ความเป็นมาของอินเทอร์เน็ต และบริการออนไลน์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1600"/>
              <a:buFont typeface="Noto Sans Symbols"/>
              <a:buChar char="▪"/>
            </a:pPr>
            <a:r>
              <a:rPr lang="th-TH" sz="1600">
                <a:solidFill>
                  <a:srgbClr val="4F6128"/>
                </a:solidFill>
              </a:rPr>
              <a:t>โปรโตคอลการรับส่งข้อมูล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1600"/>
              <a:buFont typeface="Noto Sans Symbols"/>
              <a:buChar char="▪"/>
            </a:pPr>
            <a:r>
              <a:rPr lang="th-TH" sz="1600">
                <a:solidFill>
                  <a:srgbClr val="4F6128"/>
                </a:solidFill>
              </a:rPr>
              <a:t>นิยามคำศัพท์ของอินเทอร์เน็ต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1600"/>
              <a:buFont typeface="Noto Sans Symbols"/>
              <a:buChar char="▪"/>
            </a:pPr>
            <a:r>
              <a:rPr lang="th-TH" sz="1600">
                <a:solidFill>
                  <a:srgbClr val="4F6128"/>
                </a:solidFill>
              </a:rPr>
              <a:t>การเชื่อมต่ออินเทอร์เน็ต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1600"/>
              <a:buFont typeface="Noto Sans Symbols"/>
              <a:buChar char="▪"/>
            </a:pPr>
            <a:r>
              <a:rPr lang="th-TH" sz="1600">
                <a:solidFill>
                  <a:srgbClr val="4F6128"/>
                </a:solidFill>
              </a:rPr>
              <a:t>การใช้งานเว็บบราวเซอร์ (Web Browser): Google Chrome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1600"/>
              <a:buFont typeface="Noto Sans Symbols"/>
              <a:buChar char="▪"/>
            </a:pPr>
            <a:r>
              <a:rPr lang="th-TH" sz="1600">
                <a:solidFill>
                  <a:srgbClr val="4F6128"/>
                </a:solidFill>
              </a:rPr>
              <a:t>การสืบค้นข้อมูลด้วย Search Engine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1600"/>
              <a:buFont typeface="Noto Sans Symbols"/>
              <a:buChar char="▪"/>
            </a:pPr>
            <a:r>
              <a:rPr lang="th-TH" sz="1600">
                <a:solidFill>
                  <a:srgbClr val="4F6128"/>
                </a:solidFill>
              </a:rPr>
              <a:t>คลาวด์ (Cloud) และประเภทของคลาวด์ (SaaS, PaaS, IaaS)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1600"/>
              <a:buFont typeface="Noto Sans Symbols"/>
              <a:buChar char="▪"/>
            </a:pPr>
            <a:r>
              <a:rPr lang="th-TH" sz="1600">
                <a:solidFill>
                  <a:srgbClr val="4F6128"/>
                </a:solidFill>
              </a:rPr>
              <a:t>การสำรองข้อมูล (Back Up Data)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1600"/>
              <a:buFont typeface="Noto Sans Symbols"/>
              <a:buChar char="▪"/>
            </a:pPr>
            <a:r>
              <a:rPr lang="th-TH" sz="1600">
                <a:solidFill>
                  <a:srgbClr val="4F6128"/>
                </a:solidFill>
              </a:rPr>
              <a:t>การแบ่งปันข้อมูลออนไลน์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1600"/>
              <a:buFont typeface="Noto Sans Symbols"/>
              <a:buChar char="▪"/>
            </a:pPr>
            <a:r>
              <a:rPr lang="th-TH" sz="1600">
                <a:solidFill>
                  <a:srgbClr val="4F6128"/>
                </a:solidFill>
              </a:rPr>
              <a:t>วิวัฒนาการของยุคเครือข่ายมือถือ และอุปกรณ์สำคัญในโทรศัพท์เคลื่อนที่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1600"/>
              <a:buFont typeface="Noto Sans Symbols"/>
              <a:buChar char="▪"/>
            </a:pPr>
            <a:r>
              <a:rPr lang="th-TH" sz="1600">
                <a:solidFill>
                  <a:srgbClr val="4F6128"/>
                </a:solidFill>
              </a:rPr>
              <a:t>วิธีการสำรองข้อมูลออนไลน์ ด้วย One Drive 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1600"/>
              <a:buFont typeface="Noto Sans Symbols"/>
              <a:buChar char="▪"/>
            </a:pPr>
            <a:r>
              <a:rPr lang="th-TH" sz="1600">
                <a:solidFill>
                  <a:srgbClr val="4F6128"/>
                </a:solidFill>
              </a:rPr>
              <a:t>วิธีการแบ่งปัน และถ่ายโอนข้อมูลออนไลน์</a:t>
            </a:r>
            <a:endParaRPr/>
          </a:p>
        </p:txBody>
      </p:sp>
      <p:grpSp>
        <p:nvGrpSpPr>
          <p:cNvPr id="135" name="Google Shape;135;p19"/>
          <p:cNvGrpSpPr/>
          <p:nvPr/>
        </p:nvGrpSpPr>
        <p:grpSpPr>
          <a:xfrm>
            <a:off x="310992" y="1354968"/>
            <a:ext cx="3612936" cy="436733"/>
            <a:chOff x="310992" y="1354968"/>
            <a:chExt cx="3612936" cy="436733"/>
          </a:xfrm>
        </p:grpSpPr>
        <p:sp>
          <p:nvSpPr>
            <p:cNvPr id="136" name="Google Shape;136;p19"/>
            <p:cNvSpPr/>
            <p:nvPr/>
          </p:nvSpPr>
          <p:spPr>
            <a:xfrm>
              <a:off x="350932" y="1391591"/>
              <a:ext cx="3572996" cy="40011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h-TH" sz="2000">
                  <a:solidFill>
                    <a:schemeClr val="lt1"/>
                  </a:solidFill>
                  <a:latin typeface="Sarabun"/>
                  <a:ea typeface="Sarabun"/>
                  <a:cs typeface="Sarabun"/>
                  <a:sym typeface="Sarabun"/>
                </a:rPr>
                <a:t>วิธีจัดการเรียนการสอน (Method)</a:t>
              </a:r>
              <a:endParaRPr b="1" sz="2000">
                <a:solidFill>
                  <a:schemeClr val="lt1"/>
                </a:solidFill>
                <a:latin typeface="Sarabun"/>
                <a:ea typeface="Sarabun"/>
                <a:cs typeface="Sarabun"/>
                <a:sym typeface="Sarabun"/>
              </a:endParaRPr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310992" y="1354968"/>
              <a:ext cx="3540928" cy="40011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h-TH" sz="2000">
                  <a:solidFill>
                    <a:schemeClr val="lt1"/>
                  </a:solidFill>
                  <a:latin typeface="Sarabun"/>
                  <a:ea typeface="Sarabun"/>
                  <a:cs typeface="Sarabun"/>
                  <a:sym typeface="Sarabun"/>
                </a:rPr>
                <a:t>หน่วยการเรียนที่ 2: การเข้าถึงสื่อดิจิทัล</a:t>
              </a:r>
              <a:endParaRPr b="1" sz="2000">
                <a:solidFill>
                  <a:schemeClr val="lt1"/>
                </a:solidFill>
                <a:latin typeface="Sarabun"/>
                <a:ea typeface="Sarabun"/>
                <a:cs typeface="Sarabun"/>
                <a:sym typeface="Sarabun"/>
              </a:endParaRPr>
            </a:p>
          </p:txBody>
        </p:sp>
      </p:grpSp>
      <p:sp>
        <p:nvSpPr>
          <p:cNvPr descr="รูปคอมพิวเตอร์การ์ตูน น่ารักๆ ระบายสีภาพสวยๆ ลายเส้นเก๋ๆ – วาดรูปด ..." id="138" name="Google Shape;138;p19"/>
          <p:cNvSpPr/>
          <p:nvPr/>
        </p:nvSpPr>
        <p:spPr>
          <a:xfrm>
            <a:off x="190500" y="-2127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รูปคอมพิวเตอร์การ์ตูน น่ารักๆ ระบายสีภาพสวยๆ ลายเส้นเก๋ๆ – วาดรูปด ..." id="139" name="Google Shape;139;p19"/>
          <p:cNvSpPr/>
          <p:nvPr/>
        </p:nvSpPr>
        <p:spPr>
          <a:xfrm>
            <a:off x="342900" y="-603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รูปคอมพิวเตอร์การ์ตูน น่ารักๆ ระบายสีภาพสวยๆ ลายเส้นเก๋ๆ – วาดรูปด ..." id="140" name="Google Shape;140;p19"/>
          <p:cNvSpPr/>
          <p:nvPr/>
        </p:nvSpPr>
        <p:spPr>
          <a:xfrm>
            <a:off x="495300" y="9207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หน่วยการเรียนรู้ที่ 4 : อินเทอร์เน็ต" id="141" name="Google Shape;14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02372" y="3242543"/>
            <a:ext cx="3441628" cy="1548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idx="1" type="body"/>
          </p:nvPr>
        </p:nvSpPr>
        <p:spPr>
          <a:xfrm>
            <a:off x="316094" y="1872856"/>
            <a:ext cx="8576386" cy="2928860"/>
          </a:xfrm>
          <a:prstGeom prst="rect">
            <a:avLst/>
          </a:prstGeom>
          <a:solidFill>
            <a:srgbClr val="E5DFE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Noto Sans Symbols"/>
              <a:buChar char="▪"/>
            </a:pPr>
            <a:r>
              <a:rPr lang="th-TH" sz="1800">
                <a:solidFill>
                  <a:srgbClr val="7030A0"/>
                </a:solidFill>
              </a:rPr>
              <a:t>การสื่อสารข้อมูลทางคอมพิวเตอร์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Noto Sans Symbols"/>
              <a:buChar char="▪"/>
            </a:pPr>
            <a:r>
              <a:rPr lang="th-TH" sz="1800">
                <a:solidFill>
                  <a:srgbClr val="7030A0"/>
                </a:solidFill>
              </a:rPr>
              <a:t>ความหมาย และประเภทของเครือข่ายสังคมออนไลน์ (Social Network)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Noto Sans Symbols"/>
              <a:buChar char="▪"/>
            </a:pPr>
            <a:r>
              <a:rPr lang="th-TH" sz="1800">
                <a:solidFill>
                  <a:srgbClr val="7030A0"/>
                </a:solidFill>
              </a:rPr>
              <a:t>การประชุมทางไกลออนไลน์ (Web Conference)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Noto Sans Symbols"/>
              <a:buChar char="▪"/>
            </a:pPr>
            <a:r>
              <a:rPr lang="th-TH" sz="1800">
                <a:solidFill>
                  <a:srgbClr val="7030A0"/>
                </a:solidFill>
              </a:rPr>
              <a:t>การใช้อีเมลลเพื่อการติดต่อสื่อสาร MS Outlook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Noto Sans Symbols"/>
              <a:buChar char="▪"/>
            </a:pPr>
            <a:r>
              <a:rPr lang="th-TH" sz="1800">
                <a:solidFill>
                  <a:srgbClr val="7030A0"/>
                </a:solidFill>
              </a:rPr>
              <a:t>การใช้งาน Google Calendar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Noto Sans Symbols"/>
              <a:buChar char="▪"/>
            </a:pPr>
            <a:r>
              <a:rPr lang="th-TH" sz="1800">
                <a:solidFill>
                  <a:srgbClr val="7030A0"/>
                </a:solidFill>
              </a:rPr>
              <a:t>การใช้งาน Google Meet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Noto Sans Symbols"/>
              <a:buChar char="▪"/>
            </a:pPr>
            <a:r>
              <a:rPr lang="th-TH" sz="1800">
                <a:solidFill>
                  <a:srgbClr val="7030A0"/>
                </a:solidFill>
              </a:rPr>
              <a:t>การใช้งาน Zoom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Noto Sans Symbols"/>
              <a:buChar char="▪"/>
            </a:pPr>
            <a:r>
              <a:rPr lang="th-TH" sz="1800">
                <a:solidFill>
                  <a:srgbClr val="7030A0"/>
                </a:solidFill>
              </a:rPr>
              <a:t>ความหมายของเทคโนโลยีสตรียมิ่งมีเดีย (Streaming Media)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Noto Sans Symbols"/>
              <a:buChar char="▪"/>
            </a:pPr>
            <a:r>
              <a:rPr lang="th-TH" sz="1800">
                <a:solidFill>
                  <a:srgbClr val="7030A0"/>
                </a:solidFill>
              </a:rPr>
              <a:t>องค์ประกอบของการส่งข้อมูลแบบ Streaming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Noto Sans Symbols"/>
              <a:buChar char="▪"/>
            </a:pPr>
            <a:r>
              <a:rPr lang="th-TH" sz="1800">
                <a:solidFill>
                  <a:srgbClr val="7030A0"/>
                </a:solidFill>
              </a:rPr>
              <a:t>ลักษณะและประเภทของ Streaming Media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Noto Sans Symbols"/>
              <a:buChar char="▪"/>
            </a:pPr>
            <a:r>
              <a:rPr lang="th-TH" sz="1800">
                <a:solidFill>
                  <a:srgbClr val="7030A0"/>
                </a:solidFill>
              </a:rPr>
              <a:t>บทเรียนออนไลน์ (E-learning)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Noto Sans Symbols"/>
              <a:buChar char="▪"/>
            </a:pPr>
            <a:r>
              <a:rPr lang="th-TH" sz="1800">
                <a:solidFill>
                  <a:srgbClr val="7030A0"/>
                </a:solidFill>
              </a:rPr>
              <a:t>การใช้งาน LikedIn</a:t>
            </a:r>
            <a:endParaRPr sz="1800">
              <a:solidFill>
                <a:srgbClr val="7030A0"/>
              </a:solidFill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Noto Sans Symbols"/>
              <a:buChar char="▪"/>
            </a:pPr>
            <a:r>
              <a:rPr lang="th-TH" sz="1800">
                <a:solidFill>
                  <a:srgbClr val="7030A0"/>
                </a:solidFill>
              </a:rPr>
              <a:t>การใช้งาน Twitter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Noto Sans Symbols"/>
              <a:buChar char="▪"/>
            </a:pPr>
            <a:r>
              <a:rPr lang="th-TH" sz="1800">
                <a:solidFill>
                  <a:srgbClr val="7030A0"/>
                </a:solidFill>
              </a:rPr>
              <a:t>การใช้งาน Google Map</a:t>
            </a:r>
            <a:endParaRPr/>
          </a:p>
        </p:txBody>
      </p:sp>
      <p:grpSp>
        <p:nvGrpSpPr>
          <p:cNvPr id="147" name="Google Shape;147;p20"/>
          <p:cNvGrpSpPr/>
          <p:nvPr/>
        </p:nvGrpSpPr>
        <p:grpSpPr>
          <a:xfrm>
            <a:off x="310992" y="1354968"/>
            <a:ext cx="3612936" cy="436733"/>
            <a:chOff x="310992" y="1354968"/>
            <a:chExt cx="3612936" cy="436733"/>
          </a:xfrm>
        </p:grpSpPr>
        <p:sp>
          <p:nvSpPr>
            <p:cNvPr id="148" name="Google Shape;148;p20"/>
            <p:cNvSpPr/>
            <p:nvPr/>
          </p:nvSpPr>
          <p:spPr>
            <a:xfrm>
              <a:off x="350932" y="1391591"/>
              <a:ext cx="3572996" cy="40011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h-TH" sz="2000">
                  <a:solidFill>
                    <a:schemeClr val="lt1"/>
                  </a:solidFill>
                  <a:latin typeface="Sarabun"/>
                  <a:ea typeface="Sarabun"/>
                  <a:cs typeface="Sarabun"/>
                  <a:sym typeface="Sarabun"/>
                </a:rPr>
                <a:t>วิธีจัดการเรียนการสอน (Method)</a:t>
              </a:r>
              <a:endParaRPr b="1" sz="2000">
                <a:solidFill>
                  <a:schemeClr val="lt1"/>
                </a:solidFill>
                <a:latin typeface="Sarabun"/>
                <a:ea typeface="Sarabun"/>
                <a:cs typeface="Sarabun"/>
                <a:sym typeface="Sarabun"/>
              </a:endParaRPr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310992" y="1354968"/>
              <a:ext cx="3540928" cy="40011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h-TH" sz="2000">
                  <a:solidFill>
                    <a:schemeClr val="lt1"/>
                  </a:solidFill>
                  <a:latin typeface="Sarabun"/>
                  <a:ea typeface="Sarabun"/>
                  <a:cs typeface="Sarabun"/>
                  <a:sym typeface="Sarabun"/>
                </a:rPr>
                <a:t>หน่วยการเรียนที่ 3: การสื่อสารออนไลน์</a:t>
              </a:r>
              <a:endParaRPr/>
            </a:p>
          </p:txBody>
        </p:sp>
      </p:grpSp>
      <p:sp>
        <p:nvSpPr>
          <p:cNvPr descr="รูปคอมพิวเตอร์การ์ตูน น่ารักๆ ระบายสีภาพสวยๆ ลายเส้นเก๋ๆ – วาดรูปด ..." id="150" name="Google Shape;150;p20"/>
          <p:cNvSpPr/>
          <p:nvPr/>
        </p:nvSpPr>
        <p:spPr>
          <a:xfrm>
            <a:off x="190500" y="-2127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รูปคอมพิวเตอร์การ์ตูน น่ารักๆ ระบายสีภาพสวยๆ ลายเส้นเก๋ๆ – วาดรูปด ..." id="151" name="Google Shape;151;p20"/>
          <p:cNvSpPr/>
          <p:nvPr/>
        </p:nvSpPr>
        <p:spPr>
          <a:xfrm>
            <a:off x="342900" y="-603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รูปคอมพิวเตอร์การ์ตูน น่ารักๆ ระบายสีภาพสวยๆ ลายเส้นเก๋ๆ – วาดรูปด ..." id="152" name="Google Shape;152;p20"/>
          <p:cNvSpPr/>
          <p:nvPr/>
        </p:nvSpPr>
        <p:spPr>
          <a:xfrm>
            <a:off x="495300" y="9207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44208" y="2188785"/>
            <a:ext cx="2439168" cy="2555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idx="1" type="body"/>
          </p:nvPr>
        </p:nvSpPr>
        <p:spPr>
          <a:xfrm>
            <a:off x="316094" y="1872856"/>
            <a:ext cx="8576386" cy="2988332"/>
          </a:xfrm>
          <a:prstGeom prst="rect">
            <a:avLst/>
          </a:prstGeom>
          <a:solidFill>
            <a:srgbClr val="FDE9D8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000"/>
              <a:buFont typeface="Noto Sans Symbols"/>
              <a:buChar char="▪"/>
            </a:pPr>
            <a:r>
              <a:rPr lang="th-TH" sz="2000">
                <a:solidFill>
                  <a:srgbClr val="974806"/>
                </a:solidFill>
              </a:rPr>
              <a:t>ข้อมูลส่วนบุคคลออนไลน์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000"/>
              <a:buFont typeface="Noto Sans Symbols"/>
              <a:buChar char="▪"/>
            </a:pPr>
            <a:r>
              <a:rPr lang="th-TH" sz="2000">
                <a:solidFill>
                  <a:srgbClr val="974806"/>
                </a:solidFill>
              </a:rPr>
              <a:t>การประเมินที่มาของแหล่งที่มาข้อมูลออนไลน์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000"/>
              <a:buFont typeface="Noto Sans Symbols"/>
              <a:buChar char="▪"/>
            </a:pPr>
            <a:r>
              <a:rPr lang="th-TH" sz="2000">
                <a:solidFill>
                  <a:srgbClr val="974806"/>
                </a:solidFill>
              </a:rPr>
              <a:t>การเปิดเผยข้อมูลในอินเทอร์เน็ต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000"/>
              <a:buFont typeface="Noto Sans Symbols"/>
              <a:buChar char="▪"/>
            </a:pPr>
            <a:r>
              <a:rPr lang="th-TH" sz="2000">
                <a:solidFill>
                  <a:srgbClr val="974806"/>
                </a:solidFill>
              </a:rPr>
              <a:t>ภัยคุกคามและการรักษาความปลอดภัย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000"/>
              <a:buFont typeface="Noto Sans Symbols"/>
              <a:buChar char="▪"/>
            </a:pPr>
            <a:r>
              <a:rPr lang="th-TH" sz="2000">
                <a:solidFill>
                  <a:srgbClr val="974806"/>
                </a:solidFill>
              </a:rPr>
              <a:t>ไฟร์วอลส์ (Firewall) 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000"/>
              <a:buFont typeface="Noto Sans Symbols"/>
              <a:buChar char="▪"/>
            </a:pPr>
            <a:r>
              <a:rPr lang="th-TH" sz="2000">
                <a:solidFill>
                  <a:srgbClr val="974806"/>
                </a:solidFill>
              </a:rPr>
              <a:t>วิธีการใช้งาน Firewall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000"/>
              <a:buFont typeface="Noto Sans Symbols"/>
              <a:buChar char="▪"/>
            </a:pPr>
            <a:r>
              <a:rPr lang="th-TH" sz="2000">
                <a:solidFill>
                  <a:srgbClr val="974806"/>
                </a:solidFill>
              </a:rPr>
              <a:t>จรรยาบรรณการใช้งานเทคโนโลยีสารสนเทศ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000"/>
              <a:buFont typeface="Noto Sans Symbols"/>
              <a:buChar char="▪"/>
            </a:pPr>
            <a:r>
              <a:rPr lang="th-TH" sz="2000">
                <a:solidFill>
                  <a:srgbClr val="974806"/>
                </a:solidFill>
              </a:rPr>
              <a:t>การละเมิดลิขสิทธิ์/ทรัพย์สินทางปัญญา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000"/>
              <a:buFont typeface="Noto Sans Symbols"/>
              <a:buChar char="▪"/>
            </a:pPr>
            <a:r>
              <a:rPr lang="th-TH" sz="2000">
                <a:solidFill>
                  <a:srgbClr val="974806"/>
                </a:solidFill>
              </a:rPr>
              <a:t>การละเมิดลิขสิทธิ์ซอฟต์แวร์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000"/>
              <a:buFont typeface="Noto Sans Symbols"/>
              <a:buChar char="▪"/>
            </a:pPr>
            <a:r>
              <a:rPr lang="th-TH" sz="2000">
                <a:solidFill>
                  <a:srgbClr val="974806"/>
                </a:solidFill>
              </a:rPr>
              <a:t>ข้อดีของการใช้งานโลกออนไลน์ต่อสังคม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1800"/>
              <a:buFont typeface="Noto Sans Symbols"/>
              <a:buChar char="▪"/>
            </a:pPr>
            <a:r>
              <a:rPr lang="th-TH" sz="1800">
                <a:solidFill>
                  <a:srgbClr val="974806"/>
                </a:solidFill>
              </a:rPr>
              <a:t>กรณีศึกษา การรู้เท่าทันสื่อดิจิทัล และความปลอดภัยบนโลกดิจิทัล</a:t>
            </a:r>
            <a:endParaRPr sz="1800">
              <a:solidFill>
                <a:srgbClr val="974806"/>
              </a:solidFill>
            </a:endParaRPr>
          </a:p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rgbClr val="974806"/>
              </a:solidFill>
            </a:endParaRPr>
          </a:p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rgbClr val="974806"/>
              </a:solidFill>
            </a:endParaRPr>
          </a:p>
        </p:txBody>
      </p:sp>
      <p:grpSp>
        <p:nvGrpSpPr>
          <p:cNvPr id="159" name="Google Shape;159;p21"/>
          <p:cNvGrpSpPr/>
          <p:nvPr/>
        </p:nvGrpSpPr>
        <p:grpSpPr>
          <a:xfrm>
            <a:off x="323960" y="1345332"/>
            <a:ext cx="5392734" cy="446369"/>
            <a:chOff x="331394" y="1345332"/>
            <a:chExt cx="5392734" cy="446369"/>
          </a:xfrm>
        </p:grpSpPr>
        <p:sp>
          <p:nvSpPr>
            <p:cNvPr id="160" name="Google Shape;160;p21"/>
            <p:cNvSpPr/>
            <p:nvPr/>
          </p:nvSpPr>
          <p:spPr>
            <a:xfrm>
              <a:off x="350932" y="1391591"/>
              <a:ext cx="5373196" cy="40011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h-TH" sz="2000">
                  <a:solidFill>
                    <a:schemeClr val="lt1"/>
                  </a:solidFill>
                  <a:latin typeface="Sarabun"/>
                  <a:ea typeface="Sarabun"/>
                  <a:cs typeface="Sarabun"/>
                  <a:sym typeface="Sarabun"/>
                </a:rPr>
                <a:t>วิธีจัดการเรียนการสอน (Method)</a:t>
              </a:r>
              <a:endParaRPr b="1" sz="2000">
                <a:solidFill>
                  <a:schemeClr val="lt1"/>
                </a:solidFill>
                <a:latin typeface="Sarabun"/>
                <a:ea typeface="Sarabun"/>
                <a:cs typeface="Sarabun"/>
                <a:sym typeface="Sarabun"/>
              </a:endParaRPr>
            </a:p>
          </p:txBody>
        </p:sp>
        <p:sp>
          <p:nvSpPr>
            <p:cNvPr id="161" name="Google Shape;161;p21"/>
            <p:cNvSpPr/>
            <p:nvPr/>
          </p:nvSpPr>
          <p:spPr>
            <a:xfrm>
              <a:off x="331394" y="1345332"/>
              <a:ext cx="5330305" cy="400110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h-TH" sz="2000">
                  <a:solidFill>
                    <a:schemeClr val="lt1"/>
                  </a:solidFill>
                  <a:latin typeface="Sarabun"/>
                  <a:ea typeface="Sarabun"/>
                  <a:cs typeface="Sarabun"/>
                  <a:sym typeface="Sarabun"/>
                </a:rPr>
                <a:t>หน่วยการเรียนที่ 4: การรู้เท่าทันสื่อดิจิทัล และความปลอดภัยบนโลกดิจิทัล</a:t>
              </a:r>
              <a:endParaRPr b="1" sz="2000">
                <a:solidFill>
                  <a:schemeClr val="lt1"/>
                </a:solidFill>
                <a:latin typeface="Sarabun"/>
                <a:ea typeface="Sarabun"/>
                <a:cs typeface="Sarabun"/>
                <a:sym typeface="Sarabun"/>
              </a:endParaRPr>
            </a:p>
          </p:txBody>
        </p:sp>
      </p:grpSp>
      <p:sp>
        <p:nvSpPr>
          <p:cNvPr descr="รูปคอมพิวเตอร์การ์ตูน น่ารักๆ ระบายสีภาพสวยๆ ลายเส้นเก๋ๆ – วาดรูปด ..." id="162" name="Google Shape;162;p21"/>
          <p:cNvSpPr/>
          <p:nvPr/>
        </p:nvSpPr>
        <p:spPr>
          <a:xfrm>
            <a:off x="190500" y="-2127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รูปคอมพิวเตอร์การ์ตูน น่ารักๆ ระบายสีภาพสวยๆ ลายเส้นเก๋ๆ – วาดรูปด ..." id="163" name="Google Shape;163;p21"/>
          <p:cNvSpPr/>
          <p:nvPr/>
        </p:nvSpPr>
        <p:spPr>
          <a:xfrm>
            <a:off x="342900" y="-603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รูปคอมพิวเตอร์การ์ตูน น่ารักๆ ระบายสีภาพสวยๆ ลายเส้นเก๋ๆ – วาดรูปด ..." id="164" name="Google Shape;164;p21"/>
          <p:cNvSpPr/>
          <p:nvPr/>
        </p:nvSpPr>
        <p:spPr>
          <a:xfrm>
            <a:off x="495300" y="9207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การรักษาความปลอดภัยบนโลกไซเบอร์ (Cybersecurity) | ศูนย์ข้อมูลสื่อ ..." id="165" name="Google Shape;16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4168" y="2065412"/>
            <a:ext cx="2609420" cy="3705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