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86" autoAdjust="0"/>
    <p:restoredTop sz="94662" autoAdjust="0"/>
  </p:normalViewPr>
  <p:slideViewPr>
    <p:cSldViewPr>
      <p:cViewPr varScale="1">
        <p:scale>
          <a:sx n="74" d="100"/>
          <a:sy n="74" d="100"/>
        </p:scale>
        <p:origin x="-129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3322EAA0-03CC-4DAC-B711-37254AC6AFA6}" type="datetimeFigureOut">
              <a:rPr lang="ru-RU" smtClean="0"/>
              <a:t>28.06.2021</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D2DAFC83-2447-4EB5-9A20-4A63AD3AD22C}"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22EAA0-03CC-4DAC-B711-37254AC6AFA6}" type="datetimeFigureOut">
              <a:rPr lang="ru-RU" smtClean="0"/>
              <a:t>28.06.2021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22EAA0-03CC-4DAC-B711-37254AC6AFA6}" type="datetimeFigureOut">
              <a:rPr lang="ru-RU" smtClean="0"/>
              <a:t>28.06.2021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22EAA0-03CC-4DAC-B711-37254AC6AFA6}" type="datetimeFigureOut">
              <a:rPr lang="ru-RU" smtClean="0"/>
              <a:t>28.06.2021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3322EAA0-03CC-4DAC-B711-37254AC6AFA6}" type="datetimeFigureOut">
              <a:rPr lang="ru-RU" smtClean="0"/>
              <a:t>28.06.2021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D2DAFC83-2447-4EB5-9A20-4A63AD3AD22C}"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322EAA0-03CC-4DAC-B711-37254AC6AFA6}" type="datetimeFigureOut">
              <a:rPr lang="ru-RU" smtClean="0"/>
              <a:t>28.06.2021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322EAA0-03CC-4DAC-B711-37254AC6AFA6}" type="datetimeFigureOut">
              <a:rPr lang="ru-RU" smtClean="0"/>
              <a:t>28.06.2021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3322EAA0-03CC-4DAC-B711-37254AC6AFA6}" type="datetimeFigureOut">
              <a:rPr lang="ru-RU" smtClean="0"/>
              <a:t>28.06.2021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322EAA0-03CC-4DAC-B711-37254AC6AFA6}" type="datetimeFigureOut">
              <a:rPr lang="ru-RU" smtClean="0"/>
              <a:t>28.06.2021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322EAA0-03CC-4DAC-B711-37254AC6AFA6}" type="datetimeFigureOut">
              <a:rPr lang="ru-RU" smtClean="0"/>
              <a:t>28.06.2021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3322EAA0-03CC-4DAC-B711-37254AC6AFA6}" type="datetimeFigureOut">
              <a:rPr lang="ru-RU" smtClean="0"/>
              <a:t>28.06.2021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2DAFC83-2447-4EB5-9A20-4A63AD3AD22C}"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322EAA0-03CC-4DAC-B711-37254AC6AFA6}" type="datetimeFigureOut">
              <a:rPr lang="ru-RU" smtClean="0"/>
              <a:t>28.06.2021</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2DAFC83-2447-4EB5-9A20-4A63AD3AD22C}"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40991" y="715067"/>
            <a:ext cx="6678104" cy="625701"/>
          </a:xfrm>
        </p:spPr>
        <p:txBody>
          <a:bodyPr>
            <a:normAutofit/>
          </a:bodyPr>
          <a:lstStyle/>
          <a:p>
            <a:r>
              <a:rPr lang="ru-RU" sz="2000" dirty="0" smtClean="0"/>
              <a:t>Томская духовная семинария. Сектор заочного обучения.</a:t>
            </a:r>
            <a:endParaRPr lang="ru-RU" sz="2000" dirty="0"/>
          </a:p>
        </p:txBody>
      </p:sp>
      <p:sp>
        <p:nvSpPr>
          <p:cNvPr id="3" name="Подзаголовок 2"/>
          <p:cNvSpPr>
            <a:spLocks noGrp="1"/>
          </p:cNvSpPr>
          <p:nvPr>
            <p:ph type="subTitle" idx="1"/>
          </p:nvPr>
        </p:nvSpPr>
        <p:spPr>
          <a:xfrm>
            <a:off x="1979712" y="1556197"/>
            <a:ext cx="6400800" cy="4465091"/>
          </a:xfrm>
        </p:spPr>
        <p:txBody>
          <a:bodyPr>
            <a:normAutofit/>
          </a:bodyPr>
          <a:lstStyle/>
          <a:p>
            <a:pPr algn="l"/>
            <a:r>
              <a:rPr lang="ru-RU" sz="4400" b="1" dirty="0">
                <a:solidFill>
                  <a:schemeClr val="tx1"/>
                </a:solidFill>
              </a:rPr>
              <a:t>ТЕМА: ИСТОРИКО-ИСАГОГИЧЕСКИЙ АНАЛИЗ КНИГИ </a:t>
            </a:r>
            <a:r>
              <a:rPr lang="ru-RU" sz="4400" b="1" dirty="0" smtClean="0">
                <a:solidFill>
                  <a:schemeClr val="tx1"/>
                </a:solidFill>
              </a:rPr>
              <a:t>ЕККЛЕСИАСТ</a:t>
            </a:r>
          </a:p>
          <a:p>
            <a:pPr algn="l"/>
            <a:endParaRPr lang="ru-RU" sz="4400" b="1" dirty="0" smtClean="0">
              <a:solidFill>
                <a:schemeClr val="tx1"/>
              </a:solidFill>
            </a:endParaRPr>
          </a:p>
          <a:p>
            <a:pPr algn="l"/>
            <a:r>
              <a:rPr lang="ru-RU" sz="1800" dirty="0" smtClean="0"/>
              <a:t>Выполнил: иерей Дмитрий Иванов</a:t>
            </a:r>
          </a:p>
          <a:p>
            <a:pPr algn="l"/>
            <a:r>
              <a:rPr lang="ru-RU" sz="1800" dirty="0" smtClean="0">
                <a:solidFill>
                  <a:schemeClr val="tx1"/>
                </a:solidFill>
              </a:rPr>
              <a:t>Научный руководитель: протоиерей Александр Классен</a:t>
            </a:r>
            <a:endParaRPr lang="ru-RU" sz="1800" dirty="0">
              <a:solidFill>
                <a:schemeClr val="tx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6" y="508301"/>
            <a:ext cx="1057423" cy="1047896"/>
          </a:xfrm>
          <a:prstGeom prst="rect">
            <a:avLst/>
          </a:prstGeom>
        </p:spPr>
      </p:pic>
      <p:sp>
        <p:nvSpPr>
          <p:cNvPr id="6" name="Овал 5"/>
          <p:cNvSpPr/>
          <p:nvPr/>
        </p:nvSpPr>
        <p:spPr>
          <a:xfrm>
            <a:off x="2114885" y="4509120"/>
            <a:ext cx="6120680"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2843808" y="6381328"/>
            <a:ext cx="3321211" cy="369332"/>
          </a:xfrm>
          <a:prstGeom prst="rect">
            <a:avLst/>
          </a:prstGeom>
          <a:noFill/>
        </p:spPr>
        <p:txBody>
          <a:bodyPr wrap="square" rtlCol="0">
            <a:spAutoFit/>
          </a:bodyPr>
          <a:lstStyle/>
          <a:p>
            <a:pPr algn="ctr"/>
            <a:r>
              <a:rPr lang="ru-RU" dirty="0" smtClean="0"/>
              <a:t>Томск 2021</a:t>
            </a:r>
            <a:endParaRPr lang="ru-RU" dirty="0"/>
          </a:p>
        </p:txBody>
      </p:sp>
    </p:spTree>
    <p:extLst>
      <p:ext uri="{BB962C8B-B14F-4D97-AF65-F5344CB8AC3E}">
        <p14:creationId xmlns:p14="http://schemas.microsoft.com/office/powerpoint/2010/main" val="417474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Выводы</a:t>
            </a:r>
            <a:endParaRPr lang="ru-RU" dirty="0"/>
          </a:p>
        </p:txBody>
      </p:sp>
      <p:sp>
        <p:nvSpPr>
          <p:cNvPr id="3" name="Объект 2"/>
          <p:cNvSpPr>
            <a:spLocks noGrp="1"/>
          </p:cNvSpPr>
          <p:nvPr>
            <p:ph sz="half" idx="1"/>
          </p:nvPr>
        </p:nvSpPr>
        <p:spPr>
          <a:xfrm>
            <a:off x="457200" y="1484784"/>
            <a:ext cx="8075240" cy="5112568"/>
          </a:xfrm>
        </p:spPr>
        <p:txBody>
          <a:bodyPr>
            <a:normAutofit fontScale="55000" lnSpcReduction="20000"/>
          </a:bodyPr>
          <a:lstStyle/>
          <a:p>
            <a:r>
              <a:rPr lang="ru-RU" sz="3300" dirty="0" smtClean="0"/>
              <a:t>О </a:t>
            </a:r>
            <a:r>
              <a:rPr lang="ru-RU" sz="3300" dirty="0"/>
              <a:t>Соломоне, как ни об одном другом персонаже Ветхого Завета, существует огромное количество притч, легенд, преданий в еврейских, арабских эфиопских источниках. Баснословность и сказочность многих из них дало повод для критики вообще относиться со скепсисом ко всему, что приписывается перу Соломона. Тем более, что и сама Библия содержит неканонический текст книги Премудрости Соломона, который составителями канона был признан полезным чтением для научения всякому человеку, но все же не Богодухновенным. Сейчас уже нет ни возможности, ни оснований подтверждать или опровергать многие из таких сказаний. Но, можно утверждать, что тот или иной народный эпос возникал на исторической основе.</a:t>
            </a:r>
          </a:p>
          <a:p>
            <a:r>
              <a:rPr lang="ru-RU" sz="3300" dirty="0"/>
              <a:t>Анализ, проведенный в работе показывает, что исключительно филологический анализ текста книги не позволяет с достоверностью отнести время ее создания к какой-нибудь определенной эпохе. Аргументы авторов западной библейской критики, как-то: насыщенность арамеизмами, зависимости автора от греческой философии, исторические аллюзии, указывающие на более поздний период создания, «утомленность» автора с его специфически скептическим отношением ко всему сущему, влияния на автора других писателей Ветхого Завета и др., может быть объяснена в рамках традиционного иудаистического и древнего христианского прочтения книги.</a:t>
            </a:r>
          </a:p>
          <a:p>
            <a:pPr marL="137160" indent="0">
              <a:buNone/>
            </a:pPr>
            <a:endParaRPr lang="ru-RU" dirty="0"/>
          </a:p>
        </p:txBody>
      </p:sp>
    </p:spTree>
    <p:extLst>
      <p:ext uri="{BB962C8B-B14F-4D97-AF65-F5344CB8AC3E}">
        <p14:creationId xmlns:p14="http://schemas.microsoft.com/office/powerpoint/2010/main" val="137106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Актуальность работы</a:t>
            </a:r>
            <a:endParaRPr lang="ru-RU" dirty="0"/>
          </a:p>
        </p:txBody>
      </p:sp>
      <p:sp>
        <p:nvSpPr>
          <p:cNvPr id="3" name="Объект 2"/>
          <p:cNvSpPr>
            <a:spLocks noGrp="1"/>
          </p:cNvSpPr>
          <p:nvPr>
            <p:ph idx="1"/>
          </p:nvPr>
        </p:nvSpPr>
        <p:spPr>
          <a:xfrm>
            <a:off x="971600" y="1600200"/>
            <a:ext cx="7715200" cy="4853136"/>
          </a:xfrm>
        </p:spPr>
        <p:txBody>
          <a:bodyPr>
            <a:normAutofit fontScale="77500" lnSpcReduction="20000"/>
          </a:bodyPr>
          <a:lstStyle/>
          <a:p>
            <a:pPr marL="137160" indent="0">
              <a:buNone/>
            </a:pPr>
            <a:r>
              <a:rPr lang="ru-RU" dirty="0" smtClean="0"/>
              <a:t>Актуальность Книги </a:t>
            </a:r>
            <a:r>
              <a:rPr lang="ru-RU" dirty="0"/>
              <a:t>Екклесиаста связана с неизменным интересом к </a:t>
            </a:r>
            <a:r>
              <a:rPr lang="ru-RU" dirty="0" smtClean="0"/>
              <a:t> тем вопросам</a:t>
            </a:r>
            <a:r>
              <a:rPr lang="ru-RU" dirty="0"/>
              <a:t>, которые ставятся на страницах этой книги. </a:t>
            </a:r>
            <a:endParaRPr lang="ru-RU" dirty="0" smtClean="0"/>
          </a:p>
          <a:p>
            <a:r>
              <a:rPr lang="ru-RU" dirty="0" smtClean="0"/>
              <a:t>Это </a:t>
            </a:r>
            <a:r>
              <a:rPr lang="ru-RU" dirty="0" err="1"/>
              <a:t>жизнеполагающие</a:t>
            </a:r>
            <a:r>
              <a:rPr lang="ru-RU" dirty="0"/>
              <a:t> вопросы о смысле человеческого существования и смысле человеческой деятельности в перспективе неизбежной смерти</a:t>
            </a:r>
            <a:r>
              <a:rPr lang="ru-RU" dirty="0" smtClean="0"/>
              <a:t>.</a:t>
            </a:r>
          </a:p>
          <a:p>
            <a:r>
              <a:rPr lang="ru-RU" dirty="0" smtClean="0"/>
              <a:t> </a:t>
            </a:r>
            <a:r>
              <a:rPr lang="ru-RU" dirty="0"/>
              <a:t>Проблемы смысла жизни и деятельности, проблемы переживания социальных потрясений и социальной несправедливости во все времена неизбежно встают перед каждым человеком вне зависимости от его национальности, происхождения, социального положения и той эпохи, в которой он </a:t>
            </a:r>
            <a:r>
              <a:rPr lang="ru-RU" dirty="0" smtClean="0"/>
              <a:t>живет.</a:t>
            </a:r>
          </a:p>
          <a:p>
            <a:r>
              <a:rPr lang="ru-RU" dirty="0" smtClean="0"/>
              <a:t>Большое </a:t>
            </a:r>
            <a:r>
              <a:rPr lang="ru-RU" dirty="0"/>
              <a:t>количество наших современников не </a:t>
            </a:r>
            <a:r>
              <a:rPr lang="ru-RU" dirty="0" smtClean="0"/>
              <a:t>находят для себя решения смысла существования. </a:t>
            </a:r>
            <a:r>
              <a:rPr lang="ru-RU" dirty="0"/>
              <a:t>В этой связи особенно интересен взгляд на подобные проблемы древних восточных мудрецов и автора библейской Книги Екклесиаста.</a:t>
            </a:r>
          </a:p>
        </p:txBody>
      </p:sp>
    </p:spTree>
    <p:extLst>
      <p:ext uri="{BB962C8B-B14F-4D97-AF65-F5344CB8AC3E}">
        <p14:creationId xmlns:p14="http://schemas.microsoft.com/office/powerpoint/2010/main" val="85889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Объект и предмет исследования</a:t>
            </a:r>
            <a:endParaRPr lang="ru-RU" dirty="0"/>
          </a:p>
        </p:txBody>
      </p:sp>
      <p:sp>
        <p:nvSpPr>
          <p:cNvPr id="3" name="Объект 2"/>
          <p:cNvSpPr>
            <a:spLocks noGrp="1"/>
          </p:cNvSpPr>
          <p:nvPr>
            <p:ph sz="half" idx="1"/>
          </p:nvPr>
        </p:nvSpPr>
        <p:spPr>
          <a:xfrm>
            <a:off x="457200" y="2852936"/>
            <a:ext cx="4038600" cy="3672408"/>
          </a:xfrm>
        </p:spPr>
        <p:txBody>
          <a:bodyPr>
            <a:normAutofit fontScale="40000" lnSpcReduction="20000"/>
          </a:bodyPr>
          <a:lstStyle/>
          <a:p>
            <a:r>
              <a:rPr lang="ru-RU" sz="4800" b="1" dirty="0" smtClean="0"/>
              <a:t>Учительные </a:t>
            </a:r>
            <a:r>
              <a:rPr lang="ru-RU" sz="4800" b="1" dirty="0"/>
              <a:t>книги Ветхого Завета</a:t>
            </a:r>
            <a:r>
              <a:rPr lang="ru-RU" sz="4800" dirty="0"/>
              <a:t>, относящиеся к так называемой литературе хокмы. </a:t>
            </a:r>
            <a:endParaRPr lang="ru-RU" sz="4800" dirty="0" smtClean="0"/>
          </a:p>
          <a:p>
            <a:r>
              <a:rPr lang="ru-RU" sz="4800" dirty="0" smtClean="0"/>
              <a:t>В </a:t>
            </a:r>
            <a:r>
              <a:rPr lang="ru-RU" sz="4800" dirty="0"/>
              <a:t>ряду </a:t>
            </a:r>
            <a:r>
              <a:rPr lang="ru-RU" sz="4800" b="1" dirty="0"/>
              <a:t>канонических книг </a:t>
            </a:r>
            <a:r>
              <a:rPr lang="ru-RU" sz="4800" dirty="0"/>
              <a:t>это книги: Иова, Псалтырь, Притчей Соломоновых, Екклесиаст, Песни Песней Соломона</a:t>
            </a:r>
            <a:r>
              <a:rPr lang="ru-RU" sz="4800" dirty="0" smtClean="0"/>
              <a:t>.</a:t>
            </a:r>
          </a:p>
          <a:p>
            <a:r>
              <a:rPr lang="ru-RU" sz="4800" dirty="0" smtClean="0"/>
              <a:t>Учительный </a:t>
            </a:r>
            <a:r>
              <a:rPr lang="ru-RU" sz="4800" dirty="0"/>
              <a:t>раздел писаний Ветхого Завета, </a:t>
            </a:r>
            <a:r>
              <a:rPr lang="ru-RU" sz="4800" dirty="0" smtClean="0"/>
              <a:t>содержит также </a:t>
            </a:r>
            <a:r>
              <a:rPr lang="ru-RU" sz="4800" b="1" dirty="0" smtClean="0"/>
              <a:t>книги </a:t>
            </a:r>
            <a:r>
              <a:rPr lang="ru-RU" sz="4800" b="1" dirty="0"/>
              <a:t>не канонические </a:t>
            </a:r>
            <a:r>
              <a:rPr lang="ru-RU" sz="4800" dirty="0" smtClean="0"/>
              <a:t>: </a:t>
            </a:r>
            <a:r>
              <a:rPr lang="ru-RU" sz="4800" dirty="0"/>
              <a:t>Премудрости Соломона и Премудрости Иисуса сына Сирахова.</a:t>
            </a:r>
          </a:p>
          <a:p>
            <a:endParaRPr lang="ru-RU" dirty="0"/>
          </a:p>
        </p:txBody>
      </p:sp>
      <p:sp>
        <p:nvSpPr>
          <p:cNvPr id="4" name="Объект 3"/>
          <p:cNvSpPr>
            <a:spLocks noGrp="1"/>
          </p:cNvSpPr>
          <p:nvPr>
            <p:ph sz="half" idx="2"/>
          </p:nvPr>
        </p:nvSpPr>
        <p:spPr>
          <a:xfrm>
            <a:off x="4648200" y="2852936"/>
            <a:ext cx="4038600" cy="3456384"/>
          </a:xfrm>
        </p:spPr>
        <p:txBody>
          <a:bodyPr>
            <a:normAutofit fontScale="40000" lnSpcReduction="20000"/>
          </a:bodyPr>
          <a:lstStyle/>
          <a:p>
            <a:pPr marL="137160" indent="0">
              <a:buNone/>
            </a:pPr>
            <a:r>
              <a:rPr lang="ru-RU" sz="4800" b="1" dirty="0" smtClean="0"/>
              <a:t>Книга Екклесиаста</a:t>
            </a:r>
            <a:r>
              <a:rPr lang="ru-RU" sz="4800" dirty="0" smtClean="0"/>
              <a:t>, одна </a:t>
            </a:r>
            <a:r>
              <a:rPr lang="ru-RU" sz="4800" dirty="0"/>
              <a:t>из учительных книг, включенная в канон книг Ветхого Завета, издавна привлекающая исследователей своим загадочным и трудным для понимания содержанием.</a:t>
            </a:r>
          </a:p>
          <a:p>
            <a:endParaRPr lang="ru-RU" sz="3600" dirty="0"/>
          </a:p>
        </p:txBody>
      </p:sp>
      <p:sp>
        <p:nvSpPr>
          <p:cNvPr id="5" name="TextBox 4"/>
          <p:cNvSpPr txBox="1"/>
          <p:nvPr/>
        </p:nvSpPr>
        <p:spPr>
          <a:xfrm>
            <a:off x="827584" y="1628800"/>
            <a:ext cx="3456384" cy="1077218"/>
          </a:xfrm>
          <a:prstGeom prst="rect">
            <a:avLst/>
          </a:prstGeom>
          <a:noFill/>
        </p:spPr>
        <p:txBody>
          <a:bodyPr wrap="square" rtlCol="0">
            <a:spAutoFit/>
          </a:bodyPr>
          <a:lstStyle/>
          <a:p>
            <a:pPr marL="137160" indent="0">
              <a:buNone/>
            </a:pPr>
            <a:r>
              <a:rPr lang="ru-RU" sz="3200" b="1" dirty="0" smtClean="0"/>
              <a:t>Объект</a:t>
            </a:r>
          </a:p>
          <a:p>
            <a:pPr marL="137160" indent="0">
              <a:buNone/>
            </a:pPr>
            <a:r>
              <a:rPr lang="ru-RU" sz="3200" b="1" dirty="0" smtClean="0"/>
              <a:t>исследования </a:t>
            </a:r>
          </a:p>
        </p:txBody>
      </p:sp>
      <p:sp>
        <p:nvSpPr>
          <p:cNvPr id="6" name="TextBox 5"/>
          <p:cNvSpPr txBox="1"/>
          <p:nvPr/>
        </p:nvSpPr>
        <p:spPr>
          <a:xfrm>
            <a:off x="4716016" y="1628800"/>
            <a:ext cx="3456384" cy="1077218"/>
          </a:xfrm>
          <a:prstGeom prst="rect">
            <a:avLst/>
          </a:prstGeom>
          <a:noFill/>
        </p:spPr>
        <p:txBody>
          <a:bodyPr wrap="square" rtlCol="0">
            <a:spAutoFit/>
          </a:bodyPr>
          <a:lstStyle/>
          <a:p>
            <a:pPr marL="137160" indent="0">
              <a:buNone/>
            </a:pPr>
            <a:r>
              <a:rPr lang="ru-RU" sz="3200" b="1" dirty="0" smtClean="0"/>
              <a:t>Предмет исследования</a:t>
            </a:r>
          </a:p>
        </p:txBody>
      </p:sp>
    </p:spTree>
    <p:extLst>
      <p:ext uri="{BB962C8B-B14F-4D97-AF65-F5344CB8AC3E}">
        <p14:creationId xmlns:p14="http://schemas.microsoft.com/office/powerpoint/2010/main" val="22161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и задачи</a:t>
            </a:r>
            <a:endParaRPr lang="ru-RU" dirty="0"/>
          </a:p>
        </p:txBody>
      </p:sp>
      <p:sp>
        <p:nvSpPr>
          <p:cNvPr id="3" name="Объект 2"/>
          <p:cNvSpPr>
            <a:spLocks noGrp="1"/>
          </p:cNvSpPr>
          <p:nvPr>
            <p:ph sz="half" idx="1"/>
          </p:nvPr>
        </p:nvSpPr>
        <p:spPr>
          <a:xfrm>
            <a:off x="457200" y="1600200"/>
            <a:ext cx="8075240" cy="4525963"/>
          </a:xfrm>
        </p:spPr>
        <p:txBody>
          <a:bodyPr>
            <a:normAutofit/>
          </a:bodyPr>
          <a:lstStyle/>
          <a:p>
            <a:pPr marL="137160" indent="0">
              <a:buNone/>
            </a:pPr>
            <a:r>
              <a:rPr lang="ru-RU" b="1" dirty="0"/>
              <a:t>Цель работы </a:t>
            </a:r>
            <a:r>
              <a:rPr lang="ru-RU" sz="2000" b="1" dirty="0"/>
              <a:t>- </a:t>
            </a:r>
            <a:r>
              <a:rPr lang="ru-RU" sz="2200" dirty="0"/>
              <a:t>выявить значение различных подходов исагогического исследования для понимания и толкования книги Екклесиаста, в контексте православного предания. В соответствии с поставленной целью были определены </a:t>
            </a:r>
            <a:r>
              <a:rPr lang="ru-RU" sz="2200" dirty="0" smtClean="0"/>
              <a:t>следующие задачи</a:t>
            </a:r>
            <a:r>
              <a:rPr lang="ru-RU" sz="2000" dirty="0" smtClean="0"/>
              <a:t>:</a:t>
            </a:r>
            <a:endParaRPr lang="ru-RU" sz="2000" dirty="0"/>
          </a:p>
          <a:p>
            <a:r>
              <a:rPr lang="ru-RU" sz="1900" dirty="0"/>
              <a:t>рассмотреть историю атрибуции книги различными авторами, выявить проблемы, связанные с ее изучением.</a:t>
            </a:r>
          </a:p>
          <a:p>
            <a:pPr lvl="0"/>
            <a:r>
              <a:rPr lang="ru-RU" sz="1900" dirty="0"/>
              <a:t>провести текстовый анализ книги, для выявления возможности «</a:t>
            </a:r>
            <a:r>
              <a:rPr lang="ru-RU" sz="1900" b="1" dirty="0" err="1"/>
              <a:t>самосвидетельствования</a:t>
            </a:r>
            <a:r>
              <a:rPr lang="ru-RU" sz="1900" dirty="0"/>
              <a:t>» текста об авторе и времени написания.</a:t>
            </a:r>
          </a:p>
          <a:p>
            <a:pPr lvl="0"/>
            <a:r>
              <a:rPr lang="ru-RU" sz="1900" dirty="0"/>
              <a:t>выявить возможность атрибуции книги на основании ветхозаветной литературы мудрости</a:t>
            </a:r>
          </a:p>
          <a:p>
            <a:pPr lvl="0"/>
            <a:r>
              <a:rPr lang="ru-RU" sz="1900" dirty="0"/>
              <a:t>показать внутреннюю общность ближневосточной традиции литературы мудрости с книгой Екклесиаст</a:t>
            </a:r>
          </a:p>
          <a:p>
            <a:endParaRPr lang="ru-RU" dirty="0"/>
          </a:p>
        </p:txBody>
      </p:sp>
    </p:spTree>
    <p:extLst>
      <p:ext uri="{BB962C8B-B14F-4D97-AF65-F5344CB8AC3E}">
        <p14:creationId xmlns:p14="http://schemas.microsoft.com/office/powerpoint/2010/main" val="287847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Автор книги</a:t>
            </a:r>
            <a:endParaRPr lang="ru-RU" dirty="0"/>
          </a:p>
        </p:txBody>
      </p:sp>
      <p:sp>
        <p:nvSpPr>
          <p:cNvPr id="3" name="Объект 2"/>
          <p:cNvSpPr>
            <a:spLocks noGrp="1"/>
          </p:cNvSpPr>
          <p:nvPr>
            <p:ph sz="half" idx="1"/>
          </p:nvPr>
        </p:nvSpPr>
        <p:spPr>
          <a:xfrm>
            <a:off x="457200" y="1600200"/>
            <a:ext cx="8147248" cy="4525963"/>
          </a:xfrm>
        </p:spPr>
        <p:txBody>
          <a:bodyPr/>
          <a:lstStyle/>
          <a:p>
            <a:pPr marL="137160" indent="0">
              <a:buNone/>
            </a:pPr>
            <a:r>
              <a:rPr lang="ru-RU" b="1" dirty="0" smtClean="0"/>
              <a:t>Традиционные представления</a:t>
            </a:r>
          </a:p>
          <a:p>
            <a:pPr marL="585216" lvl="1" indent="0">
              <a:buNone/>
            </a:pPr>
            <a:r>
              <a:rPr lang="ru-RU" dirty="0" smtClean="0"/>
              <a:t>Как иудейское предание, так и предание древней христианской церкви приписывают авторство книги царю Соломону.</a:t>
            </a:r>
          </a:p>
          <a:p>
            <a:pPr marL="585216" lvl="1" indent="0">
              <a:buNone/>
            </a:pPr>
            <a:r>
              <a:rPr lang="ru-RU" dirty="0" err="1" smtClean="0"/>
              <a:t>Юнилий</a:t>
            </a:r>
            <a:r>
              <a:rPr lang="ru-RU" dirty="0" smtClean="0"/>
              <a:t> Африканский определяет три способа определения авторства:</a:t>
            </a:r>
          </a:p>
          <a:p>
            <a:pPr marL="1042416" lvl="1" indent="-457200">
              <a:buFont typeface="+mj-lt"/>
              <a:buAutoNum type="arabicPeriod"/>
            </a:pPr>
            <a:r>
              <a:rPr lang="ru-RU" dirty="0" smtClean="0"/>
              <a:t>По надписанию и предисловию (пророки и апостолы)</a:t>
            </a:r>
          </a:p>
          <a:p>
            <a:pPr marL="1042416" lvl="1" indent="-457200">
              <a:buFont typeface="+mj-lt"/>
              <a:buAutoNum type="arabicPeriod"/>
            </a:pPr>
            <a:r>
              <a:rPr lang="ru-RU" dirty="0" smtClean="0"/>
              <a:t>Только </a:t>
            </a:r>
            <a:r>
              <a:rPr lang="ru-RU" dirty="0" err="1" smtClean="0"/>
              <a:t>надписания</a:t>
            </a:r>
            <a:r>
              <a:rPr lang="ru-RU" dirty="0" smtClean="0"/>
              <a:t> (евангелисты)</a:t>
            </a:r>
          </a:p>
          <a:p>
            <a:pPr marL="1042416" lvl="1" indent="-457200">
              <a:buFont typeface="+mj-lt"/>
              <a:buAutoNum type="arabicPeriod"/>
            </a:pPr>
            <a:r>
              <a:rPr lang="ru-RU" dirty="0" smtClean="0"/>
              <a:t>Предания (Моисей, Иисус Навин)</a:t>
            </a:r>
          </a:p>
        </p:txBody>
      </p:sp>
    </p:spTree>
    <p:extLst>
      <p:ext uri="{BB962C8B-B14F-4D97-AF65-F5344CB8AC3E}">
        <p14:creationId xmlns:p14="http://schemas.microsoft.com/office/powerpoint/2010/main" val="108462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476672"/>
            <a:ext cx="8075240" cy="5649491"/>
          </a:xfrm>
        </p:spPr>
        <p:txBody>
          <a:bodyPr>
            <a:normAutofit fontScale="85000" lnSpcReduction="20000"/>
          </a:bodyPr>
          <a:lstStyle/>
          <a:p>
            <a:pPr marL="137160" indent="0">
              <a:buNone/>
            </a:pPr>
            <a:r>
              <a:rPr lang="ru-RU" sz="3100" b="1" dirty="0"/>
              <a:t>Реформация </a:t>
            </a:r>
            <a:endParaRPr lang="ru-RU" sz="3100" b="1" dirty="0" smtClean="0"/>
          </a:p>
          <a:p>
            <a:r>
              <a:rPr lang="ru-RU" dirty="0" smtClean="0"/>
              <a:t>Мартин Лютер (</a:t>
            </a:r>
            <a:r>
              <a:rPr lang="ru-RU" dirty="0"/>
              <a:t>1483 </a:t>
            </a:r>
            <a:r>
              <a:rPr lang="ru-RU" dirty="0" smtClean="0"/>
              <a:t>- </a:t>
            </a:r>
            <a:r>
              <a:rPr lang="ru-RU" dirty="0"/>
              <a:t>1546 </a:t>
            </a:r>
            <a:r>
              <a:rPr lang="ru-RU" dirty="0" smtClean="0"/>
              <a:t>)</a:t>
            </a:r>
          </a:p>
          <a:p>
            <a:r>
              <a:rPr lang="ru-RU" dirty="0" err="1" smtClean="0"/>
              <a:t>Гроций</a:t>
            </a:r>
            <a:r>
              <a:rPr lang="ru-RU" dirty="0" smtClean="0"/>
              <a:t> </a:t>
            </a:r>
            <a:r>
              <a:rPr lang="ru-RU" dirty="0"/>
              <a:t>(1583 - 1645</a:t>
            </a:r>
            <a:r>
              <a:rPr lang="ru-RU" dirty="0" smtClean="0"/>
              <a:t>)</a:t>
            </a:r>
          </a:p>
          <a:p>
            <a:r>
              <a:rPr lang="ru-RU" dirty="0" smtClean="0"/>
              <a:t>Конец </a:t>
            </a:r>
            <a:r>
              <a:rPr lang="en-US" dirty="0" smtClean="0"/>
              <a:t>XVII </a:t>
            </a:r>
            <a:r>
              <a:rPr lang="ru-RU" dirty="0" smtClean="0"/>
              <a:t>века </a:t>
            </a:r>
            <a:r>
              <a:rPr lang="ru-RU" dirty="0" err="1" smtClean="0"/>
              <a:t>Гобс</a:t>
            </a:r>
            <a:r>
              <a:rPr lang="ru-RU" dirty="0" smtClean="0"/>
              <a:t> и Спиноза</a:t>
            </a:r>
          </a:p>
          <a:p>
            <a:r>
              <a:rPr lang="ru-RU" dirty="0" err="1" smtClean="0"/>
              <a:t>Эйхорн</a:t>
            </a:r>
            <a:r>
              <a:rPr lang="ru-RU" dirty="0" smtClean="0"/>
              <a:t> «Введение» 1780</a:t>
            </a:r>
          </a:p>
          <a:p>
            <a:r>
              <a:rPr lang="ru-RU" dirty="0" err="1" smtClean="0"/>
              <a:t>Велльгаузен</a:t>
            </a:r>
            <a:r>
              <a:rPr lang="ru-RU" dirty="0" smtClean="0"/>
              <a:t> и документальная теория</a:t>
            </a:r>
          </a:p>
          <a:p>
            <a:pPr marL="137160" indent="0">
              <a:buNone/>
            </a:pPr>
            <a:endParaRPr lang="ru-RU" dirty="0" smtClean="0"/>
          </a:p>
          <a:p>
            <a:pPr marL="137160" indent="0">
              <a:buNone/>
            </a:pPr>
            <a:r>
              <a:rPr lang="ru-RU" sz="3100" b="1" dirty="0" smtClean="0"/>
              <a:t>Дата создания определяется следующими направлениями:</a:t>
            </a:r>
          </a:p>
          <a:p>
            <a:pPr marL="651510" indent="-514350">
              <a:buFont typeface="+mj-lt"/>
              <a:buAutoNum type="arabicPeriod"/>
            </a:pPr>
            <a:r>
              <a:rPr lang="ru-RU" dirty="0" smtClean="0"/>
              <a:t>Лингвистический анализ</a:t>
            </a:r>
          </a:p>
          <a:p>
            <a:pPr marL="651510" indent="-514350">
              <a:buFont typeface="+mj-lt"/>
              <a:buAutoNum type="arabicPeriod"/>
            </a:pPr>
            <a:r>
              <a:rPr lang="ru-RU" dirty="0" smtClean="0"/>
              <a:t>Зависимость от внешних источников</a:t>
            </a:r>
          </a:p>
          <a:p>
            <a:pPr marL="651510" indent="-514350">
              <a:buFont typeface="+mj-lt"/>
              <a:buAutoNum type="arabicPeriod"/>
            </a:pPr>
            <a:r>
              <a:rPr lang="ru-RU" dirty="0" smtClean="0"/>
              <a:t>Историческая составляющая</a:t>
            </a:r>
          </a:p>
          <a:p>
            <a:pPr marL="651510" indent="-514350">
              <a:buFont typeface="+mj-lt"/>
              <a:buAutoNum type="arabicPeriod"/>
            </a:pPr>
            <a:r>
              <a:rPr lang="ru-RU" dirty="0" smtClean="0"/>
              <a:t>Заимствования сделанные из других книг Библии</a:t>
            </a:r>
          </a:p>
          <a:p>
            <a:pPr marL="137160" indent="0">
              <a:buNone/>
            </a:pPr>
            <a:endParaRPr lang="ru-RU" b="1" dirty="0" smtClean="0"/>
          </a:p>
          <a:p>
            <a:endParaRPr lang="ru-RU" b="1" dirty="0" smtClean="0"/>
          </a:p>
          <a:p>
            <a:pPr marL="137160" indent="0">
              <a:buNone/>
            </a:pPr>
            <a:r>
              <a:rPr lang="ru-RU" b="1" dirty="0" smtClean="0"/>
              <a:t>	</a:t>
            </a:r>
            <a:endParaRPr lang="ru-RU" b="1" dirty="0"/>
          </a:p>
        </p:txBody>
      </p:sp>
    </p:spTree>
    <p:extLst>
      <p:ext uri="{BB962C8B-B14F-4D97-AF65-F5344CB8AC3E}">
        <p14:creationId xmlns:p14="http://schemas.microsoft.com/office/powerpoint/2010/main" val="369517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Свидетельство книги об авторе</a:t>
            </a:r>
            <a:endParaRPr lang="ru-RU" dirty="0"/>
          </a:p>
        </p:txBody>
      </p:sp>
      <p:sp>
        <p:nvSpPr>
          <p:cNvPr id="3" name="Объект 2"/>
          <p:cNvSpPr>
            <a:spLocks noGrp="1"/>
          </p:cNvSpPr>
          <p:nvPr>
            <p:ph sz="half" idx="1"/>
          </p:nvPr>
        </p:nvSpPr>
        <p:spPr>
          <a:xfrm>
            <a:off x="457200" y="1600200"/>
            <a:ext cx="8075240" cy="4525963"/>
          </a:xfrm>
        </p:spPr>
        <p:txBody>
          <a:bodyPr>
            <a:normAutofit/>
          </a:bodyPr>
          <a:lstStyle/>
          <a:p>
            <a:pPr marL="137160" indent="0">
              <a:buNone/>
            </a:pPr>
            <a:r>
              <a:rPr lang="ru-RU" sz="2400" b="1" dirty="0" smtClean="0"/>
              <a:t>Текстовые особенности книги</a:t>
            </a:r>
          </a:p>
          <a:p>
            <a:r>
              <a:rPr lang="ru-RU" sz="2000" dirty="0" smtClean="0"/>
              <a:t>Слова </a:t>
            </a:r>
            <a:r>
              <a:rPr lang="ru-RU" sz="2000" dirty="0"/>
              <a:t>Екклесиаста, сына Давидова, царя в </a:t>
            </a:r>
            <a:r>
              <a:rPr lang="ru-RU" sz="2000" dirty="0" smtClean="0"/>
              <a:t>Иерусалиме</a:t>
            </a:r>
          </a:p>
          <a:p>
            <a:r>
              <a:rPr lang="ru-RU" sz="2000" dirty="0" smtClean="0"/>
              <a:t>Прямая речь </a:t>
            </a:r>
          </a:p>
          <a:p>
            <a:r>
              <a:rPr lang="ru-RU" sz="2000" dirty="0" smtClean="0"/>
              <a:t>Заключение книги</a:t>
            </a:r>
          </a:p>
          <a:p>
            <a:r>
              <a:rPr lang="ru-RU" sz="2000" dirty="0" smtClean="0"/>
              <a:t>Царское достоинство автора</a:t>
            </a:r>
          </a:p>
          <a:p>
            <a:r>
              <a:rPr lang="ru-RU" sz="2000" dirty="0" smtClean="0"/>
              <a:t>Обширные торговые связи </a:t>
            </a:r>
          </a:p>
          <a:p>
            <a:pPr marL="137160" indent="0">
              <a:buNone/>
            </a:pPr>
            <a:r>
              <a:rPr lang="ru-RU" sz="2400" dirty="0" smtClean="0"/>
              <a:t>Личность автора</a:t>
            </a:r>
          </a:p>
          <a:p>
            <a:pPr marL="137160" indent="0">
              <a:buNone/>
            </a:pPr>
            <a:r>
              <a:rPr lang="ru-RU" sz="2400" dirty="0" smtClean="0"/>
              <a:t>Политическое состояние Иудейского царства</a:t>
            </a:r>
          </a:p>
          <a:p>
            <a:pPr marL="137160" indent="0">
              <a:buNone/>
            </a:pPr>
            <a:r>
              <a:rPr lang="ru-RU" sz="2400" dirty="0" smtClean="0"/>
              <a:t>Свидетельство Екклесиаста о современниках</a:t>
            </a:r>
          </a:p>
          <a:p>
            <a:pPr marL="137160" indent="0">
              <a:buNone/>
            </a:pPr>
            <a:r>
              <a:rPr lang="ru-RU" sz="2400" dirty="0" smtClean="0"/>
              <a:t>Сходство книги с другими произведениями Соломона</a:t>
            </a:r>
          </a:p>
        </p:txBody>
      </p:sp>
    </p:spTree>
    <p:extLst>
      <p:ext uri="{BB962C8B-B14F-4D97-AF65-F5344CB8AC3E}">
        <p14:creationId xmlns:p14="http://schemas.microsoft.com/office/powerpoint/2010/main" val="169257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Философия хокмы</a:t>
            </a:r>
            <a:endParaRPr lang="ru-RU" dirty="0"/>
          </a:p>
        </p:txBody>
      </p:sp>
      <p:sp>
        <p:nvSpPr>
          <p:cNvPr id="3" name="Объект 2"/>
          <p:cNvSpPr>
            <a:spLocks noGrp="1"/>
          </p:cNvSpPr>
          <p:nvPr>
            <p:ph sz="half" idx="1"/>
          </p:nvPr>
        </p:nvSpPr>
        <p:spPr>
          <a:xfrm>
            <a:off x="457200" y="1600200"/>
            <a:ext cx="8075240" cy="4525963"/>
          </a:xfrm>
        </p:spPr>
        <p:txBody>
          <a:bodyPr/>
          <a:lstStyle/>
          <a:p>
            <a:r>
              <a:rPr lang="ru-RU" dirty="0" smtClean="0"/>
              <a:t>Среда из которой происходит философия хокмы</a:t>
            </a:r>
          </a:p>
          <a:p>
            <a:r>
              <a:rPr lang="ru-RU" dirty="0" smtClean="0"/>
              <a:t>Вопрос о возможности отнесения философии хокмы к философии как таковой</a:t>
            </a:r>
          </a:p>
          <a:p>
            <a:r>
              <a:rPr lang="ru-RU" dirty="0" smtClean="0"/>
              <a:t>Екклесиаст и литература хокмы</a:t>
            </a:r>
          </a:p>
          <a:p>
            <a:r>
              <a:rPr lang="ru-RU" dirty="0" smtClean="0"/>
              <a:t>Внутренняя связность повествования в книге Екклесиаст</a:t>
            </a:r>
          </a:p>
          <a:p>
            <a:r>
              <a:rPr lang="ru-RU" dirty="0" smtClean="0"/>
              <a:t>Возможность трактовки книги, как книги поэтической</a:t>
            </a:r>
            <a:endParaRPr lang="ru-RU" dirty="0"/>
          </a:p>
        </p:txBody>
      </p:sp>
    </p:spTree>
    <p:extLst>
      <p:ext uri="{BB962C8B-B14F-4D97-AF65-F5344CB8AC3E}">
        <p14:creationId xmlns:p14="http://schemas.microsoft.com/office/powerpoint/2010/main" val="53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Исторические сопоставления</a:t>
            </a:r>
            <a:endParaRPr lang="ru-RU" dirty="0"/>
          </a:p>
        </p:txBody>
      </p:sp>
      <p:sp>
        <p:nvSpPr>
          <p:cNvPr id="3" name="Объект 2"/>
          <p:cNvSpPr>
            <a:spLocks noGrp="1"/>
          </p:cNvSpPr>
          <p:nvPr>
            <p:ph sz="half" idx="1"/>
          </p:nvPr>
        </p:nvSpPr>
        <p:spPr>
          <a:xfrm>
            <a:off x="457200" y="1600200"/>
            <a:ext cx="8147248" cy="4525963"/>
          </a:xfrm>
        </p:spPr>
        <p:txBody>
          <a:bodyPr/>
          <a:lstStyle/>
          <a:p>
            <a:pPr marL="137160" indent="0">
              <a:buNone/>
            </a:pPr>
            <a:r>
              <a:rPr lang="ru-RU" dirty="0" smtClean="0"/>
              <a:t>Книга Екклесиаст и литература Древнего Шумера</a:t>
            </a:r>
          </a:p>
          <a:p>
            <a:pPr marL="137160" indent="0">
              <a:buNone/>
            </a:pPr>
            <a:r>
              <a:rPr lang="ru-RU" dirty="0" smtClean="0"/>
              <a:t>Книга  Екклесиаст и литература </a:t>
            </a:r>
            <a:r>
              <a:rPr lang="ru-RU" dirty="0" err="1" smtClean="0"/>
              <a:t>Древенго</a:t>
            </a:r>
            <a:r>
              <a:rPr lang="ru-RU" dirty="0" smtClean="0"/>
              <a:t> Египта</a:t>
            </a:r>
          </a:p>
          <a:p>
            <a:endParaRPr lang="ru-RU" dirty="0"/>
          </a:p>
        </p:txBody>
      </p:sp>
    </p:spTree>
    <p:extLst>
      <p:ext uri="{BB962C8B-B14F-4D97-AF65-F5344CB8AC3E}">
        <p14:creationId xmlns:p14="http://schemas.microsoft.com/office/powerpoint/2010/main" val="1294631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789</TotalTime>
  <Words>654</Words>
  <Application>Microsoft Office PowerPoint</Application>
  <PresentationFormat>Экран (4:3)</PresentationFormat>
  <Paragraphs>70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Апекс</vt:lpstr>
      <vt:lpstr>Томская духовная семинария. Сектор заочного обучения.</vt:lpstr>
      <vt:lpstr>Актуальность работы</vt:lpstr>
      <vt:lpstr>Объект и предмет исследования</vt:lpstr>
      <vt:lpstr>Цели и задачи</vt:lpstr>
      <vt:lpstr>Автор книги</vt:lpstr>
      <vt:lpstr>Презентация PowerPoint</vt:lpstr>
      <vt:lpstr>Свидетельство книги об авторе</vt:lpstr>
      <vt:lpstr>Философия хокмы</vt:lpstr>
      <vt:lpstr>Исторические сопоставления</vt:lpstr>
      <vt:lpstr>Выводы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Иванов</dc:creator>
  <cp:lastModifiedBy>Дмитрий Иванов</cp:lastModifiedBy>
  <cp:revision>18</cp:revision>
  <dcterms:created xsi:type="dcterms:W3CDTF">2021-06-27T15:04:07Z</dcterms:created>
  <dcterms:modified xsi:type="dcterms:W3CDTF">2021-06-28T04:14:42Z</dcterms:modified>
</cp:coreProperties>
</file>