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6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2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22EAA0-03CC-4DAC-B711-37254AC6AFA6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2DAFC83-2447-4EB5-9A20-4A63AD3AD22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0991" y="715067"/>
            <a:ext cx="6678104" cy="62570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Томская духовная семинария. Сектор заочного обучения.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1556197"/>
            <a:ext cx="6400800" cy="4465091"/>
          </a:xfrm>
        </p:spPr>
        <p:txBody>
          <a:bodyPr>
            <a:normAutofit/>
          </a:bodyPr>
          <a:lstStyle/>
          <a:p>
            <a:pPr algn="l"/>
            <a:r>
              <a:rPr lang="ru-RU" sz="4400" b="1" dirty="0">
                <a:solidFill>
                  <a:schemeClr val="tx1"/>
                </a:solidFill>
              </a:rPr>
              <a:t>ТЕМА: ИСТОРИКО-ИСАГОГИЧЕСКИЙ АНАЛИЗ КНИГИ </a:t>
            </a:r>
            <a:r>
              <a:rPr lang="ru-RU" sz="4400" b="1" dirty="0" smtClean="0">
                <a:solidFill>
                  <a:schemeClr val="tx1"/>
                </a:solidFill>
              </a:rPr>
              <a:t>ЕККЛЕСИАСТ</a:t>
            </a:r>
          </a:p>
          <a:p>
            <a:pPr algn="l"/>
            <a:endParaRPr lang="ru-RU" sz="4400" b="1" dirty="0" smtClean="0">
              <a:solidFill>
                <a:schemeClr val="tx1"/>
              </a:solidFill>
            </a:endParaRPr>
          </a:p>
          <a:p>
            <a:pPr algn="l"/>
            <a:r>
              <a:rPr lang="ru-RU" sz="1800" dirty="0" smtClean="0"/>
              <a:t>Выполнил: иерей Дмитрий Иванов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Научный руководитель: протоиерей Александр Классен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" y="508301"/>
            <a:ext cx="1057423" cy="1047896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2114885" y="4509120"/>
            <a:ext cx="612068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43808" y="6381328"/>
            <a:ext cx="332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Томск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7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Исторические сопоставления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Книга Екклесиаст и литература Древнего </a:t>
            </a:r>
            <a:r>
              <a:rPr lang="ru-RU" dirty="0" smtClean="0"/>
              <a:t>Шумера</a:t>
            </a:r>
          </a:p>
          <a:p>
            <a:r>
              <a:rPr lang="ru-RU" sz="2000" dirty="0" smtClean="0"/>
              <a:t>Угождение Богу</a:t>
            </a:r>
          </a:p>
          <a:p>
            <a:r>
              <a:rPr lang="ru-RU" sz="2000" dirty="0"/>
              <a:t>О человеке</a:t>
            </a:r>
          </a:p>
          <a:p>
            <a:r>
              <a:rPr lang="ru-RU" sz="2000" dirty="0"/>
              <a:t>Богатство и бедность</a:t>
            </a:r>
          </a:p>
          <a:p>
            <a:endParaRPr lang="ru-RU" sz="2000" dirty="0" smtClean="0"/>
          </a:p>
          <a:p>
            <a:pPr marL="137160" indent="0">
              <a:buNone/>
            </a:pPr>
            <a:r>
              <a:rPr lang="ru-RU" dirty="0" smtClean="0"/>
              <a:t>Книга  Екклесиаст и литература </a:t>
            </a:r>
            <a:r>
              <a:rPr lang="ru-RU" dirty="0" err="1" smtClean="0"/>
              <a:t>Древенго</a:t>
            </a:r>
            <a:r>
              <a:rPr lang="ru-RU" dirty="0" smtClean="0"/>
              <a:t> </a:t>
            </a:r>
            <a:r>
              <a:rPr lang="ru-RU" dirty="0" smtClean="0"/>
              <a:t>Египта</a:t>
            </a:r>
          </a:p>
          <a:p>
            <a:r>
              <a:rPr lang="ru-RU" sz="2000" dirty="0"/>
              <a:t>Древнеегипетская «Песнь арфиста» и библейская Книг </a:t>
            </a:r>
            <a:r>
              <a:rPr lang="ru-RU" sz="2000" dirty="0" smtClean="0"/>
              <a:t>Екклесиаста</a:t>
            </a:r>
          </a:p>
          <a:p>
            <a:r>
              <a:rPr lang="ru-RU" sz="2000" dirty="0"/>
              <a:t>Разговор разочарованного со своим </a:t>
            </a:r>
            <a:r>
              <a:rPr lang="ru-RU" sz="2000" dirty="0" smtClean="0"/>
              <a:t>Ба </a:t>
            </a:r>
            <a:r>
              <a:rPr lang="ru-RU" sz="2000" dirty="0"/>
              <a:t>и Книга </a:t>
            </a:r>
            <a:r>
              <a:rPr lang="ru-RU" sz="2000" dirty="0" smtClean="0"/>
              <a:t>Екклесиаста</a:t>
            </a:r>
          </a:p>
          <a:p>
            <a:r>
              <a:rPr lang="ru-RU" sz="2000" dirty="0"/>
              <a:t>Размышления </a:t>
            </a:r>
            <a:r>
              <a:rPr lang="ru-RU" sz="2000" dirty="0" err="1"/>
              <a:t>Хахаперрасенеба</a:t>
            </a:r>
            <a:r>
              <a:rPr lang="ru-RU" sz="2000" dirty="0"/>
              <a:t> со своим </a:t>
            </a:r>
            <a:r>
              <a:rPr lang="ru-RU" sz="2000" dirty="0" smtClean="0"/>
              <a:t>сердцем </a:t>
            </a:r>
            <a:r>
              <a:rPr lang="ru-RU" sz="2000" dirty="0"/>
              <a:t>и библейская Книга Екклесиаста</a:t>
            </a:r>
          </a:p>
          <a:p>
            <a:pPr marL="13716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63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8075240" cy="5112568"/>
          </a:xfrm>
        </p:spPr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ru-RU" sz="1900" dirty="0"/>
              <a:t>В работе сделана попытка дать историко-</a:t>
            </a:r>
            <a:r>
              <a:rPr lang="ru-RU" sz="1900" dirty="0" err="1"/>
              <a:t>исагогический</a:t>
            </a:r>
            <a:r>
              <a:rPr lang="ru-RU" sz="1900" dirty="0"/>
              <a:t> анализ книги Екклесиаст. Т.е. такого анализа, когда для привлекаются не научные методы, предлагаемые современной филологией и лингвистикой, а данные извлекаемые из сопоставления книг исторического содержания (3 Царств и 2 Паралипоменон) и историческими, характеристическими данными содержащихся в исследуемой книге.</a:t>
            </a:r>
          </a:p>
          <a:p>
            <a:pPr marL="137160" indent="0">
              <a:buNone/>
            </a:pPr>
            <a:r>
              <a:rPr lang="ru-RU" sz="1900" dirty="0"/>
              <a:t>Кроме исторических книг привлечены для анализа книги учительные – книги того направления, которые называются литературой хокмы.</a:t>
            </a:r>
          </a:p>
          <a:p>
            <a:pPr marL="137160" indent="0">
              <a:buNone/>
            </a:pPr>
            <a:r>
              <a:rPr lang="ru-RU" sz="1900" dirty="0"/>
              <a:t>Сделана попытка рассмотреть книгу Екклесиаст в контексте древней мудрости востока – с привлечением данных полученных в </a:t>
            </a:r>
            <a:r>
              <a:rPr lang="en-US" sz="1900" dirty="0"/>
              <a:t>XIX </a:t>
            </a:r>
            <a:r>
              <a:rPr lang="ru-RU" sz="1900" dirty="0"/>
              <a:t>и </a:t>
            </a:r>
            <a:r>
              <a:rPr lang="en-US" sz="1900" dirty="0"/>
              <a:t>XX </a:t>
            </a:r>
            <a:r>
              <a:rPr lang="ru-RU" sz="1900" dirty="0"/>
              <a:t>веках археологами в областях Древнего Шумера и Древнего Египта.</a:t>
            </a:r>
          </a:p>
          <a:p>
            <a:pPr marL="137160" indent="0">
              <a:buNone/>
            </a:pPr>
            <a:r>
              <a:rPr lang="ru-RU" sz="1900" dirty="0"/>
              <a:t>Выявлено множество стилистических и литературных совпадений в книгах мудрости Древнего Востока, литературе хокмы и книгой.</a:t>
            </a:r>
          </a:p>
          <a:p>
            <a:pPr marL="137160" indent="0">
              <a:buNone/>
            </a:pPr>
            <a:r>
              <a:rPr lang="ru-RU" sz="1900" dirty="0"/>
              <a:t>Показано, что вопросы внутренней противоречивости книги Екклесиаст могут быть осмысленны в контексте литературы мудрости вообще. Кроме того, обнаружена возможность сделать вывод о богодухновенности книги Екклесиаст исходя из того, что Египетские и Шумерские тексты канули в лету, а книга Екклесиаст – жива.</a:t>
            </a:r>
          </a:p>
          <a:p>
            <a:pPr marL="137160" indent="0">
              <a:buNone/>
            </a:pPr>
            <a:r>
              <a:rPr lang="ru-RU" sz="1900" dirty="0"/>
              <a:t>Анализ, проведенный в работе, показывает, что исключительно филологический анализ текста книги не позволяет с достоверностью отнести время ее создания к какой-нибудь определенной эпохе. Аргументы авторов западной библейской критики как-то: насыщенность арамеизмами, зависимости автора от греческой философии, исторические аллюзии, указывающие на более поздний период создания, «утомленность» автора с его специфически скептическим отношением ко всему сущему, влияния на автора других писателей Ветхого Завета и др., могут быть объяснены в рамках традиционного иудаистического и древнего христианского прочтения книги.</a:t>
            </a:r>
          </a:p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0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853136"/>
          </a:xfrm>
        </p:spPr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ru-RU" dirty="0" smtClean="0"/>
              <a:t>Актуальность Книги </a:t>
            </a:r>
            <a:r>
              <a:rPr lang="ru-RU" dirty="0"/>
              <a:t>Екклесиаста связана с неизменным интересом к </a:t>
            </a:r>
            <a:r>
              <a:rPr lang="ru-RU" dirty="0" smtClean="0"/>
              <a:t> тем вопросам</a:t>
            </a:r>
            <a:r>
              <a:rPr lang="ru-RU" dirty="0"/>
              <a:t>, которые ставятся на страницах этой книги.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 err="1"/>
              <a:t>жизнеполагающие</a:t>
            </a:r>
            <a:r>
              <a:rPr lang="ru-RU" dirty="0"/>
              <a:t> вопросы о смысле человеческого существования и смысле человеческой деятельности в перспективе неизбежной смерти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Проблемы смысла жизни и деятельности, проблемы переживания социальных потрясений и социальной несправедливости во все времена неизбежно встают перед каждым человеком вне зависимости от его национальности, происхождения, социального положения и той эпохи, в которой он </a:t>
            </a:r>
            <a:r>
              <a:rPr lang="ru-RU" dirty="0" smtClean="0"/>
              <a:t>живет.</a:t>
            </a:r>
          </a:p>
          <a:p>
            <a:r>
              <a:rPr lang="ru-RU" dirty="0" smtClean="0"/>
              <a:t>Большое </a:t>
            </a:r>
            <a:r>
              <a:rPr lang="ru-RU" dirty="0"/>
              <a:t>количество наших современников не </a:t>
            </a:r>
            <a:r>
              <a:rPr lang="ru-RU" dirty="0" smtClean="0"/>
              <a:t>находят для себя решения смысла существования. </a:t>
            </a:r>
            <a:r>
              <a:rPr lang="ru-RU" dirty="0"/>
              <a:t>В этой связи особенно интересен взгляд на подобные проблемы древних восточных мудрецов и автора библейской Книги Екклесиаста.</a:t>
            </a:r>
          </a:p>
        </p:txBody>
      </p:sp>
    </p:spTree>
    <p:extLst>
      <p:ext uri="{BB962C8B-B14F-4D97-AF65-F5344CB8AC3E}">
        <p14:creationId xmlns:p14="http://schemas.microsoft.com/office/powerpoint/2010/main" val="85889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 и 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852936"/>
            <a:ext cx="4038600" cy="3672408"/>
          </a:xfrm>
        </p:spPr>
        <p:txBody>
          <a:bodyPr>
            <a:normAutofit fontScale="40000" lnSpcReduction="20000"/>
          </a:bodyPr>
          <a:lstStyle/>
          <a:p>
            <a:r>
              <a:rPr lang="ru-RU" sz="4800" b="1" dirty="0" smtClean="0"/>
              <a:t>Учительные </a:t>
            </a:r>
            <a:r>
              <a:rPr lang="ru-RU" sz="4800" b="1" dirty="0"/>
              <a:t>книги Ветхого Завета</a:t>
            </a:r>
            <a:r>
              <a:rPr lang="ru-RU" sz="4800" dirty="0"/>
              <a:t>, относящиеся к так называемой литературе хокмы. </a:t>
            </a:r>
            <a:endParaRPr lang="ru-RU" sz="4800" dirty="0" smtClean="0"/>
          </a:p>
          <a:p>
            <a:r>
              <a:rPr lang="ru-RU" sz="4800" dirty="0" smtClean="0"/>
              <a:t>В </a:t>
            </a:r>
            <a:r>
              <a:rPr lang="ru-RU" sz="4800" dirty="0"/>
              <a:t>ряду </a:t>
            </a:r>
            <a:r>
              <a:rPr lang="ru-RU" sz="4800" b="1" dirty="0"/>
              <a:t>канонических книг </a:t>
            </a:r>
            <a:r>
              <a:rPr lang="ru-RU" sz="4800" dirty="0"/>
              <a:t>это книги: Иова, Псалтырь, Притчей Соломоновых, Екклесиаст, Песни Песней Соломона</a:t>
            </a:r>
            <a:r>
              <a:rPr lang="ru-RU" sz="4800" dirty="0" smtClean="0"/>
              <a:t>.</a:t>
            </a:r>
          </a:p>
          <a:p>
            <a:r>
              <a:rPr lang="ru-RU" sz="4800" dirty="0" smtClean="0"/>
              <a:t>Учительный </a:t>
            </a:r>
            <a:r>
              <a:rPr lang="ru-RU" sz="4800" dirty="0"/>
              <a:t>раздел писаний Ветхого Завета, </a:t>
            </a:r>
            <a:r>
              <a:rPr lang="ru-RU" sz="4800" dirty="0" smtClean="0"/>
              <a:t>содержит также </a:t>
            </a:r>
            <a:r>
              <a:rPr lang="ru-RU" sz="4800" b="1" dirty="0" smtClean="0"/>
              <a:t>книги </a:t>
            </a:r>
            <a:r>
              <a:rPr lang="ru-RU" sz="4800" b="1" dirty="0"/>
              <a:t>не канонические </a:t>
            </a:r>
            <a:r>
              <a:rPr lang="ru-RU" sz="4800" dirty="0" smtClean="0"/>
              <a:t>: </a:t>
            </a:r>
            <a:r>
              <a:rPr lang="ru-RU" sz="4800" dirty="0"/>
              <a:t>Премудрости Соломона и Премудрости Иисуса сына Сирахова.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852936"/>
            <a:ext cx="4038600" cy="3456384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ru-RU" sz="4800" b="1" dirty="0" smtClean="0"/>
              <a:t>Книга Екклесиаста</a:t>
            </a:r>
            <a:r>
              <a:rPr lang="ru-RU" sz="4800" dirty="0" smtClean="0"/>
              <a:t>, одна </a:t>
            </a:r>
            <a:r>
              <a:rPr lang="ru-RU" sz="4800" dirty="0"/>
              <a:t>из учительных книг, включенная в канон книг Ветхого Завета, издавна привлекающая исследователей своим загадочным и трудным для понимания содержанием.</a:t>
            </a: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628800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ru-RU" sz="3200" b="1" dirty="0" smtClean="0"/>
              <a:t>Объект</a:t>
            </a:r>
          </a:p>
          <a:p>
            <a:pPr marL="137160" indent="0">
              <a:buNone/>
            </a:pPr>
            <a:r>
              <a:rPr lang="ru-RU" sz="3200" b="1" dirty="0" smtClean="0"/>
              <a:t>исследования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1628800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ru-RU" sz="3200" b="1" dirty="0" smtClean="0"/>
              <a:t>Предмет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21619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b="1" dirty="0"/>
              <a:t>Цель работы </a:t>
            </a:r>
            <a:r>
              <a:rPr lang="ru-RU" sz="2000" b="1" dirty="0"/>
              <a:t>- </a:t>
            </a:r>
            <a:r>
              <a:rPr lang="ru-RU" sz="2200" dirty="0"/>
              <a:t>выявить значение различных подходов исагогического исследования для понимания и толкования книги Екклесиаста, в контексте православного предания. В соответствии с поставленной целью были определены </a:t>
            </a:r>
            <a:r>
              <a:rPr lang="ru-RU" sz="2200" dirty="0" smtClean="0"/>
              <a:t>следующие задачи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ru-RU" sz="1900" dirty="0"/>
              <a:t>рассмотреть историю атрибуции книги различными авторами, выявить проблемы, связанные с ее изучением.</a:t>
            </a:r>
          </a:p>
          <a:p>
            <a:pPr lvl="0"/>
            <a:r>
              <a:rPr lang="ru-RU" sz="1900" dirty="0"/>
              <a:t>провести текстовый анализ книги, для выявления возможности «</a:t>
            </a:r>
            <a:r>
              <a:rPr lang="ru-RU" sz="1900" b="1" dirty="0" err="1"/>
              <a:t>самосвидетельствования</a:t>
            </a:r>
            <a:r>
              <a:rPr lang="ru-RU" sz="1900" dirty="0"/>
              <a:t>» текста об авторе и времени написания.</a:t>
            </a:r>
          </a:p>
          <a:p>
            <a:pPr lvl="0"/>
            <a:r>
              <a:rPr lang="ru-RU" sz="1900" dirty="0"/>
              <a:t>выявить возможность атрибуции книги на основании ветхозаветной литературы мудрости</a:t>
            </a:r>
          </a:p>
          <a:p>
            <a:pPr lvl="0"/>
            <a:r>
              <a:rPr lang="ru-RU" sz="1900" dirty="0"/>
              <a:t>показать внутреннюю общность ближневосточной традиции литературы мудрости с книгой Екклесиаст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47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 книги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137160" indent="0">
              <a:buNone/>
            </a:pPr>
            <a:r>
              <a:rPr lang="ru-RU" b="1" dirty="0" smtClean="0"/>
              <a:t>Традиционные представления</a:t>
            </a:r>
          </a:p>
          <a:p>
            <a:pPr marL="585216" lvl="1" indent="0">
              <a:buNone/>
            </a:pPr>
            <a:r>
              <a:rPr lang="ru-RU" dirty="0" smtClean="0"/>
              <a:t>Как иудейское предание, так и предание древней христианской церкви приписывают авторство книги царю Соломону.</a:t>
            </a:r>
          </a:p>
          <a:p>
            <a:pPr marL="585216" lvl="1" indent="0">
              <a:buNone/>
            </a:pPr>
            <a:r>
              <a:rPr lang="ru-RU" dirty="0" err="1" smtClean="0"/>
              <a:t>Юнилий</a:t>
            </a:r>
            <a:r>
              <a:rPr lang="ru-RU" dirty="0" smtClean="0"/>
              <a:t> Африканский определяет три способа определения авторства:</a:t>
            </a:r>
          </a:p>
          <a:p>
            <a:pPr marL="1042416" lvl="1" indent="-457200">
              <a:buFont typeface="+mj-lt"/>
              <a:buAutoNum type="arabicPeriod"/>
            </a:pPr>
            <a:r>
              <a:rPr lang="ru-RU" dirty="0" smtClean="0"/>
              <a:t>По надписанию и предисловию (пророки и апостолы)</a:t>
            </a:r>
          </a:p>
          <a:p>
            <a:pPr marL="1042416" lvl="1" indent="-457200">
              <a:buFont typeface="+mj-lt"/>
              <a:buAutoNum type="arabicPeriod"/>
            </a:pPr>
            <a:r>
              <a:rPr lang="ru-RU" dirty="0" smtClean="0"/>
              <a:t>Только </a:t>
            </a:r>
            <a:r>
              <a:rPr lang="ru-RU" dirty="0" err="1" smtClean="0"/>
              <a:t>надписания</a:t>
            </a:r>
            <a:r>
              <a:rPr lang="ru-RU" dirty="0" smtClean="0"/>
              <a:t> (евангелисты)</a:t>
            </a:r>
          </a:p>
          <a:p>
            <a:pPr marL="1042416" lvl="1" indent="-457200">
              <a:buFont typeface="+mj-lt"/>
              <a:buAutoNum type="arabicPeriod"/>
            </a:pPr>
            <a:r>
              <a:rPr lang="ru-RU" dirty="0" smtClean="0"/>
              <a:t>Предания (Моисей, Иисус Навин)</a:t>
            </a:r>
          </a:p>
        </p:txBody>
      </p:sp>
    </p:spTree>
    <p:extLst>
      <p:ext uri="{BB962C8B-B14F-4D97-AF65-F5344CB8AC3E}">
        <p14:creationId xmlns:p14="http://schemas.microsoft.com/office/powerpoint/2010/main" val="10846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476672"/>
            <a:ext cx="8075240" cy="5649491"/>
          </a:xfrm>
        </p:spPr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ru-RU" sz="3100" b="1" dirty="0"/>
              <a:t>Реформация </a:t>
            </a:r>
            <a:endParaRPr lang="ru-RU" sz="3100" b="1" dirty="0" smtClean="0"/>
          </a:p>
          <a:p>
            <a:r>
              <a:rPr lang="ru-RU" dirty="0" smtClean="0"/>
              <a:t>Мартин Лютер (</a:t>
            </a:r>
            <a:r>
              <a:rPr lang="ru-RU" dirty="0"/>
              <a:t>1483 </a:t>
            </a:r>
            <a:r>
              <a:rPr lang="ru-RU" dirty="0" smtClean="0"/>
              <a:t>- </a:t>
            </a:r>
            <a:r>
              <a:rPr lang="ru-RU" dirty="0"/>
              <a:t>1546 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Гроций</a:t>
            </a:r>
            <a:r>
              <a:rPr lang="ru-RU" dirty="0" smtClean="0"/>
              <a:t> </a:t>
            </a:r>
            <a:r>
              <a:rPr lang="ru-RU" dirty="0"/>
              <a:t>(1583 - 1645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Конец </a:t>
            </a:r>
            <a:r>
              <a:rPr lang="en-US" dirty="0" smtClean="0"/>
              <a:t>XVII </a:t>
            </a:r>
            <a:r>
              <a:rPr lang="ru-RU" dirty="0" smtClean="0"/>
              <a:t>века </a:t>
            </a:r>
            <a:r>
              <a:rPr lang="ru-RU" dirty="0" err="1" smtClean="0"/>
              <a:t>Гобс</a:t>
            </a:r>
            <a:r>
              <a:rPr lang="ru-RU" dirty="0" smtClean="0"/>
              <a:t> и Спиноза</a:t>
            </a:r>
          </a:p>
          <a:p>
            <a:r>
              <a:rPr lang="ru-RU" dirty="0" err="1" smtClean="0"/>
              <a:t>Эйхорн</a:t>
            </a:r>
            <a:r>
              <a:rPr lang="ru-RU" dirty="0" smtClean="0"/>
              <a:t> «Введение» 1780</a:t>
            </a:r>
          </a:p>
          <a:p>
            <a:r>
              <a:rPr lang="ru-RU" dirty="0" err="1" smtClean="0"/>
              <a:t>Велльгаузен</a:t>
            </a:r>
            <a:r>
              <a:rPr lang="ru-RU" dirty="0" smtClean="0"/>
              <a:t> и документальная теория</a:t>
            </a:r>
          </a:p>
          <a:p>
            <a:pPr marL="137160" indent="0">
              <a:buNone/>
            </a:pPr>
            <a:endParaRPr lang="ru-RU" dirty="0" smtClean="0"/>
          </a:p>
          <a:p>
            <a:pPr marL="137160" indent="0">
              <a:buNone/>
            </a:pPr>
            <a:r>
              <a:rPr lang="ru-RU" sz="3100" b="1" dirty="0" smtClean="0"/>
              <a:t>Дата создания определяется следующими направлениями: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Лингвистический анализ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Зависимость от внешних источников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Историческая составляющая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Заимствования сделанные из других книг Библии</a:t>
            </a:r>
          </a:p>
          <a:p>
            <a:pPr marL="137160" indent="0">
              <a:buNone/>
            </a:pPr>
            <a:endParaRPr lang="ru-RU" b="1" dirty="0" smtClean="0"/>
          </a:p>
          <a:p>
            <a:endParaRPr lang="ru-RU" b="1" dirty="0" smtClean="0"/>
          </a:p>
          <a:p>
            <a:pPr marL="137160" indent="0">
              <a:buNone/>
            </a:pPr>
            <a:r>
              <a:rPr lang="ru-RU" b="1" dirty="0" smtClean="0"/>
              <a:t>	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9517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Свидетельство книги об авторе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594360" indent="-457200">
              <a:buFont typeface="+mj-lt"/>
              <a:buAutoNum type="arabicPeriod"/>
            </a:pPr>
            <a:r>
              <a:rPr lang="ru-RU" sz="2400" b="1" dirty="0" smtClean="0"/>
              <a:t>Текстовые особенности книги</a:t>
            </a:r>
          </a:p>
          <a:p>
            <a:pPr lvl="1"/>
            <a:r>
              <a:rPr lang="ru-RU" sz="1800" dirty="0" smtClean="0"/>
              <a:t>Слова </a:t>
            </a:r>
            <a:r>
              <a:rPr lang="ru-RU" sz="1800" dirty="0"/>
              <a:t>Екклесиаста, сына Давидова, царя в </a:t>
            </a:r>
            <a:r>
              <a:rPr lang="ru-RU" sz="1800" dirty="0" smtClean="0"/>
              <a:t>Иерусалиме</a:t>
            </a:r>
          </a:p>
          <a:p>
            <a:pPr lvl="1"/>
            <a:r>
              <a:rPr lang="ru-RU" sz="1800" dirty="0" smtClean="0"/>
              <a:t>Прямая речь </a:t>
            </a:r>
          </a:p>
          <a:p>
            <a:pPr lvl="1"/>
            <a:r>
              <a:rPr lang="ru-RU" sz="1800" dirty="0" smtClean="0"/>
              <a:t>Заключение книги</a:t>
            </a:r>
          </a:p>
          <a:p>
            <a:pPr lvl="1"/>
            <a:r>
              <a:rPr lang="ru-RU" sz="1800" dirty="0" smtClean="0"/>
              <a:t>Царское достоинство автора</a:t>
            </a:r>
          </a:p>
          <a:p>
            <a:pPr lvl="1"/>
            <a:r>
              <a:rPr lang="ru-RU" sz="1800" dirty="0"/>
              <a:t>Деятельность царя, как мудрого правителя и политика</a:t>
            </a:r>
            <a:r>
              <a:rPr lang="ru-RU" sz="1800" dirty="0" smtClean="0"/>
              <a:t> </a:t>
            </a:r>
            <a:endParaRPr lang="ru-RU" sz="1800" dirty="0" smtClean="0"/>
          </a:p>
          <a:p>
            <a:pPr marL="594360" indent="-457200">
              <a:buFont typeface="+mj-lt"/>
              <a:buAutoNum type="arabicPeriod"/>
            </a:pPr>
            <a:r>
              <a:rPr lang="ru-RU" sz="2400" dirty="0" smtClean="0"/>
              <a:t>Личность </a:t>
            </a:r>
            <a:r>
              <a:rPr lang="ru-RU" sz="2400" dirty="0" smtClean="0"/>
              <a:t>автора</a:t>
            </a:r>
            <a:endParaRPr lang="ru-RU" sz="2400" dirty="0" smtClean="0"/>
          </a:p>
          <a:p>
            <a:pPr marL="594360" indent="-457200">
              <a:buFont typeface="+mj-lt"/>
              <a:buAutoNum type="arabicPeriod"/>
            </a:pPr>
            <a:r>
              <a:rPr lang="ru-RU" sz="2400" dirty="0" smtClean="0"/>
              <a:t>Политическое состояние Иудейского царства</a:t>
            </a:r>
          </a:p>
          <a:p>
            <a:pPr marL="594360" indent="-457200">
              <a:buFont typeface="+mj-lt"/>
              <a:buAutoNum type="arabicPeriod"/>
            </a:pPr>
            <a:r>
              <a:rPr lang="ru-RU" sz="2400" dirty="0" smtClean="0"/>
              <a:t>Сходство </a:t>
            </a:r>
            <a:r>
              <a:rPr lang="ru-RU" sz="2400" dirty="0" smtClean="0"/>
              <a:t>книги с другими произведениями Соломона</a:t>
            </a:r>
          </a:p>
        </p:txBody>
      </p:sp>
    </p:spTree>
    <p:extLst>
      <p:ext uri="{BB962C8B-B14F-4D97-AF65-F5344CB8AC3E}">
        <p14:creationId xmlns:p14="http://schemas.microsoft.com/office/powerpoint/2010/main" val="169257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Таблица соответствий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0714696"/>
              </p:ext>
            </p:extLst>
          </p:nvPr>
        </p:nvGraphicFramePr>
        <p:xfrm>
          <a:off x="467543" y="1268760"/>
          <a:ext cx="8208913" cy="4952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234"/>
                <a:gridCol w="2902295"/>
                <a:gridCol w="3456384"/>
              </a:tblGrid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Еккл. 2:26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2:6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Бог даёт мудрость и разум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Еккл. 1–2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Притч. 13:11; 21:6; 31:30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Учение о суете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Еккл. 4:15–16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14:28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царе и царской власти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Еккл. 5:8; 8:3–4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16:10–15; 19:20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910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Еккл. 6:2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22:2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богатстве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Еккл. 7:26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Притч. 5:18–22; 22:14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Об увлечении женщинами и распутстве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35731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Еккл. 9:4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Притч. 16:13–14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 кроткой речи и значении её в глазах гневного начальника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Еккл. 9:17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Притч. 18:21–22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Об умных и глупых речах человека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Еккл. 10:6–7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19:10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чести глупых рабов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Еккл. 5:1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29:25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поспешных и необдуманных обетах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Еккл. 7:12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12:28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бессмертии и значении для него мудрости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2382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Еккл. 7:19; 9:16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24:5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Мудрость есть источник силы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  <a:tr h="35731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Еккл. 7:26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Притч. 7:23</a:t>
                      </a:r>
                      <a:endParaRPr lang="ru-RU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Распутная женщина – «силки» для неопытного мужчины</a:t>
                      </a:r>
                      <a:endParaRPr lang="ru-RU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522" marR="2552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4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Философия хокмы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853136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Екклесиаст </a:t>
            </a:r>
            <a:r>
              <a:rPr lang="ru-RU" sz="2200" dirty="0" smtClean="0"/>
              <a:t>и литература хокмы</a:t>
            </a:r>
          </a:p>
          <a:p>
            <a:r>
              <a:rPr lang="ru-RU" sz="2200" dirty="0" smtClean="0"/>
              <a:t>Внутренняя связность повествования в книге </a:t>
            </a:r>
            <a:r>
              <a:rPr lang="ru-RU" sz="2200" dirty="0" smtClean="0"/>
              <a:t>Екклесиаст</a:t>
            </a:r>
          </a:p>
          <a:p>
            <a:pPr marL="651510" lvl="0" indent="-514350">
              <a:buFont typeface="+mj-lt"/>
              <a:buAutoNum type="arabicPeriod"/>
            </a:pPr>
            <a:r>
              <a:rPr lang="ru-RU" sz="1500" b="1" dirty="0" err="1"/>
              <a:t>Гроций</a:t>
            </a:r>
            <a:r>
              <a:rPr lang="ru-RU" sz="1500" b="1" dirty="0"/>
              <a:t>, </a:t>
            </a:r>
            <a:r>
              <a:rPr lang="ru-RU" sz="1500" b="1" dirty="0" err="1"/>
              <a:t>Дедерлейн</a:t>
            </a:r>
            <a:r>
              <a:rPr lang="ru-RU" sz="1500" b="1" dirty="0"/>
              <a:t>, </a:t>
            </a:r>
            <a:r>
              <a:rPr lang="ru-RU" sz="1500" b="1" dirty="0" err="1"/>
              <a:t>Павлюс</a:t>
            </a:r>
            <a:r>
              <a:rPr lang="ru-RU" sz="1500" dirty="0"/>
              <a:t>.</a:t>
            </a:r>
            <a:br>
              <a:rPr lang="ru-RU" sz="1500" dirty="0"/>
            </a:br>
            <a:r>
              <a:rPr lang="ru-RU" sz="1500" dirty="0"/>
              <a:t>Содержание книги, по его мнению авторов может быть распределено по восьми отделениям, которые чередуются в соответствии с правилами ведения интеллектуальной беседы, т.е. введение в предмет.</a:t>
            </a:r>
          </a:p>
          <a:p>
            <a:pPr marL="651510" lvl="0" indent="-514350">
              <a:buFont typeface="+mj-lt"/>
              <a:buAutoNum type="arabicPeriod"/>
            </a:pPr>
            <a:r>
              <a:rPr lang="ru-RU" sz="1500" b="1" dirty="0"/>
              <a:t>Штейдлин</a:t>
            </a:r>
            <a:br>
              <a:rPr lang="ru-RU" sz="1500" b="1" dirty="0"/>
            </a:br>
            <a:r>
              <a:rPr lang="ru-RU" sz="1500" dirty="0"/>
              <a:t>разобщенность внутреннего содержания книги с разобщенностью внутреннего состояния Соломона. Несвязна и обрывочна, как и всякое н предприятие не завершенное, а потому и не достигшее целостности.</a:t>
            </a:r>
          </a:p>
          <a:p>
            <a:pPr marL="651510" lvl="0" indent="-514350">
              <a:buFont typeface="+mj-lt"/>
              <a:buAutoNum type="arabicPeriod"/>
            </a:pPr>
            <a:r>
              <a:rPr lang="ru-RU" sz="1500" b="1" dirty="0"/>
              <a:t>Фон-дер Пальма, Бертольд, </a:t>
            </a:r>
            <a:r>
              <a:rPr lang="ru-RU" sz="1500" b="1" dirty="0" err="1"/>
              <a:t>Кнобель</a:t>
            </a:r>
            <a:r>
              <a:rPr lang="ru-RU" sz="1500" dirty="0"/>
              <a:t> все признаки внутренней согласованности, но вот некоторые ее части выбиваются из общего строя. Эти части суть не что иное, как позднейшие вставки неизвестных авторов.</a:t>
            </a:r>
          </a:p>
          <a:p>
            <a:pPr lvl="0">
              <a:buFont typeface="+mj-lt"/>
              <a:buAutoNum type="arabicPeriod"/>
            </a:pPr>
            <a:r>
              <a:rPr lang="ru-RU" sz="1500" b="1" dirty="0"/>
              <a:t>Ярд и Пуль, а также Гердер и </a:t>
            </a:r>
            <a:r>
              <a:rPr lang="ru-RU" sz="1500" b="1" dirty="0" err="1"/>
              <a:t>Эйхгорн</a:t>
            </a:r>
            <a:r>
              <a:rPr lang="ru-RU" sz="1500" b="1" dirty="0"/>
              <a:t/>
            </a:r>
            <a:br>
              <a:rPr lang="ru-RU" sz="1500" b="1" dirty="0"/>
            </a:br>
            <a:r>
              <a:rPr lang="ru-RU" sz="1500" dirty="0"/>
              <a:t>Исследователь и </a:t>
            </a:r>
            <a:r>
              <a:rPr lang="ru-RU" sz="1500" dirty="0" smtClean="0"/>
              <a:t>учитель</a:t>
            </a:r>
            <a:endParaRPr lang="ru-RU" sz="1500" dirty="0" smtClean="0"/>
          </a:p>
          <a:p>
            <a:r>
              <a:rPr lang="ru-RU" sz="2200" dirty="0" smtClean="0"/>
              <a:t>Возможность </a:t>
            </a:r>
            <a:r>
              <a:rPr lang="ru-RU" sz="2200" dirty="0" smtClean="0"/>
              <a:t>трактовки книги, как книги поэтической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38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1530</TotalTime>
  <Words>841</Words>
  <Application>Microsoft Office PowerPoint</Application>
  <PresentationFormat>Экран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Апекс</vt:lpstr>
      <vt:lpstr>Томская духовная семинария. Сектор заочного обучения.</vt:lpstr>
      <vt:lpstr>Актуальность работы</vt:lpstr>
      <vt:lpstr>Объект и предмет исследования</vt:lpstr>
      <vt:lpstr>Цели и задачи</vt:lpstr>
      <vt:lpstr>Автор книги</vt:lpstr>
      <vt:lpstr>Презентация PowerPoint</vt:lpstr>
      <vt:lpstr>Свидетельство книги об авторе</vt:lpstr>
      <vt:lpstr>Таблица соответствий</vt:lpstr>
      <vt:lpstr>Философия хокмы</vt:lpstr>
      <vt:lpstr>Исторические сопоставления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Иванов</dc:creator>
  <cp:lastModifiedBy>Дмитрий Иванов</cp:lastModifiedBy>
  <cp:revision>29</cp:revision>
  <dcterms:created xsi:type="dcterms:W3CDTF">2021-06-27T15:04:07Z</dcterms:created>
  <dcterms:modified xsi:type="dcterms:W3CDTF">2021-06-29T02:17:55Z</dcterms:modified>
</cp:coreProperties>
</file>