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70" r:id="rId5"/>
    <p:sldId id="271" r:id="rId6"/>
    <p:sldId id="273" r:id="rId7"/>
    <p:sldId id="261" r:id="rId8"/>
    <p:sldId id="259" r:id="rId9"/>
    <p:sldId id="272" r:id="rId10"/>
    <p:sldId id="260" r:id="rId11"/>
    <p:sldId id="265" r:id="rId12"/>
    <p:sldId id="268" r:id="rId13"/>
    <p:sldId id="269" r:id="rId14"/>
    <p:sldId id="262" r:id="rId15"/>
    <p:sldId id="266" r:id="rId16"/>
    <p:sldId id="263" r:id="rId17"/>
    <p:sldId id="264" r:id="rId18"/>
    <p:sldId id="26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孟淵" initials="陳孟淵" lastIdx="1" clrIdx="0">
    <p:extLst>
      <p:ext uri="{19B8F6BF-5375-455C-9EA6-DF929625EA0E}">
        <p15:presenceInfo xmlns:p15="http://schemas.microsoft.com/office/powerpoint/2012/main" userId="S-1-5-21-172770542-789004078-293749915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6C94-271D-49A1-BABA-212293D723B7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3976-0A53-43C7-A43E-A2410759C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81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Win +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33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應用遞迴在每層求解</a:t>
            </a:r>
            <a:endParaRPr lang="en-US" altLang="zh-TW" dirty="0"/>
          </a:p>
          <a:p>
            <a:r>
              <a:rPr lang="zh-TW" altLang="en-US" dirty="0"/>
              <a:t>用分治步驟了解遞迴實際運作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458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要爬到第</a:t>
            </a:r>
            <a:r>
              <a:rPr lang="en-US" altLang="zh-TW" dirty="0"/>
              <a:t>10</a:t>
            </a:r>
            <a:r>
              <a:rPr lang="zh-TW" altLang="en-US" dirty="0"/>
              <a:t>階，一定是從第</a:t>
            </a:r>
            <a:r>
              <a:rPr lang="en-US" altLang="zh-TW" dirty="0"/>
              <a:t>8</a:t>
            </a:r>
            <a:r>
              <a:rPr lang="zh-TW" altLang="en-US" dirty="0"/>
              <a:t>或第</a:t>
            </a:r>
            <a:r>
              <a:rPr lang="en-US" altLang="zh-TW" dirty="0"/>
              <a:t>9</a:t>
            </a:r>
            <a:r>
              <a:rPr lang="zh-TW" altLang="en-US" dirty="0"/>
              <a:t>階上來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0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05DC2-DED1-45B9-85D7-B8F2F3816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AF49D2-3CE2-4A3C-963D-661E0B09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1EE17-CDDF-412F-8A6C-7BE6D8EE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30DB1-5539-47AA-8EBF-EF64749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F6B5F-8EC2-4794-B093-9CC50BB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2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38349-B6B8-437C-AA53-89FBE964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BE5F5A-959A-451D-BF89-091B0488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1BA65-2D89-4D01-83BC-F45ADA9B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DAC0D-F921-4A72-8542-933E57EA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A708E-BEFD-42AF-96E5-350533CC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36B231-819C-4DBF-AA13-238937A6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530887-B7E0-4D91-94E0-83E58892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FCAE5-F19B-4439-83F7-997563E6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54219-9889-4055-96FD-C36307CB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BBB35-34A8-4013-862C-1CBFC3E9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3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AD3E9-F54E-4A25-A663-0398B04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B63A2-34BD-4241-BE18-497FDE1A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A145F-F269-4E04-B1AF-D358AEE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9998D-C025-4926-8FFA-C1ABBF7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9943-2D1B-40FC-9F17-E8B9AABC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5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CB29E-F53E-41E0-BE60-8FEB9730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328B5-E600-4685-88AF-8BB01E36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973E1-7674-43CB-A5CE-3744C9EE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CC831-6F0C-4780-88AD-8D899C1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076B75-EED1-4C6A-9F47-61E80F3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7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2B9F1-C439-44FF-A5B0-C76F385E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376EB-6ED8-462C-9557-42E81D42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8B89C-FB90-4776-8068-54B83DBD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9C453-D09E-4C8C-878D-FA9D00E5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2A09E7-B489-4D09-85BE-5425DD1B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6AFBD-0292-4C98-9443-CA2D97FA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4C2BF-B11E-4FDD-95D2-063C86AC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E57909-38F5-48FE-878E-D3A113FB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BED607-3862-4C87-804D-76CAD2DA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4ED5A3-1C28-4283-95CB-3A009592D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7FB7E2-D78A-4B9E-B945-F33E3FFF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0EE612-EEFC-49F0-9BB7-91060501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512CCF-8360-4F37-BCF7-3825CA09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0F985A-1F9D-4507-AF5A-D8D04AB5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4B2D2-D88D-45DE-B3F7-38454A1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5709CA-6FC5-4355-8ABA-949067F2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4C0442-57E0-42D9-AFB0-FDC12F8D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588AD6-0266-492B-ACE9-58DE896F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081C7C-E7FA-4465-B620-61998CD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20DF27-62CC-4F48-8932-1EFF435E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67AC9B-745E-414E-92D5-63E67C3D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82FF2-D243-4F5A-BD47-FE8DFF5E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AC756-05CB-4135-80C1-9E07B813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26-0566-493F-AE74-9F478424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82BE0-4082-430F-9150-8B0FD1FD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4AFC4-B989-4850-883A-C792E00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29115-8611-404D-93A7-780C452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0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135F4-B0EE-4342-BF04-9D70D061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D8EE6B-B640-4DDC-90F8-645282642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FE4A3A-796B-48BA-BB3B-4A4B5167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9AEDB2-FF5F-4A99-8277-398858CF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A6C3F-4C3D-4D6B-A634-20294A4E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E82130-06B3-4119-BA62-E81B3FA6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2F2300-8B44-4DF9-B2C9-F0849915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EAF52A-35DA-4636-A5C0-D77D1D23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815D5-A8BB-4149-9AB7-C0686B7F3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F29B-51DF-41BF-B9C1-3A09295E2F91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341F2-B2B9-4A9E-8EF5-F08A018D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1A7FC-7749-4CEC-9954-72DC5E507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39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BF4BE-3EB6-4EE6-A43E-6F1BDE683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03/31 </a:t>
            </a:r>
            <a:r>
              <a:rPr lang="zh-TW" altLang="en-US" dirty="0"/>
              <a:t>程設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實習課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1A1550-882A-4777-A7E2-8F21F3649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1091734</a:t>
            </a:r>
            <a:r>
              <a:rPr lang="zh-TW" altLang="en-US" dirty="0"/>
              <a:t> 陳孟淵</a:t>
            </a:r>
            <a:endParaRPr lang="en-US" altLang="zh-TW" dirty="0"/>
          </a:p>
          <a:p>
            <a:r>
              <a:rPr lang="en-US" altLang="zh-TW" dirty="0"/>
              <a:t>1091635</a:t>
            </a:r>
            <a:r>
              <a:rPr lang="zh-TW" altLang="en-US" dirty="0"/>
              <a:t> 江佳恩</a:t>
            </a:r>
          </a:p>
        </p:txBody>
      </p:sp>
    </p:spTree>
    <p:extLst>
      <p:ext uri="{BB962C8B-B14F-4D97-AF65-F5344CB8AC3E}">
        <p14:creationId xmlns:p14="http://schemas.microsoft.com/office/powerpoint/2010/main" val="74482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CF30A-EA8A-49A8-ADDC-48C9FBF5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階層遞迴公式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8BF48D-A6B0-4CAB-89C7-676EF1D0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3" indent="0">
              <a:buNone/>
            </a:pPr>
            <a:r>
              <a:rPr lang="en-US" altLang="zh-TW" sz="5400" dirty="0"/>
              <a:t>	</a:t>
            </a:r>
            <a:r>
              <a:rPr lang="en-US" altLang="zh-TW" sz="4400" dirty="0"/>
              <a:t>1				n = 0</a:t>
            </a:r>
          </a:p>
          <a:p>
            <a:pPr marL="0" indent="0">
              <a:buNone/>
            </a:pPr>
            <a:r>
              <a:rPr lang="en-US" altLang="zh-TW" sz="4400" dirty="0"/>
              <a:t>n!</a:t>
            </a:r>
            <a:r>
              <a:rPr lang="zh-TW" altLang="en-US" sz="4400" dirty="0"/>
              <a:t> </a:t>
            </a:r>
            <a:r>
              <a:rPr lang="en-US" altLang="zh-TW" sz="4400" dirty="0"/>
              <a:t>=</a:t>
            </a:r>
            <a:r>
              <a:rPr lang="zh-TW" altLang="en-US" sz="4400" dirty="0"/>
              <a:t> </a:t>
            </a:r>
            <a:r>
              <a:rPr lang="en-US" altLang="zh-TW" sz="4400" dirty="0"/>
              <a:t>{</a:t>
            </a:r>
          </a:p>
          <a:p>
            <a:pPr marL="1371600" lvl="3" indent="0">
              <a:buNone/>
            </a:pPr>
            <a:r>
              <a:rPr lang="en-US" altLang="zh-TW" sz="4400" dirty="0"/>
              <a:t>	n * (n – 1)!		n &gt; 0</a:t>
            </a:r>
            <a:endParaRPr lang="zh-TW" altLang="en-US" sz="4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C883E6-8ACF-435D-9D74-50638C2CE5E1}"/>
              </a:ext>
            </a:extLst>
          </p:cNvPr>
          <p:cNvSpPr/>
          <p:nvPr/>
        </p:nvSpPr>
        <p:spPr>
          <a:xfrm>
            <a:off x="8668158" y="182562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基本情況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479590-8A27-4A93-8BA7-192E01D41361}"/>
              </a:ext>
            </a:extLst>
          </p:cNvPr>
          <p:cNvSpPr/>
          <p:nvPr/>
        </p:nvSpPr>
        <p:spPr>
          <a:xfrm>
            <a:off x="8668158" y="318571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遞迴</a:t>
            </a:r>
            <a:r>
              <a:rPr lang="zh-TW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情況</a:t>
            </a:r>
          </a:p>
        </p:txBody>
      </p:sp>
    </p:spTree>
    <p:extLst>
      <p:ext uri="{BB962C8B-B14F-4D97-AF65-F5344CB8AC3E}">
        <p14:creationId xmlns:p14="http://schemas.microsoft.com/office/powerpoint/2010/main" val="347035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72E60-81E7-40EB-908B-EA196CC4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151EC9-CFDD-47B9-998B-B667E7C17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111" y="617984"/>
            <a:ext cx="7631777" cy="5622032"/>
          </a:xfrm>
        </p:spPr>
      </p:pic>
    </p:spTree>
    <p:extLst>
      <p:ext uri="{BB962C8B-B14F-4D97-AF65-F5344CB8AC3E}">
        <p14:creationId xmlns:p14="http://schemas.microsoft.com/office/powerpoint/2010/main" val="66897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3966F-F2CD-4E29-9740-B09FAE31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練習二</a:t>
            </a:r>
            <a:r>
              <a:rPr lang="en-US" altLang="zh-TW" dirty="0"/>
              <a:t>-  </a:t>
            </a:r>
            <a:r>
              <a:rPr lang="zh-TW" altLang="en-US" dirty="0"/>
              <a:t>費氏數列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B8D199-56E5-47F0-BCE3-49A85438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寫一函式，計算費氏數列第</a:t>
            </a:r>
            <a:r>
              <a:rPr lang="en-US" altLang="zh-TW" sz="3600" dirty="0"/>
              <a:t>n</a:t>
            </a:r>
            <a:r>
              <a:rPr lang="zh-TW" altLang="en-US" sz="3600" dirty="0"/>
              <a:t>個數的值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dirty="0"/>
              <a:t>1</a:t>
            </a:r>
            <a:r>
              <a:rPr lang="zh-TW" altLang="en-US" dirty="0"/>
              <a:t>、 </a:t>
            </a:r>
            <a:r>
              <a:rPr lang="en-US" altLang="zh-TW" dirty="0"/>
              <a:t>1</a:t>
            </a:r>
            <a:r>
              <a:rPr lang="zh-TW" altLang="en-US" dirty="0"/>
              <a:t>、 </a:t>
            </a:r>
            <a:r>
              <a:rPr lang="en-US" altLang="zh-TW" dirty="0"/>
              <a:t>2</a:t>
            </a:r>
            <a:r>
              <a:rPr lang="zh-TW" altLang="en-US" dirty="0"/>
              <a:t>、 </a:t>
            </a:r>
            <a:r>
              <a:rPr lang="en-US" altLang="zh-TW" dirty="0"/>
              <a:t>3</a:t>
            </a:r>
            <a:r>
              <a:rPr lang="zh-TW" altLang="en-US" dirty="0"/>
              <a:t>、 </a:t>
            </a:r>
            <a:r>
              <a:rPr lang="en-US" altLang="zh-TW" dirty="0"/>
              <a:t>5</a:t>
            </a:r>
            <a:r>
              <a:rPr lang="zh-TW" altLang="en-US" dirty="0"/>
              <a:t>、 </a:t>
            </a:r>
            <a:r>
              <a:rPr lang="en-US" altLang="zh-TW" dirty="0"/>
              <a:t>8</a:t>
            </a:r>
            <a:r>
              <a:rPr lang="zh-TW" altLang="en-US" dirty="0"/>
              <a:t>、 </a:t>
            </a:r>
            <a:r>
              <a:rPr lang="en-US" altLang="zh-TW" dirty="0"/>
              <a:t>13</a:t>
            </a:r>
            <a:r>
              <a:rPr lang="zh-TW" altLang="en-US" dirty="0"/>
              <a:t>、 </a:t>
            </a:r>
            <a:r>
              <a:rPr lang="en-US" altLang="zh-TW" dirty="0"/>
              <a:t>21</a:t>
            </a:r>
            <a:r>
              <a:rPr lang="zh-TW" altLang="en-US" dirty="0"/>
              <a:t>、 </a:t>
            </a:r>
            <a:r>
              <a:rPr lang="en-US" altLang="zh-TW" dirty="0"/>
              <a:t>34</a:t>
            </a:r>
            <a:r>
              <a:rPr lang="zh-TW" altLang="en-US" dirty="0"/>
              <a:t>、 </a:t>
            </a:r>
            <a:r>
              <a:rPr lang="en-US" altLang="zh-TW" dirty="0"/>
              <a:t>55</a:t>
            </a:r>
            <a:r>
              <a:rPr lang="zh-TW" altLang="en-US" dirty="0"/>
              <a:t>、 </a:t>
            </a:r>
            <a:r>
              <a:rPr lang="en-US" altLang="zh-TW" dirty="0"/>
              <a:t>89</a:t>
            </a:r>
            <a:r>
              <a:rPr lang="zh-TW" altLang="en-US" dirty="0"/>
              <a:t>、 </a:t>
            </a:r>
            <a:r>
              <a:rPr lang="en-US" altLang="zh-TW" dirty="0"/>
              <a:t>144</a:t>
            </a:r>
            <a:r>
              <a:rPr lang="zh-TW" altLang="en-US" dirty="0"/>
              <a:t>、 </a:t>
            </a:r>
            <a:r>
              <a:rPr lang="en-US" altLang="zh-TW" dirty="0"/>
              <a:t>233</a:t>
            </a:r>
            <a:r>
              <a:rPr lang="zh-TW" altLang="en-US" dirty="0"/>
              <a:t>、 </a:t>
            </a:r>
            <a:r>
              <a:rPr lang="en-US" altLang="zh-TW" dirty="0"/>
              <a:t>377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38D5773-4658-4502-90A6-76FE031C1735}"/>
              </a:ext>
            </a:extLst>
          </p:cNvPr>
          <p:cNvSpPr txBox="1">
            <a:spLocks/>
          </p:cNvSpPr>
          <p:nvPr/>
        </p:nvSpPr>
        <p:spPr>
          <a:xfrm>
            <a:off x="1531776" y="310702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Font typeface="Arial" panose="020B0604020202020204" pitchFamily="34" charset="0"/>
              <a:buNone/>
            </a:pPr>
            <a:r>
              <a:rPr lang="en-US" altLang="zh-TW" sz="5400" dirty="0"/>
              <a:t>			</a:t>
            </a:r>
            <a:r>
              <a:rPr lang="en-US" altLang="zh-TW" sz="4400" dirty="0"/>
              <a:t>1				n = 1</a:t>
            </a:r>
          </a:p>
          <a:p>
            <a:pPr marL="0" indent="0">
              <a:buNone/>
            </a:pPr>
            <a:r>
              <a:rPr lang="en-US" altLang="zh-TW" sz="4400" dirty="0"/>
              <a:t>f(n)</a:t>
            </a:r>
            <a:r>
              <a:rPr lang="zh-TW" altLang="en-US" sz="4400" dirty="0"/>
              <a:t> </a:t>
            </a:r>
            <a:r>
              <a:rPr lang="en-US" altLang="zh-TW" sz="4400" dirty="0"/>
              <a:t>=</a:t>
            </a:r>
            <a:r>
              <a:rPr lang="zh-TW" altLang="en-US" sz="4400" dirty="0"/>
              <a:t> </a:t>
            </a:r>
            <a:r>
              <a:rPr lang="en-US" altLang="zh-TW" sz="4400" dirty="0"/>
              <a:t>{			 1				n = 2</a:t>
            </a:r>
          </a:p>
          <a:p>
            <a:pPr marL="1371600" lvl="3" indent="0">
              <a:buFont typeface="Arial" panose="020B0604020202020204" pitchFamily="34" charset="0"/>
              <a:buNone/>
            </a:pPr>
            <a:r>
              <a:rPr lang="en-US" altLang="zh-TW" sz="4400" dirty="0"/>
              <a:t>			f(n-1)+f(n-2)	n &gt;= 3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4496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EF628-9F2E-45C4-B0F9-72E022CB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EE141D9-F011-45D7-B2EB-7E661434D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97" y="999914"/>
            <a:ext cx="11639993" cy="4523149"/>
          </a:xfrm>
        </p:spPr>
      </p:pic>
    </p:spTree>
    <p:extLst>
      <p:ext uri="{BB962C8B-B14F-4D97-AF65-F5344CB8AC3E}">
        <p14:creationId xmlns:p14="http://schemas.microsoft.com/office/powerpoint/2010/main" val="720462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60251-5558-48AD-BE87-A69B39B4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EB39D6-C873-463B-9445-B2584EA19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寫一函式，回傳兩數的最大公因數。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F23D3D6-847D-4264-872D-F3E906F41264}"/>
              </a:ext>
            </a:extLst>
          </p:cNvPr>
          <p:cNvSpPr txBox="1">
            <a:spLocks/>
          </p:cNvSpPr>
          <p:nvPr/>
        </p:nvSpPr>
        <p:spPr>
          <a:xfrm>
            <a:off x="1531776" y="310702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Font typeface="Arial" panose="020B0604020202020204" pitchFamily="34" charset="0"/>
              <a:buNone/>
            </a:pPr>
            <a:r>
              <a:rPr lang="en-US" altLang="zh-TW" sz="5400" dirty="0"/>
              <a:t>			</a:t>
            </a:r>
            <a:r>
              <a:rPr lang="en-US" altLang="zh-TW" sz="4400" dirty="0"/>
              <a:t>a				b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4400" dirty="0" err="1"/>
              <a:t>gcd</a:t>
            </a:r>
            <a:r>
              <a:rPr lang="en-US" altLang="zh-TW" sz="4400" dirty="0"/>
              <a:t>(a, b)</a:t>
            </a:r>
            <a:r>
              <a:rPr lang="zh-TW" altLang="en-US" sz="4400" dirty="0"/>
              <a:t> </a:t>
            </a:r>
            <a:r>
              <a:rPr lang="en-US" altLang="zh-TW" sz="4400" dirty="0"/>
              <a:t>=</a:t>
            </a:r>
            <a:r>
              <a:rPr lang="zh-TW" altLang="en-US" sz="4400" dirty="0"/>
              <a:t> </a:t>
            </a:r>
            <a:r>
              <a:rPr lang="en-US" altLang="zh-TW" sz="4400" dirty="0"/>
              <a:t>{</a:t>
            </a:r>
          </a:p>
          <a:p>
            <a:pPr marL="1371600" lvl="3" indent="0">
              <a:buFont typeface="Arial" panose="020B0604020202020204" pitchFamily="34" charset="0"/>
              <a:buNone/>
            </a:pPr>
            <a:r>
              <a:rPr lang="en-US" altLang="zh-TW" sz="4400" dirty="0"/>
              <a:t>			</a:t>
            </a:r>
            <a:r>
              <a:rPr lang="en-US" altLang="zh-TW" sz="4400" dirty="0" err="1"/>
              <a:t>gcd</a:t>
            </a:r>
            <a:r>
              <a:rPr lang="en-US" altLang="zh-TW" sz="4400" dirty="0"/>
              <a:t>(b, </a:t>
            </a:r>
            <a:r>
              <a:rPr lang="en-US" altLang="zh-TW" sz="4400" dirty="0" err="1"/>
              <a:t>a%b</a:t>
            </a:r>
            <a:r>
              <a:rPr lang="en-US" altLang="zh-TW" sz="4400" dirty="0"/>
              <a:t>)		b != 0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998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7F75B-F734-4198-B703-FADEBFDC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A2C12B3-092A-4A8A-9DF1-D43E5FDA6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340" y="909916"/>
            <a:ext cx="6777320" cy="5373446"/>
          </a:xfrm>
        </p:spPr>
      </p:pic>
    </p:spTree>
    <p:extLst>
      <p:ext uri="{BB962C8B-B14F-4D97-AF65-F5344CB8AC3E}">
        <p14:creationId xmlns:p14="http://schemas.microsoft.com/office/powerpoint/2010/main" val="304264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6EB20C-75A3-495F-B554-EC7A9E8E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502779-E6A2-4E54-96CF-1210332C9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假設你正在爬樓梯。需要爬 </a:t>
            </a:r>
            <a:r>
              <a:rPr lang="en-US" altLang="zh-TW" dirty="0"/>
              <a:t>n </a:t>
            </a:r>
            <a:r>
              <a:rPr lang="zh-TW" altLang="en-US" dirty="0"/>
              <a:t>階才能到達樓頂。你</a:t>
            </a:r>
            <a:r>
              <a:rPr lang="zh-TW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每次可以爬 </a:t>
            </a:r>
            <a:r>
              <a: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 </a:t>
            </a:r>
            <a:r>
              <a:rPr lang="zh-TW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或 </a:t>
            </a:r>
            <a:r>
              <a: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</a:t>
            </a:r>
            <a:r>
              <a:rPr lang="zh-TW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個台階</a:t>
            </a:r>
            <a:r>
              <a:rPr lang="zh-TW" altLang="en-US" dirty="0"/>
              <a:t>。請問有多少種不同的方法可以爬到樓頂？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輸入： </a:t>
            </a:r>
            <a:r>
              <a:rPr lang="en-US" altLang="zh-TW" dirty="0"/>
              <a:t>3</a:t>
            </a:r>
          </a:p>
          <a:p>
            <a:r>
              <a:rPr lang="zh-TW" altLang="en-US" dirty="0"/>
              <a:t>輸出： </a:t>
            </a:r>
            <a:r>
              <a:rPr lang="en-US" altLang="zh-TW" dirty="0"/>
              <a:t>3</a:t>
            </a:r>
          </a:p>
          <a:p>
            <a:r>
              <a:rPr lang="zh-TW" altLang="en-US" dirty="0"/>
              <a:t>解釋： 有三種方法可以爬到樓頂。</a:t>
            </a:r>
            <a:endParaRPr lang="en-US" altLang="zh-TW" dirty="0"/>
          </a:p>
          <a:p>
            <a:pPr lvl="1"/>
            <a:r>
              <a:rPr lang="en-US" altLang="zh-TW" dirty="0"/>
              <a:t>1 </a:t>
            </a:r>
            <a:r>
              <a:rPr lang="zh-TW" altLang="en-US" dirty="0"/>
              <a:t>階 </a:t>
            </a:r>
            <a:r>
              <a:rPr lang="en-US" altLang="zh-TW" dirty="0"/>
              <a:t>+ 1 </a:t>
            </a:r>
            <a:r>
              <a:rPr lang="zh-TW" altLang="en-US" dirty="0"/>
              <a:t>階 </a:t>
            </a:r>
            <a:r>
              <a:rPr lang="en-US" altLang="zh-TW" dirty="0"/>
              <a:t>+ 1 </a:t>
            </a:r>
            <a:r>
              <a:rPr lang="zh-TW" altLang="en-US" dirty="0"/>
              <a:t>階</a:t>
            </a:r>
            <a:endParaRPr lang="en-US" altLang="zh-TW" dirty="0"/>
          </a:p>
          <a:p>
            <a:pPr lvl="1"/>
            <a:r>
              <a:rPr lang="en-US" altLang="zh-TW" dirty="0"/>
              <a:t>1 </a:t>
            </a:r>
            <a:r>
              <a:rPr lang="zh-TW" altLang="en-US" dirty="0"/>
              <a:t>階 </a:t>
            </a:r>
            <a:r>
              <a:rPr lang="en-US" altLang="zh-TW" dirty="0"/>
              <a:t>+ 2 </a:t>
            </a:r>
            <a:r>
              <a:rPr lang="zh-TW" altLang="en-US" dirty="0"/>
              <a:t>階</a:t>
            </a:r>
            <a:endParaRPr lang="en-US" altLang="zh-TW" dirty="0"/>
          </a:p>
          <a:p>
            <a:pPr lvl="1"/>
            <a:r>
              <a:rPr lang="en-US" altLang="zh-TW" dirty="0"/>
              <a:t>2 </a:t>
            </a:r>
            <a:r>
              <a:rPr lang="zh-TW" altLang="en-US" dirty="0"/>
              <a:t>階 </a:t>
            </a:r>
            <a:r>
              <a:rPr lang="en-US" altLang="zh-TW" dirty="0"/>
              <a:t>+ 1 </a:t>
            </a:r>
            <a:r>
              <a:rPr lang="zh-TW" altLang="en-US" dirty="0"/>
              <a:t>階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5486ECD-EFD4-46F9-97D1-DB8E115D8F2A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10384144" y="3772511"/>
            <a:ext cx="452636" cy="3573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410157C-F085-4A76-9E52-15E427EECC29}"/>
              </a:ext>
            </a:extLst>
          </p:cNvPr>
          <p:cNvCxnSpPr>
            <a:stCxn id="7" idx="4"/>
          </p:cNvCxnSpPr>
          <p:nvPr/>
        </p:nvCxnSpPr>
        <p:spPr>
          <a:xfrm flipH="1">
            <a:off x="7856376" y="6311900"/>
            <a:ext cx="326572" cy="641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B08AAA3-8792-4E7D-95EF-5156D2EF8CC6}"/>
              </a:ext>
            </a:extLst>
          </p:cNvPr>
          <p:cNvCxnSpPr>
            <a:stCxn id="7" idx="4"/>
          </p:cNvCxnSpPr>
          <p:nvPr/>
        </p:nvCxnSpPr>
        <p:spPr>
          <a:xfrm>
            <a:off x="8182948" y="6311900"/>
            <a:ext cx="668695" cy="669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6C0C526-959F-46C9-B2D7-F21111EBEEDC}"/>
              </a:ext>
            </a:extLst>
          </p:cNvPr>
          <p:cNvCxnSpPr>
            <a:stCxn id="8" idx="4"/>
          </p:cNvCxnSpPr>
          <p:nvPr/>
        </p:nvCxnSpPr>
        <p:spPr>
          <a:xfrm flipH="1">
            <a:off x="9369492" y="6311900"/>
            <a:ext cx="172616" cy="706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D891270-E735-45D8-BA50-634C045BABC4}"/>
              </a:ext>
            </a:extLst>
          </p:cNvPr>
          <p:cNvCxnSpPr>
            <a:stCxn id="8" idx="4"/>
          </p:cNvCxnSpPr>
          <p:nvPr/>
        </p:nvCxnSpPr>
        <p:spPr>
          <a:xfrm>
            <a:off x="9542108" y="6311900"/>
            <a:ext cx="517849" cy="669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398789B-245F-4E2C-9EE5-BB2BB3314156}"/>
              </a:ext>
            </a:extLst>
          </p:cNvPr>
          <p:cNvGrpSpPr/>
          <p:nvPr/>
        </p:nvGrpSpPr>
        <p:grpSpPr>
          <a:xfrm>
            <a:off x="7665099" y="2852648"/>
            <a:ext cx="4055705" cy="3459252"/>
            <a:chOff x="7665099" y="2852648"/>
            <a:chExt cx="4055705" cy="3459252"/>
          </a:xfrm>
        </p:grpSpPr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699F4646-EF54-4B87-92B2-9CBE8A9A7CEC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9217818" y="3772511"/>
              <a:ext cx="433976" cy="35739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16DF3D5B-3F19-47BA-BAC1-681005346457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H="1">
              <a:off x="8333794" y="4891942"/>
              <a:ext cx="151674" cy="40223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559925A5-3526-4210-8A06-C6ADE7631C2B}"/>
                </a:ext>
              </a:extLst>
            </p:cNvPr>
            <p:cNvCxnSpPr>
              <a:stCxn id="5" idx="5"/>
            </p:cNvCxnSpPr>
            <p:nvPr/>
          </p:nvCxnSpPr>
          <p:spPr>
            <a:xfrm>
              <a:off x="9217818" y="4891942"/>
              <a:ext cx="216988" cy="40223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A4093988-27B0-4A4F-9A00-226A3E899B8D}"/>
                </a:ext>
              </a:extLst>
            </p:cNvPr>
            <p:cNvGrpSpPr/>
            <p:nvPr/>
          </p:nvGrpSpPr>
          <p:grpSpPr>
            <a:xfrm>
              <a:off x="7665099" y="2852648"/>
              <a:ext cx="4055705" cy="3459252"/>
              <a:chOff x="7693090" y="2505269"/>
              <a:chExt cx="4055705" cy="3459252"/>
            </a:xfrm>
          </p:grpSpPr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59B6E369-F5DE-4D5D-9900-023AC57E6741}"/>
                  </a:ext>
                </a:extLst>
              </p:cNvPr>
              <p:cNvCxnSpPr>
                <a:stCxn id="6" idx="4"/>
              </p:cNvCxnSpPr>
              <p:nvPr/>
            </p:nvCxnSpPr>
            <p:spPr>
              <a:xfrm flipH="1">
                <a:off x="10864771" y="4702386"/>
                <a:ext cx="366175" cy="723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EB2A7C80-D46A-4B90-AC7A-4F176594EE27}"/>
                  </a:ext>
                </a:extLst>
              </p:cNvPr>
              <p:cNvCxnSpPr/>
              <p:nvPr/>
            </p:nvCxnSpPr>
            <p:spPr>
              <a:xfrm>
                <a:off x="11278377" y="4745680"/>
                <a:ext cx="376385" cy="67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CEB08487-26D4-4CF4-A127-2BE9CB53CC4D}"/>
                  </a:ext>
                </a:extLst>
              </p:cNvPr>
              <p:cNvGrpSpPr/>
              <p:nvPr/>
            </p:nvGrpSpPr>
            <p:grpSpPr>
              <a:xfrm>
                <a:off x="7693090" y="2505269"/>
                <a:ext cx="4055705" cy="3459252"/>
                <a:chOff x="7693090" y="2505269"/>
                <a:chExt cx="4055705" cy="3459252"/>
              </a:xfrm>
            </p:grpSpPr>
            <p:sp>
              <p:nvSpPr>
                <p:cNvPr id="4" name="橢圓 3">
                  <a:extLst>
                    <a:ext uri="{FF2B5EF4-FFF2-40B4-BE49-F238E27FC236}">
                      <a16:creationId xmlns:a16="http://schemas.microsoft.com/office/drawing/2014/main" id="{8A06707F-BC83-4021-87CA-741CD3053D51}"/>
                    </a:ext>
                  </a:extLst>
                </p:cNvPr>
                <p:cNvSpPr/>
                <p:nvPr/>
              </p:nvSpPr>
              <p:spPr>
                <a:xfrm>
                  <a:off x="9528111" y="2505269"/>
                  <a:ext cx="1035698" cy="10776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3600" dirty="0"/>
                    <a:t>10</a:t>
                  </a:r>
                  <a:endParaRPr lang="zh-TW" altLang="en-US" sz="3600" dirty="0"/>
                </a:p>
              </p:txBody>
            </p:sp>
            <p:sp>
              <p:nvSpPr>
                <p:cNvPr id="5" name="橢圓 4">
                  <a:extLst>
                    <a:ext uri="{FF2B5EF4-FFF2-40B4-BE49-F238E27FC236}">
                      <a16:creationId xmlns:a16="http://schemas.microsoft.com/office/drawing/2014/main" id="{3CC5AE12-6024-470D-8F60-2B4180352B58}"/>
                    </a:ext>
                  </a:extLst>
                </p:cNvPr>
                <p:cNvSpPr/>
                <p:nvPr/>
              </p:nvSpPr>
              <p:spPr>
                <a:xfrm>
                  <a:off x="8361785" y="3624700"/>
                  <a:ext cx="1035698" cy="10776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4400" dirty="0"/>
                    <a:t>9</a:t>
                  </a:r>
                  <a:endParaRPr lang="zh-TW" altLang="en-US" sz="4400" dirty="0"/>
                </a:p>
              </p:txBody>
            </p:sp>
            <p:sp>
              <p:nvSpPr>
                <p:cNvPr id="6" name="橢圓 5">
                  <a:extLst>
                    <a:ext uri="{FF2B5EF4-FFF2-40B4-BE49-F238E27FC236}">
                      <a16:creationId xmlns:a16="http://schemas.microsoft.com/office/drawing/2014/main" id="{DF12BE6D-3AD7-4B97-A7DB-193738C0DF00}"/>
                    </a:ext>
                  </a:extLst>
                </p:cNvPr>
                <p:cNvSpPr/>
                <p:nvPr/>
              </p:nvSpPr>
              <p:spPr>
                <a:xfrm>
                  <a:off x="10713097" y="3624700"/>
                  <a:ext cx="1035698" cy="10776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4400" dirty="0"/>
                    <a:t>8</a:t>
                  </a:r>
                  <a:endParaRPr lang="zh-TW" altLang="en-US" sz="4400" dirty="0"/>
                </a:p>
              </p:txBody>
            </p:sp>
            <p:sp>
              <p:nvSpPr>
                <p:cNvPr id="7" name="橢圓 6">
                  <a:extLst>
                    <a:ext uri="{FF2B5EF4-FFF2-40B4-BE49-F238E27FC236}">
                      <a16:creationId xmlns:a16="http://schemas.microsoft.com/office/drawing/2014/main" id="{29D5858D-0654-4598-8F69-A131767247BB}"/>
                    </a:ext>
                  </a:extLst>
                </p:cNvPr>
                <p:cNvSpPr/>
                <p:nvPr/>
              </p:nvSpPr>
              <p:spPr>
                <a:xfrm>
                  <a:off x="7693090" y="4886835"/>
                  <a:ext cx="1035698" cy="10776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4800" dirty="0"/>
                    <a:t>8</a:t>
                  </a:r>
                  <a:endParaRPr lang="zh-TW" altLang="en-US" sz="4800" dirty="0"/>
                </a:p>
              </p:txBody>
            </p:sp>
            <p:sp>
              <p:nvSpPr>
                <p:cNvPr id="8" name="橢圓 7">
                  <a:extLst>
                    <a:ext uri="{FF2B5EF4-FFF2-40B4-BE49-F238E27FC236}">
                      <a16:creationId xmlns:a16="http://schemas.microsoft.com/office/drawing/2014/main" id="{FBB30FB7-6549-4949-AC4B-289B5D4ABEE7}"/>
                    </a:ext>
                  </a:extLst>
                </p:cNvPr>
                <p:cNvSpPr/>
                <p:nvPr/>
              </p:nvSpPr>
              <p:spPr>
                <a:xfrm>
                  <a:off x="9052250" y="4886835"/>
                  <a:ext cx="1035698" cy="10776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5400" dirty="0"/>
                    <a:t>7</a:t>
                  </a:r>
                  <a:endParaRPr lang="zh-TW" altLang="en-US" sz="5400" dirty="0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1BF2997E-0185-4DDA-948F-005FBA8BC2ED}"/>
                    </a:ext>
                  </a:extLst>
                </p:cNvPr>
                <p:cNvSpPr/>
                <p:nvPr/>
              </p:nvSpPr>
              <p:spPr>
                <a:xfrm>
                  <a:off x="10432145" y="2534357"/>
                  <a:ext cx="1231426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=89</a:t>
                  </a:r>
                  <a:endParaRPr lang="zh-TW" altLang="en-US" sz="5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6236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CC4B8FE-1EE5-4F88-8188-145248A0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841" y="1741649"/>
            <a:ext cx="7895253" cy="2970310"/>
          </a:xfrm>
        </p:spPr>
        <p:txBody>
          <a:bodyPr/>
          <a:lstStyle/>
          <a:p>
            <a:pPr marL="1371600" lvl="3" indent="0">
              <a:buNone/>
            </a:pPr>
            <a:r>
              <a:rPr lang="en-US" altLang="zh-TW" sz="5400" dirty="0"/>
              <a:t>	</a:t>
            </a:r>
            <a:r>
              <a:rPr lang="en-US" altLang="zh-TW" sz="4400" dirty="0"/>
              <a:t>1				n = 1</a:t>
            </a:r>
          </a:p>
          <a:p>
            <a:pPr marL="0" indent="0">
              <a:buNone/>
            </a:pPr>
            <a:r>
              <a:rPr lang="en-US" altLang="zh-TW" sz="4400" dirty="0"/>
              <a:t>f(n)=</a:t>
            </a:r>
            <a:r>
              <a:rPr lang="zh-TW" altLang="en-US" sz="4400" dirty="0"/>
              <a:t> </a:t>
            </a:r>
            <a:r>
              <a:rPr lang="en-US" altLang="zh-TW" sz="4400" dirty="0"/>
              <a:t>{	2				n = 2</a:t>
            </a:r>
          </a:p>
          <a:p>
            <a:pPr marL="1371600" lvl="3" indent="0">
              <a:buNone/>
            </a:pPr>
            <a:r>
              <a:rPr lang="en-US" altLang="zh-TW" sz="4400" dirty="0"/>
              <a:t>	f(n-1)+f(n-2)	n &gt; 2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52941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48964-4747-407A-A5CD-F05E2B8E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DFCA13-7DC9-4D95-9AC3-87E342B0A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49" y="1027906"/>
            <a:ext cx="9385481" cy="5250618"/>
          </a:xfrm>
        </p:spPr>
      </p:pic>
    </p:spTree>
    <p:extLst>
      <p:ext uri="{BB962C8B-B14F-4D97-AF65-F5344CB8AC3E}">
        <p14:creationId xmlns:p14="http://schemas.microsoft.com/office/powerpoint/2010/main" val="9510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87204F-BFBD-40C1-9026-41905278E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2096212"/>
            <a:ext cx="10515600" cy="1603375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dirty="0"/>
              <a:t>作業不要抄襲</a:t>
            </a:r>
            <a:r>
              <a:rPr lang="en-US" altLang="zh-TW" sz="9600" dirty="0"/>
              <a:t>!!!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06931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0EBC9-71B2-4BDB-A608-CB078EEC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檔案命名規則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703678-B255-4234-B670-300D8DE5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16951" cy="4351338"/>
          </a:xfrm>
        </p:spPr>
        <p:txBody>
          <a:bodyPr>
            <a:normAutofit lnSpcReduction="10000"/>
          </a:bodyPr>
          <a:lstStyle/>
          <a:p>
            <a:r>
              <a:rPr lang="zh-TW" altLang="en-US" sz="3600" dirty="0"/>
              <a:t>名稱中不可以含有</a:t>
            </a:r>
            <a:r>
              <a:rPr lang="en-US" altLang="zh-TW" sz="3600" dirty="0"/>
              <a:t>\*?</a:t>
            </a:r>
            <a:r>
              <a:rPr lang="zh-TW" altLang="en-US" sz="3600" dirty="0"/>
              <a:t>」</a:t>
            </a:r>
            <a:r>
              <a:rPr lang="en-US" altLang="zh-TW" sz="3600" dirty="0"/>
              <a:t>&lt;&gt;|</a:t>
            </a:r>
            <a:r>
              <a:rPr lang="zh-TW" altLang="en-US" sz="3600" dirty="0"/>
              <a:t>等字元</a:t>
            </a:r>
            <a:endParaRPr lang="en-US" altLang="zh-TW" sz="3600" dirty="0"/>
          </a:p>
          <a:p>
            <a:endParaRPr lang="en-US" altLang="zh-TW" sz="3600" dirty="0"/>
          </a:p>
          <a:p>
            <a:r>
              <a:rPr lang="zh-TW" altLang="en-US" sz="3600" dirty="0"/>
              <a:t>盡量不要有</a:t>
            </a:r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空格</a:t>
            </a:r>
            <a:r>
              <a:rPr lang="en-US" altLang="zh-TW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</a:t>
            </a:r>
            <a:r>
              <a:rPr lang="en-US" altLang="zh-TW" sz="3600" dirty="0">
                <a:solidFill>
                  <a:prstClr val="white"/>
                </a:solidFill>
              </a:rPr>
              <a:t>(ex. 1091234  1.cpp)</a:t>
            </a:r>
            <a:endParaRPr lang="en-US" altLang="zh-TW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zh-TW" sz="3600" dirty="0"/>
          </a:p>
          <a:p>
            <a:r>
              <a:rPr lang="zh-TW" altLang="en-US" sz="3600" dirty="0"/>
              <a:t>副檔名之前盡量不要有</a:t>
            </a:r>
            <a:r>
              <a:rPr lang="en-US" altLang="zh-TW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r>
              <a:rPr lang="zh-TW" altLang="en-US" sz="3600" dirty="0">
                <a:solidFill>
                  <a:prstClr val="white"/>
                </a:solidFill>
              </a:rPr>
              <a:t> </a:t>
            </a:r>
            <a:r>
              <a:rPr lang="en-US" altLang="zh-TW" sz="3600" dirty="0">
                <a:solidFill>
                  <a:prstClr val="white"/>
                </a:solidFill>
              </a:rPr>
              <a:t>	(ex. 1091234.test1.cpp)</a:t>
            </a:r>
            <a:endParaRPr lang="en-US" altLang="zh-TW" sz="5400" dirty="0"/>
          </a:p>
          <a:p>
            <a:endParaRPr lang="en-US" altLang="zh-TW" sz="3600" dirty="0"/>
          </a:p>
          <a:p>
            <a:r>
              <a:rPr lang="zh-TW" altLang="en-US" sz="3600" dirty="0"/>
              <a:t>檔案總管 </a:t>
            </a:r>
            <a:r>
              <a:rPr lang="en-US" altLang="zh-TW" sz="3600" dirty="0"/>
              <a:t>&gt;</a:t>
            </a:r>
            <a:r>
              <a:rPr lang="zh-TW" altLang="en-US" sz="3600" dirty="0"/>
              <a:t> 檢視 </a:t>
            </a:r>
            <a:r>
              <a:rPr lang="en-US" altLang="zh-TW" sz="3600" dirty="0"/>
              <a:t>&gt;</a:t>
            </a:r>
            <a:r>
              <a:rPr lang="zh-TW" altLang="en-US" sz="3600" dirty="0"/>
              <a:t> 顯示 </a:t>
            </a:r>
            <a:r>
              <a:rPr lang="en-US" altLang="zh-TW" sz="3600" dirty="0"/>
              <a:t>&gt; </a:t>
            </a:r>
            <a:r>
              <a:rPr lang="zh-TW" altLang="en-US" sz="3600" dirty="0"/>
              <a:t>副檔名  </a:t>
            </a:r>
            <a:r>
              <a:rPr lang="en-US" altLang="zh-TW" sz="3600" dirty="0"/>
              <a:t>(</a:t>
            </a:r>
            <a:r>
              <a:rPr lang="zh-TW" altLang="en-US" sz="3600" dirty="0"/>
              <a:t>可避免雙重副檔名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7052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E0A19-4D38-4D5C-A8BD-71445D1E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26688E-3C43-42B2-87E8-E2C14868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/>
              <a:t>如用</a:t>
            </a:r>
            <a:r>
              <a:rPr lang="en-US" altLang="zh-TW" sz="3600" dirty="0"/>
              <a:t>visual studio</a:t>
            </a:r>
            <a:r>
              <a:rPr lang="zh-TW" altLang="en-US" sz="3600" dirty="0"/>
              <a:t>專案 </a:t>
            </a:r>
            <a:r>
              <a:rPr lang="en-US" altLang="zh-TW" sz="3600" dirty="0"/>
              <a:t>-&gt; </a:t>
            </a:r>
            <a:r>
              <a:rPr lang="zh-TW" altLang="en-US" sz="3600" dirty="0"/>
              <a:t>從專案中找出</a:t>
            </a:r>
            <a:r>
              <a:rPr lang="en-US" altLang="zh-TW" sz="3600" dirty="0"/>
              <a:t>.</a:t>
            </a:r>
            <a:r>
              <a:rPr lang="en-US" altLang="zh-TW" sz="3600" dirty="0" err="1"/>
              <a:t>cpp</a:t>
            </a:r>
            <a:r>
              <a:rPr lang="zh-TW" altLang="en-US" sz="3600" dirty="0"/>
              <a:t>上傳</a:t>
            </a:r>
          </a:p>
        </p:txBody>
      </p:sp>
    </p:spTree>
    <p:extLst>
      <p:ext uri="{BB962C8B-B14F-4D97-AF65-F5344CB8AC3E}">
        <p14:creationId xmlns:p14="http://schemas.microsoft.com/office/powerpoint/2010/main" val="428363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AAECD-12D5-4F20-8B48-433982D3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37C346D4-BCDB-4681-8532-FF7D6ADBC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69" y="365125"/>
            <a:ext cx="10411689" cy="5875528"/>
          </a:xfrm>
        </p:spPr>
      </p:pic>
    </p:spTree>
    <p:extLst>
      <p:ext uri="{BB962C8B-B14F-4D97-AF65-F5344CB8AC3E}">
        <p14:creationId xmlns:p14="http://schemas.microsoft.com/office/powerpoint/2010/main" val="181369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3E7A3-D1B8-4DCE-AAC4-FB15CE6F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7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函數 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3ACA36-07A9-4874-80FF-CA6563C00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48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在函數中，</a:t>
            </a:r>
            <a:r>
              <a:rPr lang="en-US" altLang="zh-TW" sz="3600" dirty="0"/>
              <a:t>return </a:t>
            </a:r>
            <a:r>
              <a:rPr lang="zh-TW" altLang="en-US" sz="3600" dirty="0"/>
              <a:t>可中斷函數</a:t>
            </a:r>
            <a:endParaRPr lang="en-US" altLang="zh-TW" sz="3600" dirty="0"/>
          </a:p>
          <a:p>
            <a:r>
              <a:rPr lang="zh-TW" altLang="en-US" sz="3600" dirty="0"/>
              <a:t>函數可以沒有參數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5572B9-1A0F-459D-9675-EB420AD11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21" y="2530834"/>
            <a:ext cx="7884565" cy="411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4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18B39-41C4-4361-A978-7A0EC5F4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dirty="0"/>
              <a:t>遞迴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4C1940-8E06-4A31-9C52-8ED5BA18E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3061"/>
            <a:ext cx="11254273" cy="57480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sz="3600" dirty="0"/>
              <a:t>常用於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	1.</a:t>
            </a:r>
            <a:r>
              <a:rPr lang="zh-TW" altLang="en-US" sz="3600" dirty="0"/>
              <a:t>未知長度的探索問題 </a:t>
            </a:r>
            <a:r>
              <a:rPr lang="en-US" altLang="zh-TW" sz="3600" dirty="0"/>
              <a:t>(</a:t>
            </a:r>
            <a:r>
              <a:rPr lang="zh-TW" altLang="en-US" sz="3600" dirty="0"/>
              <a:t>遍歷容器</a:t>
            </a:r>
            <a:r>
              <a:rPr lang="en-US" altLang="zh-TW" sz="3600" dirty="0"/>
              <a:t>)</a:t>
            </a:r>
          </a:p>
          <a:p>
            <a:pPr marL="0" indent="0">
              <a:buNone/>
            </a:pPr>
            <a:r>
              <a:rPr lang="en-US" altLang="zh-TW" sz="3600" dirty="0"/>
              <a:t>	2.</a:t>
            </a:r>
            <a:r>
              <a:rPr lang="zh-TW" altLang="en-US" sz="3600" dirty="0"/>
              <a:t>最終解可由子問題解推得</a:t>
            </a:r>
            <a:endParaRPr lang="en-US" altLang="zh-TW" sz="3600" dirty="0"/>
          </a:p>
          <a:p>
            <a:pPr marL="0" indent="0">
              <a:buNone/>
            </a:pPr>
            <a:endParaRPr lang="en-US" altLang="zh-TW" sz="3600" b="1" dirty="0"/>
          </a:p>
          <a:p>
            <a:pPr marL="0" indent="0">
              <a:buNone/>
            </a:pPr>
            <a:r>
              <a:rPr lang="zh-TW" altLang="en-US" sz="3600" b="1" dirty="0"/>
              <a:t>設定條件</a:t>
            </a:r>
            <a:endParaRPr lang="en-US" altLang="zh-TW" sz="3600" b="1" dirty="0"/>
          </a:p>
          <a:p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遞迴情況</a:t>
            </a:r>
            <a:r>
              <a:rPr lang="en-US" altLang="zh-TW" sz="3600" dirty="0"/>
              <a:t>(Recursive case):</a:t>
            </a:r>
            <a:r>
              <a:rPr lang="zh-TW" altLang="en-US" sz="3600" dirty="0"/>
              <a:t> 子問題仍需遞迴求解</a:t>
            </a:r>
            <a:endParaRPr lang="en-US" altLang="zh-TW" sz="3600" dirty="0"/>
          </a:p>
          <a:p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基本情況</a:t>
            </a:r>
            <a:r>
              <a:rPr lang="en-US" altLang="zh-TW" sz="3600" dirty="0"/>
              <a:t>(Base case):</a:t>
            </a:r>
            <a:r>
              <a:rPr lang="zh-TW" altLang="en-US" sz="3600" dirty="0"/>
              <a:t> 觸底</a:t>
            </a:r>
            <a:r>
              <a:rPr lang="en-US" altLang="zh-TW" sz="3600" dirty="0"/>
              <a:t>		//</a:t>
            </a:r>
            <a:r>
              <a:rPr lang="zh-TW" altLang="en-US" sz="3600" dirty="0"/>
              <a:t>一定要記得寫，避免無限遞迴</a:t>
            </a:r>
            <a:endParaRPr lang="en-US" altLang="zh-TW" sz="3600" dirty="0"/>
          </a:p>
          <a:p>
            <a:endParaRPr lang="en-US" altLang="zh-TW" sz="3600" dirty="0"/>
          </a:p>
          <a:p>
            <a:pPr marL="0" indent="0">
              <a:buNone/>
            </a:pPr>
            <a:r>
              <a:rPr lang="zh-TW" altLang="en-US" sz="3600" b="1" dirty="0"/>
              <a:t>分治法步驟 </a:t>
            </a:r>
            <a:r>
              <a:rPr lang="en-US" altLang="zh-TW" sz="3600" b="1" dirty="0"/>
              <a:t>(</a:t>
            </a:r>
            <a:r>
              <a:rPr lang="zh-TW" altLang="en-US" sz="3600" b="1" dirty="0"/>
              <a:t>運作過程</a:t>
            </a:r>
            <a:r>
              <a:rPr lang="en-US" altLang="zh-TW" sz="3600" b="1" dirty="0"/>
              <a:t>)</a:t>
            </a:r>
          </a:p>
          <a:p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分解</a:t>
            </a:r>
            <a:r>
              <a:rPr lang="en-US" altLang="zh-TW" sz="3600" dirty="0"/>
              <a:t>:</a:t>
            </a:r>
            <a:r>
              <a:rPr lang="zh-TW" altLang="en-US" sz="3600" dirty="0"/>
              <a:t> 將問題分解為子問題</a:t>
            </a:r>
            <a:endParaRPr lang="en-US" altLang="zh-TW" sz="3600" dirty="0"/>
          </a:p>
          <a:p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解決</a:t>
            </a:r>
            <a:r>
              <a:rPr lang="en-US" altLang="zh-TW" sz="3600" dirty="0"/>
              <a:t>:</a:t>
            </a:r>
            <a:r>
              <a:rPr lang="zh-TW" altLang="en-US" sz="3600" dirty="0"/>
              <a:t> 求子問題的解</a:t>
            </a:r>
            <a:endParaRPr lang="en-US" altLang="zh-TW" sz="3600" dirty="0"/>
          </a:p>
          <a:p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合併</a:t>
            </a:r>
            <a:r>
              <a:rPr lang="en-US" altLang="zh-TW" sz="3600" dirty="0"/>
              <a:t>:</a:t>
            </a:r>
            <a:r>
              <a:rPr lang="zh-TW" altLang="en-US" sz="3600" dirty="0"/>
              <a:t> 將子問題的解合併</a:t>
            </a:r>
          </a:p>
        </p:txBody>
      </p:sp>
    </p:spTree>
    <p:extLst>
      <p:ext uri="{BB962C8B-B14F-4D97-AF65-F5344CB8AC3E}">
        <p14:creationId xmlns:p14="http://schemas.microsoft.com/office/powerpoint/2010/main" val="307386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8E1B13-713C-4CD4-8C5D-4F532145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練習一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81B9B0-158D-4F5F-BB86-0FE6815B8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041472" cy="243771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200" dirty="0"/>
              <a:t>n! = n * (n-1) * (n-2) * … * 1	</a:t>
            </a:r>
            <a:r>
              <a:rPr lang="zh-TW" altLang="en-US" sz="3200" dirty="0"/>
              <a:t>       </a:t>
            </a:r>
            <a:r>
              <a:rPr lang="en-US" altLang="zh-TW" sz="3200" dirty="0"/>
              <a:t>//</a:t>
            </a:r>
            <a:r>
              <a:rPr lang="zh-TW" altLang="en-US" sz="3200" dirty="0"/>
              <a:t> </a:t>
            </a:r>
            <a:r>
              <a:rPr lang="en-US" altLang="zh-TW" sz="3200" dirty="0"/>
              <a:t>0!= 1</a:t>
            </a:r>
          </a:p>
          <a:p>
            <a:r>
              <a:rPr lang="zh-TW" altLang="en-US" sz="3200" dirty="0"/>
              <a:t>寫一函式，計算</a:t>
            </a:r>
            <a:r>
              <a:rPr lang="en-US" altLang="zh-TW" sz="3200" dirty="0"/>
              <a:t>n</a:t>
            </a:r>
            <a:r>
              <a:rPr lang="zh-TW" altLang="en-US" sz="3200" dirty="0"/>
              <a:t>階層。</a:t>
            </a:r>
            <a:endParaRPr lang="en-US" altLang="zh-TW" sz="3200" dirty="0"/>
          </a:p>
          <a:p>
            <a:pPr marL="0" indent="0">
              <a:buNone/>
            </a:pPr>
            <a:r>
              <a:rPr lang="zh-TW" altLang="en-US" sz="3200" dirty="0"/>
              <a:t>想想看，需要哪些情況或條件</a:t>
            </a:r>
            <a:r>
              <a:rPr lang="en-US" altLang="zh-TW" sz="3200" dirty="0"/>
              <a:t>?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--&gt;</a:t>
            </a:r>
            <a:r>
              <a:rPr lang="zh-TW" altLang="en-US" sz="3200" dirty="0"/>
              <a:t>拆解成子問題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endParaRPr lang="en-US" altLang="zh-TW" sz="3200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F732897-C018-45F9-947B-EC937BFF42DD}"/>
              </a:ext>
            </a:extLst>
          </p:cNvPr>
          <p:cNvGrpSpPr/>
          <p:nvPr/>
        </p:nvGrpSpPr>
        <p:grpSpPr>
          <a:xfrm>
            <a:off x="7802926" y="2165647"/>
            <a:ext cx="3490195" cy="2526705"/>
            <a:chOff x="7476355" y="1825625"/>
            <a:chExt cx="3490195" cy="252670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481670-2A84-4376-9A51-C04608754DC5}"/>
                </a:ext>
              </a:extLst>
            </p:cNvPr>
            <p:cNvSpPr/>
            <p:nvPr/>
          </p:nvSpPr>
          <p:spPr>
            <a:xfrm>
              <a:off x="8358608" y="1825625"/>
              <a:ext cx="77457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dirty="0">
                  <a:ln w="0"/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n</a:t>
              </a:r>
              <a:r>
                <a:rPr lang="en-US" altLang="zh-TW" sz="5400" b="0" cap="none" spc="0" dirty="0">
                  <a:ln w="0"/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!</a:t>
              </a:r>
              <a:endParaRPr lang="zh-TW" altLang="en-US" sz="5400" b="0" cap="none" spc="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A037CD-C17B-4B31-9278-B4A787434CE5}"/>
                </a:ext>
              </a:extLst>
            </p:cNvPr>
            <p:cNvSpPr/>
            <p:nvPr/>
          </p:nvSpPr>
          <p:spPr>
            <a:xfrm>
              <a:off x="7476355" y="3429000"/>
              <a:ext cx="54854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dirty="0">
                  <a:ln w="0"/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n</a:t>
              </a:r>
              <a:endParaRPr lang="zh-TW" altLang="en-US" sz="5400" b="0" cap="none" spc="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D3AEA89-B2CE-4832-99DA-3B956D754615}"/>
                </a:ext>
              </a:extLst>
            </p:cNvPr>
            <p:cNvSpPr/>
            <p:nvPr/>
          </p:nvSpPr>
          <p:spPr>
            <a:xfrm>
              <a:off x="8580961" y="3429000"/>
              <a:ext cx="238558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dirty="0">
                  <a:ln w="0"/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   (n</a:t>
              </a:r>
              <a:r>
                <a:rPr lang="en-US" altLang="zh-TW" sz="5400" b="0" cap="none" spc="0" dirty="0">
                  <a:ln w="0"/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-1)!</a:t>
              </a:r>
              <a:endParaRPr lang="zh-TW" altLang="en-US" sz="5400" b="0" cap="none" spc="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D368FBA3-99BE-4001-888F-614F2960CA4A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7750629" y="2748955"/>
              <a:ext cx="995265" cy="680045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C4590F06-5B15-48F0-A169-76DC062A6526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8745894" y="2748955"/>
              <a:ext cx="1027862" cy="680045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7A6F9E9-AD0F-43D7-87D5-98C57F2F91FA}"/>
                </a:ext>
              </a:extLst>
            </p:cNvPr>
            <p:cNvSpPr/>
            <p:nvPr/>
          </p:nvSpPr>
          <p:spPr>
            <a:xfrm>
              <a:off x="8504500" y="3429000"/>
              <a:ext cx="52931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dirty="0">
                  <a:ln w="0"/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*</a:t>
              </a:r>
              <a:endParaRPr lang="zh-TW" altLang="en-US" sz="5400" b="0" cap="none" spc="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4874BDC3-42FD-4116-B19B-75A5D43AD64E}"/>
              </a:ext>
            </a:extLst>
          </p:cNvPr>
          <p:cNvSpPr txBox="1">
            <a:spLocks/>
          </p:cNvSpPr>
          <p:nvPr/>
        </p:nvSpPr>
        <p:spPr>
          <a:xfrm>
            <a:off x="838200" y="4263344"/>
            <a:ext cx="5506616" cy="194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3200" dirty="0"/>
              <a:t>1.</a:t>
            </a:r>
            <a:r>
              <a:rPr lang="zh-TW" altLang="en-US" sz="3200" dirty="0"/>
              <a:t>遞迴情況</a:t>
            </a:r>
            <a:r>
              <a:rPr lang="en-US" altLang="zh-TW" sz="3200" dirty="0"/>
              <a:t>:</a:t>
            </a:r>
            <a:r>
              <a:rPr lang="zh-TW" altLang="en-US" sz="3200" dirty="0"/>
              <a:t> 當</a:t>
            </a:r>
            <a:r>
              <a:rPr lang="en-US" altLang="zh-TW" sz="3200" dirty="0"/>
              <a:t>f(n)</a:t>
            </a:r>
            <a:r>
              <a:rPr lang="zh-TW" altLang="en-US" sz="3200" dirty="0"/>
              <a:t> </a:t>
            </a:r>
            <a:r>
              <a:rPr lang="en-US" altLang="zh-TW" sz="3200" dirty="0"/>
              <a:t>&gt;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3200" dirty="0"/>
              <a:t>2.</a:t>
            </a:r>
            <a:r>
              <a:rPr lang="zh-TW" altLang="en-US" sz="3200" dirty="0"/>
              <a:t>基本情況</a:t>
            </a:r>
            <a:r>
              <a:rPr lang="en-US" altLang="zh-TW" sz="3200" dirty="0"/>
              <a:t>:</a:t>
            </a:r>
            <a:r>
              <a:rPr lang="zh-TW" altLang="en-US" sz="3200" dirty="0"/>
              <a:t> 當</a:t>
            </a:r>
            <a:r>
              <a:rPr lang="en-US" altLang="zh-TW" sz="3200" dirty="0"/>
              <a:t>f(n) == 0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2617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77449E-B8F3-4AFA-B251-023B94709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531" y="1331103"/>
            <a:ext cx="923730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dirty="0"/>
              <a:t>0! = 1</a:t>
            </a:r>
          </a:p>
          <a:p>
            <a:pPr marL="0" indent="0">
              <a:buNone/>
            </a:pPr>
            <a:r>
              <a:rPr lang="en-US" altLang="zh-TW" sz="4000" dirty="0"/>
              <a:t>1! = 1 * </a:t>
            </a:r>
            <a:r>
              <a:rPr lang="en-US" altLang="zh-TW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0! </a:t>
            </a:r>
            <a:r>
              <a:rPr lang="en-US" altLang="zh-TW" sz="4000" dirty="0"/>
              <a:t>= 1</a:t>
            </a:r>
          </a:p>
          <a:p>
            <a:pPr marL="0" indent="0">
              <a:buNone/>
            </a:pPr>
            <a:r>
              <a:rPr lang="en-US" altLang="zh-TW" sz="4000" dirty="0"/>
              <a:t>2! = 2 * </a:t>
            </a:r>
            <a:r>
              <a:rPr lang="en-US" altLang="zh-TW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1! </a:t>
            </a:r>
            <a:r>
              <a:rPr lang="en-US" altLang="zh-TW" sz="4000" dirty="0"/>
              <a:t>= 2 * 1 * </a:t>
            </a:r>
            <a:r>
              <a:rPr lang="en-US" altLang="zh-TW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0!</a:t>
            </a:r>
            <a:r>
              <a:rPr lang="zh-TW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4000" dirty="0"/>
              <a:t>=</a:t>
            </a:r>
            <a:r>
              <a:rPr lang="zh-TW" altLang="en-US" sz="4000" dirty="0"/>
              <a:t> </a:t>
            </a:r>
            <a:r>
              <a:rPr lang="en-US" altLang="zh-TW" sz="4000" dirty="0"/>
              <a:t>2</a:t>
            </a:r>
          </a:p>
          <a:p>
            <a:pPr marL="0" indent="0">
              <a:buNone/>
            </a:pPr>
            <a:r>
              <a:rPr lang="en-US" altLang="zh-TW" sz="4000" dirty="0"/>
              <a:t>3! = 3 * </a:t>
            </a:r>
            <a:r>
              <a:rPr lang="en-US" altLang="zh-TW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2! </a:t>
            </a:r>
            <a:r>
              <a:rPr lang="en-US" altLang="zh-TW" sz="4000" dirty="0"/>
              <a:t>= 3 * 2 * </a:t>
            </a:r>
            <a:r>
              <a:rPr lang="en-US" altLang="zh-TW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1! </a:t>
            </a:r>
            <a:r>
              <a:rPr lang="en-US" altLang="zh-TW" sz="4000" dirty="0"/>
              <a:t>= 3 * 2 * 1 *</a:t>
            </a:r>
            <a:r>
              <a:rPr lang="en-US" altLang="zh-TW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0! </a:t>
            </a:r>
            <a:r>
              <a:rPr lang="en-US" altLang="zh-TW" sz="4000" dirty="0"/>
              <a:t>= 6</a:t>
            </a:r>
          </a:p>
          <a:p>
            <a:pPr marL="0" indent="0">
              <a:buNone/>
            </a:pPr>
            <a:r>
              <a:rPr lang="en-US" altLang="zh-TW" sz="4000" dirty="0"/>
              <a:t>.</a:t>
            </a:r>
          </a:p>
          <a:p>
            <a:pPr marL="0" indent="0">
              <a:buNone/>
            </a:pPr>
            <a:r>
              <a:rPr lang="en-US" altLang="zh-TW" sz="4000" dirty="0"/>
              <a:t>.</a:t>
            </a:r>
          </a:p>
          <a:p>
            <a:pPr marL="0" indent="0">
              <a:buNone/>
            </a:pPr>
            <a:r>
              <a:rPr lang="en-US" altLang="zh-TW" sz="4000" dirty="0"/>
              <a:t>.</a:t>
            </a:r>
            <a:endParaRPr lang="zh-TW" altLang="en-US" sz="4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C94B68-F4BE-4096-B3AF-344F2971C6E4}"/>
              </a:ext>
            </a:extLst>
          </p:cNvPr>
          <p:cNvSpPr/>
          <p:nvPr/>
        </p:nvSpPr>
        <p:spPr>
          <a:xfrm>
            <a:off x="6513806" y="407773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子問題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318744-B5E5-4234-BFAA-F2BACEC94C02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5001208" y="1331103"/>
            <a:ext cx="2369976" cy="702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1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861</TotalTime>
  <Words>663</Words>
  <Application>Microsoft Office PowerPoint</Application>
  <PresentationFormat>寬螢幕</PresentationFormat>
  <Paragraphs>92</Paragraphs>
  <Slides>18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Office 佈景主題</vt:lpstr>
      <vt:lpstr>03/31 程設(一)實習課</vt:lpstr>
      <vt:lpstr>PowerPoint 簡報</vt:lpstr>
      <vt:lpstr>檔案命名規則</vt:lpstr>
      <vt:lpstr>PowerPoint 簡報</vt:lpstr>
      <vt:lpstr>PowerPoint 簡報</vt:lpstr>
      <vt:lpstr>函數 補充</vt:lpstr>
      <vt:lpstr>遞迴</vt:lpstr>
      <vt:lpstr>練習一</vt:lpstr>
      <vt:lpstr>PowerPoint 簡報</vt:lpstr>
      <vt:lpstr>階層遞迴公式</vt:lpstr>
      <vt:lpstr>PowerPoint 簡報</vt:lpstr>
      <vt:lpstr>練習二-  費氏數列</vt:lpstr>
      <vt:lpstr>PowerPoint 簡報</vt:lpstr>
      <vt:lpstr>練習三</vt:lpstr>
      <vt:lpstr>PowerPoint 簡報</vt:lpstr>
      <vt:lpstr>課堂練習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03/03 程設(一)實習課</dc:title>
  <dc:creator>天 陳</dc:creator>
  <cp:lastModifiedBy>陳孟淵</cp:lastModifiedBy>
  <cp:revision>101</cp:revision>
  <dcterms:created xsi:type="dcterms:W3CDTF">2022-02-28T04:09:27Z</dcterms:created>
  <dcterms:modified xsi:type="dcterms:W3CDTF">2022-04-20T12:10:59Z</dcterms:modified>
</cp:coreProperties>
</file>