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0" r:id="rId3"/>
    <p:sldId id="264" r:id="rId4"/>
    <p:sldId id="271" r:id="rId5"/>
    <p:sldId id="272" r:id="rId6"/>
    <p:sldId id="273" r:id="rId7"/>
    <p:sldId id="277" r:id="rId8"/>
    <p:sldId id="259" r:id="rId9"/>
    <p:sldId id="257" r:id="rId10"/>
    <p:sldId id="258" r:id="rId11"/>
    <p:sldId id="261" r:id="rId12"/>
    <p:sldId id="262" r:id="rId13"/>
    <p:sldId id="263" r:id="rId14"/>
    <p:sldId id="265" r:id="rId15"/>
    <p:sldId id="266" r:id="rId16"/>
    <p:sldId id="270" r:id="rId17"/>
    <p:sldId id="276" r:id="rId18"/>
    <p:sldId id="267" r:id="rId19"/>
    <p:sldId id="268" r:id="rId20"/>
    <p:sldId id="269" r:id="rId21"/>
    <p:sldId id="275" r:id="rId22"/>
    <p:sldId id="274" r:id="rId23"/>
    <p:sldId id="278" r:id="rId24"/>
    <p:sldId id="279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陳孟淵" initials="陳孟淵" lastIdx="1" clrIdx="0">
    <p:extLst>
      <p:ext uri="{19B8F6BF-5375-455C-9EA6-DF929625EA0E}">
        <p15:presenceInfo xmlns:p15="http://schemas.microsoft.com/office/powerpoint/2012/main" userId="S-1-5-21-172770542-789004078-2937499150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26C94-271D-49A1-BABA-212293D723B7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D3976-0A53-43C7-A43E-A2410759C6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257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對等 結構式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D3976-0A53-43C7-A43E-A2410759C6D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7731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巢狀 階層式 對錯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D3976-0A53-43C7-A43E-A2410759C6D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2916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B05DC2-DED1-45B9-85D7-B8F2F3816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9AF49D2-3CE2-4A3C-963D-661E0B090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61EE17-CDDF-412F-8A6C-7BE6D8EE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F30DB1-5539-47AA-8EBF-EF64749B8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AF6B5F-8EC2-4794-B093-9CC50BBD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724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438349-B6B8-437C-AA53-89FBE964A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BBE5F5A-959A-451D-BF89-091B04887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C1BA65-2D89-4D01-83BC-F45ADA9B1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2DAC0D-F921-4A72-8542-933E57EA8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FA708E-BEFD-42AF-96E5-350533CC8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3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036B231-819C-4DBF-AA13-238937A62A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D530887-B7E0-4D91-94E0-83E588922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AFCAE5-F19B-4439-83F7-997563E60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B54219-9889-4055-96FD-C36307CBC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4BBB35-34A8-4013-862C-1CBFC3E9D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439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4AD3E9-F54E-4A25-A663-0398B04C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4B63A2-34BD-4241-BE18-497FDE1AE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2A145F-F269-4E04-B1AF-D358AEE16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E9998D-C025-4926-8FFA-C1ABBF741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A49943-2D1B-40FC-9F17-E8B9AABCE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0257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5CB29E-F53E-41E0-BE60-8FEB97305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6328B5-E600-4685-88AF-8BB01E36B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7973E1-7674-43CB-A5CE-3744C9EE1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DCC831-6F0C-4780-88AD-8D899C16A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076B75-EED1-4C6A-9F47-61E80F33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7877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02B9F1-C439-44FF-A5B0-C76F385E4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A376EB-6ED8-462C-9557-42E81D4283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CF8B89C-FB90-4776-8068-54B83DBD7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B9C453-D09E-4C8C-878D-FA9D00E5A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B2A09E7-B489-4D09-85BE-5425DD1B3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DD6AFBD-0292-4C98-9443-CA2D97FA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690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64C2BF-B11E-4FDD-95D2-063C86ACA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FE57909-38F5-48FE-878E-D3A113FBA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3BED607-3862-4C87-804D-76CAD2DAF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4ED5A3-1C28-4283-95CB-3A009592D1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97FB7E2-D78A-4B9E-B945-F33E3FFF2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40EE612-EEFC-49F0-9BB7-91060501A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E512CCF-8360-4F37-BCF7-3825CA090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30F985A-1F9D-4507-AF5A-D8D04AB5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9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B4B2D2-D88D-45DE-B3F7-38454A15B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E5709CA-6FC5-4355-8ABA-949067F22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84C0442-57E0-42D9-AFB0-FDC12F8D4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5588AD6-0266-492B-ACE9-58DE896FE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0896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D081C7C-E7FA-4465-B620-61998CD0B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F20DF27-62CC-4F48-8932-1EFF435ED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067AC9B-745E-414E-92D5-63E67C3DE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39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782FF2-D243-4F5A-BD47-FE8DFF5E7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CAC756-05CB-4135-80C1-9E07B8139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FD65326-0566-493F-AE74-9F4784246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182BE0-4082-430F-9150-8B0FD1FDD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C84AFC4-B989-4850-883A-C792E00E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7B29115-8611-404D-93A7-780C45266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5609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5135F4-B0EE-4342-BF04-9D70D0618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4D8EE6B-B640-4DDC-90F8-6452826429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1FE4A3A-796B-48BA-BB3B-4A4B5167D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79AEDB2-FF5F-4A99-8277-398858CF8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1A6C3F-4C3D-4D6B-A634-20294A4E5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8E82130-06B3-4119-BA62-E81B3FA60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889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72F2300-8B44-4DF9-B2C9-F08499159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2EAF52A-35DA-4636-A5C0-D77D1D23F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F815D5-A8BB-4149-9AB7-C0686B7F3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9F29B-51DF-41BF-B9C1-3A09295E2F91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F341F2-B2B9-4A9E-8EF5-F08A018D9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51A7FC-7749-4CEC-9954-72DC5E507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88393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7BF4BE-3EB6-4EE6-A43E-6F1BDE6831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03/17 </a:t>
            </a:r>
            <a:r>
              <a:rPr lang="zh-TW" altLang="en-US" dirty="0"/>
              <a:t>程設</a:t>
            </a:r>
            <a:r>
              <a:rPr lang="en-US" altLang="zh-TW" dirty="0"/>
              <a:t>(</a:t>
            </a:r>
            <a:r>
              <a:rPr lang="zh-TW" altLang="en-US" dirty="0"/>
              <a:t>一</a:t>
            </a:r>
            <a:r>
              <a:rPr lang="en-US" altLang="zh-TW" dirty="0"/>
              <a:t>)</a:t>
            </a:r>
            <a:r>
              <a:rPr lang="zh-TW" altLang="en-US" dirty="0"/>
              <a:t>實習課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C1A1550-882A-4777-A7E2-8F21F3649B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1091734</a:t>
            </a:r>
            <a:r>
              <a:rPr lang="zh-TW" altLang="en-US" dirty="0"/>
              <a:t> 陳孟淵</a:t>
            </a:r>
            <a:endParaRPr lang="en-US" altLang="zh-TW" dirty="0"/>
          </a:p>
          <a:p>
            <a:r>
              <a:rPr lang="en-US" altLang="zh-TW" dirty="0"/>
              <a:t>1091635</a:t>
            </a:r>
            <a:r>
              <a:rPr lang="zh-TW" altLang="en-US" dirty="0"/>
              <a:t> 江佳恩</a:t>
            </a:r>
          </a:p>
        </p:txBody>
      </p:sp>
    </p:spTree>
    <p:extLst>
      <p:ext uri="{BB962C8B-B14F-4D97-AF65-F5344CB8AC3E}">
        <p14:creationId xmlns:p14="http://schemas.microsoft.com/office/powerpoint/2010/main" val="744826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04B942-3AF1-45FF-BDD5-0018CE1CE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7C92DA3-996E-428E-B2B2-93E4009A9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829" y="1245231"/>
            <a:ext cx="8291803" cy="4637540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8436AC33-8C48-4406-9576-047A1FAD9F6E}"/>
              </a:ext>
            </a:extLst>
          </p:cNvPr>
          <p:cNvSpPr txBox="1"/>
          <p:nvPr/>
        </p:nvSpPr>
        <p:spPr>
          <a:xfrm>
            <a:off x="2282122" y="5882771"/>
            <a:ext cx="81724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/>
              <a:t>...</a:t>
            </a:r>
            <a:r>
              <a:rPr lang="zh-TW" altLang="en-US" sz="4800" dirty="0"/>
              <a:t>直到某數大於</a:t>
            </a:r>
            <a:r>
              <a:rPr lang="en-US" altLang="zh-TW" sz="4800" dirty="0"/>
              <a:t>...      </a:t>
            </a:r>
            <a:r>
              <a:rPr lang="zh-TW" altLang="en-US" sz="4800" dirty="0"/>
              <a:t>用小於</a:t>
            </a:r>
            <a:r>
              <a:rPr lang="en-US" altLang="zh-TW" sz="4800" dirty="0"/>
              <a:t>(&lt;)</a:t>
            </a:r>
            <a:endParaRPr lang="zh-TW" altLang="en-US" sz="4800" dirty="0"/>
          </a:p>
        </p:txBody>
      </p:sp>
      <p:sp>
        <p:nvSpPr>
          <p:cNvPr id="4" name="箭號: 向右 3">
            <a:extLst>
              <a:ext uri="{FF2B5EF4-FFF2-40B4-BE49-F238E27FC236}">
                <a16:creationId xmlns:a16="http://schemas.microsoft.com/office/drawing/2014/main" id="{204834FF-DE9E-4D2F-8350-17364EE20D5F}"/>
              </a:ext>
            </a:extLst>
          </p:cNvPr>
          <p:cNvSpPr/>
          <p:nvPr/>
        </p:nvSpPr>
        <p:spPr>
          <a:xfrm>
            <a:off x="7128588" y="6167535"/>
            <a:ext cx="662473" cy="325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362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A816FF-9137-46A3-A97A-1ACA508F5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DAEB870-3D23-4E84-91E8-7F767FF1D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264" y="1285615"/>
            <a:ext cx="8271514" cy="4424719"/>
          </a:xfr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8E6FF367-93DC-4BC3-B848-B22617CAB8EC}"/>
              </a:ext>
            </a:extLst>
          </p:cNvPr>
          <p:cNvSpPr txBox="1"/>
          <p:nvPr/>
        </p:nvSpPr>
        <p:spPr>
          <a:xfrm>
            <a:off x="4581332" y="5799827"/>
            <a:ext cx="9092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err="1"/>
              <a:t>cin</a:t>
            </a:r>
            <a:endParaRPr lang="zh-TW" altLang="en-US" sz="4800" dirty="0"/>
          </a:p>
        </p:txBody>
      </p:sp>
      <p:sp>
        <p:nvSpPr>
          <p:cNvPr id="4" name="箭號: 向右 3">
            <a:extLst>
              <a:ext uri="{FF2B5EF4-FFF2-40B4-BE49-F238E27FC236}">
                <a16:creationId xmlns:a16="http://schemas.microsoft.com/office/drawing/2014/main" id="{5A49337A-D5D3-4E35-A196-330579B07DED}"/>
              </a:ext>
            </a:extLst>
          </p:cNvPr>
          <p:cNvSpPr/>
          <p:nvPr/>
        </p:nvSpPr>
        <p:spPr>
          <a:xfrm>
            <a:off x="2649894" y="6018245"/>
            <a:ext cx="1623526" cy="4012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03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08C425-B60D-4FEB-BA87-4742710A7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000" dirty="0"/>
              <a:t>練習</a:t>
            </a:r>
            <a:r>
              <a:rPr lang="en-US" altLang="zh-TW" sz="6000" dirty="0"/>
              <a:t>1</a:t>
            </a:r>
            <a:endParaRPr lang="zh-TW" altLang="en-US" sz="6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4590A5-A08F-4D90-A87B-F0AC42C1C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輸出一數，此數為</a:t>
            </a:r>
            <a:r>
              <a:rPr lang="en-US" altLang="zh-TW" sz="4400" dirty="0"/>
              <a:t>2</a:t>
            </a:r>
            <a:r>
              <a:rPr lang="zh-TW" altLang="en-US" sz="4400" dirty="0"/>
              <a:t>的次方、大於</a:t>
            </a:r>
            <a:r>
              <a:rPr lang="en-US" altLang="zh-TW" sz="4400" dirty="0"/>
              <a:t>10000</a:t>
            </a:r>
            <a:r>
              <a:rPr lang="zh-TW" altLang="en-US" sz="4400" dirty="0"/>
              <a:t>，且最接近</a:t>
            </a:r>
            <a:r>
              <a:rPr lang="en-US" altLang="zh-TW" sz="4400" dirty="0"/>
              <a:t>10000 </a:t>
            </a:r>
            <a:r>
              <a:rPr lang="zh-TW" altLang="en-US" sz="4400" dirty="0"/>
              <a:t>。</a:t>
            </a:r>
            <a:endParaRPr lang="en-US" altLang="zh-TW" sz="4400" dirty="0"/>
          </a:p>
          <a:p>
            <a:endParaRPr lang="en-US" altLang="zh-TW" sz="4400" dirty="0"/>
          </a:p>
          <a:p>
            <a:r>
              <a:rPr lang="en-US" altLang="zh-TW" sz="4400" dirty="0"/>
              <a:t>Hint: </a:t>
            </a:r>
            <a:r>
              <a:rPr lang="zh-TW" altLang="en-US" sz="4400" dirty="0"/>
              <a:t>用</a:t>
            </a:r>
            <a:r>
              <a:rPr lang="en-US" altLang="zh-TW" sz="4400" dirty="0"/>
              <a:t>while</a:t>
            </a:r>
          </a:p>
        </p:txBody>
      </p:sp>
    </p:spTree>
    <p:extLst>
      <p:ext uri="{BB962C8B-B14F-4D97-AF65-F5344CB8AC3E}">
        <p14:creationId xmlns:p14="http://schemas.microsoft.com/office/powerpoint/2010/main" val="2564182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B2B630-1854-44DA-A211-698ED829B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545919DD-92DC-44AF-B1C0-BB0286C73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944" y="895387"/>
            <a:ext cx="8332112" cy="5067226"/>
          </a:xfr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18A6F48-079F-4551-B2D7-DB24336B117B}"/>
              </a:ext>
            </a:extLst>
          </p:cNvPr>
          <p:cNvSpPr/>
          <p:nvPr/>
        </p:nvSpPr>
        <p:spPr>
          <a:xfrm>
            <a:off x="3941788" y="5934670"/>
            <a:ext cx="27574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5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</a:t>
            </a:r>
            <a:r>
              <a:rPr lang="en-US" altLang="zh-TW" sz="5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= 16384</a:t>
            </a:r>
            <a:endParaRPr lang="zh-TW" altLang="en-US" sz="5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806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CD4D85-D9C4-4DE5-8A82-E3CD840A0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5400" dirty="0"/>
              <a:t>練習</a:t>
            </a:r>
            <a:r>
              <a:rPr lang="en-US" altLang="zh-TW" sz="5400" dirty="0"/>
              <a:t>2</a:t>
            </a:r>
            <a:endParaRPr lang="zh-TW" altLang="en-US" sz="5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2613A4-19F8-4711-8E40-D2F09F051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寫一程式，讓使用者不斷輸入整數，直到輸入為負數才停止。最後輸出非負整數的總和。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EE31B64-3171-4F29-B052-08E2F88E2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115" y="3182447"/>
            <a:ext cx="3291106" cy="376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131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470C24-EA22-4A86-9B9C-647869DC2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60CB618-2179-4AE1-92EC-0B68277AE7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188" y="365125"/>
            <a:ext cx="6487624" cy="6234597"/>
          </a:xfr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3F6670B-997B-4ECE-BED9-88B798DB41E5}"/>
              </a:ext>
            </a:extLst>
          </p:cNvPr>
          <p:cNvSpPr/>
          <p:nvPr/>
        </p:nvSpPr>
        <p:spPr>
          <a:xfrm>
            <a:off x="4991877" y="961053"/>
            <a:ext cx="1315616" cy="3452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solidFill>
                  <a:srgbClr val="FF0000"/>
                </a:solidFill>
              </a:rPr>
              <a:t>=</a:t>
            </a:r>
            <a:r>
              <a:rPr lang="zh-TW" altLang="en-US" sz="4000" dirty="0">
                <a:solidFill>
                  <a:schemeClr val="bg1"/>
                </a:solidFill>
              </a:rPr>
              <a:t> </a:t>
            </a:r>
            <a:r>
              <a:rPr lang="en-US" altLang="zh-TW" sz="4000" dirty="0">
                <a:solidFill>
                  <a:schemeClr val="bg1"/>
                </a:solidFill>
              </a:rPr>
              <a:t>1</a:t>
            </a:r>
            <a:r>
              <a:rPr lang="en-US" altLang="zh-TW" sz="4000" dirty="0">
                <a:solidFill>
                  <a:srgbClr val="FF0000"/>
                </a:solidFill>
              </a:rPr>
              <a:t>;</a:t>
            </a:r>
            <a:endParaRPr lang="zh-TW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253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FA3626-9200-4871-B896-B2BF20D7E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6600" dirty="0"/>
              <a:t>break</a:t>
            </a:r>
            <a:endParaRPr lang="zh-TW" altLang="en-US" sz="6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9299B6-3055-418A-90A4-EAAB08494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迴圈</a:t>
            </a:r>
            <a:r>
              <a:rPr lang="zh-TW" altLang="en-US" sz="4400" dirty="0"/>
              <a:t>遇到</a:t>
            </a:r>
            <a:r>
              <a:rPr lang="en-US" altLang="zh-TW" sz="4400" dirty="0"/>
              <a:t>break</a:t>
            </a:r>
            <a:r>
              <a:rPr lang="zh-TW" altLang="en-US" sz="4400" dirty="0"/>
              <a:t>則</a:t>
            </a:r>
            <a:r>
              <a:rPr lang="zh-TW" altLang="en-US" sz="4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中斷</a:t>
            </a:r>
            <a:r>
              <a:rPr lang="zh-TW" altLang="en-US" sz="4400" dirty="0"/>
              <a:t>，並跳出迴圈。</a:t>
            </a:r>
          </a:p>
        </p:txBody>
      </p:sp>
    </p:spTree>
    <p:extLst>
      <p:ext uri="{BB962C8B-B14F-4D97-AF65-F5344CB8AC3E}">
        <p14:creationId xmlns:p14="http://schemas.microsoft.com/office/powerpoint/2010/main" val="3502014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7C9697-E2CB-4574-B889-2CCAF0E42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27AC398-FB0F-4E81-A2BA-736F14B937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943" y="130343"/>
            <a:ext cx="8502351" cy="6597314"/>
          </a:xfr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25735D5F-1183-4EF6-9D23-99C522224C7B}"/>
              </a:ext>
            </a:extLst>
          </p:cNvPr>
          <p:cNvSpPr/>
          <p:nvPr/>
        </p:nvSpPr>
        <p:spPr>
          <a:xfrm>
            <a:off x="3163078" y="1156996"/>
            <a:ext cx="1642187" cy="69979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7626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928104-769F-4CE2-A1A3-0C4B7390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5400" dirty="0"/>
              <a:t>練習</a:t>
            </a:r>
            <a:r>
              <a:rPr lang="en-US" altLang="zh-TW" sz="5400" dirty="0"/>
              <a:t>2</a:t>
            </a:r>
            <a:r>
              <a:rPr lang="zh-TW" altLang="en-US" sz="5400" dirty="0"/>
              <a:t>延伸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1C6543-7390-4B4C-B0CB-053A787F7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寫一程式，讓使用者不斷輸入整數，直到輸入為負數才停止。最後輸出非負整數的總和。</a:t>
            </a:r>
            <a:endParaRPr lang="en-US" altLang="zh-TW" sz="4800" dirty="0"/>
          </a:p>
          <a:p>
            <a:pPr marL="0" indent="0">
              <a:buNone/>
            </a:pPr>
            <a:endParaRPr lang="en-US" altLang="zh-TW" sz="4800" dirty="0"/>
          </a:p>
          <a:p>
            <a:r>
              <a:rPr lang="zh-TW" altLang="en-US" sz="4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使用</a:t>
            </a:r>
            <a:r>
              <a:rPr lang="en-US" altLang="zh-TW" sz="4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break</a:t>
            </a:r>
          </a:p>
          <a:p>
            <a:pPr marL="0" indent="0">
              <a:buNone/>
            </a:pPr>
            <a:endParaRPr lang="zh-TW" altLang="en-US" sz="4800" dirty="0"/>
          </a:p>
          <a:p>
            <a:endParaRPr lang="zh-TW" altLang="en-US" sz="4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91A6231-8C2B-4AB2-AB0C-95C6D1CEA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041" y="3229100"/>
            <a:ext cx="3291106" cy="376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17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16A08B-7491-4A4B-86B3-C10F91508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F1F9875-F73A-4B5B-9F6F-7D1D978EAD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036" y="365125"/>
            <a:ext cx="5679927" cy="6365125"/>
          </a:xfrm>
        </p:spPr>
      </p:pic>
    </p:spTree>
    <p:extLst>
      <p:ext uri="{BB962C8B-B14F-4D97-AF65-F5344CB8AC3E}">
        <p14:creationId xmlns:p14="http://schemas.microsoft.com/office/powerpoint/2010/main" val="1062224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DB0F34-F435-4FD3-A053-F3988118B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000" dirty="0"/>
              <a:t>判斷句的執行</a:t>
            </a:r>
            <a:r>
              <a:rPr lang="en-US" altLang="zh-TW" sz="6000" dirty="0"/>
              <a:t>1</a:t>
            </a:r>
            <a:endParaRPr lang="zh-TW" altLang="en-US" sz="6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984355-5D27-43AF-A0BD-8C1574532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/>
              <a:t>共通特點</a:t>
            </a:r>
            <a:r>
              <a:rPr lang="en-US" altLang="zh-TW" sz="5400" dirty="0"/>
              <a:t>:</a:t>
            </a:r>
            <a:r>
              <a:rPr lang="zh-TW" altLang="en-US" sz="5400" dirty="0"/>
              <a:t> </a:t>
            </a:r>
            <a:endParaRPr lang="en-US" altLang="zh-TW" sz="5400" dirty="0"/>
          </a:p>
          <a:p>
            <a:pPr marL="1200150" lvl="1" indent="-742950">
              <a:buFont typeface="+mj-lt"/>
              <a:buAutoNum type="arabicPeriod"/>
            </a:pPr>
            <a:r>
              <a:rPr lang="zh-TW" altLang="en-US" sz="5400" dirty="0"/>
              <a:t>執行範圍為</a:t>
            </a:r>
            <a:r>
              <a:rPr lang="zh-TW" altLang="en-US" sz="5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大括號</a:t>
            </a:r>
            <a:r>
              <a:rPr lang="zh-TW" altLang="en-US" sz="5400" dirty="0"/>
              <a:t>內</a:t>
            </a:r>
            <a:r>
              <a:rPr lang="en-US" altLang="zh-TW" sz="5400" dirty="0"/>
              <a:t>{</a:t>
            </a:r>
            <a:r>
              <a:rPr lang="zh-TW" altLang="en-US" sz="5400" dirty="0"/>
              <a:t> </a:t>
            </a:r>
            <a:r>
              <a:rPr lang="en-US" altLang="zh-TW" sz="5400" dirty="0"/>
              <a:t>}</a:t>
            </a:r>
          </a:p>
          <a:p>
            <a:pPr marL="1200150" lvl="1" indent="-742950">
              <a:buFont typeface="+mj-lt"/>
              <a:buAutoNum type="arabicPeriod"/>
            </a:pPr>
            <a:r>
              <a:rPr lang="zh-TW" altLang="en-US" sz="5400" dirty="0"/>
              <a:t>判斷為</a:t>
            </a:r>
            <a:r>
              <a:rPr lang="en-US" altLang="zh-TW" sz="5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true</a:t>
            </a:r>
            <a:r>
              <a:rPr lang="zh-TW" altLang="en-US" sz="5400" dirty="0"/>
              <a:t>才執行</a:t>
            </a:r>
            <a:endParaRPr lang="en-US" altLang="zh-TW" sz="5400" dirty="0"/>
          </a:p>
          <a:p>
            <a:pPr lvl="1"/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06138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587B51-9482-44D6-9822-B22B56B64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8000" dirty="0"/>
              <a:t>continue</a:t>
            </a:r>
            <a:endParaRPr lang="zh-TW" altLang="en-US" sz="8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48104D-1274-4C41-ACE6-C39288A2B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迴圈遇到</a:t>
            </a:r>
            <a:r>
              <a:rPr lang="en-US" altLang="zh-TW" sz="4000" dirty="0"/>
              <a:t>continue</a:t>
            </a:r>
            <a:r>
              <a:rPr lang="zh-TW" altLang="en-US" sz="4000" dirty="0"/>
              <a:t>則</a:t>
            </a:r>
            <a:r>
              <a:rPr lang="zh-TW" altLang="en-US" sz="4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不執行剩餘程式</a:t>
            </a:r>
            <a:r>
              <a:rPr lang="zh-TW" altLang="en-US" sz="4000" dirty="0"/>
              <a:t>，直接進入下一次。</a:t>
            </a:r>
            <a:endParaRPr lang="en-US" altLang="zh-TW" sz="4000" dirty="0"/>
          </a:p>
          <a:p>
            <a:endParaRPr lang="en-US" altLang="zh-TW" sz="4000" dirty="0"/>
          </a:p>
          <a:p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947129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928104-769F-4CE2-A1A3-0C4B7390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5400" dirty="0"/>
              <a:t>練習</a:t>
            </a:r>
            <a:r>
              <a:rPr lang="en-US" altLang="zh-TW" sz="5400" dirty="0"/>
              <a:t>2</a:t>
            </a:r>
            <a:r>
              <a:rPr lang="zh-TW" altLang="en-US" sz="5400" dirty="0"/>
              <a:t>延伸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1C6543-7390-4B4C-B0CB-053A787F7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寫一程式，讓使用者不斷輸入整數，直到輸入為負數才停止。最後輸出非負整數的總和，</a:t>
            </a:r>
            <a:r>
              <a:rPr lang="zh-TW" altLang="en-US" sz="4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如果輸入為</a:t>
            </a:r>
            <a:r>
              <a:rPr lang="en-US" altLang="zh-TW" sz="4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1</a:t>
            </a:r>
            <a:r>
              <a:rPr lang="zh-TW" altLang="en-US" sz="4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則不計入</a:t>
            </a:r>
            <a:r>
              <a:rPr lang="zh-TW" altLang="en-US" sz="4800" dirty="0"/>
              <a:t>。</a:t>
            </a:r>
            <a:endParaRPr lang="en-US" altLang="zh-TW" sz="4800" dirty="0"/>
          </a:p>
          <a:p>
            <a:pPr marL="0" indent="0">
              <a:buNone/>
            </a:pPr>
            <a:endParaRPr lang="en-US" altLang="zh-TW" sz="4800" dirty="0"/>
          </a:p>
          <a:p>
            <a:r>
              <a:rPr lang="zh-TW" altLang="en-US" sz="4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使用</a:t>
            </a:r>
            <a:r>
              <a:rPr lang="en-US" altLang="zh-TW" sz="4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continue</a:t>
            </a:r>
          </a:p>
          <a:p>
            <a:pPr marL="0" indent="0">
              <a:buNone/>
            </a:pPr>
            <a:endParaRPr lang="zh-TW" altLang="en-US" sz="4800" dirty="0"/>
          </a:p>
          <a:p>
            <a:endParaRPr lang="zh-TW" altLang="en-US" sz="4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5D6148E-4389-4598-A336-1A8ABA9B68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52"/>
          <a:stretch/>
        </p:blipFill>
        <p:spPr>
          <a:xfrm>
            <a:off x="7625711" y="3853543"/>
            <a:ext cx="3291106" cy="3235609"/>
          </a:xfrm>
          <a:prstGeom prst="rect">
            <a:avLst/>
          </a:prstGeom>
        </p:spPr>
      </p:pic>
      <p:sp>
        <p:nvSpPr>
          <p:cNvPr id="7" name="箭號: 向右 6">
            <a:extLst>
              <a:ext uri="{FF2B5EF4-FFF2-40B4-BE49-F238E27FC236}">
                <a16:creationId xmlns:a16="http://schemas.microsoft.com/office/drawing/2014/main" id="{B9BB652B-9053-4F64-B91C-048B41F2DD0C}"/>
              </a:ext>
            </a:extLst>
          </p:cNvPr>
          <p:cNvSpPr/>
          <p:nvPr/>
        </p:nvSpPr>
        <p:spPr>
          <a:xfrm rot="10800000">
            <a:off x="10482166" y="4525347"/>
            <a:ext cx="1306286" cy="4945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2068EA01-B003-47B9-99CC-C781607FFD38}"/>
              </a:ext>
            </a:extLst>
          </p:cNvPr>
          <p:cNvCxnSpPr/>
          <p:nvPr/>
        </p:nvCxnSpPr>
        <p:spPr>
          <a:xfrm>
            <a:off x="9190653" y="6423118"/>
            <a:ext cx="681135" cy="55618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5E232790-A48E-44DF-B72F-E55A8D365F3F}"/>
              </a:ext>
            </a:extLst>
          </p:cNvPr>
          <p:cNvCxnSpPr/>
          <p:nvPr/>
        </p:nvCxnSpPr>
        <p:spPr>
          <a:xfrm flipH="1">
            <a:off x="9190653" y="6492875"/>
            <a:ext cx="681135" cy="43488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828D493-5A41-4D98-9EA0-5BAF4F9F1B9E}"/>
              </a:ext>
            </a:extLst>
          </p:cNvPr>
          <p:cNvSpPr txBox="1"/>
          <p:nvPr/>
        </p:nvSpPr>
        <p:spPr>
          <a:xfrm>
            <a:off x="10195068" y="6125226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7</a:t>
            </a:r>
            <a:endParaRPr lang="zh-TW" altLang="en-US" sz="6000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40A92CD8-54E3-4CDD-83B2-79EF37416B86}"/>
              </a:ext>
            </a:extLst>
          </p:cNvPr>
          <p:cNvCxnSpPr>
            <a:endCxn id="13" idx="1"/>
          </p:cNvCxnSpPr>
          <p:nvPr/>
        </p:nvCxnSpPr>
        <p:spPr>
          <a:xfrm flipV="1">
            <a:off x="9871788" y="6633058"/>
            <a:ext cx="323280" cy="68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437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9C584-5E74-4E0D-93E4-923AE5363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64F2C14-8301-4E4E-A2B5-72B61200D1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769" y="40506"/>
            <a:ext cx="5682337" cy="6776987"/>
          </a:xfrm>
        </p:spPr>
      </p:pic>
    </p:spTree>
    <p:extLst>
      <p:ext uri="{BB962C8B-B14F-4D97-AF65-F5344CB8AC3E}">
        <p14:creationId xmlns:p14="http://schemas.microsoft.com/office/powerpoint/2010/main" val="1064498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E69B75-DA97-433F-B948-9C38AEDAA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298" y="18255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課堂練習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A89F0C-82E9-410C-A051-4FC039D19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9445"/>
            <a:ext cx="8686800" cy="4351338"/>
          </a:xfrm>
        </p:spPr>
        <p:txBody>
          <a:bodyPr>
            <a:normAutofit/>
          </a:bodyPr>
          <a:lstStyle/>
          <a:p>
            <a:r>
              <a:rPr lang="zh-TW" altLang="en-US" sz="5400" dirty="0"/>
              <a:t>從</a:t>
            </a:r>
            <a:r>
              <a:rPr lang="en-US" altLang="zh-TW" sz="5400" dirty="0"/>
              <a:t>3</a:t>
            </a:r>
            <a:r>
              <a:rPr lang="zh-TW" altLang="en-US" sz="5400" dirty="0"/>
              <a:t>開始輸出</a:t>
            </a:r>
            <a:r>
              <a:rPr lang="en-US" altLang="zh-TW" sz="5400" dirty="0"/>
              <a:t>3</a:t>
            </a:r>
            <a:r>
              <a:rPr lang="zh-TW" altLang="en-US" sz="5400" dirty="0"/>
              <a:t>或</a:t>
            </a:r>
            <a:r>
              <a:rPr lang="en-US" altLang="zh-TW" sz="5400" dirty="0"/>
              <a:t>5</a:t>
            </a:r>
            <a:r>
              <a:rPr lang="zh-TW" altLang="en-US" sz="5400" dirty="0"/>
              <a:t>的倍數。每輸出</a:t>
            </a:r>
            <a:r>
              <a:rPr lang="en-US" altLang="zh-TW" sz="5400" dirty="0"/>
              <a:t>5</a:t>
            </a:r>
            <a:r>
              <a:rPr lang="zh-TW" altLang="en-US" sz="5400" dirty="0"/>
              <a:t>次，則下次內容不輸出。若輸出超過</a:t>
            </a:r>
            <a:r>
              <a:rPr lang="en-US" altLang="zh-TW" sz="5400" dirty="0"/>
              <a:t>20</a:t>
            </a:r>
            <a:r>
              <a:rPr lang="zh-TW" altLang="en-US" sz="5400" dirty="0"/>
              <a:t>個數</a:t>
            </a:r>
            <a:r>
              <a:rPr lang="en-US" altLang="zh-TW" sz="5400" dirty="0"/>
              <a:t>(&lt;=20)</a:t>
            </a:r>
            <a:r>
              <a:rPr lang="zh-TW" altLang="en-US" sz="5400" dirty="0"/>
              <a:t>，則停止。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1440233-818C-41D9-84F0-D8B976DE2D16}"/>
              </a:ext>
            </a:extLst>
          </p:cNvPr>
          <p:cNvSpPr txBox="1"/>
          <p:nvPr/>
        </p:nvSpPr>
        <p:spPr>
          <a:xfrm>
            <a:off x="176204" y="4502452"/>
            <a:ext cx="92127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// </a:t>
            </a:r>
            <a:r>
              <a:rPr lang="zh-TW" altLang="en-US" sz="4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試著先描繪程式結構，在開始寫。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E5C3556-8BB4-4162-935A-8EA808B7C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326" y="-32049"/>
            <a:ext cx="1736572" cy="692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309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49678E-797B-4B6B-B697-667105E34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563A8CC-4F8D-4A2A-B899-A7C988198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-195943"/>
            <a:ext cx="10515600" cy="6923934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4649298-159B-4C35-B0CA-25CDC459B641}"/>
              </a:ext>
            </a:extLst>
          </p:cNvPr>
          <p:cNvSpPr/>
          <p:nvPr/>
        </p:nvSpPr>
        <p:spPr>
          <a:xfrm>
            <a:off x="5938935" y="4963884"/>
            <a:ext cx="88642" cy="4105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2204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C13CA7-22A0-4389-9482-5B201E84A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5400" dirty="0"/>
              <a:t>會輸出</a:t>
            </a:r>
            <a:r>
              <a:rPr lang="en-US" altLang="zh-TW" sz="5400" dirty="0"/>
              <a:t>bigger</a:t>
            </a:r>
            <a:r>
              <a:rPr lang="zh-TW" altLang="en-US" sz="5400" dirty="0"/>
              <a:t>嗎</a:t>
            </a:r>
            <a:r>
              <a:rPr lang="en-US" altLang="zh-TW" sz="5400" dirty="0"/>
              <a:t>?</a:t>
            </a:r>
            <a:endParaRPr lang="zh-TW" altLang="en-US" sz="54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8123B07-7FC6-43CE-B5DA-71D32E16E5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055" y="1935447"/>
            <a:ext cx="8302989" cy="4753430"/>
          </a:xfr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9D7386B4-D64D-4980-AB2F-C60A49977C9D}"/>
              </a:ext>
            </a:extLst>
          </p:cNvPr>
          <p:cNvCxnSpPr/>
          <p:nvPr/>
        </p:nvCxnSpPr>
        <p:spPr>
          <a:xfrm>
            <a:off x="1446245" y="3429000"/>
            <a:ext cx="1390261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6FBD840A-0A44-405A-A4DD-E8121A7E4E2D}"/>
              </a:ext>
            </a:extLst>
          </p:cNvPr>
          <p:cNvSpPr/>
          <p:nvPr/>
        </p:nvSpPr>
        <p:spPr>
          <a:xfrm>
            <a:off x="570338" y="289269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zh-TW" altLang="en-US" sz="5400" b="0" cap="none" spc="0" dirty="0">
              <a:ln w="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5E57483-B152-4693-83DF-5A874D1539E3}"/>
              </a:ext>
            </a:extLst>
          </p:cNvPr>
          <p:cNvCxnSpPr>
            <a:cxnSpLocks/>
          </p:cNvCxnSpPr>
          <p:nvPr/>
        </p:nvCxnSpPr>
        <p:spPr>
          <a:xfrm>
            <a:off x="1489872" y="4122576"/>
            <a:ext cx="227036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BB881359-43A2-42C2-810A-9AFCA3F77EED}"/>
              </a:ext>
            </a:extLst>
          </p:cNvPr>
          <p:cNvSpPr/>
          <p:nvPr/>
        </p:nvSpPr>
        <p:spPr>
          <a:xfrm>
            <a:off x="613965" y="3586266"/>
            <a:ext cx="5357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zh-TW" altLang="en-US" sz="5400" b="0" cap="none" spc="0" dirty="0">
              <a:ln w="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56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032613-CB49-474F-9ACC-5C086EF42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34C37BD-B1FC-434D-BAFC-398BD3C6F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365" y="544093"/>
            <a:ext cx="3696483" cy="5699358"/>
          </a:xfr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5AEE504-86AC-4A03-AA86-D5CF81919D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1"/>
          <a:stretch/>
        </p:blipFill>
        <p:spPr>
          <a:xfrm>
            <a:off x="875840" y="544093"/>
            <a:ext cx="3817457" cy="565414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DDC60EC-7A4F-4B21-A050-27EB992BC7B6}"/>
              </a:ext>
            </a:extLst>
          </p:cNvPr>
          <p:cNvSpPr/>
          <p:nvPr/>
        </p:nvSpPr>
        <p:spPr>
          <a:xfrm>
            <a:off x="5327601" y="2969459"/>
            <a:ext cx="123181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0" b="0" cap="none" spc="0" dirty="0">
                <a:ln w="0"/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VS</a:t>
            </a:r>
            <a:endParaRPr lang="zh-TW" altLang="en-US" sz="8000" b="0" cap="none" spc="0" dirty="0">
              <a:ln w="0"/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9486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831022-D1C9-45E9-A95E-81F468FA5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C7F9BAD1-D47D-43E7-BDCE-8D87F44F27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6"/>
          <a:stretch/>
        </p:blipFill>
        <p:spPr>
          <a:xfrm>
            <a:off x="4883480" y="1195496"/>
            <a:ext cx="6280136" cy="4351338"/>
          </a:xfr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6B75B8A-E0A8-4330-B0E7-953DF0385D2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1"/>
          <a:stretch/>
        </p:blipFill>
        <p:spPr>
          <a:xfrm>
            <a:off x="875840" y="544093"/>
            <a:ext cx="3817457" cy="565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230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940132-BD18-4911-B7D8-B3D7D2F4C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3690DA31-DCC8-4259-BD1B-D424D9FE1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2" r="49316" b="47820"/>
          <a:stretch/>
        </p:blipFill>
        <p:spPr>
          <a:xfrm>
            <a:off x="5019869" y="1118086"/>
            <a:ext cx="6818584" cy="4621828"/>
          </a:xfrm>
        </p:spPr>
      </p:pic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4BBE496-57BF-4E6F-B46B-F737D8C632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3696483" cy="569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31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DB0F34-F435-4FD3-A053-F3988118B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000" dirty="0"/>
              <a:t>判斷句的執行</a:t>
            </a:r>
            <a:r>
              <a:rPr lang="en-US" altLang="zh-TW" sz="6000" dirty="0"/>
              <a:t>2</a:t>
            </a:r>
            <a:endParaRPr lang="zh-TW" altLang="en-US" sz="6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984355-5D27-43AF-A0BD-8C1574532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/>
              <a:t>共通特點</a:t>
            </a:r>
            <a:r>
              <a:rPr lang="en-US" altLang="zh-TW" sz="5400" dirty="0"/>
              <a:t>:</a:t>
            </a:r>
            <a:r>
              <a:rPr lang="zh-TW" altLang="en-US" sz="5400" dirty="0"/>
              <a:t> </a:t>
            </a:r>
            <a:endParaRPr lang="en-US" altLang="zh-TW" sz="5400" dirty="0"/>
          </a:p>
          <a:p>
            <a:pPr marL="1200150" lvl="1" indent="-742950">
              <a:buFont typeface="+mj-lt"/>
              <a:buAutoNum type="arabicPeriod"/>
            </a:pPr>
            <a:r>
              <a:rPr lang="zh-TW" altLang="en-US" sz="5400" dirty="0"/>
              <a:t>執行範圍為</a:t>
            </a:r>
            <a:r>
              <a:rPr lang="zh-TW" altLang="en-US" sz="5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大括號</a:t>
            </a:r>
            <a:r>
              <a:rPr lang="zh-TW" altLang="en-US" sz="5400" dirty="0"/>
              <a:t>內</a:t>
            </a:r>
            <a:r>
              <a:rPr lang="en-US" altLang="zh-TW" sz="5400" dirty="0"/>
              <a:t>{</a:t>
            </a:r>
            <a:r>
              <a:rPr lang="zh-TW" altLang="en-US" sz="5400" dirty="0"/>
              <a:t> </a:t>
            </a:r>
            <a:r>
              <a:rPr lang="en-US" altLang="zh-TW" sz="5400" dirty="0"/>
              <a:t>}</a:t>
            </a:r>
          </a:p>
          <a:p>
            <a:pPr marL="1200150" lvl="1" indent="-742950">
              <a:buFont typeface="+mj-lt"/>
              <a:buAutoNum type="arabicPeriod"/>
            </a:pPr>
            <a:r>
              <a:rPr lang="zh-TW" altLang="en-US" sz="5400" dirty="0"/>
              <a:t>判斷為</a:t>
            </a:r>
            <a:r>
              <a:rPr lang="en-US" altLang="zh-TW" sz="5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true</a:t>
            </a:r>
            <a:r>
              <a:rPr lang="zh-TW" altLang="en-US" sz="5400" dirty="0"/>
              <a:t>才執行</a:t>
            </a:r>
            <a:endParaRPr lang="en-US" altLang="zh-TW" sz="5400" dirty="0"/>
          </a:p>
          <a:p>
            <a:pPr lvl="1"/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57122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8C8EBA-0EC3-4ACB-8992-FB33CC458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8D40EC4-334A-4069-A703-7117DEC7A6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605" y="1447117"/>
            <a:ext cx="8206722" cy="4576825"/>
          </a:xfrm>
        </p:spPr>
      </p:pic>
    </p:spTree>
    <p:extLst>
      <p:ext uri="{BB962C8B-B14F-4D97-AF65-F5344CB8AC3E}">
        <p14:creationId xmlns:p14="http://schemas.microsoft.com/office/powerpoint/2010/main" val="4162205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7A7A19-F2C2-405B-91B2-EF826DD72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395C5ED-61CC-4BDC-8248-3B4A545070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375" y="1690688"/>
            <a:ext cx="7837250" cy="4142121"/>
          </a:xfrm>
        </p:spPr>
      </p:pic>
    </p:spTree>
    <p:extLst>
      <p:ext uri="{BB962C8B-B14F-4D97-AF65-F5344CB8AC3E}">
        <p14:creationId xmlns:p14="http://schemas.microsoft.com/office/powerpoint/2010/main" val="3577168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TM03457515[[fn=視圖]]</Template>
  <TotalTime>450</TotalTime>
  <Words>284</Words>
  <Application>Microsoft Office PowerPoint</Application>
  <PresentationFormat>寬螢幕</PresentationFormat>
  <Paragraphs>45</Paragraphs>
  <Slides>24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9" baseType="lpstr">
      <vt:lpstr>新細明體</vt:lpstr>
      <vt:lpstr>Arial</vt:lpstr>
      <vt:lpstr>Calibri</vt:lpstr>
      <vt:lpstr>Calibri Light</vt:lpstr>
      <vt:lpstr>Office 佈景主題</vt:lpstr>
      <vt:lpstr>03/17 程設(一)實習課</vt:lpstr>
      <vt:lpstr>判斷句的執行1</vt:lpstr>
      <vt:lpstr>會輸出bigger嗎?</vt:lpstr>
      <vt:lpstr>PowerPoint 簡報</vt:lpstr>
      <vt:lpstr>PowerPoint 簡報</vt:lpstr>
      <vt:lpstr>PowerPoint 簡報</vt:lpstr>
      <vt:lpstr>判斷句的執行2</vt:lpstr>
      <vt:lpstr>PowerPoint 簡報</vt:lpstr>
      <vt:lpstr>PowerPoint 簡報</vt:lpstr>
      <vt:lpstr>PowerPoint 簡報</vt:lpstr>
      <vt:lpstr>PowerPoint 簡報</vt:lpstr>
      <vt:lpstr>練習1</vt:lpstr>
      <vt:lpstr>PowerPoint 簡報</vt:lpstr>
      <vt:lpstr>練習2</vt:lpstr>
      <vt:lpstr>PowerPoint 簡報</vt:lpstr>
      <vt:lpstr>break</vt:lpstr>
      <vt:lpstr>PowerPoint 簡報</vt:lpstr>
      <vt:lpstr>練習2延伸</vt:lpstr>
      <vt:lpstr>PowerPoint 簡報</vt:lpstr>
      <vt:lpstr>continue</vt:lpstr>
      <vt:lpstr>練習2延伸</vt:lpstr>
      <vt:lpstr>PowerPoint 簡報</vt:lpstr>
      <vt:lpstr>課堂練習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03/03 程設(一)實習課</dc:title>
  <dc:creator>天 陳</dc:creator>
  <cp:lastModifiedBy>陳孟淵</cp:lastModifiedBy>
  <cp:revision>55</cp:revision>
  <dcterms:created xsi:type="dcterms:W3CDTF">2022-02-28T04:09:27Z</dcterms:created>
  <dcterms:modified xsi:type="dcterms:W3CDTF">2022-03-16T12:09:17Z</dcterms:modified>
</cp:coreProperties>
</file>