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21"/>
          </p:nvPr>
        </p:nvSpPr>
        <p:spPr>
          <a:xfrm>
            <a:off x="2387600" y="8953500"/>
            <a:ext cx="19621500" cy="6731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22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流過熱帶森林的河"/>
          <p:cNvSpPr/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過熱帶森林的河"/>
          <p:cNvSpPr/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熱帶葉子包圍橙色花的特寫"/>
          <p:cNvSpPr/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紅眼樹蛙棲息在樹葉上的特寫"/>
          <p:cNvSpPr/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大熱帶葉子包圍橙色花的特寫"/>
          <p:cNvSpPr/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紅眼樹蛙棲息在樹葉上的特寫"/>
          <p:cNvSpPr/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流過熱帶森林的河"/>
          <p:cNvSpPr/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05/26 程設(一) 實習課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05/26 程設(一) 實習課</a:t>
            </a:r>
          </a:p>
        </p:txBody>
      </p:sp>
      <p:sp>
        <p:nvSpPr>
          <p:cNvPr id="120" name="助教：1091635江佳恩、1091734陳孟淵"/>
          <p:cNvSpPr txBox="1"/>
          <p:nvPr>
            <p:ph type="subTitle" sz="quarter" idx="1"/>
          </p:nvPr>
        </p:nvSpPr>
        <p:spPr>
          <a:xfrm>
            <a:off x="1778000" y="708025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助教：1091635江佳恩、1091734陳孟淵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實習課HW3 - 扣分標準"/>
          <p:cNvSpPr txBox="1"/>
          <p:nvPr>
            <p:ph type="title"/>
          </p:nvPr>
        </p:nvSpPr>
        <p:spPr>
          <a:xfrm>
            <a:off x="1689100" y="189722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實習課HW3 - 扣分標準</a:t>
            </a:r>
          </a:p>
        </p:txBody>
      </p:sp>
      <p:sp>
        <p:nvSpPr>
          <p:cNvPr id="123" name="題目要求只能輸入1~10的整數，不符合規定或不可輸入錯誤兩次以上 (-10)…"/>
          <p:cNvSpPr txBox="1"/>
          <p:nvPr>
            <p:ph type="body" idx="1"/>
          </p:nvPr>
        </p:nvSpPr>
        <p:spPr>
          <a:xfrm>
            <a:off x="1916593" y="2766214"/>
            <a:ext cx="20550814" cy="10063172"/>
          </a:xfrm>
          <a:prstGeom prst="rect">
            <a:avLst/>
          </a:prstGeom>
        </p:spPr>
        <p:txBody>
          <a:bodyPr/>
          <a:lstStyle/>
          <a:p>
            <a:pPr marL="476250" indent="-476250" defTabSz="619125">
              <a:spcBef>
                <a:spcPts val="4400"/>
              </a:spcBef>
              <a:defRPr sz="4125"/>
            </a:pPr>
            <a:r>
              <a:t>題目要求只能輸入1~10的整數，不符合規定或不可輸入錯誤兩次以上 (-10)</a:t>
            </a:r>
          </a:p>
          <a:p>
            <a:pPr marL="476250" indent="-476250" defTabSz="619125">
              <a:spcBef>
                <a:spcPts val="4400"/>
              </a:spcBef>
              <a:defRPr sz="4125"/>
            </a:pPr>
            <a:r>
              <a:t>陣列 index 應從 0 開始存放，不符合 (-10)</a:t>
            </a:r>
          </a:p>
          <a:p>
            <a:pPr marL="476250" indent="-476250" defTabSz="619125">
              <a:spcBef>
                <a:spcPts val="4400"/>
              </a:spcBef>
              <a:defRPr sz="4125"/>
            </a:pPr>
            <a:r>
              <a:t>a, b, c, d, e 輸出內容只要有誤每小題各(-20)</a:t>
            </a:r>
          </a:p>
          <a:p>
            <a:pPr marL="476250" indent="-476250" defTabSz="619125">
              <a:spcBef>
                <a:spcPts val="4400"/>
              </a:spcBef>
              <a:defRPr sz="4125"/>
            </a:pPr>
            <a:r>
              <a:t>c, e 小題印出元素值或索引值都算正確</a:t>
            </a:r>
          </a:p>
          <a:p>
            <a:pPr marL="476250" indent="-476250" defTabSz="619125">
              <a:spcBef>
                <a:spcPts val="4400"/>
              </a:spcBef>
              <a:defRPr sz="4125"/>
            </a:pPr>
            <a:r>
              <a:t>遲交分數打六折 (*0.6)</a:t>
            </a:r>
          </a:p>
          <a:p>
            <a:pPr marL="476250" indent="-476250" defTabSz="619125">
              <a:spcBef>
                <a:spcPts val="4400"/>
              </a:spcBef>
              <a:defRPr sz="4125"/>
            </a:pPr>
            <a:r>
              <a:t>多次強調勿抄襲，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抄襲者和給別人抄的皆 (-100)</a:t>
            </a:r>
          </a:p>
          <a:p>
            <a:pPr marL="476250" indent="-476250" defTabSz="619125">
              <a:spcBef>
                <a:spcPts val="4400"/>
              </a:spcBef>
              <a:defRPr sz="4125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分數有問題請於一週內(到6/2) mail 實習課助教</a:t>
            </a:r>
          </a:p>
          <a:p>
            <a:pPr marL="476250" indent="-476250" defTabSz="619125">
              <a:spcBef>
                <a:spcPts val="4400"/>
              </a:spcBef>
              <a:defRPr sz="4125"/>
            </a:pPr>
            <a:r>
              <a:t>實習課作業計算成績時，會踢除一個最低分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寫一程式，宣告一個二維陣列 int data[3][2] = {1,2,3,4,5,6};  利用指標的方式，輸出data的每一個元素之內容及所在位址。"/>
          <p:cNvSpPr txBox="1"/>
          <p:nvPr>
            <p:ph type="body" idx="1"/>
          </p:nvPr>
        </p:nvSpPr>
        <p:spPr>
          <a:xfrm>
            <a:off x="1689100" y="-1082732"/>
            <a:ext cx="21005800" cy="92964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寫一程式，宣告一個二維陣列 int data[3][2] = {1,2,3,4,5,6};  利用指標的方式，輸出data的每一個元素之內容及所在位址。</a:t>
            </a:r>
          </a:p>
        </p:txBody>
      </p:sp>
      <p:sp>
        <p:nvSpPr>
          <p:cNvPr id="126" name="練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</a:t>
            </a:r>
          </a:p>
        </p:txBody>
      </p:sp>
      <p:pic>
        <p:nvPicPr>
          <p:cNvPr id="127" name="截圖 2022-05-25 下午1.54.35.png" descr="截圖 2022-05-25 下午1.54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1739" y="4851788"/>
            <a:ext cx="9964451" cy="58920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" name="群組"/>
          <p:cNvGrpSpPr/>
          <p:nvPr/>
        </p:nvGrpSpPr>
        <p:grpSpPr>
          <a:xfrm>
            <a:off x="4567364" y="4515639"/>
            <a:ext cx="18316746" cy="8928292"/>
            <a:chOff x="0" y="0"/>
            <a:chExt cx="18316745" cy="8928291"/>
          </a:xfrm>
        </p:grpSpPr>
        <p:sp>
          <p:nvSpPr>
            <p:cNvPr id="128" name="橢圓形"/>
            <p:cNvSpPr/>
            <p:nvPr/>
          </p:nvSpPr>
          <p:spPr>
            <a:xfrm>
              <a:off x="5258227" y="0"/>
              <a:ext cx="1603124" cy="6188035"/>
            </a:xfrm>
            <a:prstGeom prst="ellipse">
              <a:avLst/>
            </a:prstGeom>
            <a:noFill/>
            <a:ln w="88900" cap="flat">
              <a:solidFill>
                <a:schemeClr val="accent4">
                  <a:hueOff val="468000"/>
                  <a:satOff val="-4761"/>
                  <a:lumOff val="1019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" name="線條"/>
            <p:cNvSpPr/>
            <p:nvPr/>
          </p:nvSpPr>
          <p:spPr>
            <a:xfrm flipV="1">
              <a:off x="7065088" y="3116958"/>
              <a:ext cx="1505296" cy="819761"/>
            </a:xfrm>
            <a:prstGeom prst="line">
              <a:avLst/>
            </a:prstGeom>
            <a:noFill/>
            <a:ln w="114300" cap="flat">
              <a:solidFill>
                <a:schemeClr val="accent4">
                  <a:hueOff val="468000"/>
                  <a:satOff val="-4761"/>
                  <a:lumOff val="1019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0" name="因為宣告data是“int”二維陣列，…"/>
            <p:cNvSpPr txBox="1"/>
            <p:nvPr/>
          </p:nvSpPr>
          <p:spPr>
            <a:xfrm>
              <a:off x="8702338" y="1127989"/>
              <a:ext cx="8453629" cy="3932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500">
                  <a:solidFill>
                    <a:schemeClr val="accent4">
                      <a:hueOff val="468000"/>
                      <a:satOff val="-4761"/>
                      <a:lumOff val="10196"/>
                    </a:schemeClr>
                  </a:solidFill>
                </a:defRPr>
              </a:pPr>
              <a:r>
                <a:t>因為宣告data是“int”二維陣列，</a:t>
              </a:r>
            </a:p>
            <a:p>
              <a:pPr algn="l">
                <a:defRPr sz="4500">
                  <a:solidFill>
                    <a:schemeClr val="accent4">
                      <a:hueOff val="468000"/>
                      <a:satOff val="-4761"/>
                      <a:lumOff val="10196"/>
                    </a:schemeClr>
                  </a:solidFill>
                </a:defRPr>
              </a:pPr>
              <a:r>
                <a:t>所以每個位址皆差4 bytes ！</a:t>
              </a:r>
            </a:p>
            <a:p>
              <a:pPr algn="l">
                <a:defRPr sz="4500">
                  <a:solidFill>
                    <a:schemeClr val="accent4">
                      <a:hueOff val="468000"/>
                      <a:satOff val="-4761"/>
                      <a:lumOff val="10196"/>
                    </a:schemeClr>
                  </a:solidFill>
                </a:defRPr>
              </a:pPr>
            </a:p>
            <a:p>
              <a:pPr algn="l">
                <a:defRPr sz="4500">
                  <a:solidFill>
                    <a:schemeClr val="accent4">
                      <a:hueOff val="468000"/>
                      <a:satOff val="-4761"/>
                      <a:lumOff val="10196"/>
                    </a:schemeClr>
                  </a:solidFill>
                </a:defRPr>
              </a:pPr>
              <a:r>
                <a:t>(下圖為十進位與十六進位對照圖)</a:t>
              </a:r>
            </a:p>
          </p:txBody>
        </p:sp>
        <p:pic>
          <p:nvPicPr>
            <p:cNvPr id="131" name="截圖 2022-05-25 下午2.11.00.png" descr="截圖 2022-05-25 下午2.11.00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6681648"/>
              <a:ext cx="18316746" cy="22466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截圖 2022-05-25 下午8.58.07.png" descr="截圖 2022-05-25 下午8.58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080" y="1705682"/>
            <a:ext cx="12424446" cy="1030463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先畫圖想想看輸出結果，…"/>
          <p:cNvSpPr txBox="1"/>
          <p:nvPr/>
        </p:nvSpPr>
        <p:spPr>
          <a:xfrm>
            <a:off x="14892365" y="1939042"/>
            <a:ext cx="6959601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先畫圖想想看輸出結果，</a:t>
            </a:r>
          </a:p>
          <a:p>
            <a:pPr>
              <a:defRPr sz="49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再執行程式！</a:t>
            </a:r>
          </a:p>
        </p:txBody>
      </p:sp>
      <p:sp>
        <p:nvSpPr>
          <p:cNvPr id="136" name="Ans : 12"/>
          <p:cNvSpPr txBox="1"/>
          <p:nvPr/>
        </p:nvSpPr>
        <p:spPr>
          <a:xfrm>
            <a:off x="15237446" y="8077208"/>
            <a:ext cx="2627770" cy="845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Ans : 12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字元指標陣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字元指標陣列</a:t>
            </a:r>
          </a:p>
        </p:txBody>
      </p:sp>
      <p:sp>
        <p:nvSpPr>
          <p:cNvPr id="139" name="char * 字元指標陣列變數[n] = {字串常數1, 字串常數2, … , 字串常數n};…"/>
          <p:cNvSpPr txBox="1"/>
          <p:nvPr>
            <p:ph type="body" idx="1"/>
          </p:nvPr>
        </p:nvSpPr>
        <p:spPr>
          <a:xfrm>
            <a:off x="820394" y="1225812"/>
            <a:ext cx="22743212" cy="9296401"/>
          </a:xfrm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char * 字元指標陣列變數[n] = {字串常數1, 字串常數2, … , 字串常數n};</a:t>
            </a:r>
          </a:p>
          <a:p>
            <a:pPr>
              <a:defRPr sz="5600"/>
            </a:pPr>
          </a:p>
          <a:p>
            <a:pPr>
              <a:defRPr sz="5600"/>
            </a:pPr>
            <a:r>
              <a:t>說明：宣告有 n 個元素的一維字元指標陣列變數，指向 n 個字串資料的記憶體位址，以達成儲存多個字串資料的目的。</a:t>
            </a:r>
          </a:p>
        </p:txBody>
      </p:sp>
      <p:pic>
        <p:nvPicPr>
          <p:cNvPr id="140" name="截圖 2022-05-25 上午10.47.00.png" descr="截圖 2022-05-25 上午10.47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6473" y="4437050"/>
            <a:ext cx="19328265" cy="68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練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</a:t>
            </a:r>
          </a:p>
        </p:txBody>
      </p:sp>
      <p:sp>
        <p:nvSpPr>
          <p:cNvPr id="143" name="(1) 利用 for 迴圈 印出 Spring Summer Fall Win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(1) 利用 for 迴圈 印出 Spring Summer Fall Winter </a:t>
            </a:r>
          </a:p>
          <a:p>
            <a:pPr>
              <a:defRPr sz="5600"/>
            </a:pPr>
            <a:r>
              <a:t>(2) 利用for 迴圈  印出 Winter Fall Summer Spring </a:t>
            </a:r>
          </a:p>
          <a:p>
            <a:pPr>
              <a:defRPr sz="5600"/>
            </a:pPr>
            <a:r>
              <a:t>(3) 印出 Fall 的 a</a:t>
            </a:r>
          </a:p>
          <a:p>
            <a:pPr>
              <a:defRPr sz="5600"/>
            </a:pPr>
            <a:r>
              <a:t>(4) 印出 Ｗinter 的 Ｗ</a:t>
            </a:r>
          </a:p>
        </p:txBody>
      </p:sp>
      <p:pic>
        <p:nvPicPr>
          <p:cNvPr id="144" name="截圖 2022-05-25 上午10.47.00.png" descr="截圖 2022-05-25 上午10.47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7895" y="2970163"/>
            <a:ext cx="19328264" cy="689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截圖 2022-05-25 上午11.06.48.png" descr="截圖 2022-05-25 上午11.06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95915" y="8998744"/>
            <a:ext cx="10215551" cy="2786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截圖 2022-05-25 下午8.18.01.png" descr="截圖 2022-05-25 下午8.18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54" y="1062341"/>
            <a:ext cx="14992363" cy="1159131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hink…"/>
          <p:cNvSpPr txBox="1"/>
          <p:nvPr/>
        </p:nvSpPr>
        <p:spPr>
          <a:xfrm>
            <a:off x="15893912" y="1400419"/>
            <a:ext cx="788202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3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Think</a:t>
            </a:r>
          </a:p>
          <a:p>
            <a:pPr algn="l">
              <a:defRPr sz="43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第8、9、10行分別會印出多少？</a:t>
            </a:r>
          </a:p>
        </p:txBody>
      </p:sp>
      <p:sp>
        <p:nvSpPr>
          <p:cNvPr id="149" name="Ans:…"/>
          <p:cNvSpPr txBox="1"/>
          <p:nvPr/>
        </p:nvSpPr>
        <p:spPr>
          <a:xfrm>
            <a:off x="15972817" y="6860896"/>
            <a:ext cx="2007871" cy="318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Ans:</a:t>
            </a:r>
          </a:p>
          <a:p>
            <a:pPr algn="l">
              <a:defRPr sz="5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8 (or4)</a:t>
            </a:r>
          </a:p>
          <a:p>
            <a:pPr algn="l">
              <a:defRPr sz="5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1</a:t>
            </a:r>
          </a:p>
          <a:p>
            <a:pPr algn="l">
              <a:defRPr sz="5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12</a:t>
            </a:r>
          </a:p>
        </p:txBody>
      </p:sp>
      <p:sp>
        <p:nvSpPr>
          <p:cNvPr id="150" name="文字"/>
          <p:cNvSpPr txBox="1"/>
          <p:nvPr/>
        </p:nvSpPr>
        <p:spPr>
          <a:xfrm>
            <a:off x="11753850" y="6540500"/>
            <a:ext cx="876301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grpSp>
        <p:nvGrpSpPr>
          <p:cNvPr id="153" name="群組"/>
          <p:cNvGrpSpPr/>
          <p:nvPr/>
        </p:nvGrpSpPr>
        <p:grpSpPr>
          <a:xfrm>
            <a:off x="2934947" y="6162506"/>
            <a:ext cx="12131041" cy="1479065"/>
            <a:chOff x="0" y="0"/>
            <a:chExt cx="12131040" cy="1479063"/>
          </a:xfrm>
        </p:grpSpPr>
        <p:sp>
          <p:nvSpPr>
            <p:cNvPr id="151" name="矩形"/>
            <p:cNvSpPr/>
            <p:nvPr/>
          </p:nvSpPr>
          <p:spPr>
            <a:xfrm>
              <a:off x="3139259" y="781914"/>
              <a:ext cx="4582633" cy="697150"/>
            </a:xfrm>
            <a:prstGeom prst="rect">
              <a:avLst/>
            </a:prstGeom>
            <a:noFill/>
            <a:ln w="889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" name="指標變數皆佔4bytes(32位元的作業系統) or 8bytes(64位元的作業系統)"/>
            <p:cNvSpPr txBox="1"/>
            <p:nvPr/>
          </p:nvSpPr>
          <p:spPr>
            <a:xfrm>
              <a:off x="0" y="0"/>
              <a:ext cx="12131041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pPr/>
              <a:r>
                <a:t>指標變數皆佔4bytes(32位元的作業系統) or 8bytes(64位元的作業系統)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  <p:bldP build="whole" bldLvl="1" animBg="1" rev="0" advAuto="0" spid="15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群組"/>
          <p:cNvGrpSpPr/>
          <p:nvPr/>
        </p:nvGrpSpPr>
        <p:grpSpPr>
          <a:xfrm>
            <a:off x="1762453" y="5933396"/>
            <a:ext cx="20859095" cy="2622203"/>
            <a:chOff x="0" y="0"/>
            <a:chExt cx="20859094" cy="2622201"/>
          </a:xfrm>
        </p:grpSpPr>
        <p:sp>
          <p:nvSpPr>
            <p:cNvPr id="155" name="矩形"/>
            <p:cNvSpPr/>
            <p:nvPr/>
          </p:nvSpPr>
          <p:spPr>
            <a:xfrm>
              <a:off x="0" y="47991"/>
              <a:ext cx="20768567" cy="1577529"/>
            </a:xfrm>
            <a:prstGeom prst="rect">
              <a:avLst/>
            </a:prstGeom>
            <a:solidFill>
              <a:srgbClr val="FFFFFF"/>
            </a:solidFill>
            <a:ln w="88900" cap="flat">
              <a:solidFill>
                <a:schemeClr val="accent3">
                  <a:hueOff val="-365725"/>
                  <a:satOff val="-32500"/>
                  <a:lumOff val="1823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" name="線條"/>
            <p:cNvSpPr/>
            <p:nvPr/>
          </p:nvSpPr>
          <p:spPr>
            <a:xfrm flipV="1">
              <a:off x="1515154" y="0"/>
              <a:ext cx="1" cy="1673511"/>
            </a:xfrm>
            <a:prstGeom prst="line">
              <a:avLst/>
            </a:prstGeom>
            <a:noFill/>
            <a:ln w="101600" cap="flat">
              <a:solidFill>
                <a:schemeClr val="accent3">
                  <a:hueOff val="-365725"/>
                  <a:satOff val="-32500"/>
                  <a:lumOff val="1823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7" name="線條"/>
            <p:cNvSpPr/>
            <p:nvPr/>
          </p:nvSpPr>
          <p:spPr>
            <a:xfrm flipV="1">
              <a:off x="3276593" y="0"/>
              <a:ext cx="1" cy="1673511"/>
            </a:xfrm>
            <a:prstGeom prst="line">
              <a:avLst/>
            </a:prstGeom>
            <a:noFill/>
            <a:ln w="101600" cap="flat">
              <a:solidFill>
                <a:schemeClr val="accent3">
                  <a:hueOff val="-365725"/>
                  <a:satOff val="-32500"/>
                  <a:lumOff val="1823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8" name="線條"/>
            <p:cNvSpPr/>
            <p:nvPr/>
          </p:nvSpPr>
          <p:spPr>
            <a:xfrm flipV="1">
              <a:off x="4902786" y="0"/>
              <a:ext cx="1" cy="1673511"/>
            </a:xfrm>
            <a:prstGeom prst="line">
              <a:avLst/>
            </a:prstGeom>
            <a:noFill/>
            <a:ln w="101600" cap="flat">
              <a:solidFill>
                <a:schemeClr val="accent3">
                  <a:hueOff val="-365725"/>
                  <a:satOff val="-32500"/>
                  <a:lumOff val="1823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9" name="線條"/>
            <p:cNvSpPr/>
            <p:nvPr/>
          </p:nvSpPr>
          <p:spPr>
            <a:xfrm flipV="1">
              <a:off x="6528978" y="0"/>
              <a:ext cx="1" cy="1673511"/>
            </a:xfrm>
            <a:prstGeom prst="line">
              <a:avLst/>
            </a:prstGeom>
            <a:noFill/>
            <a:ln w="101600" cap="flat">
              <a:solidFill>
                <a:schemeClr val="accent3">
                  <a:hueOff val="-365725"/>
                  <a:satOff val="-32500"/>
                  <a:lumOff val="1823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0" name="ff40"/>
            <p:cNvSpPr txBox="1"/>
            <p:nvPr/>
          </p:nvSpPr>
          <p:spPr>
            <a:xfrm>
              <a:off x="44691" y="1695162"/>
              <a:ext cx="1446277" cy="920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3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ff40</a:t>
              </a:r>
            </a:p>
          </p:txBody>
        </p:sp>
        <p:sp>
          <p:nvSpPr>
            <p:cNvPr id="161" name="Ｈ"/>
            <p:cNvSpPr txBox="1"/>
            <p:nvPr/>
          </p:nvSpPr>
          <p:spPr>
            <a:xfrm>
              <a:off x="196328" y="62055"/>
              <a:ext cx="1143001" cy="154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Ｈ</a:t>
              </a:r>
            </a:p>
          </p:txBody>
        </p:sp>
        <p:sp>
          <p:nvSpPr>
            <p:cNvPr id="162" name="e"/>
            <p:cNvSpPr txBox="1"/>
            <p:nvPr/>
          </p:nvSpPr>
          <p:spPr>
            <a:xfrm>
              <a:off x="1995804" y="172225"/>
              <a:ext cx="704775" cy="1329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63" name="l"/>
            <p:cNvSpPr txBox="1"/>
            <p:nvPr/>
          </p:nvSpPr>
          <p:spPr>
            <a:xfrm>
              <a:off x="3934175" y="172225"/>
              <a:ext cx="379705" cy="1329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64" name="l"/>
            <p:cNvSpPr txBox="1"/>
            <p:nvPr/>
          </p:nvSpPr>
          <p:spPr>
            <a:xfrm>
              <a:off x="5500919" y="172225"/>
              <a:ext cx="379706" cy="1329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65" name="o"/>
            <p:cNvSpPr txBox="1"/>
            <p:nvPr/>
          </p:nvSpPr>
          <p:spPr>
            <a:xfrm>
              <a:off x="6970656" y="172225"/>
              <a:ext cx="742837" cy="1329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66" name="線條"/>
            <p:cNvSpPr/>
            <p:nvPr/>
          </p:nvSpPr>
          <p:spPr>
            <a:xfrm flipV="1">
              <a:off x="8104950" y="0"/>
              <a:ext cx="1" cy="1673511"/>
            </a:xfrm>
            <a:prstGeom prst="line">
              <a:avLst/>
            </a:prstGeom>
            <a:noFill/>
            <a:ln w="101600" cap="flat">
              <a:solidFill>
                <a:schemeClr val="accent3">
                  <a:hueOff val="-365725"/>
                  <a:satOff val="-32500"/>
                  <a:lumOff val="1823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7" name="線條"/>
            <p:cNvSpPr/>
            <p:nvPr/>
          </p:nvSpPr>
          <p:spPr>
            <a:xfrm flipV="1">
              <a:off x="9680922" y="0"/>
              <a:ext cx="1" cy="1673511"/>
            </a:xfrm>
            <a:prstGeom prst="line">
              <a:avLst/>
            </a:prstGeom>
            <a:noFill/>
            <a:ln w="101600" cap="flat">
              <a:solidFill>
                <a:schemeClr val="accent3">
                  <a:hueOff val="-365725"/>
                  <a:satOff val="-32500"/>
                  <a:lumOff val="1823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8" name="線條"/>
            <p:cNvSpPr/>
            <p:nvPr/>
          </p:nvSpPr>
          <p:spPr>
            <a:xfrm flipV="1">
              <a:off x="11256894" y="0"/>
              <a:ext cx="1" cy="1673511"/>
            </a:xfrm>
            <a:prstGeom prst="line">
              <a:avLst/>
            </a:prstGeom>
            <a:noFill/>
            <a:ln w="101600" cap="flat">
              <a:solidFill>
                <a:schemeClr val="accent3">
                  <a:hueOff val="-365725"/>
                  <a:satOff val="-32500"/>
                  <a:lumOff val="1823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9" name="線條"/>
            <p:cNvSpPr/>
            <p:nvPr/>
          </p:nvSpPr>
          <p:spPr>
            <a:xfrm flipV="1">
              <a:off x="12832867" y="0"/>
              <a:ext cx="1" cy="1673511"/>
            </a:xfrm>
            <a:prstGeom prst="line">
              <a:avLst/>
            </a:prstGeom>
            <a:noFill/>
            <a:ln w="101600" cap="flat">
              <a:solidFill>
                <a:schemeClr val="accent3">
                  <a:hueOff val="-365725"/>
                  <a:satOff val="-32500"/>
                  <a:lumOff val="1823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0" name="線條"/>
            <p:cNvSpPr/>
            <p:nvPr/>
          </p:nvSpPr>
          <p:spPr>
            <a:xfrm flipV="1">
              <a:off x="14408839" y="0"/>
              <a:ext cx="1" cy="1673511"/>
            </a:xfrm>
            <a:prstGeom prst="line">
              <a:avLst/>
            </a:prstGeom>
            <a:noFill/>
            <a:ln w="101600" cap="flat">
              <a:solidFill>
                <a:schemeClr val="accent3">
                  <a:hueOff val="-365725"/>
                  <a:satOff val="-32500"/>
                  <a:lumOff val="1823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1" name="線條"/>
            <p:cNvSpPr/>
            <p:nvPr/>
          </p:nvSpPr>
          <p:spPr>
            <a:xfrm flipV="1">
              <a:off x="15984811" y="0"/>
              <a:ext cx="1" cy="1673511"/>
            </a:xfrm>
            <a:prstGeom prst="line">
              <a:avLst/>
            </a:prstGeom>
            <a:noFill/>
            <a:ln w="101600" cap="flat">
              <a:solidFill>
                <a:schemeClr val="accent3">
                  <a:hueOff val="-365725"/>
                  <a:satOff val="-32500"/>
                  <a:lumOff val="1823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2" name="線條"/>
            <p:cNvSpPr/>
            <p:nvPr/>
          </p:nvSpPr>
          <p:spPr>
            <a:xfrm flipV="1">
              <a:off x="17560783" y="0"/>
              <a:ext cx="1" cy="1673511"/>
            </a:xfrm>
            <a:prstGeom prst="line">
              <a:avLst/>
            </a:prstGeom>
            <a:noFill/>
            <a:ln w="101600" cap="flat">
              <a:solidFill>
                <a:schemeClr val="accent3">
                  <a:hueOff val="-365725"/>
                  <a:satOff val="-32500"/>
                  <a:lumOff val="1823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3" name="線條"/>
            <p:cNvSpPr/>
            <p:nvPr/>
          </p:nvSpPr>
          <p:spPr>
            <a:xfrm flipV="1">
              <a:off x="19136755" y="0"/>
              <a:ext cx="1" cy="1673511"/>
            </a:xfrm>
            <a:prstGeom prst="line">
              <a:avLst/>
            </a:prstGeom>
            <a:noFill/>
            <a:ln w="101600" cap="flat">
              <a:solidFill>
                <a:schemeClr val="accent3">
                  <a:hueOff val="-365725"/>
                  <a:satOff val="-32500"/>
                  <a:lumOff val="1823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4" name="ff41"/>
            <p:cNvSpPr txBox="1"/>
            <p:nvPr/>
          </p:nvSpPr>
          <p:spPr>
            <a:xfrm>
              <a:off x="1625053" y="1695162"/>
              <a:ext cx="1446277" cy="920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3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ff41</a:t>
              </a:r>
            </a:p>
          </p:txBody>
        </p:sp>
        <p:sp>
          <p:nvSpPr>
            <p:cNvPr id="175" name="ff42"/>
            <p:cNvSpPr txBox="1"/>
            <p:nvPr/>
          </p:nvSpPr>
          <p:spPr>
            <a:xfrm>
              <a:off x="3366551" y="1695162"/>
              <a:ext cx="1446277" cy="920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3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ff42</a:t>
              </a:r>
            </a:p>
          </p:txBody>
        </p:sp>
        <p:sp>
          <p:nvSpPr>
            <p:cNvPr id="176" name="ff43"/>
            <p:cNvSpPr txBox="1"/>
            <p:nvPr/>
          </p:nvSpPr>
          <p:spPr>
            <a:xfrm>
              <a:off x="4992744" y="1695162"/>
              <a:ext cx="1446277" cy="920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3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ff43</a:t>
              </a:r>
            </a:p>
          </p:txBody>
        </p:sp>
        <p:sp>
          <p:nvSpPr>
            <p:cNvPr id="177" name="ff44"/>
            <p:cNvSpPr txBox="1"/>
            <p:nvPr/>
          </p:nvSpPr>
          <p:spPr>
            <a:xfrm>
              <a:off x="6618936" y="1695162"/>
              <a:ext cx="1446277" cy="920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3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ff44</a:t>
              </a:r>
            </a:p>
          </p:txBody>
        </p:sp>
        <p:sp>
          <p:nvSpPr>
            <p:cNvPr id="178" name="ff45"/>
            <p:cNvSpPr txBox="1"/>
            <p:nvPr/>
          </p:nvSpPr>
          <p:spPr>
            <a:xfrm>
              <a:off x="8245128" y="1695162"/>
              <a:ext cx="1446277" cy="920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3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ff45</a:t>
              </a:r>
            </a:p>
          </p:txBody>
        </p:sp>
        <p:sp>
          <p:nvSpPr>
            <p:cNvPr id="179" name="ff46"/>
            <p:cNvSpPr txBox="1"/>
            <p:nvPr/>
          </p:nvSpPr>
          <p:spPr>
            <a:xfrm>
              <a:off x="9661145" y="1695162"/>
              <a:ext cx="1446277" cy="920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3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ff46</a:t>
              </a:r>
            </a:p>
          </p:txBody>
        </p:sp>
        <p:sp>
          <p:nvSpPr>
            <p:cNvPr id="180" name="ff47"/>
            <p:cNvSpPr txBox="1"/>
            <p:nvPr/>
          </p:nvSpPr>
          <p:spPr>
            <a:xfrm>
              <a:off x="11281856" y="1695162"/>
              <a:ext cx="1446277" cy="920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3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ff47</a:t>
              </a:r>
            </a:p>
          </p:txBody>
        </p:sp>
        <p:sp>
          <p:nvSpPr>
            <p:cNvPr id="181" name="ff48"/>
            <p:cNvSpPr txBox="1"/>
            <p:nvPr/>
          </p:nvSpPr>
          <p:spPr>
            <a:xfrm>
              <a:off x="12908048" y="1695162"/>
              <a:ext cx="1446277" cy="920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3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ff48</a:t>
              </a:r>
            </a:p>
          </p:txBody>
        </p:sp>
        <p:sp>
          <p:nvSpPr>
            <p:cNvPr id="182" name="ff49"/>
            <p:cNvSpPr txBox="1"/>
            <p:nvPr/>
          </p:nvSpPr>
          <p:spPr>
            <a:xfrm>
              <a:off x="14534241" y="1695162"/>
              <a:ext cx="1446277" cy="920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3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ff49</a:t>
              </a:r>
            </a:p>
          </p:txBody>
        </p:sp>
        <p:sp>
          <p:nvSpPr>
            <p:cNvPr id="183" name="ff50"/>
            <p:cNvSpPr txBox="1"/>
            <p:nvPr/>
          </p:nvSpPr>
          <p:spPr>
            <a:xfrm>
              <a:off x="16160433" y="1695162"/>
              <a:ext cx="1446277" cy="920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3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ff50</a:t>
              </a:r>
            </a:p>
          </p:txBody>
        </p:sp>
        <p:sp>
          <p:nvSpPr>
            <p:cNvPr id="184" name="ff51"/>
            <p:cNvSpPr txBox="1"/>
            <p:nvPr/>
          </p:nvSpPr>
          <p:spPr>
            <a:xfrm>
              <a:off x="17778369" y="1701926"/>
              <a:ext cx="1446277" cy="920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3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ff51</a:t>
              </a:r>
            </a:p>
          </p:txBody>
        </p:sp>
        <p:sp>
          <p:nvSpPr>
            <p:cNvPr id="185" name="ff52"/>
            <p:cNvSpPr txBox="1"/>
            <p:nvPr/>
          </p:nvSpPr>
          <p:spPr>
            <a:xfrm>
              <a:off x="19412818" y="1695162"/>
              <a:ext cx="1446277" cy="920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3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ff52</a:t>
              </a:r>
            </a:p>
          </p:txBody>
        </p:sp>
        <p:sp>
          <p:nvSpPr>
            <p:cNvPr id="186" name="W"/>
            <p:cNvSpPr txBox="1"/>
            <p:nvPr/>
          </p:nvSpPr>
          <p:spPr>
            <a:xfrm>
              <a:off x="9926211" y="172224"/>
              <a:ext cx="1085394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W</a:t>
              </a:r>
            </a:p>
          </p:txBody>
        </p:sp>
        <p:sp>
          <p:nvSpPr>
            <p:cNvPr id="187" name="o"/>
            <p:cNvSpPr txBox="1"/>
            <p:nvPr/>
          </p:nvSpPr>
          <p:spPr>
            <a:xfrm>
              <a:off x="11673463" y="172224"/>
              <a:ext cx="742836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88" name="r"/>
            <p:cNvSpPr txBox="1"/>
            <p:nvPr/>
          </p:nvSpPr>
          <p:spPr>
            <a:xfrm>
              <a:off x="13373954" y="172224"/>
              <a:ext cx="514465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89" name="l"/>
            <p:cNvSpPr txBox="1"/>
            <p:nvPr/>
          </p:nvSpPr>
          <p:spPr>
            <a:xfrm>
              <a:off x="15067526" y="172224"/>
              <a:ext cx="379706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90" name="d"/>
            <p:cNvSpPr txBox="1"/>
            <p:nvPr/>
          </p:nvSpPr>
          <p:spPr>
            <a:xfrm>
              <a:off x="16401380" y="172224"/>
              <a:ext cx="742836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1" name="!"/>
            <p:cNvSpPr txBox="1"/>
            <p:nvPr/>
          </p:nvSpPr>
          <p:spPr>
            <a:xfrm>
              <a:off x="18148630" y="172224"/>
              <a:ext cx="400280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!</a:t>
              </a:r>
            </a:p>
          </p:txBody>
        </p:sp>
        <p:sp>
          <p:nvSpPr>
            <p:cNvPr id="192" name="\0"/>
            <p:cNvSpPr txBox="1"/>
            <p:nvPr/>
          </p:nvSpPr>
          <p:spPr>
            <a:xfrm>
              <a:off x="19435954" y="172224"/>
              <a:ext cx="1067906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\0</a:t>
              </a:r>
            </a:p>
          </p:txBody>
        </p:sp>
      </p:grpSp>
      <p:grpSp>
        <p:nvGrpSpPr>
          <p:cNvPr id="196" name="群組"/>
          <p:cNvGrpSpPr/>
          <p:nvPr/>
        </p:nvGrpSpPr>
        <p:grpSpPr>
          <a:xfrm>
            <a:off x="2376403" y="1381970"/>
            <a:ext cx="4249695" cy="1751734"/>
            <a:chOff x="752551" y="664530"/>
            <a:chExt cx="4249694" cy="1751732"/>
          </a:xfrm>
        </p:grpSpPr>
        <p:sp>
          <p:nvSpPr>
            <p:cNvPr id="194" name="群組"/>
            <p:cNvSpPr/>
            <p:nvPr/>
          </p:nvSpPr>
          <p:spPr>
            <a:xfrm>
              <a:off x="1698846" y="1176935"/>
              <a:ext cx="3303400" cy="1239328"/>
            </a:xfrm>
            <a:prstGeom prst="rect">
              <a:avLst/>
            </a:prstGeom>
            <a:solidFill>
              <a:srgbClr val="FFFFFF"/>
            </a:solidFill>
            <a:ln w="88900" cap="flat">
              <a:solidFill>
                <a:schemeClr val="accent3">
                  <a:hueOff val="-365725"/>
                  <a:satOff val="-32500"/>
                  <a:lumOff val="1823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" name="ptr"/>
            <p:cNvSpPr/>
            <p:nvPr/>
          </p:nvSpPr>
          <p:spPr>
            <a:xfrm>
              <a:off x="752551" y="66453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ptr</a:t>
              </a:r>
            </a:p>
          </p:txBody>
        </p:sp>
      </p:grpSp>
      <p:grpSp>
        <p:nvGrpSpPr>
          <p:cNvPr id="202" name="群組"/>
          <p:cNvGrpSpPr/>
          <p:nvPr/>
        </p:nvGrpSpPr>
        <p:grpSpPr>
          <a:xfrm>
            <a:off x="2274727" y="8351556"/>
            <a:ext cx="17971108" cy="2321390"/>
            <a:chOff x="0" y="0"/>
            <a:chExt cx="17971106" cy="2321388"/>
          </a:xfrm>
        </p:grpSpPr>
        <p:sp>
          <p:nvSpPr>
            <p:cNvPr id="197" name="strlen() 用來計算字串長度(不包含\0)"/>
            <p:cNvSpPr txBox="1"/>
            <p:nvPr/>
          </p:nvSpPr>
          <p:spPr>
            <a:xfrm>
              <a:off x="4095503" y="1445088"/>
              <a:ext cx="8902142" cy="876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>
                  <a:solidFill>
                    <a:schemeClr val="accent4">
                      <a:hueOff val="468000"/>
                      <a:satOff val="-4761"/>
                      <a:lumOff val="10196"/>
                    </a:schemeClr>
                  </a:solidFill>
                </a:defRPr>
              </a:lvl1pPr>
            </a:lstStyle>
            <a:p>
              <a:pPr/>
              <a:r>
                <a:t>strlen() 用來計算字串長度(不包含\0)</a:t>
              </a:r>
            </a:p>
          </p:txBody>
        </p:sp>
        <p:grpSp>
          <p:nvGrpSpPr>
            <p:cNvPr id="201" name="群組"/>
            <p:cNvGrpSpPr/>
            <p:nvPr/>
          </p:nvGrpSpPr>
          <p:grpSpPr>
            <a:xfrm>
              <a:off x="0" y="-1"/>
              <a:ext cx="17971107" cy="1192232"/>
              <a:chOff x="0" y="0"/>
              <a:chExt cx="17971106" cy="1192230"/>
            </a:xfrm>
          </p:grpSpPr>
          <p:sp>
            <p:nvSpPr>
              <p:cNvPr id="198" name="線條"/>
              <p:cNvSpPr/>
              <p:nvPr/>
            </p:nvSpPr>
            <p:spPr>
              <a:xfrm>
                <a:off x="0" y="1137372"/>
                <a:ext cx="17971107" cy="1"/>
              </a:xfrm>
              <a:prstGeom prst="line">
                <a:avLst/>
              </a:prstGeom>
              <a:noFill/>
              <a:ln w="101600" cap="flat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9" name="線條"/>
              <p:cNvSpPr/>
              <p:nvPr/>
            </p:nvSpPr>
            <p:spPr>
              <a:xfrm flipV="1">
                <a:off x="54857" y="-1"/>
                <a:ext cx="1" cy="1192232"/>
              </a:xfrm>
              <a:prstGeom prst="line">
                <a:avLst/>
              </a:prstGeom>
              <a:noFill/>
              <a:ln w="101600" cap="flat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0" name="線條"/>
              <p:cNvSpPr/>
              <p:nvPr/>
            </p:nvSpPr>
            <p:spPr>
              <a:xfrm flipV="1">
                <a:off x="17928792" y="-1"/>
                <a:ext cx="1" cy="1192232"/>
              </a:xfrm>
              <a:prstGeom prst="line">
                <a:avLst/>
              </a:prstGeom>
              <a:noFill/>
              <a:ln w="101600" cap="flat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07" name="群組"/>
          <p:cNvGrpSpPr/>
          <p:nvPr/>
        </p:nvGrpSpPr>
        <p:grpSpPr>
          <a:xfrm>
            <a:off x="1625449" y="2948053"/>
            <a:ext cx="5488393" cy="4786630"/>
            <a:chOff x="0" y="0"/>
            <a:chExt cx="5488391" cy="4786629"/>
          </a:xfrm>
        </p:grpSpPr>
        <p:grpSp>
          <p:nvGrpSpPr>
            <p:cNvPr id="205" name="群組"/>
            <p:cNvGrpSpPr/>
            <p:nvPr/>
          </p:nvGrpSpPr>
          <p:grpSpPr>
            <a:xfrm>
              <a:off x="0" y="0"/>
              <a:ext cx="2404734" cy="4786630"/>
              <a:chOff x="0" y="0"/>
              <a:chExt cx="2404733" cy="4786629"/>
            </a:xfrm>
          </p:grpSpPr>
          <p:sp>
            <p:nvSpPr>
              <p:cNvPr id="203" name="線條"/>
              <p:cNvSpPr/>
              <p:nvPr/>
            </p:nvSpPr>
            <p:spPr>
              <a:xfrm flipH="1">
                <a:off x="1077597" y="-1"/>
                <a:ext cx="1327137" cy="2924216"/>
              </a:xfrm>
              <a:prstGeom prst="line">
                <a:avLst/>
              </a:prstGeom>
              <a:noFill/>
              <a:ln w="127000" cap="flat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4" name="橢圓形"/>
              <p:cNvSpPr/>
              <p:nvPr/>
            </p:nvSpPr>
            <p:spPr>
              <a:xfrm>
                <a:off x="0" y="2769952"/>
                <a:ext cx="1749195" cy="2016678"/>
              </a:xfrm>
              <a:prstGeom prst="ellipse">
                <a:avLst/>
              </a:prstGeom>
              <a:noFill/>
              <a:ln w="127000" cap="flat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06" name="sizeof (*ptr)"/>
            <p:cNvSpPr txBox="1"/>
            <p:nvPr/>
          </p:nvSpPr>
          <p:spPr>
            <a:xfrm>
              <a:off x="2322484" y="1199901"/>
              <a:ext cx="3165908" cy="77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>
                  <a:solidFill>
                    <a:schemeClr val="accent4">
                      <a:hueOff val="468000"/>
                      <a:satOff val="-4761"/>
                      <a:lumOff val="10196"/>
                    </a:schemeClr>
                  </a:solidFill>
                </a:defRPr>
              </a:lvl1pPr>
            </a:lstStyle>
            <a:p>
              <a:pPr/>
              <a:r>
                <a:t>sizeof (*ptr)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3"/>
      <p:bldP build="whole" bldLvl="1" animBg="1" rev="0" advAuto="0" spid="202" grpId="4"/>
      <p:bldP build="whole" bldLvl="1" animBg="1" rev="0" advAuto="0" spid="207" grpId="1"/>
      <p:bldP build="whole" bldLvl="1" animBg="1" rev="0" advAuto="0" spid="20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W4-作業說明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HW4-作業說明</a:t>
            </a:r>
          </a:p>
        </p:txBody>
      </p:sp>
      <p:sp>
        <p:nvSpPr>
          <p:cNvPr id="210" name="完成作業公告給的程式檔(hw4.cpp)，並將答案上傳(cpp檔，檔名請以學號命名)…"/>
          <p:cNvSpPr txBox="1"/>
          <p:nvPr>
            <p:ph type="body" idx="1"/>
          </p:nvPr>
        </p:nvSpPr>
        <p:spPr>
          <a:xfrm>
            <a:off x="1689100" y="2836984"/>
            <a:ext cx="21005800" cy="9296401"/>
          </a:xfrm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完成作業公告給的程式檔(hw4.cpp)，並將答案上傳(cpp檔，檔名請以學號命名)</a:t>
            </a:r>
          </a:p>
          <a:p>
            <a:pPr>
              <a:defRPr sz="5600"/>
            </a:pPr>
            <a:r>
              <a:t>拜託不要交圖片檔！！！！！！！</a:t>
            </a:r>
          </a:p>
          <a:p>
            <a:pPr>
              <a:defRPr sz="5600"/>
            </a:pPr>
            <a:r>
              <a:t>請勿抄襲！抄襲者和給別人抄的都零分計算！</a:t>
            </a:r>
          </a:p>
          <a:p>
            <a:pPr>
              <a:defRPr sz="5600"/>
            </a:pPr>
            <a:r>
              <a:t>題目有任何疑問請 mail 實習課助教</a:t>
            </a:r>
          </a:p>
          <a:p>
            <a:pPr>
              <a:defRPr sz="5600"/>
            </a:pPr>
            <a:r>
              <a:t>繳交期限到 6/9 23:59 ，遲交分數*0.6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