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70" r:id="rId4"/>
    <p:sldId id="272" r:id="rId5"/>
    <p:sldId id="265" r:id="rId6"/>
    <p:sldId id="268" r:id="rId7"/>
    <p:sldId id="267" r:id="rId8"/>
    <p:sldId id="257" r:id="rId9"/>
    <p:sldId id="276" r:id="rId10"/>
    <p:sldId id="258" r:id="rId11"/>
    <p:sldId id="259" r:id="rId12"/>
    <p:sldId id="261" r:id="rId13"/>
    <p:sldId id="260" r:id="rId14"/>
    <p:sldId id="271" r:id="rId15"/>
    <p:sldId id="274" r:id="rId16"/>
    <p:sldId id="275" r:id="rId17"/>
    <p:sldId id="262" r:id="rId18"/>
    <p:sldId id="264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孟淵" initials="陳孟淵" lastIdx="1" clrIdx="0">
    <p:extLst>
      <p:ext uri="{19B8F6BF-5375-455C-9EA6-DF929625EA0E}">
        <p15:presenceInfo xmlns:p15="http://schemas.microsoft.com/office/powerpoint/2012/main" userId="S-1-5-21-172770542-789004078-2937499150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02T18:02:37.41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26C94-271D-49A1-BABA-212293D723B7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3976-0A53-43C7-A43E-A2410759C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5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520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 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630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604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446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930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130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424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70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Ch4 start	3min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861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177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5 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84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05DC2-DED1-45B9-85D7-B8F2F3816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AF49D2-3CE2-4A3C-963D-661E0B090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1EE17-CDDF-412F-8A6C-7BE6D8EE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F30DB1-5539-47AA-8EBF-EF64749B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AF6B5F-8EC2-4794-B093-9CC50BBD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2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38349-B6B8-437C-AA53-89FBE964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BE5F5A-959A-451D-BF89-091B0488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C1BA65-2D89-4D01-83BC-F45ADA9B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DAC0D-F921-4A72-8542-933E57EA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FA708E-BEFD-42AF-96E5-350533CC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36B231-819C-4DBF-AA13-238937A6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530887-B7E0-4D91-94E0-83E58892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AFCAE5-F19B-4439-83F7-997563E6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54219-9889-4055-96FD-C36307CB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BBB35-34A8-4013-862C-1CBFC3E9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39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AD3E9-F54E-4A25-A663-0398B04C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B63A2-34BD-4241-BE18-497FDE1A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A145F-F269-4E04-B1AF-D358AEE1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E9998D-C025-4926-8FFA-C1ABBF7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49943-2D1B-40FC-9F17-E8B9AABC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5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CB29E-F53E-41E0-BE60-8FEB9730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6328B5-E600-4685-88AF-8BB01E36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973E1-7674-43CB-A5CE-3744C9EE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DCC831-6F0C-4780-88AD-8D899C16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076B75-EED1-4C6A-9F47-61E80F33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87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2B9F1-C439-44FF-A5B0-C76F385E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376EB-6ED8-462C-9557-42E81D42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F8B89C-FB90-4776-8068-54B83DBD7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B9C453-D09E-4C8C-878D-FA9D00E5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2A09E7-B489-4D09-85BE-5425DD1B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6AFBD-0292-4C98-9443-CA2D97FA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9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4C2BF-B11E-4FDD-95D2-063C86AC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E57909-38F5-48FE-878E-D3A113FB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BED607-3862-4C87-804D-76CAD2DA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4ED5A3-1C28-4283-95CB-3A009592D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7FB7E2-D78A-4B9E-B945-F33E3FFF2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0EE612-EEFC-49F0-9BB7-91060501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512CCF-8360-4F37-BCF7-3825CA09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0F985A-1F9D-4507-AF5A-D8D04AB5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4B2D2-D88D-45DE-B3F7-38454A1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5709CA-6FC5-4355-8ABA-949067F2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4C0442-57E0-42D9-AFB0-FDC12F8D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588AD6-0266-492B-ACE9-58DE896F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8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081C7C-E7FA-4465-B620-61998CD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20DF27-62CC-4F48-8932-1EFF435E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67AC9B-745E-414E-92D5-63E67C3D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39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82FF2-D243-4F5A-BD47-FE8DFF5E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AC756-05CB-4135-80C1-9E07B813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65326-0566-493F-AE74-9F4784246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182BE0-4082-430F-9150-8B0FD1FD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84AFC4-B989-4850-883A-C792E00E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B29115-8611-404D-93A7-780C4526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60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135F4-B0EE-4342-BF04-9D70D061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D8EE6B-B640-4DDC-90F8-645282642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FE4A3A-796B-48BA-BB3B-4A4B5167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9AEDB2-FF5F-4A99-8277-398858CF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1A6C3F-4C3D-4D6B-A634-20294A4E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E82130-06B3-4119-BA62-E81B3FA6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89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2F2300-8B44-4DF9-B2C9-F0849915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EAF52A-35DA-4636-A5C0-D77D1D23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815D5-A8BB-4149-9AB7-C0686B7F3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F29B-51DF-41BF-B9C1-3A09295E2F9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F341F2-B2B9-4A9E-8EF5-F08A018D9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51A7FC-7749-4CEC-9954-72DC5E507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839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BF4BE-3EB6-4EE6-A43E-6F1BDE683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03/03 </a:t>
            </a:r>
            <a:r>
              <a:rPr lang="zh-TW" altLang="en-US" dirty="0"/>
              <a:t>程設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r>
              <a:rPr lang="zh-TW" altLang="en-US" dirty="0"/>
              <a:t>實習課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1A1550-882A-4777-A7E2-8F21F3649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1091734</a:t>
            </a:r>
            <a:r>
              <a:rPr lang="zh-TW" altLang="en-US" dirty="0"/>
              <a:t> 陳孟淵</a:t>
            </a:r>
            <a:endParaRPr lang="en-US" altLang="zh-TW" dirty="0"/>
          </a:p>
          <a:p>
            <a:r>
              <a:rPr lang="en-US" altLang="zh-TW" dirty="0"/>
              <a:t>1091635</a:t>
            </a:r>
            <a:r>
              <a:rPr lang="zh-TW" altLang="en-US" dirty="0"/>
              <a:t> 江佳恩</a:t>
            </a:r>
          </a:p>
        </p:txBody>
      </p:sp>
    </p:spTree>
    <p:extLst>
      <p:ext uri="{BB962C8B-B14F-4D97-AF65-F5344CB8AC3E}">
        <p14:creationId xmlns:p14="http://schemas.microsoft.com/office/powerpoint/2010/main" val="74482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DC850C-14B7-485D-9388-4FF40363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</a:t>
            </a:r>
            <a:r>
              <a:rPr lang="en-US" altLang="zh-TW" dirty="0"/>
              <a:t>1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D69E0B-307A-4413-920F-259C70B1B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sz="5400" dirty="0"/>
              <a:t> 每隔一秒發出一聲，並將次數輸出</a:t>
            </a:r>
            <a:endParaRPr lang="en-US" altLang="zh-TW" sz="5400" dirty="0"/>
          </a:p>
          <a:p>
            <a:endParaRPr lang="en-US" altLang="zh-TW" sz="5400" dirty="0"/>
          </a:p>
          <a:p>
            <a:r>
              <a:rPr lang="en-US" altLang="zh-TW" sz="5400" dirty="0"/>
              <a:t>Hint: </a:t>
            </a:r>
          </a:p>
          <a:p>
            <a:pPr marL="0" indent="0">
              <a:buNone/>
            </a:pPr>
            <a:r>
              <a:rPr lang="en-US" altLang="zh-TW" sz="5400" dirty="0"/>
              <a:t>		\a </a:t>
            </a:r>
          </a:p>
          <a:p>
            <a:pPr marL="0" indent="0">
              <a:buNone/>
            </a:pPr>
            <a:r>
              <a:rPr lang="en-US" altLang="zh-TW" sz="4400" dirty="0"/>
              <a:t>		Sleep() 		// #include &lt;</a:t>
            </a:r>
            <a:r>
              <a:rPr lang="en-US" altLang="zh-TW" sz="4400" dirty="0" err="1"/>
              <a:t>windows.h</a:t>
            </a:r>
            <a:r>
              <a:rPr lang="en-US" altLang="zh-TW" sz="4400" dirty="0"/>
              <a:t>&gt;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2679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D711A-62CB-47E2-9B28-020734B8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CA7E585-E53B-4188-B104-09D4899E7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15" y="286073"/>
            <a:ext cx="9255755" cy="6417324"/>
          </a:xfrm>
        </p:spPr>
      </p:pic>
    </p:spTree>
    <p:extLst>
      <p:ext uri="{BB962C8B-B14F-4D97-AF65-F5344CB8AC3E}">
        <p14:creationId xmlns:p14="http://schemas.microsoft.com/office/powerpoint/2010/main" val="89899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40B450C-1B13-4FA6-88A6-37446E9F1251}"/>
              </a:ext>
            </a:extLst>
          </p:cNvPr>
          <p:cNvSpPr/>
          <p:nvPr/>
        </p:nvSpPr>
        <p:spPr>
          <a:xfrm>
            <a:off x="2127380" y="2939143"/>
            <a:ext cx="7940351" cy="3069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BDC850C-14B7-485D-9388-4FF40363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</a:t>
            </a:r>
            <a:r>
              <a:rPr lang="en-US" altLang="zh-TW" dirty="0"/>
              <a:t>2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D69E0B-307A-4413-920F-259C70B1B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輸出以下內容</a:t>
            </a:r>
            <a:endParaRPr lang="en-US" altLang="zh-TW" sz="5400" dirty="0"/>
          </a:p>
          <a:p>
            <a:endParaRPr lang="en-US" altLang="zh-TW" sz="5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B83A61-26E7-47C4-80C1-1A6117755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22" y="3016994"/>
            <a:ext cx="7766361" cy="286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1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F2A1E-57C1-4573-9808-84E978F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D3AEA91-C32D-4F70-81E0-112B27E8D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45" y="395623"/>
            <a:ext cx="9117563" cy="6066753"/>
          </a:xfrm>
        </p:spPr>
      </p:pic>
      <p:sp>
        <p:nvSpPr>
          <p:cNvPr id="9" name="語音泡泡: 矩形 8">
            <a:extLst>
              <a:ext uri="{FF2B5EF4-FFF2-40B4-BE49-F238E27FC236}">
                <a16:creationId xmlns:a16="http://schemas.microsoft.com/office/drawing/2014/main" id="{68C79F4F-AA49-4FEA-9926-D414929A881A}"/>
              </a:ext>
            </a:extLst>
          </p:cNvPr>
          <p:cNvSpPr/>
          <p:nvPr/>
        </p:nvSpPr>
        <p:spPr>
          <a:xfrm rot="10800000">
            <a:off x="6298162" y="4394717"/>
            <a:ext cx="877078" cy="592494"/>
          </a:xfrm>
          <a:prstGeom prst="wedgeRectCallo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\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6C00AC-F23B-4529-9132-F8E5945B26FD}"/>
              </a:ext>
            </a:extLst>
          </p:cNvPr>
          <p:cNvSpPr/>
          <p:nvPr/>
        </p:nvSpPr>
        <p:spPr>
          <a:xfrm>
            <a:off x="6736701" y="4246363"/>
            <a:ext cx="50385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F1097A-65FB-49DD-94C1-533AC2F8539D}"/>
              </a:ext>
            </a:extLst>
          </p:cNvPr>
          <p:cNvSpPr/>
          <p:nvPr/>
        </p:nvSpPr>
        <p:spPr>
          <a:xfrm>
            <a:off x="7375069" y="4233782"/>
            <a:ext cx="503853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69EC51-AC54-4792-9EC0-31E651853AA6}"/>
              </a:ext>
            </a:extLst>
          </p:cNvPr>
          <p:cNvSpPr/>
          <p:nvPr/>
        </p:nvSpPr>
        <p:spPr>
          <a:xfrm>
            <a:off x="7961339" y="4223503"/>
            <a:ext cx="503853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43C6AE-F9AD-4BCB-9920-0A962A1CE867}"/>
              </a:ext>
            </a:extLst>
          </p:cNvPr>
          <p:cNvSpPr/>
          <p:nvPr/>
        </p:nvSpPr>
        <p:spPr>
          <a:xfrm>
            <a:off x="8877681" y="4246362"/>
            <a:ext cx="503853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語音泡泡: 矩形 15">
            <a:extLst>
              <a:ext uri="{FF2B5EF4-FFF2-40B4-BE49-F238E27FC236}">
                <a16:creationId xmlns:a16="http://schemas.microsoft.com/office/drawing/2014/main" id="{1EF3308F-5C9F-43A9-BF31-083992B8DE9D}"/>
              </a:ext>
            </a:extLst>
          </p:cNvPr>
          <p:cNvSpPr/>
          <p:nvPr/>
        </p:nvSpPr>
        <p:spPr>
          <a:xfrm rot="10800000">
            <a:off x="7440383" y="5074691"/>
            <a:ext cx="877078" cy="592494"/>
          </a:xfrm>
          <a:prstGeom prst="wedgeRectCallout">
            <a:avLst>
              <a:gd name="adj1" fmla="val 33422"/>
              <a:gd name="adj2" fmla="val 18533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“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17" name="語音泡泡: 矩形 16">
            <a:extLst>
              <a:ext uri="{FF2B5EF4-FFF2-40B4-BE49-F238E27FC236}">
                <a16:creationId xmlns:a16="http://schemas.microsoft.com/office/drawing/2014/main" id="{5D083CFA-588A-4C7D-B27E-20A037C8FA68}"/>
              </a:ext>
            </a:extLst>
          </p:cNvPr>
          <p:cNvSpPr/>
          <p:nvPr/>
        </p:nvSpPr>
        <p:spPr>
          <a:xfrm rot="10800000">
            <a:off x="8691068" y="4987212"/>
            <a:ext cx="877078" cy="592494"/>
          </a:xfrm>
          <a:prstGeom prst="wedgeRectCallout">
            <a:avLst>
              <a:gd name="adj1" fmla="val 112146"/>
              <a:gd name="adj2" fmla="val 17116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\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A4722B3-0A7F-40AE-A5DB-BA8258354298}"/>
              </a:ext>
            </a:extLst>
          </p:cNvPr>
          <p:cNvSpPr/>
          <p:nvPr/>
        </p:nvSpPr>
        <p:spPr>
          <a:xfrm>
            <a:off x="2808514" y="1825625"/>
            <a:ext cx="778173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1BD603-8504-4F37-8370-390FD5A3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/>
              <a:t>練習</a:t>
            </a:r>
            <a:r>
              <a:rPr lang="en-US" altLang="zh-TW" sz="5400" dirty="0"/>
              <a:t>3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550F9D-58CF-4D81-A976-3FC8ADE4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輸出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E7CEEB-E7B2-4E7E-9551-53A3C18E7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41" y="4912568"/>
            <a:ext cx="9703839" cy="8957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A044A6B-DEAA-4938-843A-01C93A2AD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291" y="1945431"/>
            <a:ext cx="7618640" cy="107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4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CCF12-05C1-460B-B8C0-8725A3AE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作業</a:t>
            </a:r>
            <a:r>
              <a:rPr lang="en-US" altLang="zh-TW" sz="6000" dirty="0"/>
              <a:t>1</a:t>
            </a:r>
            <a:endParaRPr lang="zh-TW" altLang="en-US" sz="6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BB091F9-7A8F-48B4-9ACC-40622D8F4F72}"/>
              </a:ext>
            </a:extLst>
          </p:cNvPr>
          <p:cNvSpPr txBox="1"/>
          <p:nvPr/>
        </p:nvSpPr>
        <p:spPr>
          <a:xfrm>
            <a:off x="336737" y="750144"/>
            <a:ext cx="749164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5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/>
              <a:t>給使用者輸入三個數</a:t>
            </a:r>
            <a:r>
              <a:rPr lang="en-US" altLang="zh-TW" sz="3600" dirty="0"/>
              <a:t>(</a:t>
            </a:r>
            <a:r>
              <a:rPr lang="zh-TW" altLang="en-US" sz="3600" dirty="0"/>
              <a:t>此範例為</a:t>
            </a:r>
            <a:r>
              <a:rPr lang="en-US" altLang="zh-TW" sz="3600" dirty="0"/>
              <a:t>3,4,5)</a:t>
            </a:r>
            <a:r>
              <a:rPr lang="zh-TW" altLang="en-US" sz="3600" dirty="0"/>
              <a:t>，輸出右方內容</a:t>
            </a:r>
            <a:endParaRPr lang="en-US" altLang="zh-TW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3600" dirty="0"/>
              <a:t>Input1,2,3</a:t>
            </a:r>
            <a:r>
              <a:rPr lang="zh-TW" altLang="en-US" sz="3600" dirty="0"/>
              <a:t>為提示輸入訊息</a:t>
            </a:r>
            <a:endParaRPr lang="en-US" altLang="zh-TW" sz="3600" dirty="0"/>
          </a:p>
          <a:p>
            <a:endParaRPr lang="en-US" altLang="zh-TW" sz="3600" dirty="0"/>
          </a:p>
          <a:p>
            <a:r>
              <a:rPr lang="en-US" altLang="zh-TW" sz="3600" dirty="0"/>
              <a:t>Ex. Input1: </a:t>
            </a:r>
            <a:r>
              <a:rPr lang="en-US" altLang="zh-TW" sz="3600" dirty="0">
                <a:solidFill>
                  <a:srgbClr val="FF0000"/>
                </a:solidFill>
              </a:rPr>
              <a:t>3</a:t>
            </a:r>
          </a:p>
          <a:p>
            <a:r>
              <a:rPr lang="en-US" altLang="zh-TW" sz="3600" dirty="0"/>
              <a:t>	</a:t>
            </a:r>
            <a:r>
              <a:rPr lang="en-US" altLang="zh-TW" sz="4800" dirty="0"/>
              <a:t>*- -</a:t>
            </a:r>
          </a:p>
          <a:p>
            <a:r>
              <a:rPr lang="en-US" altLang="zh-TW" sz="4800" dirty="0"/>
              <a:t>	**-</a:t>
            </a:r>
          </a:p>
          <a:p>
            <a:r>
              <a:rPr lang="en-US" altLang="zh-TW" sz="4800" dirty="0"/>
              <a:t>	***</a:t>
            </a:r>
          </a:p>
          <a:p>
            <a:endParaRPr lang="zh-TW" altLang="en-US" sz="4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369950C-5DCD-425B-83E8-8AFB25E58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311" y="199281"/>
            <a:ext cx="1658795" cy="6459438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1B2CCC31-F6A6-4F80-961F-0597C67F2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843" y="92938"/>
            <a:ext cx="4237420" cy="667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06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3342DC-47D8-4367-ADCF-AC737EBD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算分方式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CB370-C773-41D0-88E3-7C453E385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7661" cy="4351338"/>
          </a:xfrm>
        </p:spPr>
        <p:txBody>
          <a:bodyPr>
            <a:normAutofit fontScale="92500"/>
          </a:bodyPr>
          <a:lstStyle/>
          <a:p>
            <a:r>
              <a:rPr lang="en-US" altLang="zh-TW" sz="4400" dirty="0"/>
              <a:t>3</a:t>
            </a:r>
            <a:r>
              <a:rPr lang="zh-TW" altLang="en-US" sz="4400" dirty="0"/>
              <a:t>個公開測資，</a:t>
            </a:r>
            <a:r>
              <a:rPr lang="en-US" altLang="zh-TW" sz="4400" dirty="0"/>
              <a:t>2</a:t>
            </a:r>
            <a:r>
              <a:rPr lang="zh-TW" altLang="en-US" sz="4400" dirty="0"/>
              <a:t>個隱藏測資，對一個測資</a:t>
            </a:r>
            <a:r>
              <a:rPr lang="en-US" altLang="zh-TW" sz="4400" dirty="0"/>
              <a:t>20</a:t>
            </a:r>
            <a:r>
              <a:rPr lang="zh-TW" altLang="en-US" sz="4400" dirty="0"/>
              <a:t>分</a:t>
            </a:r>
            <a:endParaRPr lang="en-US" altLang="zh-TW" sz="4400" dirty="0"/>
          </a:p>
          <a:p>
            <a:endParaRPr lang="en-US" altLang="zh-TW" sz="4400" dirty="0"/>
          </a:p>
          <a:p>
            <a:r>
              <a:rPr lang="zh-TW" altLang="en-US" sz="4400" dirty="0"/>
              <a:t>完成後上傳</a:t>
            </a:r>
            <a:r>
              <a:rPr lang="en-US" altLang="zh-TW" sz="4400" dirty="0" err="1"/>
              <a:t>cpp</a:t>
            </a:r>
            <a:r>
              <a:rPr lang="zh-TW" altLang="en-US" sz="4400" dirty="0"/>
              <a:t>檔到</a:t>
            </a:r>
            <a:r>
              <a:rPr lang="en-US" altLang="zh-TW" sz="4400" dirty="0"/>
              <a:t>portal</a:t>
            </a:r>
            <a:r>
              <a:rPr lang="zh-TW" altLang="en-US" sz="4400" dirty="0"/>
              <a:t>作業區，名稱為學號</a:t>
            </a:r>
            <a:r>
              <a:rPr lang="en-US" altLang="zh-TW" sz="4400" dirty="0"/>
              <a:t>(ex. 1091111.cpp)</a:t>
            </a:r>
          </a:p>
          <a:p>
            <a:endParaRPr lang="en-US" altLang="zh-TW" sz="4400" dirty="0"/>
          </a:p>
          <a:p>
            <a:r>
              <a:rPr lang="zh-TW" altLang="en-US" sz="4400" dirty="0"/>
              <a:t>期限一周 </a:t>
            </a:r>
            <a:r>
              <a:rPr lang="en-US" altLang="zh-TW" sz="4400" dirty="0"/>
              <a:t>(</a:t>
            </a:r>
            <a:r>
              <a:rPr lang="zh-TW" altLang="en-US" sz="4400" dirty="0"/>
              <a:t>到下次上課日</a:t>
            </a:r>
            <a:r>
              <a:rPr lang="en-US" altLang="zh-TW" sz="4400" dirty="0"/>
              <a:t>3/10 23:59)</a:t>
            </a:r>
            <a:r>
              <a:rPr lang="zh-TW" altLang="en-US" sz="4400" dirty="0"/>
              <a:t>，逾期</a:t>
            </a:r>
            <a:r>
              <a:rPr lang="en-US" altLang="zh-TW" sz="4400" dirty="0"/>
              <a:t>0</a:t>
            </a:r>
            <a:r>
              <a:rPr lang="zh-TW" altLang="en-US" sz="4400" dirty="0"/>
              <a:t>分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3054905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C2BB906-024B-4DDA-879E-E9A840FE6BFD}"/>
              </a:ext>
            </a:extLst>
          </p:cNvPr>
          <p:cNvSpPr/>
          <p:nvPr/>
        </p:nvSpPr>
        <p:spPr>
          <a:xfrm>
            <a:off x="0" y="3331027"/>
            <a:ext cx="12192000" cy="3247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8FFCE8C-B089-4656-B078-6ADF7005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課堂測驗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99FA85-CAB0-4670-AC37-D7648D169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輸出九九乘法表 </a:t>
            </a:r>
            <a:r>
              <a:rPr lang="en-US" altLang="zh-TW" sz="4400" dirty="0"/>
              <a:t>(</a:t>
            </a:r>
            <a:r>
              <a:rPr lang="zh-TW" altLang="en-US" sz="4400" dirty="0"/>
              <a:t>要對齊</a:t>
            </a:r>
            <a:r>
              <a:rPr lang="en-US" altLang="zh-TW" sz="4400" dirty="0"/>
              <a:t>)</a:t>
            </a:r>
          </a:p>
          <a:p>
            <a:r>
              <a:rPr lang="en-US" altLang="zh-TW" sz="4400" dirty="0"/>
              <a:t>Hint: \t</a:t>
            </a:r>
            <a:endParaRPr lang="zh-TW" altLang="en-US" sz="4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1C86E2-48C2-4006-8674-6B4515ED1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6972"/>
            <a:ext cx="12192000" cy="30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64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0A085-2924-409A-BA2C-20FD5B2B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012BB94-1128-471B-9D71-B159B61DE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28" y="809244"/>
            <a:ext cx="11557744" cy="5239511"/>
          </a:xfrm>
        </p:spPr>
      </p:pic>
    </p:spTree>
    <p:extLst>
      <p:ext uri="{BB962C8B-B14F-4D97-AF65-F5344CB8AC3E}">
        <p14:creationId xmlns:p14="http://schemas.microsoft.com/office/powerpoint/2010/main" val="214105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7E817-8E3E-4F67-9C34-376FF633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dirty="0"/>
              <a:t>起手式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02F112-D444-46AE-853D-3D3A2E8B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sz="4000" dirty="0"/>
              <a:t>桌面 </a:t>
            </a:r>
            <a:r>
              <a:rPr lang="en-US" altLang="zh-TW" sz="4000" dirty="0"/>
              <a:t>-&gt; [</a:t>
            </a:r>
            <a:r>
              <a:rPr lang="zh-TW" altLang="en-US" sz="4000" dirty="0"/>
              <a:t>新增</a:t>
            </a:r>
            <a:r>
              <a:rPr lang="en-US" altLang="zh-TW" sz="4000" dirty="0"/>
              <a:t>] -&gt; [</a:t>
            </a:r>
            <a:r>
              <a:rPr lang="zh-TW" altLang="en-US" sz="4000" dirty="0"/>
              <a:t>資料夾</a:t>
            </a:r>
            <a:r>
              <a:rPr lang="en-US" altLang="zh-TW" sz="4000" dirty="0"/>
              <a:t>]</a:t>
            </a:r>
            <a:r>
              <a:rPr lang="zh-TW" altLang="en-US" sz="4000" dirty="0"/>
              <a:t>，名稱自訂</a:t>
            </a:r>
            <a:endParaRPr lang="en-US" altLang="zh-TW" sz="4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4000" dirty="0"/>
              <a:t>Dev </a:t>
            </a:r>
            <a:r>
              <a:rPr lang="en-US" altLang="zh-TW" sz="4000" dirty="0" err="1"/>
              <a:t>c++</a:t>
            </a:r>
            <a:r>
              <a:rPr lang="en-US" altLang="zh-TW" sz="4000" dirty="0"/>
              <a:t> -&gt; [</a:t>
            </a:r>
            <a:r>
              <a:rPr lang="zh-TW" altLang="en-US" sz="4000" dirty="0"/>
              <a:t>儲存</a:t>
            </a:r>
            <a:r>
              <a:rPr lang="en-US" altLang="zh-TW" sz="4000" dirty="0"/>
              <a:t>]-&gt;</a:t>
            </a:r>
            <a:r>
              <a:rPr lang="zh-TW" altLang="en-US" sz="4000" dirty="0"/>
              <a:t> 選取資料夾 </a:t>
            </a:r>
            <a:r>
              <a:rPr lang="en-US" altLang="zh-TW" sz="4000" dirty="0"/>
              <a:t>-&gt; [</a:t>
            </a:r>
            <a:r>
              <a:rPr lang="zh-TW" altLang="en-US" sz="4000" dirty="0"/>
              <a:t>存檔</a:t>
            </a:r>
            <a:r>
              <a:rPr lang="en-US" altLang="zh-TW" sz="4000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4000" dirty="0"/>
              <a:t>&lt;ctrl&gt; + </a:t>
            </a:r>
            <a:r>
              <a:rPr lang="zh-TW" altLang="en-US" sz="4000" dirty="0"/>
              <a:t>滑鼠轉軸 可縮放字體</a:t>
            </a:r>
            <a:endParaRPr lang="en-US" altLang="zh-TW" sz="40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4000" dirty="0"/>
              <a:t>若需開新檔，</a:t>
            </a:r>
            <a:r>
              <a:rPr lang="en-US" altLang="zh-TW" sz="4000" dirty="0"/>
              <a:t>[</a:t>
            </a:r>
            <a:r>
              <a:rPr lang="zh-TW" altLang="en-US" sz="4000" dirty="0"/>
              <a:t>檔案</a:t>
            </a:r>
            <a:r>
              <a:rPr lang="en-US" altLang="zh-TW" sz="4000" dirty="0"/>
              <a:t>]-&gt;[</a:t>
            </a:r>
            <a:r>
              <a:rPr lang="zh-TW" altLang="en-US" sz="4000" dirty="0"/>
              <a:t>開新檔案</a:t>
            </a:r>
            <a:r>
              <a:rPr lang="en-US" altLang="zh-TW" sz="4000" dirty="0"/>
              <a:t>]-&gt;[</a:t>
            </a:r>
            <a:r>
              <a:rPr lang="zh-TW" altLang="en-US" sz="4000" dirty="0"/>
              <a:t>原始碼</a:t>
            </a:r>
            <a:r>
              <a:rPr lang="en-US" altLang="zh-TW" sz="4000" dirty="0"/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861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7527F-5C1D-4C1F-A4B6-D0ADBCF6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dirty="0"/>
              <a:t>註解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0BF381-09D4-463C-AA78-CE26354F7619}"/>
              </a:ext>
            </a:extLst>
          </p:cNvPr>
          <p:cNvSpPr txBox="1"/>
          <p:nvPr/>
        </p:nvSpPr>
        <p:spPr>
          <a:xfrm>
            <a:off x="6940412" y="1802198"/>
            <a:ext cx="441338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5400" dirty="0"/>
              <a:t>/* */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5400" dirty="0"/>
              <a:t>//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5400" dirty="0"/>
              <a:t>多行註解</a:t>
            </a:r>
            <a:r>
              <a:rPr lang="en-US" altLang="zh-TW" sz="5400" dirty="0"/>
              <a:t>:</a:t>
            </a:r>
            <a:r>
              <a:rPr lang="zh-TW" altLang="en-US" sz="5400" dirty="0"/>
              <a:t> </a:t>
            </a:r>
            <a:endParaRPr lang="en-US" altLang="zh-TW" sz="5400" dirty="0"/>
          </a:p>
          <a:p>
            <a:r>
              <a:rPr lang="en-US" altLang="zh-TW" sz="5400" dirty="0"/>
              <a:t>	1.</a:t>
            </a:r>
            <a:r>
              <a:rPr lang="zh-TW" altLang="en-US" sz="5400" dirty="0"/>
              <a:t> </a:t>
            </a:r>
            <a:r>
              <a:rPr lang="en-US" altLang="zh-TW" sz="5400" dirty="0"/>
              <a:t>shift</a:t>
            </a:r>
            <a:r>
              <a:rPr lang="zh-TW" altLang="en-US" sz="5400" dirty="0"/>
              <a:t>選取</a:t>
            </a:r>
            <a:endParaRPr lang="en-US" altLang="zh-TW" sz="5400" dirty="0"/>
          </a:p>
          <a:p>
            <a:r>
              <a:rPr lang="en-US" altLang="zh-TW" sz="5400" dirty="0"/>
              <a:t>	2.</a:t>
            </a:r>
            <a:r>
              <a:rPr lang="zh-TW" altLang="en-US" sz="5400" dirty="0"/>
              <a:t> </a:t>
            </a:r>
            <a:r>
              <a:rPr lang="en-US" altLang="zh-TW" sz="5400" dirty="0"/>
              <a:t>&lt;ctrl&gt; + /</a:t>
            </a:r>
            <a:endParaRPr lang="zh-TW" altLang="en-US" sz="5400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72EEB4AE-9DC4-4E52-BECF-7310E1EAE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7880"/>
            <a:ext cx="6682902" cy="5461198"/>
          </a:xfrm>
        </p:spPr>
      </p:pic>
    </p:spTree>
    <p:extLst>
      <p:ext uri="{BB962C8B-B14F-4D97-AF65-F5344CB8AC3E}">
        <p14:creationId xmlns:p14="http://schemas.microsoft.com/office/powerpoint/2010/main" val="368671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12009-15A6-42CD-86AB-6DA49ED2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注意</a:t>
            </a:r>
            <a:r>
              <a:rPr lang="en-US" altLang="zh-TW" sz="6000" dirty="0"/>
              <a:t>:</a:t>
            </a:r>
            <a:r>
              <a:rPr lang="en-US" altLang="zh-TW" sz="6000" dirty="0" err="1"/>
              <a:t>Cin</a:t>
            </a:r>
            <a:r>
              <a:rPr lang="zh-TW" altLang="en-US" sz="6000" dirty="0"/>
              <a:t>前無提示輸入訊息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2C0A0AD-2B36-4492-8634-6811C4127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26" y="1778659"/>
            <a:ext cx="7563458" cy="394980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CC78796-4198-408D-9F8E-2E46E636A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561" y="1950115"/>
            <a:ext cx="4215613" cy="360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4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45E76-B1EF-42B5-B001-FE9F0F86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dirty="0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C454DC-2FCD-41D7-9FB6-576740985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sz="6400" dirty="0"/>
              <a:t>2 ^ (4 * 8) = 2 ^ 32  =  4,294,967,296</a:t>
            </a:r>
          </a:p>
          <a:p>
            <a:r>
              <a:rPr lang="en-US" altLang="zh-TW" sz="6400" dirty="0"/>
              <a:t>01, int =&gt; 4bytes, 1byte = 8bits </a:t>
            </a:r>
          </a:p>
          <a:p>
            <a:endParaRPr lang="en-US" altLang="zh-TW" sz="6400" dirty="0"/>
          </a:p>
          <a:p>
            <a:r>
              <a:rPr lang="zh-TW" altLang="en-US" sz="6400" dirty="0"/>
              <a:t>有號整數</a:t>
            </a:r>
            <a:r>
              <a:rPr lang="en-US" altLang="zh-TW" sz="6400" dirty="0"/>
              <a:t>(</a:t>
            </a:r>
            <a:r>
              <a:rPr lang="en-US" altLang="zh-TW" sz="6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zh-TW" sz="6400" dirty="0"/>
              <a:t>):</a:t>
            </a:r>
            <a:r>
              <a:rPr lang="zh-TW" altLang="en-US" sz="6400" dirty="0"/>
              <a:t> </a:t>
            </a:r>
            <a:r>
              <a:rPr lang="en-US" altLang="zh-TW" sz="6400" dirty="0"/>
              <a:t>-2147483648 ~</a:t>
            </a:r>
            <a:r>
              <a:rPr lang="zh-TW" altLang="en-US" sz="6400" dirty="0"/>
              <a:t> </a:t>
            </a:r>
            <a:r>
              <a:rPr lang="en-US" altLang="zh-TW" sz="6400" dirty="0"/>
              <a:t>2147483647</a:t>
            </a:r>
          </a:p>
          <a:p>
            <a:endParaRPr lang="en-US" altLang="zh-TW" sz="6400" dirty="0"/>
          </a:p>
          <a:p>
            <a:r>
              <a:rPr lang="zh-TW" altLang="en-US" sz="6400" dirty="0"/>
              <a:t>無號整數</a:t>
            </a:r>
            <a:r>
              <a:rPr lang="en-US" altLang="zh-TW" sz="6400" dirty="0"/>
              <a:t>(</a:t>
            </a:r>
            <a:r>
              <a:rPr lang="en-US" altLang="zh-TW" sz="6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unsinged int</a:t>
            </a:r>
            <a:r>
              <a:rPr lang="en-US" altLang="zh-TW" sz="6400" dirty="0"/>
              <a:t>):</a:t>
            </a:r>
            <a:r>
              <a:rPr lang="zh-TW" altLang="en-US" sz="6400" dirty="0"/>
              <a:t> </a:t>
            </a:r>
            <a:r>
              <a:rPr lang="en-US" altLang="zh-TW" sz="6400" dirty="0"/>
              <a:t>0 ~</a:t>
            </a:r>
            <a:r>
              <a:rPr lang="en-US" altLang="zh-TW" sz="4800" dirty="0"/>
              <a:t> </a:t>
            </a:r>
            <a:r>
              <a:rPr lang="en-US" altLang="zh-TW" sz="6300" dirty="0"/>
              <a:t>4294967295</a:t>
            </a:r>
          </a:p>
          <a:p>
            <a:endParaRPr lang="en-US" altLang="zh-TW" sz="4800" dirty="0"/>
          </a:p>
          <a:p>
            <a:pPr marL="0" indent="0">
              <a:buNone/>
            </a:pP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7393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6F4CD-BFD1-4563-AD3D-0BE79BFB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5C8BC13-DC50-4CBB-8C8B-5AD9A6E18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" y="587829"/>
            <a:ext cx="12163748" cy="525313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92EB8F3-1105-4A06-909F-B8FADCA1FFD6}"/>
              </a:ext>
            </a:extLst>
          </p:cNvPr>
          <p:cNvSpPr txBox="1"/>
          <p:nvPr/>
        </p:nvSpPr>
        <p:spPr>
          <a:xfrm>
            <a:off x="139960" y="6308209"/>
            <a:ext cx="408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圖片引用自 </a:t>
            </a:r>
            <a:r>
              <a:rPr lang="en-US" altLang="zh-TW" dirty="0"/>
              <a:t>https://java.4-x.tw/java-03-2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861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0D867-27B5-4A7A-BFB5-F9AC2F9A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5B80823-D832-4632-8C0C-8CE35FB0D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38975" cy="5229225"/>
          </a:xfrm>
          <a:prstGeom prst="rect">
            <a:avLst/>
          </a:prstGeom>
        </p:spPr>
      </p:pic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866F45E-4967-4430-A605-08B7918A0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332" y="4738110"/>
            <a:ext cx="6306134" cy="2119890"/>
          </a:xfrm>
        </p:spPr>
      </p:pic>
    </p:spTree>
    <p:extLst>
      <p:ext uri="{BB962C8B-B14F-4D97-AF65-F5344CB8AC3E}">
        <p14:creationId xmlns:p14="http://schemas.microsoft.com/office/powerpoint/2010/main" val="315176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898E0-B176-4A43-BEF2-AA2E181B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跳脫字元 </a:t>
            </a:r>
            <a:r>
              <a:rPr lang="en-US" altLang="zh-TW" dirty="0"/>
              <a:t>(</a:t>
            </a:r>
            <a:r>
              <a:rPr lang="zh-TW" altLang="en-US" dirty="0"/>
              <a:t>算一個</a:t>
            </a:r>
            <a:r>
              <a:rPr lang="en-US" altLang="zh-TW" dirty="0"/>
              <a:t>char)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6427BB-C079-4768-908B-3007D2DE5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5400" dirty="0"/>
              <a:t>\\ :</a:t>
            </a:r>
            <a:r>
              <a:rPr lang="zh-TW" altLang="en-US" sz="5400" dirty="0"/>
              <a:t> 輸出</a:t>
            </a:r>
            <a:r>
              <a:rPr lang="en-US" altLang="zh-TW" sz="5400" dirty="0"/>
              <a:t>\</a:t>
            </a:r>
          </a:p>
          <a:p>
            <a:pPr marL="0" indent="0">
              <a:buNone/>
            </a:pPr>
            <a:r>
              <a:rPr lang="en-US" altLang="zh-TW" sz="5400" dirty="0"/>
              <a:t>\’ : </a:t>
            </a:r>
            <a:r>
              <a:rPr lang="zh-TW" altLang="en-US" sz="5400" dirty="0"/>
              <a:t>輸出</a:t>
            </a:r>
            <a:r>
              <a:rPr lang="en-US" altLang="zh-TW" sz="5400" dirty="0"/>
              <a:t>‘</a:t>
            </a:r>
          </a:p>
          <a:p>
            <a:pPr marL="0" indent="0">
              <a:buNone/>
            </a:pPr>
            <a:r>
              <a:rPr lang="en-US" altLang="zh-TW" sz="5400" dirty="0"/>
              <a:t>\” : </a:t>
            </a:r>
            <a:r>
              <a:rPr lang="zh-TW" altLang="en-US" sz="5400" dirty="0"/>
              <a:t>輸出</a:t>
            </a:r>
            <a:r>
              <a:rPr lang="en-US" altLang="zh-TW" sz="5400" dirty="0"/>
              <a:t>”</a:t>
            </a:r>
          </a:p>
          <a:p>
            <a:pPr marL="0" indent="0">
              <a:buNone/>
            </a:pPr>
            <a:r>
              <a:rPr lang="en-US" altLang="zh-TW" sz="5400" dirty="0"/>
              <a:t>\a</a:t>
            </a:r>
            <a:r>
              <a:rPr lang="zh-TW" altLang="en-US" sz="5400" dirty="0"/>
              <a:t> </a:t>
            </a:r>
            <a:r>
              <a:rPr lang="en-US" altLang="zh-TW" sz="5400" dirty="0"/>
              <a:t>:</a:t>
            </a:r>
            <a:r>
              <a:rPr lang="zh-TW" altLang="en-US" sz="5400" dirty="0"/>
              <a:t> 發出一聲</a:t>
            </a:r>
            <a:r>
              <a:rPr lang="en-US" altLang="zh-TW" sz="5400" dirty="0"/>
              <a:t> </a:t>
            </a:r>
          </a:p>
          <a:p>
            <a:pPr marL="0" indent="0">
              <a:buNone/>
            </a:pPr>
            <a:r>
              <a:rPr lang="zh-TW" altLang="en-US" sz="5400" dirty="0"/>
              <a:t> </a:t>
            </a:r>
            <a:r>
              <a:rPr lang="en-US" altLang="zh-TW" sz="5400" dirty="0"/>
              <a:t>\b</a:t>
            </a:r>
            <a:r>
              <a:rPr lang="zh-TW" altLang="en-US" sz="5400" dirty="0"/>
              <a:t> </a:t>
            </a:r>
            <a:r>
              <a:rPr lang="en-US" altLang="zh-TW" sz="5400" dirty="0"/>
              <a:t>:</a:t>
            </a:r>
            <a:r>
              <a:rPr lang="zh-TW" altLang="en-US" sz="5400" dirty="0"/>
              <a:t> 倒退一格</a:t>
            </a:r>
            <a:endParaRPr lang="en-US" altLang="zh-TW" sz="5400" dirty="0"/>
          </a:p>
          <a:p>
            <a:pPr marL="0" indent="0">
              <a:buNone/>
            </a:pP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5320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6AED5-0AE6-463C-98C4-027F288E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5F8CAF7-0393-40B7-B2A1-DA9028B4F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32" y="1270810"/>
            <a:ext cx="11744558" cy="3972994"/>
          </a:xfrm>
        </p:spPr>
      </p:pic>
    </p:spTree>
    <p:extLst>
      <p:ext uri="{BB962C8B-B14F-4D97-AF65-F5344CB8AC3E}">
        <p14:creationId xmlns:p14="http://schemas.microsoft.com/office/powerpoint/2010/main" val="2125455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226</TotalTime>
  <Words>358</Words>
  <Application>Microsoft Office PowerPoint</Application>
  <PresentationFormat>寬螢幕</PresentationFormat>
  <Paragraphs>82</Paragraphs>
  <Slides>18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Office 佈景主題</vt:lpstr>
      <vt:lpstr>03/03 程設(一)實習課</vt:lpstr>
      <vt:lpstr>起手式</vt:lpstr>
      <vt:lpstr>註解</vt:lpstr>
      <vt:lpstr>注意:Cin前無提示輸入訊息</vt:lpstr>
      <vt:lpstr>溢位</vt:lpstr>
      <vt:lpstr>PowerPoint 簡報</vt:lpstr>
      <vt:lpstr>PowerPoint 簡報</vt:lpstr>
      <vt:lpstr>跳脫字元 (算一個char)</vt:lpstr>
      <vt:lpstr>PowerPoint 簡報</vt:lpstr>
      <vt:lpstr>練習1 </vt:lpstr>
      <vt:lpstr>PowerPoint 簡報</vt:lpstr>
      <vt:lpstr>練習2 </vt:lpstr>
      <vt:lpstr>PowerPoint 簡報</vt:lpstr>
      <vt:lpstr>練習3</vt:lpstr>
      <vt:lpstr>作業1</vt:lpstr>
      <vt:lpstr>算分方式</vt:lpstr>
      <vt:lpstr>課堂測驗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03/03 程設(一)實習課</dc:title>
  <dc:creator>天 陳</dc:creator>
  <cp:lastModifiedBy>陳孟淵</cp:lastModifiedBy>
  <cp:revision>31</cp:revision>
  <dcterms:created xsi:type="dcterms:W3CDTF">2022-02-28T04:09:27Z</dcterms:created>
  <dcterms:modified xsi:type="dcterms:W3CDTF">2022-03-02T11:41:34Z</dcterms:modified>
</cp:coreProperties>
</file>