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8" autoAdjust="0"/>
    <p:restoredTop sz="94660"/>
  </p:normalViewPr>
  <p:slideViewPr>
    <p:cSldViewPr>
      <p:cViewPr varScale="1">
        <p:scale>
          <a:sx n="64" d="100"/>
          <a:sy n="64" d="100"/>
        </p:scale>
        <p:origin x="890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98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9CBE-3E24-4654-9900-F267CA1DCB2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EA24-6ACF-4B5C-A1A3-369A09725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25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9CBE-3E24-4654-9900-F267CA1DCB2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EA24-6ACF-4B5C-A1A3-369A09725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83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9CBE-3E24-4654-9900-F267CA1DCB2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EA24-6ACF-4B5C-A1A3-369A09725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08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9CBE-3E24-4654-9900-F267CA1DCB2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EA24-6ACF-4B5C-A1A3-369A09725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20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9CBE-3E24-4654-9900-F267CA1DCB2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EA24-6ACF-4B5C-A1A3-369A09725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30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9CBE-3E24-4654-9900-F267CA1DCB2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EA24-6ACF-4B5C-A1A3-369A09725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93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9CBE-3E24-4654-9900-F267CA1DCB2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EA24-6ACF-4B5C-A1A3-369A09725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27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9CBE-3E24-4654-9900-F267CA1DCB2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EA24-6ACF-4B5C-A1A3-369A09725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84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9CBE-3E24-4654-9900-F267CA1DCB2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EA24-6ACF-4B5C-A1A3-369A09725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70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9CBE-3E24-4654-9900-F267CA1DCB2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EA24-6ACF-4B5C-A1A3-369A09725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88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9CBE-3E24-4654-9900-F267CA1DCB2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EA24-6ACF-4B5C-A1A3-369A09725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89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29CBE-3E24-4654-9900-F267CA1DCB2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4EA24-6ACF-4B5C-A1A3-369A09725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685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tryit.asp?filename=tryjs_dom_color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tryit.asp?filename=trycss_displa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tryit.asp?filename=tryjs_onchange" TargetMode="External"/><Relationship Id="rId2" Type="http://schemas.openxmlformats.org/officeDocument/2006/relationships/hyperlink" Target="http://www.w3schools.com/js/tryit.asp?filename=tryjs_events_onload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atcode.com/domcontent/events/capture.html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window.asp" TargetMode="External"/><Relationship Id="rId2" Type="http://schemas.openxmlformats.org/officeDocument/2006/relationships/hyperlink" Target="http://www.w3schools.com/js/js_htmldom.as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tryit.asp?filename=tryjs_addeventlistener_add_many2" TargetMode="External"/><Relationship Id="rId2" Type="http://schemas.openxmlformats.org/officeDocument/2006/relationships/hyperlink" Target="http://www.w3schools.com/js/tryit.asp?filename=tryjs_addeventlistener_add_many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tryit.asp?filename=tryjs_addeventlistener_parameters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ssreference.io/" TargetMode="External"/><Relationship Id="rId2" Type="http://schemas.openxmlformats.org/officeDocument/2006/relationships/hyperlink" Target="https://www.w3schools.com/tag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JavaScript  </a:t>
            </a:r>
            <a:r>
              <a:rPr lang="en-US" altLang="zh-CN" dirty="0" smtClean="0"/>
              <a:t>&amp; </a:t>
            </a:r>
            <a:r>
              <a:rPr lang="en-US" altLang="zh-TW" dirty="0" smtClean="0"/>
              <a:t>HTML DOM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1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Adding and Deleting Elements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414683"/>
              </p:ext>
            </p:extLst>
          </p:nvPr>
        </p:nvGraphicFramePr>
        <p:xfrm>
          <a:off x="457200" y="1700808"/>
          <a:ext cx="8229600" cy="27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r>
                        <a:rPr lang="en-US" dirty="0" err="1"/>
                        <a:t>document.</a:t>
                      </a:r>
                      <a:r>
                        <a:rPr lang="en-US" b="1" dirty="0" err="1"/>
                        <a:t>createElement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element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 an HTML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r>
                        <a:rPr lang="en-US" dirty="0" err="1"/>
                        <a:t>document.</a:t>
                      </a:r>
                      <a:r>
                        <a:rPr lang="en-US" b="1" dirty="0" err="1"/>
                        <a:t>removeChild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element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Remove an HTML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r>
                        <a:rPr lang="en-US" dirty="0" err="1"/>
                        <a:t>document.</a:t>
                      </a:r>
                      <a:r>
                        <a:rPr lang="en-US" b="1" dirty="0" err="1"/>
                        <a:t>appendChild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element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Add an HTML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r>
                        <a:rPr lang="en-US" dirty="0" err="1"/>
                        <a:t>document.</a:t>
                      </a:r>
                      <a:r>
                        <a:rPr lang="en-US" b="1" dirty="0" err="1"/>
                        <a:t>replaceChild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element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Replace an HTML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r>
                        <a:rPr lang="en-US"/>
                        <a:t>document.write(</a:t>
                      </a:r>
                      <a:r>
                        <a:rPr lang="en-US" i="1"/>
                        <a:t>text</a:t>
                      </a:r>
                      <a:r>
                        <a:rPr lang="en-US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into the HTML output stream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36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Events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Events are “things” happened to elements</a:t>
            </a:r>
          </a:p>
          <a:p>
            <a:r>
              <a:rPr lang="en-US" altLang="zh-TW" dirty="0" smtClean="0"/>
              <a:t>Examples:</a:t>
            </a:r>
            <a:endParaRPr lang="en-US" altLang="zh-TW" dirty="0"/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An </a:t>
            </a:r>
            <a:r>
              <a:rPr lang="en-US" altLang="zh-TW" dirty="0"/>
              <a:t>element is </a:t>
            </a:r>
            <a:r>
              <a:rPr lang="en-US" altLang="zh-TW" dirty="0">
                <a:hlinkClick r:id="rId2"/>
              </a:rPr>
              <a:t>clicked on</a:t>
            </a:r>
            <a:endParaRPr lang="en-US" altLang="zh-TW" dirty="0"/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The </a:t>
            </a:r>
            <a:r>
              <a:rPr lang="en-US" altLang="zh-TW" dirty="0"/>
              <a:t>page has loaded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Input </a:t>
            </a:r>
            <a:r>
              <a:rPr lang="en-US" altLang="zh-TW" dirty="0"/>
              <a:t>fields are </a:t>
            </a:r>
            <a:r>
              <a:rPr lang="en-US" altLang="zh-TW" dirty="0" smtClean="0"/>
              <a:t>changed</a:t>
            </a:r>
          </a:p>
          <a:p>
            <a:pPr lvl="1"/>
            <a:r>
              <a:rPr lang="en-US" altLang="zh-TW" dirty="0" smtClean="0"/>
              <a:t>The window is resized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51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make an element invisible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9831" y="1916832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&lt;p id="p1"&gt;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This is a text.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This is a text.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This is a text.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This is a text.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&lt;/p&gt;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&lt;input type="button" value="Hide text" </a:t>
            </a:r>
            <a:r>
              <a:rPr lang="en-US" altLang="zh-TW" dirty="0" err="1">
                <a:latin typeface="Consolas" panose="020B0609020204030204" pitchFamily="49" charset="0"/>
              </a:rPr>
              <a:t>onclick</a:t>
            </a:r>
            <a:r>
              <a:rPr lang="en-US" altLang="zh-TW" dirty="0">
                <a:latin typeface="Consolas" panose="020B0609020204030204" pitchFamily="49" charset="0"/>
              </a:rPr>
              <a:t>="</a:t>
            </a:r>
            <a:r>
              <a:rPr lang="en-US" altLang="zh-TW" dirty="0" err="1">
                <a:latin typeface="Consolas" panose="020B0609020204030204" pitchFamily="49" charset="0"/>
              </a:rPr>
              <a:t>document.getElementById</a:t>
            </a:r>
            <a:r>
              <a:rPr lang="en-US" altLang="zh-TW" dirty="0">
                <a:latin typeface="Consolas" panose="020B0609020204030204" pitchFamily="49" charset="0"/>
              </a:rPr>
              <a:t>('p1').</a:t>
            </a:r>
            <a:r>
              <a:rPr lang="en-US" altLang="zh-TW" i="1" dirty="0" err="1">
                <a:latin typeface="Consolas" panose="020B0609020204030204" pitchFamily="49" charset="0"/>
              </a:rPr>
              <a:t>style.visibility</a:t>
            </a:r>
            <a:r>
              <a:rPr lang="en-US" altLang="zh-TW" dirty="0">
                <a:latin typeface="Consolas" panose="020B0609020204030204" pitchFamily="49" charset="0"/>
              </a:rPr>
              <a:t>='hidden'"&gt;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&lt;input type="button" value="Show text" </a:t>
            </a:r>
            <a:r>
              <a:rPr lang="en-US" altLang="zh-TW" dirty="0" err="1">
                <a:latin typeface="Consolas" panose="020B0609020204030204" pitchFamily="49" charset="0"/>
              </a:rPr>
              <a:t>onclick</a:t>
            </a:r>
            <a:r>
              <a:rPr lang="en-US" altLang="zh-TW" dirty="0">
                <a:latin typeface="Consolas" panose="020B0609020204030204" pitchFamily="49" charset="0"/>
              </a:rPr>
              <a:t>="</a:t>
            </a:r>
            <a:r>
              <a:rPr lang="en-US" altLang="zh-TW" dirty="0" err="1">
                <a:latin typeface="Consolas" panose="020B0609020204030204" pitchFamily="49" charset="0"/>
              </a:rPr>
              <a:t>document.getElementById</a:t>
            </a:r>
            <a:r>
              <a:rPr lang="en-US" altLang="zh-TW" dirty="0">
                <a:latin typeface="Consolas" panose="020B0609020204030204" pitchFamily="49" charset="0"/>
              </a:rPr>
              <a:t>('p1').</a:t>
            </a:r>
            <a:r>
              <a:rPr lang="en-US" altLang="zh-TW" i="1" dirty="0" err="1">
                <a:latin typeface="Consolas" panose="020B0609020204030204" pitchFamily="49" charset="0"/>
              </a:rPr>
              <a:t>style.visibility</a:t>
            </a:r>
            <a:r>
              <a:rPr lang="en-US" altLang="zh-TW" dirty="0">
                <a:latin typeface="Consolas" panose="020B0609020204030204" pitchFamily="49" charset="0"/>
              </a:rPr>
              <a:t>='visible'"&gt;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&lt;/html&gt;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389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display: </a:t>
            </a:r>
            <a:r>
              <a:rPr lang="en-US" altLang="zh-TW" dirty="0" smtClean="0"/>
              <a:t>“none”; vs. </a:t>
            </a:r>
            <a:r>
              <a:rPr lang="en-US" altLang="zh-TW" dirty="0"/>
              <a:t>visibility: </a:t>
            </a:r>
            <a:r>
              <a:rPr lang="en-US" altLang="zh-TW" dirty="0" smtClean="0"/>
              <a:t>“hidden”;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Example</a:t>
            </a:r>
            <a:endParaRPr lang="en-US" altLang="zh-TW" dirty="0" smtClean="0"/>
          </a:p>
          <a:p>
            <a:r>
              <a:rPr lang="en-US" altLang="zh-TW" dirty="0" smtClean="0"/>
              <a:t>What is the difference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TW" dirty="0" smtClean="0"/>
              <a:t>Visible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 smtClean="0"/>
              <a:t>Box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029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 HTML DOM Events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1628800"/>
            <a:ext cx="763284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latin typeface="Consolas" panose="020B0609020204030204" pitchFamily="49" charset="0"/>
              </a:rPr>
              <a:t>Example</a:t>
            </a:r>
          </a:p>
          <a:p>
            <a:endParaRPr lang="en-US" altLang="zh-TW" sz="2400" b="1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&lt;!DOCTYPE html&gt;</a:t>
            </a:r>
            <a:br>
              <a:rPr lang="en-US" altLang="zh-TW" sz="2400" dirty="0">
                <a:latin typeface="Consolas" panose="020B0609020204030204" pitchFamily="49" charset="0"/>
              </a:rPr>
            </a:br>
            <a:r>
              <a:rPr lang="en-US" altLang="zh-TW" sz="2400" dirty="0">
                <a:latin typeface="Consolas" panose="020B0609020204030204" pitchFamily="49" charset="0"/>
              </a:rPr>
              <a:t>&lt;html&gt;</a:t>
            </a:r>
            <a:br>
              <a:rPr lang="en-US" altLang="zh-TW" sz="2400" dirty="0">
                <a:latin typeface="Consolas" panose="020B0609020204030204" pitchFamily="49" charset="0"/>
              </a:rPr>
            </a:br>
            <a:r>
              <a:rPr lang="en-US" altLang="zh-TW" sz="2400" dirty="0">
                <a:latin typeface="Consolas" panose="020B0609020204030204" pitchFamily="49" charset="0"/>
              </a:rPr>
              <a:t>&lt;body</a:t>
            </a:r>
            <a:r>
              <a:rPr lang="en-US" altLang="zh-TW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/>
            </a:r>
            <a:br>
              <a:rPr lang="en-US" altLang="zh-TW" sz="2400" dirty="0">
                <a:latin typeface="Consolas" panose="020B0609020204030204" pitchFamily="49" charset="0"/>
              </a:rPr>
            </a:br>
            <a:r>
              <a:rPr lang="en-US" altLang="zh-TW" sz="2400" dirty="0">
                <a:latin typeface="Consolas" panose="020B0609020204030204" pitchFamily="49" charset="0"/>
              </a:rPr>
              <a:t>&lt;h1 </a:t>
            </a:r>
            <a:r>
              <a:rPr lang="en-US" altLang="zh-TW" sz="2400" dirty="0" err="1">
                <a:latin typeface="Consolas" panose="020B0609020204030204" pitchFamily="49" charset="0"/>
              </a:rPr>
              <a:t>onclick</a:t>
            </a:r>
            <a:r>
              <a:rPr lang="en-US" altLang="zh-TW" sz="2400" dirty="0" smtClean="0">
                <a:latin typeface="Consolas" panose="020B0609020204030204" pitchFamily="49" charset="0"/>
              </a:rPr>
              <a:t>="</a:t>
            </a:r>
            <a:r>
              <a:rPr lang="en-US" altLang="zh-TW" sz="2400" i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this.innerHTML</a:t>
            </a:r>
            <a:r>
              <a:rPr lang="en-US" altLang="zh-TW" sz="2400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='</a:t>
            </a:r>
            <a:r>
              <a:rPr lang="en-US" altLang="zh-TW" sz="2400" i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Ooops</a:t>
            </a:r>
            <a:r>
              <a:rPr lang="en-US" altLang="zh-TW" sz="2400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!'</a:t>
            </a:r>
            <a:r>
              <a:rPr lang="en-US" altLang="zh-TW" sz="2400" i="1" dirty="0" smtClean="0">
                <a:latin typeface="Consolas" panose="020B0609020204030204" pitchFamily="49" charset="0"/>
              </a:rPr>
              <a:t>"&gt;</a:t>
            </a:r>
            <a:r>
              <a:rPr lang="en-US" altLang="zh-TW" sz="2400" dirty="0" smtClean="0">
                <a:latin typeface="Consolas" panose="020B0609020204030204" pitchFamily="49" charset="0"/>
              </a:rPr>
              <a:t>Click </a:t>
            </a:r>
            <a:r>
              <a:rPr lang="en-US" altLang="zh-TW" sz="2400" dirty="0">
                <a:latin typeface="Consolas" panose="020B0609020204030204" pitchFamily="49" charset="0"/>
              </a:rPr>
              <a:t>on this text!&lt;/</a:t>
            </a:r>
            <a:r>
              <a:rPr lang="en-US" altLang="zh-TW" sz="2400" dirty="0" smtClean="0">
                <a:latin typeface="Consolas" panose="020B0609020204030204" pitchFamily="49" charset="0"/>
              </a:rPr>
              <a:t>h1&gt;</a:t>
            </a:r>
            <a:r>
              <a:rPr lang="en-US" altLang="zh-TW" sz="2400" dirty="0">
                <a:latin typeface="Consolas" panose="020B0609020204030204" pitchFamily="49" charset="0"/>
              </a:rPr>
              <a:t/>
            </a:r>
            <a:br>
              <a:rPr lang="en-US" altLang="zh-TW" sz="2400" dirty="0">
                <a:latin typeface="Consolas" panose="020B0609020204030204" pitchFamily="49" charset="0"/>
              </a:rPr>
            </a:br>
            <a:r>
              <a:rPr lang="en-US" altLang="zh-TW" sz="2400" dirty="0">
                <a:latin typeface="Consolas" panose="020B0609020204030204" pitchFamily="49" charset="0"/>
              </a:rPr>
              <a:t/>
            </a:r>
            <a:br>
              <a:rPr lang="en-US" altLang="zh-TW" sz="2400" dirty="0">
                <a:latin typeface="Consolas" panose="020B0609020204030204" pitchFamily="49" charset="0"/>
              </a:rPr>
            </a:br>
            <a:r>
              <a:rPr lang="en-US" altLang="zh-TW" sz="2400" dirty="0">
                <a:latin typeface="Consolas" panose="020B0609020204030204" pitchFamily="49" charset="0"/>
              </a:rPr>
              <a:t>&lt;/body&gt;</a:t>
            </a:r>
            <a:br>
              <a:rPr lang="en-US" altLang="zh-TW" sz="2400" dirty="0">
                <a:latin typeface="Consolas" panose="020B0609020204030204" pitchFamily="49" charset="0"/>
              </a:rPr>
            </a:br>
            <a:r>
              <a:rPr lang="en-US" altLang="zh-TW" sz="2400" dirty="0">
                <a:latin typeface="Consolas" panose="020B0609020204030204" pitchFamily="49" charset="0"/>
              </a:rPr>
              <a:t>&lt;/html&gt; </a:t>
            </a: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5364088" y="3501008"/>
            <a:ext cx="28803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899414" y="3159705"/>
            <a:ext cx="301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Event </a:t>
            </a:r>
            <a:r>
              <a:rPr lang="en-US" altLang="zh-TW" dirty="0" smtClean="0"/>
              <a:t>Handler </a:t>
            </a:r>
            <a:r>
              <a:rPr lang="zh-CN" altLang="en-US" dirty="0" smtClean="0"/>
              <a:t>（事件處理者</a:t>
            </a:r>
            <a:r>
              <a:rPr lang="en-US" altLang="zh-CN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968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 HTML DOM Events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431394"/>
            <a:ext cx="76328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&lt;!</a:t>
            </a:r>
            <a:r>
              <a:rPr lang="en-US" altLang="zh-TW" sz="2400" dirty="0"/>
              <a:t>DOCTYPE html&gt;</a:t>
            </a:r>
            <a:br>
              <a:rPr lang="en-US" altLang="zh-TW" sz="2400" dirty="0"/>
            </a:br>
            <a:r>
              <a:rPr lang="en-US" altLang="zh-TW" sz="2400" dirty="0"/>
              <a:t>&lt;html&gt;</a:t>
            </a:r>
            <a:br>
              <a:rPr lang="en-US" altLang="zh-TW" sz="2400" dirty="0"/>
            </a:br>
            <a:r>
              <a:rPr lang="en-US" altLang="zh-TW" sz="2400" dirty="0"/>
              <a:t>&lt;body</a:t>
            </a:r>
            <a:r>
              <a:rPr lang="en-US" altLang="zh-TW" sz="2400" dirty="0" smtClean="0"/>
              <a:t>&gt;</a:t>
            </a:r>
          </a:p>
          <a:p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&lt;h1 </a:t>
            </a:r>
            <a:r>
              <a:rPr lang="en-US" altLang="zh-TW" sz="2400" dirty="0" err="1"/>
              <a:t>onclick</a:t>
            </a:r>
            <a:r>
              <a:rPr lang="en-US" altLang="zh-TW" sz="2400" dirty="0"/>
              <a:t>="</a:t>
            </a:r>
            <a:r>
              <a:rPr lang="en-US" altLang="zh-TW" sz="2400" i="1" dirty="0" err="1">
                <a:solidFill>
                  <a:srgbClr val="FFFF00"/>
                </a:solidFill>
              </a:rPr>
              <a:t>changeText</a:t>
            </a:r>
            <a:r>
              <a:rPr lang="en-US" altLang="zh-TW" sz="2400" i="1" dirty="0">
                <a:solidFill>
                  <a:srgbClr val="FFFF00"/>
                </a:solidFill>
              </a:rPr>
              <a:t>(this)</a:t>
            </a:r>
            <a:r>
              <a:rPr lang="en-US" altLang="zh-TW" sz="2400" dirty="0"/>
              <a:t>"&gt;Click on this text!&lt;/h1&gt;</a:t>
            </a:r>
            <a:br>
              <a:rPr lang="en-US" altLang="zh-TW" sz="2400" dirty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&lt;script&gt;</a:t>
            </a:r>
            <a:br>
              <a:rPr lang="en-US" altLang="zh-TW" sz="2400" dirty="0"/>
            </a:br>
            <a:r>
              <a:rPr lang="en-US" altLang="zh-TW" sz="2400" dirty="0"/>
              <a:t>function </a:t>
            </a:r>
            <a:r>
              <a:rPr lang="en-US" altLang="zh-TW" sz="2400" dirty="0" err="1" smtClean="0"/>
              <a:t>changeText</a:t>
            </a:r>
            <a:r>
              <a:rPr lang="en-US" altLang="zh-TW" sz="2400" dirty="0" smtClean="0"/>
              <a:t>(element) </a:t>
            </a:r>
            <a:r>
              <a:rPr lang="en-US" altLang="zh-TW" sz="2400" dirty="0"/>
              <a:t>{ </a:t>
            </a:r>
            <a:br>
              <a:rPr lang="en-US" altLang="zh-TW" sz="2400" dirty="0"/>
            </a:br>
            <a:r>
              <a:rPr lang="en-US" altLang="zh-TW" sz="2400" dirty="0"/>
              <a:t>    </a:t>
            </a:r>
            <a:r>
              <a:rPr lang="en-US" altLang="zh-TW" sz="2400" dirty="0" err="1" smtClean="0"/>
              <a:t>element.innerHTML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"</a:t>
            </a:r>
            <a:r>
              <a:rPr lang="en-US" altLang="zh-TW" sz="2400" dirty="0" err="1"/>
              <a:t>Ooops</a:t>
            </a:r>
            <a:r>
              <a:rPr lang="en-US" altLang="zh-TW" sz="2400" dirty="0"/>
              <a:t>!";</a:t>
            </a:r>
            <a:br>
              <a:rPr lang="en-US" altLang="zh-TW" sz="2400" dirty="0"/>
            </a:br>
            <a:r>
              <a:rPr lang="en-US" altLang="zh-TW" sz="2400" dirty="0"/>
              <a:t>}</a:t>
            </a:r>
            <a:br>
              <a:rPr lang="en-US" altLang="zh-TW" sz="2400" dirty="0"/>
            </a:br>
            <a:r>
              <a:rPr lang="en-US" altLang="zh-TW" sz="2400" dirty="0"/>
              <a:t>&lt;/script&gt;</a:t>
            </a:r>
            <a:br>
              <a:rPr lang="en-US" altLang="zh-TW" sz="2400" dirty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&lt;/body&gt;</a:t>
            </a:r>
            <a:br>
              <a:rPr lang="en-US" altLang="zh-TW" sz="2400" dirty="0"/>
            </a:br>
            <a:r>
              <a:rPr lang="en-US" altLang="zh-TW" sz="2400" dirty="0"/>
              <a:t>&lt;/html&gt; </a:t>
            </a: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4283968" y="2554472"/>
            <a:ext cx="28803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408014" y="2072080"/>
            <a:ext cx="3836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Event Handler</a:t>
            </a:r>
            <a:r>
              <a:rPr lang="zh-TW" altLang="en-US" sz="2400" dirty="0" smtClean="0"/>
              <a:t>（</a:t>
            </a:r>
            <a:r>
              <a:rPr lang="zh-TW" altLang="en-US" sz="2400" dirty="0"/>
              <a:t>事件處理者</a:t>
            </a:r>
            <a:r>
              <a:rPr lang="en-US" altLang="zh-TW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686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ssign </a:t>
            </a:r>
            <a:r>
              <a:rPr lang="en-US" altLang="zh-TW" dirty="0"/>
              <a:t>events to HTML elements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55576" y="1628800"/>
            <a:ext cx="793122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/>
              <a:t>Example: </a:t>
            </a:r>
            <a:r>
              <a:rPr lang="en-US" altLang="zh-TW" sz="2400" dirty="0" smtClean="0"/>
              <a:t>Assign </a:t>
            </a:r>
            <a:r>
              <a:rPr lang="en-US" altLang="zh-TW" sz="2400" dirty="0"/>
              <a:t>an </a:t>
            </a:r>
            <a:r>
              <a:rPr lang="en-US" altLang="zh-TW" sz="2400" dirty="0" err="1"/>
              <a:t>onclick</a:t>
            </a:r>
            <a:r>
              <a:rPr lang="en-US" altLang="zh-TW" sz="2400" dirty="0"/>
              <a:t> event to a button element</a:t>
            </a:r>
            <a:r>
              <a:rPr lang="en-US" altLang="zh-TW" sz="2400" dirty="0" smtClean="0"/>
              <a:t>:</a:t>
            </a:r>
          </a:p>
          <a:p>
            <a:endParaRPr lang="en-US" altLang="zh-TW" dirty="0"/>
          </a:p>
          <a:p>
            <a:r>
              <a:rPr lang="en-US" altLang="zh-TW" sz="2000" dirty="0" smtClean="0">
                <a:latin typeface="Consolas" panose="020B0609020204030204" pitchFamily="49" charset="0"/>
              </a:rPr>
              <a:t>&lt;!-- Using HTML Event attributes --&gt;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</a:rPr>
              <a:t>&lt;button 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onclick</a:t>
            </a:r>
            <a:r>
              <a:rPr lang="en-US" altLang="zh-TW" sz="2000" dirty="0" smtClean="0">
                <a:latin typeface="Consolas" panose="020B0609020204030204" pitchFamily="49" charset="0"/>
              </a:rPr>
              <a:t>="</a:t>
            </a:r>
            <a:r>
              <a:rPr lang="en-US" altLang="zh-TW" sz="2000" b="1" dirty="0" err="1" smtClean="0">
                <a:latin typeface="Consolas" panose="020B0609020204030204" pitchFamily="49" charset="0"/>
              </a:rPr>
              <a:t>displayDate</a:t>
            </a:r>
            <a:r>
              <a:rPr lang="en-US" altLang="zh-TW" sz="2000" b="1" dirty="0" smtClean="0">
                <a:latin typeface="Consolas" panose="020B0609020204030204" pitchFamily="49" charset="0"/>
              </a:rPr>
              <a:t>()</a:t>
            </a:r>
            <a:r>
              <a:rPr lang="en-US" altLang="zh-TW" sz="2000" dirty="0" smtClean="0">
                <a:latin typeface="Consolas" panose="020B0609020204030204" pitchFamily="49" charset="0"/>
              </a:rPr>
              <a:t>"&gt;Try it&lt;/button&gt; </a:t>
            </a:r>
          </a:p>
          <a:p>
            <a:endParaRPr lang="en-US" altLang="zh-TW" sz="2000" dirty="0">
              <a:latin typeface="Consolas" panose="020B0609020204030204" pitchFamily="49" charset="0"/>
            </a:endParaRPr>
          </a:p>
          <a:p>
            <a:pPr lvl="0"/>
            <a:r>
              <a:rPr lang="en-US" altLang="zh-TW" sz="2000" b="1" dirty="0" smtClean="0">
                <a:solidFill>
                  <a:prstClr val="white"/>
                </a:solidFill>
                <a:latin typeface="Consolas" panose="020B0609020204030204" pitchFamily="49" charset="0"/>
              </a:rPr>
              <a:t>&lt;!-- Using </a:t>
            </a:r>
            <a:r>
              <a:rPr lang="en-US" altLang="zh-TW" sz="2000" b="1" dirty="0">
                <a:solidFill>
                  <a:prstClr val="white"/>
                </a:solidFill>
                <a:latin typeface="Consolas" panose="020B0609020204030204" pitchFamily="49" charset="0"/>
              </a:rPr>
              <a:t>HTML </a:t>
            </a:r>
            <a:r>
              <a:rPr lang="en-US" altLang="zh-TW" sz="2000" b="1" dirty="0" smtClean="0">
                <a:solidFill>
                  <a:prstClr val="white"/>
                </a:solidFill>
                <a:latin typeface="Consolas" panose="020B0609020204030204" pitchFamily="49" charset="0"/>
              </a:rPr>
              <a:t>DOM --&gt;</a:t>
            </a:r>
            <a:endParaRPr lang="en-US" altLang="zh-TW" sz="20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TW" sz="2000" dirty="0">
                <a:solidFill>
                  <a:prstClr val="white"/>
                </a:solidFill>
                <a:latin typeface="Consolas" panose="020B0609020204030204" pitchFamily="49" charset="0"/>
              </a:rPr>
              <a:t>&lt;script&gt;</a:t>
            </a:r>
            <a:br>
              <a:rPr lang="en-US" altLang="zh-TW" sz="2000" dirty="0">
                <a:solidFill>
                  <a:prstClr val="white"/>
                </a:solidFill>
                <a:latin typeface="Consolas" panose="020B0609020204030204" pitchFamily="49" charset="0"/>
              </a:rPr>
            </a:br>
            <a:r>
              <a:rPr lang="en-US" altLang="zh-TW" sz="2000" dirty="0" err="1">
                <a:solidFill>
                  <a:prstClr val="white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altLang="zh-TW" sz="2000" dirty="0">
                <a:solidFill>
                  <a:prstClr val="white"/>
                </a:solidFill>
                <a:latin typeface="Consolas" panose="020B0609020204030204" pitchFamily="49" charset="0"/>
              </a:rPr>
              <a:t>("</a:t>
            </a:r>
            <a:r>
              <a:rPr lang="en-US" altLang="zh-TW" sz="2000" dirty="0" err="1">
                <a:solidFill>
                  <a:prstClr val="white"/>
                </a:solidFill>
                <a:latin typeface="Consolas" panose="020B0609020204030204" pitchFamily="49" charset="0"/>
              </a:rPr>
              <a:t>myBtn</a:t>
            </a:r>
            <a:r>
              <a:rPr lang="en-US" altLang="zh-TW" sz="2000" dirty="0">
                <a:solidFill>
                  <a:prstClr val="white"/>
                </a:solidFill>
                <a:latin typeface="Consolas" panose="020B0609020204030204" pitchFamily="49" charset="0"/>
              </a:rPr>
              <a:t>").</a:t>
            </a:r>
            <a:r>
              <a:rPr lang="en-US" altLang="zh-TW" sz="2000" dirty="0" err="1">
                <a:solidFill>
                  <a:prstClr val="white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TW" sz="2000" dirty="0">
                <a:solidFill>
                  <a:prstClr val="white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000" b="1" dirty="0" err="1">
                <a:solidFill>
                  <a:prstClr val="white"/>
                </a:solidFill>
                <a:latin typeface="Consolas" panose="020B0609020204030204" pitchFamily="49" charset="0"/>
              </a:rPr>
              <a:t>displayDate</a:t>
            </a:r>
            <a:r>
              <a:rPr lang="en-US" altLang="zh-TW" sz="2000" dirty="0" smtClean="0">
                <a:solidFill>
                  <a:prstClr val="white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zh-TW" sz="2000" dirty="0" smtClean="0">
                <a:solidFill>
                  <a:prstClr val="white"/>
                </a:solidFill>
                <a:latin typeface="Consolas" panose="020B0609020204030204" pitchFamily="49" charset="0"/>
              </a:rPr>
              <a:t>…</a:t>
            </a:r>
          </a:p>
          <a:p>
            <a:pPr lvl="0"/>
            <a:r>
              <a:rPr lang="en-US" altLang="zh-TW" sz="2000" dirty="0">
                <a:solidFill>
                  <a:prstClr val="white"/>
                </a:solidFill>
                <a:latin typeface="Consolas" panose="020B0609020204030204" pitchFamily="49" charset="0"/>
              </a:rPr>
              <a:t>function </a:t>
            </a:r>
            <a:r>
              <a:rPr lang="en-US" altLang="zh-TW" sz="2000" dirty="0" err="1" smtClean="0">
                <a:solidFill>
                  <a:prstClr val="white"/>
                </a:solidFill>
                <a:latin typeface="Consolas" panose="020B0609020204030204" pitchFamily="49" charset="0"/>
              </a:rPr>
              <a:t>displayDate</a:t>
            </a:r>
            <a:r>
              <a:rPr lang="en-US" altLang="zh-TW" sz="2000" dirty="0" smtClean="0">
                <a:solidFill>
                  <a:prstClr val="white"/>
                </a:solidFill>
                <a:latin typeface="Consolas" panose="020B0609020204030204" pitchFamily="49" charset="0"/>
              </a:rPr>
              <a:t>() </a:t>
            </a:r>
            <a:r>
              <a:rPr lang="en-US" altLang="zh-TW" sz="2000" dirty="0">
                <a:solidFill>
                  <a:prstClr val="white"/>
                </a:solidFill>
                <a:latin typeface="Consolas" panose="020B0609020204030204" pitchFamily="49" charset="0"/>
              </a:rPr>
              <a:t>{ </a:t>
            </a:r>
            <a:br>
              <a:rPr lang="en-US" altLang="zh-TW" sz="2000" dirty="0">
                <a:solidFill>
                  <a:prstClr val="white"/>
                </a:solidFill>
                <a:latin typeface="Consolas" panose="020B0609020204030204" pitchFamily="49" charset="0"/>
              </a:rPr>
            </a:br>
            <a:r>
              <a:rPr lang="en-US" altLang="zh-TW" sz="2000" dirty="0">
                <a:solidFill>
                  <a:prstClr val="white"/>
                </a:solidFill>
                <a:latin typeface="Consolas" panose="020B0609020204030204" pitchFamily="49" charset="0"/>
              </a:rPr>
              <a:t>    </a:t>
            </a:r>
            <a:r>
              <a:rPr lang="en-US" altLang="zh-TW" sz="2000" dirty="0" smtClean="0">
                <a:solidFill>
                  <a:prstClr val="white"/>
                </a:solidFill>
                <a:latin typeface="Consolas" panose="020B0609020204030204" pitchFamily="49" charset="0"/>
              </a:rPr>
              <a:t>…;</a:t>
            </a:r>
            <a:r>
              <a:rPr lang="en-US" altLang="zh-TW" sz="2000" dirty="0">
                <a:solidFill>
                  <a:prstClr val="white"/>
                </a:solidFill>
                <a:latin typeface="Consolas" panose="020B0609020204030204" pitchFamily="49" charset="0"/>
              </a:rPr>
              <a:t/>
            </a:r>
            <a:br>
              <a:rPr lang="en-US" altLang="zh-TW" sz="2000" dirty="0">
                <a:solidFill>
                  <a:prstClr val="white"/>
                </a:solidFill>
                <a:latin typeface="Consolas" panose="020B0609020204030204" pitchFamily="49" charset="0"/>
              </a:rPr>
            </a:br>
            <a:r>
              <a:rPr lang="en-US" altLang="zh-TW" sz="2000" dirty="0" smtClean="0">
                <a:solidFill>
                  <a:prstClr val="white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000" dirty="0">
                <a:solidFill>
                  <a:prstClr val="white"/>
                </a:solidFill>
                <a:latin typeface="Consolas" panose="020B0609020204030204" pitchFamily="49" charset="0"/>
              </a:rPr>
              <a:t/>
            </a:r>
            <a:br>
              <a:rPr lang="en-US" altLang="zh-TW" sz="2000" dirty="0">
                <a:solidFill>
                  <a:prstClr val="white"/>
                </a:solidFill>
                <a:latin typeface="Consolas" panose="020B0609020204030204" pitchFamily="49" charset="0"/>
              </a:rPr>
            </a:br>
            <a:r>
              <a:rPr lang="en-US" altLang="zh-TW" sz="2000" dirty="0">
                <a:solidFill>
                  <a:prstClr val="white"/>
                </a:solidFill>
                <a:latin typeface="Consolas" panose="020B0609020204030204" pitchFamily="49" charset="0"/>
              </a:rPr>
              <a:t>&lt;/script&gt; </a:t>
            </a:r>
          </a:p>
          <a:p>
            <a:endParaRPr lang="en-US" altLang="zh-TW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2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</a:t>
            </a:r>
            <a:r>
              <a:rPr lang="en-US" altLang="zh-TW" dirty="0" err="1"/>
              <a:t>onload</a:t>
            </a:r>
            <a:r>
              <a:rPr lang="en-US" altLang="zh-TW" dirty="0"/>
              <a:t> and </a:t>
            </a:r>
            <a:r>
              <a:rPr lang="en-US" altLang="zh-TW" dirty="0" err="1" smtClean="0"/>
              <a:t>onchange</a:t>
            </a:r>
            <a:r>
              <a:rPr lang="en-US" altLang="zh-TW" dirty="0" smtClean="0"/>
              <a:t> Events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3528" y="1420275"/>
            <a:ext cx="90730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2400" b="1" dirty="0" smtClean="0">
              <a:latin typeface="Consolas" panose="020B0609020204030204" pitchFamily="49" charset="0"/>
              <a:hlinkClick r:id="rId2"/>
            </a:endParaRPr>
          </a:p>
          <a:p>
            <a:r>
              <a:rPr lang="en-US" altLang="zh-TW" sz="2400" b="1" dirty="0" smtClean="0">
                <a:latin typeface="Consolas" panose="020B0609020204030204" pitchFamily="49" charset="0"/>
                <a:hlinkClick r:id="rId2"/>
              </a:rPr>
              <a:t>Example</a:t>
            </a:r>
            <a:endParaRPr lang="en-US" altLang="zh-TW" sz="2400" b="1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&lt;body </a:t>
            </a:r>
            <a:r>
              <a:rPr lang="en-US" altLang="zh-TW" sz="2400" dirty="0" err="1">
                <a:latin typeface="Consolas" panose="020B0609020204030204" pitchFamily="49" charset="0"/>
              </a:rPr>
              <a:t>onload</a:t>
            </a:r>
            <a:r>
              <a:rPr lang="en-US" altLang="zh-TW" sz="2400" dirty="0">
                <a:latin typeface="Consolas" panose="020B0609020204030204" pitchFamily="49" charset="0"/>
              </a:rPr>
              <a:t>="</a:t>
            </a:r>
            <a:r>
              <a:rPr lang="en-US" altLang="zh-TW" sz="2400" dirty="0" err="1">
                <a:latin typeface="Consolas" panose="020B0609020204030204" pitchFamily="49" charset="0"/>
              </a:rPr>
              <a:t>checkCookies</a:t>
            </a:r>
            <a:r>
              <a:rPr lang="en-US" altLang="zh-TW" sz="2400" dirty="0" smtClean="0">
                <a:latin typeface="Consolas" panose="020B0609020204030204" pitchFamily="49" charset="0"/>
              </a:rPr>
              <a:t>()"&gt;</a:t>
            </a:r>
          </a:p>
          <a:p>
            <a:endParaRPr lang="en-US" altLang="zh-TW" sz="2400" dirty="0">
              <a:latin typeface="Consolas" panose="020B0609020204030204" pitchFamily="49" charset="0"/>
            </a:endParaRPr>
          </a:p>
          <a:p>
            <a:endParaRPr lang="en-US" altLang="zh-TW" sz="2400" dirty="0" smtClean="0">
              <a:latin typeface="Consolas" panose="020B0609020204030204" pitchFamily="49" charset="0"/>
            </a:endParaRPr>
          </a:p>
          <a:p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latin typeface="Consolas" panose="020B0609020204030204" pitchFamily="49" charset="0"/>
                <a:hlinkClick r:id="rId3"/>
              </a:rPr>
              <a:t>Example</a:t>
            </a:r>
            <a:endParaRPr lang="en-US" altLang="zh-TW" sz="2400" b="1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&lt;input </a:t>
            </a:r>
            <a:r>
              <a:rPr lang="en-US" altLang="zh-TW" sz="2000" dirty="0">
                <a:latin typeface="Consolas" panose="020B0609020204030204" pitchFamily="49" charset="0"/>
              </a:rPr>
              <a:t>type="text" id="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fname</a:t>
            </a:r>
            <a:r>
              <a:rPr lang="en-US" altLang="zh-TW" sz="2000" dirty="0" smtClean="0">
                <a:latin typeface="Consolas" panose="020B0609020204030204" pitchFamily="49" charset="0"/>
              </a:rPr>
              <a:t>"</a:t>
            </a:r>
            <a:r>
              <a:rPr lang="en-US" altLang="zh-TW" sz="2400" dirty="0" smtClean="0">
                <a:latin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latin typeface="Consolas" panose="020B0609020204030204" pitchFamily="49" charset="0"/>
              </a:rPr>
              <a:t>onchange</a:t>
            </a:r>
            <a:r>
              <a:rPr lang="en-US" altLang="zh-TW" sz="2400" dirty="0">
                <a:latin typeface="Consolas" panose="020B0609020204030204" pitchFamily="49" charset="0"/>
              </a:rPr>
              <a:t>="</a:t>
            </a:r>
            <a:r>
              <a:rPr lang="en-US" altLang="zh-TW" sz="2400" dirty="0" err="1">
                <a:latin typeface="Consolas" panose="020B0609020204030204" pitchFamily="49" charset="0"/>
              </a:rPr>
              <a:t>upperCase</a:t>
            </a:r>
            <a:r>
              <a:rPr lang="en-US" altLang="zh-TW" sz="2400" dirty="0">
                <a:latin typeface="Consolas" panose="020B0609020204030204" pitchFamily="49" charset="0"/>
              </a:rPr>
              <a:t>()"&gt;</a:t>
            </a:r>
          </a:p>
          <a:p>
            <a:r>
              <a:rPr lang="en-US" altLang="zh-TW" sz="2400" dirty="0" smtClean="0">
                <a:latin typeface="Consolas" panose="020B0609020204030204" pitchFamily="49" charset="0"/>
              </a:rPr>
              <a:t> </a:t>
            </a:r>
            <a:endParaRPr lang="en-US" altLang="zh-TW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3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JavaScript HTML DOM </a:t>
            </a:r>
            <a:r>
              <a:rPr lang="en-US" altLang="zh-TW" dirty="0" err="1"/>
              <a:t>EventListener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3568" y="1628800"/>
            <a:ext cx="756084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/>
              <a:t>Example</a:t>
            </a:r>
          </a:p>
          <a:p>
            <a:r>
              <a:rPr lang="en-US" altLang="zh-TW" sz="2000" dirty="0" smtClean="0"/>
              <a:t>Add </a:t>
            </a:r>
            <a:r>
              <a:rPr lang="en-US" altLang="zh-TW" sz="2000" dirty="0"/>
              <a:t>an event listener that fires when a user clicks a button:</a:t>
            </a:r>
          </a:p>
          <a:p>
            <a:endParaRPr lang="en-US" altLang="zh-TW" dirty="0" smtClean="0"/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document.getElementById</a:t>
            </a:r>
            <a:r>
              <a:rPr lang="en-US" altLang="zh-TW" dirty="0">
                <a:latin typeface="Consolas" panose="020B0609020204030204" pitchFamily="49" charset="0"/>
              </a:rPr>
              <a:t>("</a:t>
            </a:r>
            <a:r>
              <a:rPr lang="en-US" altLang="zh-TW" dirty="0" err="1">
                <a:latin typeface="Consolas" panose="020B0609020204030204" pitchFamily="49" charset="0"/>
              </a:rPr>
              <a:t>myBtn</a:t>
            </a:r>
            <a:r>
              <a:rPr lang="en-US" altLang="zh-TW" dirty="0">
                <a:latin typeface="Consolas" panose="020B0609020204030204" pitchFamily="49" charset="0"/>
              </a:rPr>
              <a:t>").</a:t>
            </a:r>
            <a:r>
              <a:rPr lang="en-US" altLang="zh-TW" b="1" dirty="0" err="1">
                <a:latin typeface="Consolas" panose="020B0609020204030204" pitchFamily="49" charset="0"/>
              </a:rPr>
              <a:t>addEventListener</a:t>
            </a:r>
            <a:r>
              <a:rPr lang="en-US" altLang="zh-TW" dirty="0">
                <a:latin typeface="Consolas" panose="020B0609020204030204" pitchFamily="49" charset="0"/>
              </a:rPr>
              <a:t>("click", </a:t>
            </a:r>
            <a:r>
              <a:rPr lang="en-US" altLang="zh-TW" dirty="0" err="1">
                <a:latin typeface="Consolas" panose="020B0609020204030204" pitchFamily="49" charset="0"/>
              </a:rPr>
              <a:t>displayDate</a:t>
            </a:r>
            <a:r>
              <a:rPr lang="en-US" altLang="zh-TW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b="1" dirty="0">
                <a:latin typeface="Consolas" panose="020B0609020204030204" pitchFamily="49" charset="0"/>
              </a:rPr>
              <a:t>Syntax</a:t>
            </a:r>
          </a:p>
          <a:p>
            <a:r>
              <a:rPr lang="en-US" altLang="zh-TW" i="1" dirty="0" err="1">
                <a:latin typeface="Consolas" panose="020B0609020204030204" pitchFamily="49" charset="0"/>
              </a:rPr>
              <a:t>element</a:t>
            </a:r>
            <a:r>
              <a:rPr lang="en-US" altLang="zh-TW" dirty="0" err="1">
                <a:latin typeface="Consolas" panose="020B0609020204030204" pitchFamily="49" charset="0"/>
              </a:rPr>
              <a:t>.addEventListener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latin typeface="Consolas" panose="020B0609020204030204" pitchFamily="49" charset="0"/>
              </a:rPr>
              <a:t>event, function, </a:t>
            </a:r>
            <a:r>
              <a:rPr lang="en-US" altLang="zh-TW" i="1" dirty="0" err="1">
                <a:latin typeface="Consolas" panose="020B0609020204030204" pitchFamily="49" charset="0"/>
              </a:rPr>
              <a:t>useCapture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6516216" y="4221088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156176" y="5085184"/>
            <a:ext cx="2434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Optional </a:t>
            </a:r>
            <a:r>
              <a:rPr lang="en-US" altLang="zh-CN" dirty="0"/>
              <a:t>B</a:t>
            </a:r>
            <a:r>
              <a:rPr lang="en-US" altLang="zh-CN" dirty="0" smtClean="0"/>
              <a:t>oolean value;</a:t>
            </a:r>
          </a:p>
          <a:p>
            <a:r>
              <a:rPr lang="en-US" altLang="zh-TW" dirty="0" smtClean="0"/>
              <a:t>Default: False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5269850"/>
            <a:ext cx="38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Event Capturing and Bubbling Example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8054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Add an Event Handler to an Element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3568" y="1628800"/>
            <a:ext cx="82089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E</a:t>
            </a:r>
            <a:r>
              <a:rPr lang="en-US" altLang="zh-TW" sz="2400" b="1" dirty="0" smtClean="0"/>
              <a:t>xample</a:t>
            </a:r>
            <a:endParaRPr lang="en-US" altLang="zh-TW" sz="2400" b="1" dirty="0"/>
          </a:p>
          <a:p>
            <a:endParaRPr lang="en-US" altLang="zh-TW" dirty="0"/>
          </a:p>
          <a:p>
            <a:r>
              <a:rPr lang="en-US" altLang="zh-TW" dirty="0"/>
              <a:t>Alert "Hello World!" when the user clicks on an element: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&lt;!– </a:t>
            </a:r>
            <a:r>
              <a:rPr lang="en-US" altLang="zh-TW" dirty="0" smtClean="0">
                <a:solidFill>
                  <a:srgbClr val="FFFF00"/>
                </a:solidFill>
              </a:rPr>
              <a:t>Using anonymous function </a:t>
            </a:r>
            <a:r>
              <a:rPr lang="en-US" altLang="zh-TW" dirty="0" smtClean="0"/>
              <a:t>--&gt;</a:t>
            </a: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element.addEventListener</a:t>
            </a:r>
            <a:r>
              <a:rPr lang="en-US" altLang="zh-TW" dirty="0" smtClean="0">
                <a:latin typeface="Consolas" panose="020B0609020204030204" pitchFamily="49" charset="0"/>
              </a:rPr>
              <a:t>("click", 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                         </a:t>
            </a:r>
            <a:r>
              <a:rPr lang="en-US" altLang="zh-TW" dirty="0" smtClean="0">
                <a:latin typeface="Consolas" panose="020B0609020204030204" pitchFamily="49" charset="0"/>
              </a:rPr>
              <a:t>function</a:t>
            </a:r>
            <a:r>
              <a:rPr lang="en-US" altLang="zh-TW" dirty="0" smtClean="0">
                <a:latin typeface="Consolas" panose="020B0609020204030204" pitchFamily="49" charset="0"/>
              </a:rPr>
              <a:t>(){ alert("Hello </a:t>
            </a:r>
            <a:r>
              <a:rPr lang="en-US" altLang="zh-TW" dirty="0" smtClean="0">
                <a:latin typeface="Consolas" panose="020B0609020204030204" pitchFamily="49" charset="0"/>
              </a:rPr>
              <a:t>World</a:t>
            </a:r>
            <a:r>
              <a:rPr lang="en-US" altLang="zh-TW" dirty="0" smtClean="0">
                <a:latin typeface="Consolas" panose="020B0609020204030204" pitchFamily="49" charset="0"/>
              </a:rPr>
              <a:t>!"); </a:t>
            </a:r>
          </a:p>
          <a:p>
            <a:r>
              <a:rPr lang="en-US" altLang="zh-TW" dirty="0" smtClean="0">
                <a:latin typeface="Consolas" panose="020B0609020204030204" pitchFamily="49" charset="0"/>
              </a:rPr>
              <a:t>});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/>
              <a:t>&lt;!– </a:t>
            </a:r>
            <a:r>
              <a:rPr lang="en-US" altLang="zh-TW" dirty="0">
                <a:solidFill>
                  <a:srgbClr val="FFFF00"/>
                </a:solidFill>
              </a:rPr>
              <a:t>Using </a:t>
            </a:r>
            <a:r>
              <a:rPr lang="en-US" altLang="zh-TW" dirty="0" smtClean="0">
                <a:solidFill>
                  <a:srgbClr val="FFFF00"/>
                </a:solidFill>
              </a:rPr>
              <a:t>named </a:t>
            </a:r>
            <a:r>
              <a:rPr lang="en-US" altLang="zh-TW" dirty="0">
                <a:solidFill>
                  <a:srgbClr val="FFFF00"/>
                </a:solidFill>
              </a:rPr>
              <a:t>function </a:t>
            </a:r>
            <a:r>
              <a:rPr lang="en-US" altLang="zh-TW" dirty="0"/>
              <a:t>--&gt;</a:t>
            </a: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element.addEventListener</a:t>
            </a:r>
            <a:r>
              <a:rPr lang="en-US" altLang="zh-TW" dirty="0">
                <a:latin typeface="Consolas" panose="020B0609020204030204" pitchFamily="49" charset="0"/>
              </a:rPr>
              <a:t>("click", </a:t>
            </a:r>
            <a:r>
              <a:rPr lang="en-US" altLang="zh-TW" dirty="0" err="1">
                <a:latin typeface="Consolas" panose="020B0609020204030204" pitchFamily="49" charset="0"/>
              </a:rPr>
              <a:t>myFunction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function </a:t>
            </a:r>
            <a:r>
              <a:rPr lang="en-US" altLang="zh-TW" dirty="0" err="1">
                <a:latin typeface="Consolas" panose="020B0609020204030204" pitchFamily="49" charset="0"/>
              </a:rPr>
              <a:t>myFunction</a:t>
            </a:r>
            <a:r>
              <a:rPr lang="en-US" altLang="zh-TW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 alert ("Hello World!");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}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5868144" y="4221088"/>
            <a:ext cx="28803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156176" y="3897922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只有</a:t>
            </a:r>
            <a:r>
              <a:rPr lang="zh-CN" altLang="en-US" dirty="0" smtClean="0"/>
              <a:t>名稱， 沒有 </a:t>
            </a:r>
            <a:r>
              <a:rPr lang="en-US" altLang="zh-CN" dirty="0" smtClean="0"/>
              <a:t>( ),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  </a:t>
            </a:r>
            <a:r>
              <a:rPr lang="zh-CN" altLang="en-US" dirty="0" smtClean="0">
                <a:sym typeface="Wingdings" panose="05000000000000000000" pitchFamily="2" charset="2"/>
              </a:rPr>
              <a:t>不用參數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69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Readings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hlinkClick r:id="rId2"/>
              </a:rPr>
              <a:t>JavaScript HTML DOM @ w3schools.com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JavaScript </a:t>
            </a:r>
            <a:r>
              <a:rPr lang="en-US" altLang="zh-CN" dirty="0">
                <a:hlinkClick r:id="rId3"/>
              </a:rPr>
              <a:t>B</a:t>
            </a:r>
            <a:r>
              <a:rPr lang="en-US" altLang="zh-TW" dirty="0" smtClean="0">
                <a:hlinkClick r:id="rId3"/>
              </a:rPr>
              <a:t>OM </a:t>
            </a:r>
            <a:r>
              <a:rPr lang="en-US" altLang="zh-TW" dirty="0">
                <a:hlinkClick r:id="rId3"/>
              </a:rPr>
              <a:t>@ w3schools.com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93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Add Many Event Handlers to the Same Element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560" y="1772816"/>
            <a:ext cx="79208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hlinkClick r:id="rId2"/>
              </a:rPr>
              <a:t>Example</a:t>
            </a:r>
            <a:r>
              <a:rPr lang="en-US" altLang="zh-TW" sz="2400" b="1" dirty="0" smtClean="0"/>
              <a:t>: add events of the same type to the same element</a:t>
            </a:r>
            <a:endParaRPr lang="en-US" altLang="zh-TW" sz="2400" b="1" dirty="0"/>
          </a:p>
          <a:p>
            <a:endParaRPr lang="en-US" altLang="zh-TW" dirty="0" smtClean="0"/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element.addEventListener</a:t>
            </a:r>
            <a:r>
              <a:rPr lang="en-US" altLang="zh-TW" dirty="0">
                <a:latin typeface="Consolas" panose="020B0609020204030204" pitchFamily="49" charset="0"/>
              </a:rPr>
              <a:t>("click", </a:t>
            </a:r>
            <a:r>
              <a:rPr lang="en-US" altLang="zh-TW" dirty="0" err="1">
                <a:latin typeface="Consolas" panose="020B0609020204030204" pitchFamily="49" charset="0"/>
              </a:rPr>
              <a:t>myFunction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element.addEventListener</a:t>
            </a:r>
            <a:r>
              <a:rPr lang="en-US" altLang="zh-TW" dirty="0">
                <a:latin typeface="Consolas" panose="020B0609020204030204" pitchFamily="49" charset="0"/>
              </a:rPr>
              <a:t>("click", </a:t>
            </a:r>
            <a:r>
              <a:rPr lang="en-US" altLang="zh-TW" dirty="0" err="1">
                <a:latin typeface="Consolas" panose="020B0609020204030204" pitchFamily="49" charset="0"/>
              </a:rPr>
              <a:t>mySecondFunction</a:t>
            </a:r>
            <a:r>
              <a:rPr lang="en-US" altLang="zh-TW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dirty="0" smtClean="0">
              <a:latin typeface="Consolas" panose="020B0609020204030204" pitchFamily="49" charset="0"/>
            </a:endParaRPr>
          </a:p>
          <a:p>
            <a:pPr lvl="0"/>
            <a:r>
              <a:rPr lang="en-US" altLang="zh-TW" sz="2400" b="1" dirty="0">
                <a:solidFill>
                  <a:prstClr val="white"/>
                </a:solidFill>
                <a:hlinkClick r:id="rId3"/>
              </a:rPr>
              <a:t>Example</a:t>
            </a:r>
            <a:r>
              <a:rPr lang="en-US" altLang="zh-TW" sz="2400" b="1" dirty="0">
                <a:solidFill>
                  <a:prstClr val="white"/>
                </a:solidFill>
              </a:rPr>
              <a:t>: add events of </a:t>
            </a:r>
            <a:r>
              <a:rPr lang="en-US" altLang="zh-TW" sz="2400" b="1" dirty="0" smtClean="0">
                <a:solidFill>
                  <a:prstClr val="white"/>
                </a:solidFill>
              </a:rPr>
              <a:t>different types </a:t>
            </a:r>
            <a:r>
              <a:rPr lang="en-US" altLang="zh-TW" sz="2400" b="1" dirty="0">
                <a:solidFill>
                  <a:prstClr val="white"/>
                </a:solidFill>
              </a:rPr>
              <a:t>to the same element</a:t>
            </a:r>
          </a:p>
          <a:p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i="1" dirty="0" err="1">
                <a:latin typeface="Consolas" panose="020B0609020204030204" pitchFamily="49" charset="0"/>
              </a:rPr>
              <a:t>element</a:t>
            </a:r>
            <a:r>
              <a:rPr lang="en-US" altLang="zh-TW" dirty="0" err="1">
                <a:latin typeface="Consolas" panose="020B0609020204030204" pitchFamily="49" charset="0"/>
              </a:rPr>
              <a:t>.addEventListener</a:t>
            </a:r>
            <a:r>
              <a:rPr lang="en-US" altLang="zh-TW" dirty="0">
                <a:latin typeface="Consolas" panose="020B0609020204030204" pitchFamily="49" charset="0"/>
              </a:rPr>
              <a:t>("</a:t>
            </a:r>
            <a:r>
              <a:rPr lang="en-US" altLang="zh-TW" dirty="0" err="1">
                <a:latin typeface="Consolas" panose="020B0609020204030204" pitchFamily="49" charset="0"/>
              </a:rPr>
              <a:t>mouseover</a:t>
            </a:r>
            <a:r>
              <a:rPr lang="en-US" altLang="zh-TW" dirty="0">
                <a:latin typeface="Consolas" panose="020B0609020204030204" pitchFamily="49" charset="0"/>
              </a:rPr>
              <a:t>", </a:t>
            </a:r>
            <a:r>
              <a:rPr lang="en-US" altLang="zh-TW" dirty="0" err="1">
                <a:latin typeface="Consolas" panose="020B0609020204030204" pitchFamily="49" charset="0"/>
              </a:rPr>
              <a:t>myFunction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i="1" dirty="0" err="1">
                <a:latin typeface="Consolas" panose="020B0609020204030204" pitchFamily="49" charset="0"/>
              </a:rPr>
              <a:t>element</a:t>
            </a:r>
            <a:r>
              <a:rPr lang="en-US" altLang="zh-TW" dirty="0" err="1">
                <a:latin typeface="Consolas" panose="020B0609020204030204" pitchFamily="49" charset="0"/>
              </a:rPr>
              <a:t>.addEventListener</a:t>
            </a:r>
            <a:r>
              <a:rPr lang="en-US" altLang="zh-TW" dirty="0">
                <a:latin typeface="Consolas" panose="020B0609020204030204" pitchFamily="49" charset="0"/>
              </a:rPr>
              <a:t>("click", </a:t>
            </a:r>
            <a:r>
              <a:rPr lang="en-US" altLang="zh-TW" dirty="0" err="1">
                <a:latin typeface="Consolas" panose="020B0609020204030204" pitchFamily="49" charset="0"/>
              </a:rPr>
              <a:t>mySecondFunction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i="1" dirty="0" err="1">
                <a:latin typeface="Consolas" panose="020B0609020204030204" pitchFamily="49" charset="0"/>
              </a:rPr>
              <a:t>element</a:t>
            </a:r>
            <a:r>
              <a:rPr lang="en-US" altLang="zh-TW" dirty="0" err="1">
                <a:latin typeface="Consolas" panose="020B0609020204030204" pitchFamily="49" charset="0"/>
              </a:rPr>
              <a:t>.addEventListener</a:t>
            </a:r>
            <a:r>
              <a:rPr lang="en-US" altLang="zh-TW" dirty="0">
                <a:latin typeface="Consolas" panose="020B0609020204030204" pitchFamily="49" charset="0"/>
              </a:rPr>
              <a:t>("</a:t>
            </a:r>
            <a:r>
              <a:rPr lang="en-US" altLang="zh-TW" dirty="0" err="1">
                <a:latin typeface="Consolas" panose="020B0609020204030204" pitchFamily="49" charset="0"/>
              </a:rPr>
              <a:t>mouseout</a:t>
            </a:r>
            <a:r>
              <a:rPr lang="en-US" altLang="zh-TW" dirty="0">
                <a:latin typeface="Consolas" panose="020B0609020204030204" pitchFamily="49" charset="0"/>
              </a:rPr>
              <a:t>", </a:t>
            </a:r>
            <a:r>
              <a:rPr lang="en-US" altLang="zh-TW" dirty="0" err="1">
                <a:latin typeface="Consolas" panose="020B0609020204030204" pitchFamily="49" charset="0"/>
              </a:rPr>
              <a:t>myThirdFunction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968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1297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Add an Event Handler to the Window Object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1550" y="1844824"/>
            <a:ext cx="81009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smtClean="0"/>
              <a:t>Example</a:t>
            </a:r>
          </a:p>
          <a:p>
            <a:endParaRPr lang="en-US" altLang="zh-TW" sz="2000" b="1" dirty="0"/>
          </a:p>
          <a:p>
            <a:r>
              <a:rPr lang="en-US" altLang="zh-TW" sz="2400" dirty="0"/>
              <a:t>Add an event listener that fires when a user resizes the window:</a:t>
            </a:r>
          </a:p>
          <a:p>
            <a:endParaRPr lang="en-US" altLang="zh-TW" dirty="0" smtClean="0"/>
          </a:p>
          <a:p>
            <a:r>
              <a:rPr lang="en-US" altLang="zh-TW" sz="2000" b="1" dirty="0" err="1" smtClean="0">
                <a:latin typeface="Consolas" panose="020B0609020204030204" pitchFamily="49" charset="0"/>
              </a:rPr>
              <a:t>window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.addEventListener</a:t>
            </a:r>
            <a:r>
              <a:rPr lang="en-US" altLang="zh-TW" sz="2000" dirty="0">
                <a:latin typeface="Consolas" panose="020B0609020204030204" pitchFamily="49" charset="0"/>
              </a:rPr>
              <a:t>("</a:t>
            </a:r>
            <a:r>
              <a:rPr lang="en-US" altLang="zh-TW" sz="2000" b="1" dirty="0">
                <a:latin typeface="Consolas" panose="020B0609020204030204" pitchFamily="49" charset="0"/>
              </a:rPr>
              <a:t>resize</a:t>
            </a:r>
            <a:r>
              <a:rPr lang="en-US" altLang="zh-TW" sz="2000" dirty="0">
                <a:latin typeface="Consolas" panose="020B0609020204030204" pitchFamily="49" charset="0"/>
              </a:rPr>
              <a:t>", function(){</a:t>
            </a:r>
            <a:br>
              <a:rPr lang="en-US" altLang="zh-TW" sz="2000" dirty="0">
                <a:latin typeface="Consolas" panose="020B0609020204030204" pitchFamily="49" charset="0"/>
              </a:rPr>
            </a:br>
            <a:r>
              <a:rPr lang="en-US" altLang="zh-TW" sz="2000" dirty="0">
                <a:latin typeface="Consolas" panose="020B0609020204030204" pitchFamily="49" charset="0"/>
              </a:rPr>
              <a:t>    </a:t>
            </a:r>
            <a:r>
              <a:rPr lang="en-US" altLang="zh-TW" sz="2000" dirty="0" err="1">
                <a:latin typeface="Consolas" panose="020B0609020204030204" pitchFamily="49" charset="0"/>
              </a:rPr>
              <a:t>document.getElementById</a:t>
            </a:r>
            <a:r>
              <a:rPr lang="en-US" altLang="zh-TW" sz="2000" dirty="0">
                <a:latin typeface="Consolas" panose="020B0609020204030204" pitchFamily="49" charset="0"/>
              </a:rPr>
              <a:t>("demo").</a:t>
            </a:r>
            <a:r>
              <a:rPr lang="en-US" altLang="zh-TW" sz="2000" dirty="0" err="1">
                <a:latin typeface="Consolas" panose="020B0609020204030204" pitchFamily="49" charset="0"/>
              </a:rPr>
              <a:t>innerHTML</a:t>
            </a:r>
            <a:r>
              <a:rPr lang="en-US" altLang="zh-TW" sz="2000" dirty="0">
                <a:latin typeface="Consolas" panose="020B0609020204030204" pitchFamily="49" charset="0"/>
              </a:rPr>
              <a:t> = </a:t>
            </a:r>
            <a:r>
              <a:rPr lang="en-US" altLang="zh-TW" sz="2000" i="1" dirty="0" err="1" smtClean="0">
                <a:latin typeface="Consolas" panose="020B0609020204030204" pitchFamily="49" charset="0"/>
              </a:rPr>
              <a:t>sometext</a:t>
            </a:r>
            <a:r>
              <a:rPr lang="en-US" altLang="zh-TW" sz="2000" dirty="0" smtClean="0">
                <a:latin typeface="Consolas" panose="020B0609020204030204" pitchFamily="49" charset="0"/>
              </a:rPr>
              <a:t>;</a:t>
            </a:r>
            <a:r>
              <a:rPr lang="en-US" altLang="zh-TW" sz="2000" dirty="0">
                <a:latin typeface="Consolas" panose="020B0609020204030204" pitchFamily="49" charset="0"/>
              </a:rPr>
              <a:t/>
            </a:r>
            <a:br>
              <a:rPr lang="en-US" altLang="zh-TW" sz="2000" dirty="0">
                <a:latin typeface="Consolas" panose="020B0609020204030204" pitchFamily="49" charset="0"/>
              </a:rPr>
            </a:br>
            <a:r>
              <a:rPr lang="en-US" altLang="zh-TW" sz="2000" dirty="0">
                <a:latin typeface="Consolas" panose="020B0609020204030204" pitchFamily="49" charset="0"/>
              </a:rPr>
              <a:t>}); </a:t>
            </a:r>
          </a:p>
        </p:txBody>
      </p:sp>
    </p:spTree>
    <p:extLst>
      <p:ext uri="{BB962C8B-B14F-4D97-AF65-F5344CB8AC3E}">
        <p14:creationId xmlns:p14="http://schemas.microsoft.com/office/powerpoint/2010/main" val="213770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Passing Parameters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9552" y="1916832"/>
            <a:ext cx="828092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hlinkClick r:id="rId2"/>
              </a:rPr>
              <a:t>Example</a:t>
            </a:r>
            <a:endParaRPr lang="en-US" altLang="zh-TW" sz="2400" b="1" dirty="0" smtClean="0"/>
          </a:p>
          <a:p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Consolas" panose="020B0609020204030204" pitchFamily="49" charset="0"/>
              </a:rPr>
              <a:t>Using anonymous function:</a:t>
            </a:r>
          </a:p>
          <a:p>
            <a:endParaRPr lang="en-US" altLang="zh-TW" i="1" dirty="0">
              <a:latin typeface="Consolas" panose="020B0609020204030204" pitchFamily="49" charset="0"/>
            </a:endParaRPr>
          </a:p>
          <a:p>
            <a:r>
              <a:rPr lang="en-US" altLang="zh-TW" i="1" dirty="0" err="1" smtClean="0">
                <a:latin typeface="Consolas" panose="020B0609020204030204" pitchFamily="49" charset="0"/>
              </a:rPr>
              <a:t>element</a:t>
            </a:r>
            <a:r>
              <a:rPr lang="en-US" altLang="zh-TW" dirty="0" err="1" smtClean="0">
                <a:latin typeface="Consolas" panose="020B0609020204030204" pitchFamily="49" charset="0"/>
              </a:rPr>
              <a:t>.addEventListener</a:t>
            </a:r>
            <a:r>
              <a:rPr lang="en-US" altLang="zh-TW" dirty="0">
                <a:latin typeface="Consolas" panose="020B0609020204030204" pitchFamily="49" charset="0"/>
              </a:rPr>
              <a:t>("click",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function(){ 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myFunction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(p1, p2); }</a:t>
            </a:r>
            <a:r>
              <a:rPr lang="en-US" altLang="zh-TW" dirty="0">
                <a:latin typeface="Consolas" panose="020B0609020204030204" pitchFamily="49" charset="0"/>
              </a:rPr>
              <a:t>); 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f</a:t>
            </a:r>
            <a:r>
              <a:rPr lang="en-US" altLang="zh-TW" dirty="0" smtClean="0">
                <a:latin typeface="Consolas" panose="020B0609020204030204" pitchFamily="49" charset="0"/>
              </a:rPr>
              <a:t>unction </a:t>
            </a:r>
            <a:r>
              <a:rPr lang="en-US" altLang="zh-TW" dirty="0" err="1">
                <a:latin typeface="Consolas" panose="020B0609020204030204" pitchFamily="49" charset="0"/>
              </a:rPr>
              <a:t>myFunction</a:t>
            </a:r>
            <a:r>
              <a:rPr lang="en-US" altLang="zh-TW" dirty="0">
                <a:latin typeface="Consolas" panose="020B0609020204030204" pitchFamily="49" charset="0"/>
              </a:rPr>
              <a:t>(a, b) {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</a:t>
            </a:r>
            <a:r>
              <a:rPr lang="en-US" altLang="zh-TW" dirty="0" err="1">
                <a:latin typeface="Consolas" panose="020B0609020204030204" pitchFamily="49" charset="0"/>
              </a:rPr>
              <a:t>var</a:t>
            </a:r>
            <a:r>
              <a:rPr lang="en-US" altLang="zh-TW" dirty="0">
                <a:latin typeface="Consolas" panose="020B0609020204030204" pitchFamily="49" charset="0"/>
              </a:rPr>
              <a:t> result = a * b</a:t>
            </a:r>
            <a:r>
              <a:rPr lang="en-US" altLang="zh-TW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 …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</a:t>
            </a:r>
            <a:r>
              <a:rPr lang="en-US" altLang="zh-TW" dirty="0" smtClean="0">
                <a:latin typeface="Consolas" panose="020B0609020204030204" pitchFamily="49" charset="0"/>
              </a:rPr>
              <a:t>…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zh-TW" dirty="0" smtClean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84168" y="2621063"/>
            <a:ext cx="288032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5508104" y="2150012"/>
            <a:ext cx="213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Anonymous function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0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err="1"/>
              <a:t>removeEventListener</a:t>
            </a:r>
            <a:r>
              <a:rPr lang="en-US" altLang="zh-TW" dirty="0"/>
              <a:t>() method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1772816"/>
            <a:ext cx="792088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>
              <a:latin typeface="Consolas" panose="020B0609020204030204" pitchFamily="49" charset="0"/>
            </a:endParaRPr>
          </a:p>
          <a:p>
            <a:pPr lvl="0"/>
            <a:r>
              <a:rPr lang="en-US" altLang="zh-TW" sz="2400" b="1" dirty="0">
                <a:solidFill>
                  <a:prstClr val="white"/>
                </a:solidFill>
              </a:rPr>
              <a:t>Example: </a:t>
            </a:r>
            <a:r>
              <a:rPr lang="en-US" altLang="zh-TW" sz="2400" dirty="0" smtClean="0">
                <a:solidFill>
                  <a:prstClr val="white"/>
                </a:solidFill>
              </a:rPr>
              <a:t>removes </a:t>
            </a:r>
            <a:r>
              <a:rPr lang="en-US" altLang="zh-TW" sz="2400" dirty="0">
                <a:solidFill>
                  <a:prstClr val="white"/>
                </a:solidFill>
              </a:rPr>
              <a:t>event handlers that have been attached with the </a:t>
            </a:r>
            <a:r>
              <a:rPr lang="en-US" altLang="zh-TW" sz="2400" dirty="0" err="1">
                <a:solidFill>
                  <a:prstClr val="white"/>
                </a:solidFill>
              </a:rPr>
              <a:t>addEventListener</a:t>
            </a:r>
            <a:r>
              <a:rPr lang="en-US" altLang="zh-TW" sz="2400" dirty="0">
                <a:solidFill>
                  <a:prstClr val="white"/>
                </a:solidFill>
              </a:rPr>
              <a:t>() </a:t>
            </a:r>
            <a:r>
              <a:rPr lang="en-US" altLang="zh-TW" sz="2400" dirty="0" smtClean="0">
                <a:solidFill>
                  <a:prstClr val="white"/>
                </a:solidFill>
              </a:rPr>
              <a:t>method</a:t>
            </a:r>
            <a:endParaRPr lang="en-US" altLang="zh-TW" sz="2400" dirty="0">
              <a:solidFill>
                <a:prstClr val="white"/>
              </a:solidFill>
            </a:endParaRPr>
          </a:p>
          <a:p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i="1" dirty="0" err="1" smtClean="0">
                <a:latin typeface="Consolas" panose="020B0609020204030204" pitchFamily="49" charset="0"/>
              </a:rPr>
              <a:t>element</a:t>
            </a:r>
            <a:r>
              <a:rPr lang="en-US" altLang="zh-TW" dirty="0" err="1" smtClean="0">
                <a:latin typeface="Consolas" panose="020B0609020204030204" pitchFamily="49" charset="0"/>
              </a:rPr>
              <a:t>.</a:t>
            </a:r>
            <a:r>
              <a:rPr lang="en-US" altLang="zh-CN" dirty="0" err="1" smtClean="0">
                <a:latin typeface="Consolas" panose="020B0609020204030204" pitchFamily="49" charset="0"/>
              </a:rPr>
              <a:t>remove</a:t>
            </a:r>
            <a:r>
              <a:rPr lang="en-US" altLang="zh-TW" dirty="0" err="1" smtClean="0">
                <a:latin typeface="Consolas" panose="020B0609020204030204" pitchFamily="49" charset="0"/>
              </a:rPr>
              <a:t>EventListener</a:t>
            </a:r>
            <a:r>
              <a:rPr lang="en-US" altLang="zh-TW" dirty="0">
                <a:latin typeface="Consolas" panose="020B0609020204030204" pitchFamily="49" charset="0"/>
              </a:rPr>
              <a:t>("</a:t>
            </a:r>
            <a:r>
              <a:rPr lang="en-US" altLang="zh-TW" dirty="0" err="1">
                <a:latin typeface="Consolas" panose="020B0609020204030204" pitchFamily="49" charset="0"/>
              </a:rPr>
              <a:t>mouseover</a:t>
            </a:r>
            <a:r>
              <a:rPr lang="en-US" altLang="zh-TW" dirty="0">
                <a:latin typeface="Consolas" panose="020B0609020204030204" pitchFamily="49" charset="0"/>
              </a:rPr>
              <a:t>", </a:t>
            </a:r>
            <a:r>
              <a:rPr lang="en-US" altLang="zh-TW" dirty="0" err="1">
                <a:latin typeface="Consolas" panose="020B0609020204030204" pitchFamily="49" charset="0"/>
              </a:rPr>
              <a:t>myFunction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i="1" dirty="0" err="1" smtClean="0">
                <a:latin typeface="Consolas" panose="020B0609020204030204" pitchFamily="49" charset="0"/>
              </a:rPr>
              <a:t>element</a:t>
            </a:r>
            <a:r>
              <a:rPr lang="en-US" altLang="zh-TW" dirty="0" err="1" smtClean="0">
                <a:latin typeface="Consolas" panose="020B0609020204030204" pitchFamily="49" charset="0"/>
              </a:rPr>
              <a:t>.</a:t>
            </a:r>
            <a:r>
              <a:rPr lang="en-US" altLang="zh-CN" dirty="0" err="1" smtClean="0">
                <a:latin typeface="Consolas" panose="020B0609020204030204" pitchFamily="49" charset="0"/>
              </a:rPr>
              <a:t>remove</a:t>
            </a:r>
            <a:r>
              <a:rPr lang="en-US" altLang="zh-TW" dirty="0" err="1" smtClean="0">
                <a:latin typeface="Consolas" panose="020B0609020204030204" pitchFamily="49" charset="0"/>
              </a:rPr>
              <a:t>EventListener</a:t>
            </a:r>
            <a:r>
              <a:rPr lang="en-US" altLang="zh-TW" dirty="0">
                <a:latin typeface="Consolas" panose="020B0609020204030204" pitchFamily="49" charset="0"/>
              </a:rPr>
              <a:t>("click", </a:t>
            </a:r>
            <a:r>
              <a:rPr lang="en-US" altLang="zh-TW" dirty="0" err="1">
                <a:latin typeface="Consolas" panose="020B0609020204030204" pitchFamily="49" charset="0"/>
              </a:rPr>
              <a:t>mySecondFunction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i="1" dirty="0" err="1" smtClean="0">
                <a:latin typeface="Consolas" panose="020B0609020204030204" pitchFamily="49" charset="0"/>
              </a:rPr>
              <a:t>element</a:t>
            </a:r>
            <a:r>
              <a:rPr lang="en-US" altLang="zh-TW" dirty="0" err="1" smtClean="0">
                <a:latin typeface="Consolas" panose="020B0609020204030204" pitchFamily="49" charset="0"/>
              </a:rPr>
              <a:t>.</a:t>
            </a:r>
            <a:r>
              <a:rPr lang="en-US" altLang="zh-CN" dirty="0" err="1" smtClean="0">
                <a:latin typeface="Consolas" panose="020B0609020204030204" pitchFamily="49" charset="0"/>
              </a:rPr>
              <a:t>remove</a:t>
            </a:r>
            <a:r>
              <a:rPr lang="en-US" altLang="zh-TW" dirty="0" err="1" smtClean="0">
                <a:latin typeface="Consolas" panose="020B0609020204030204" pitchFamily="49" charset="0"/>
              </a:rPr>
              <a:t>EventListener</a:t>
            </a:r>
            <a:r>
              <a:rPr lang="en-US" altLang="zh-TW" dirty="0">
                <a:latin typeface="Consolas" panose="020B0609020204030204" pitchFamily="49" charset="0"/>
              </a:rPr>
              <a:t>("</a:t>
            </a:r>
            <a:r>
              <a:rPr lang="en-US" altLang="zh-TW" dirty="0" err="1">
                <a:latin typeface="Consolas" panose="020B0609020204030204" pitchFamily="49" charset="0"/>
              </a:rPr>
              <a:t>mouseout</a:t>
            </a:r>
            <a:r>
              <a:rPr lang="en-US" altLang="zh-TW" dirty="0">
                <a:latin typeface="Consolas" panose="020B0609020204030204" pitchFamily="49" charset="0"/>
              </a:rPr>
              <a:t>", </a:t>
            </a:r>
            <a:r>
              <a:rPr lang="en-US" altLang="zh-TW" dirty="0" err="1">
                <a:latin typeface="Consolas" panose="020B0609020204030204" pitchFamily="49" charset="0"/>
              </a:rPr>
              <a:t>myThirdFunction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152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Cross-browser </a:t>
            </a:r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7200" y="1859340"/>
            <a:ext cx="857929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Example</a:t>
            </a:r>
          </a:p>
          <a:p>
            <a:endParaRPr lang="en-US" altLang="zh-TW" dirty="0"/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var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x = </a:t>
            </a:r>
            <a:r>
              <a:rPr lang="en-US" altLang="zh-TW" dirty="0" err="1">
                <a:latin typeface="Consolas" panose="020B0609020204030204" pitchFamily="49" charset="0"/>
              </a:rPr>
              <a:t>document.getElementById</a:t>
            </a:r>
            <a:r>
              <a:rPr lang="en-US" altLang="zh-TW" dirty="0">
                <a:latin typeface="Consolas" panose="020B0609020204030204" pitchFamily="49" charset="0"/>
              </a:rPr>
              <a:t>("</a:t>
            </a:r>
            <a:r>
              <a:rPr lang="en-US" altLang="zh-TW" dirty="0" err="1">
                <a:latin typeface="Consolas" panose="020B0609020204030204" pitchFamily="49" charset="0"/>
              </a:rPr>
              <a:t>myBtn</a:t>
            </a:r>
            <a:r>
              <a:rPr lang="en-US" altLang="zh-TW" dirty="0">
                <a:latin typeface="Consolas" panose="020B0609020204030204" pitchFamily="49" charset="0"/>
              </a:rPr>
              <a:t>");</a:t>
            </a:r>
          </a:p>
          <a:p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if 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</a:rPr>
              <a:t>x.addEventListener</a:t>
            </a:r>
            <a:r>
              <a:rPr lang="en-US" altLang="zh-TW" dirty="0">
                <a:latin typeface="Consolas" panose="020B0609020204030204" pitchFamily="49" charset="0"/>
              </a:rPr>
              <a:t>) </a:t>
            </a:r>
            <a:r>
              <a:rPr lang="en-US" altLang="zh-TW" dirty="0" smtClean="0">
                <a:latin typeface="Consolas" panose="020B0609020204030204" pitchFamily="49" charset="0"/>
              </a:rPr>
              <a:t>{ //For </a:t>
            </a:r>
            <a:r>
              <a:rPr lang="en-US" altLang="zh-TW" dirty="0">
                <a:latin typeface="Consolas" panose="020B0609020204030204" pitchFamily="49" charset="0"/>
              </a:rPr>
              <a:t>all major browsers, except IE </a:t>
            </a:r>
            <a:r>
              <a:rPr lang="en-US" altLang="zh-TW" dirty="0" smtClean="0">
                <a:latin typeface="Consolas" panose="020B0609020204030204" pitchFamily="49" charset="0"/>
              </a:rPr>
              <a:t>8, 7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</a:rPr>
              <a:t>x.addEventListener</a:t>
            </a:r>
            <a:r>
              <a:rPr lang="en-US" altLang="zh-TW" dirty="0">
                <a:latin typeface="Consolas" panose="020B0609020204030204" pitchFamily="49" charset="0"/>
              </a:rPr>
              <a:t>("click", </a:t>
            </a:r>
            <a:r>
              <a:rPr lang="en-US" altLang="zh-TW" dirty="0" err="1">
                <a:latin typeface="Consolas" panose="020B0609020204030204" pitchFamily="49" charset="0"/>
              </a:rPr>
              <a:t>myFunction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} 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 else </a:t>
            </a:r>
            <a:r>
              <a:rPr lang="en-US" altLang="zh-TW" dirty="0">
                <a:latin typeface="Consolas" panose="020B0609020204030204" pitchFamily="49" charset="0"/>
              </a:rPr>
              <a:t>if (</a:t>
            </a:r>
            <a:r>
              <a:rPr lang="en-US" altLang="zh-TW" dirty="0" err="1">
                <a:latin typeface="Consolas" panose="020B0609020204030204" pitchFamily="49" charset="0"/>
              </a:rPr>
              <a:t>x.attachEvent</a:t>
            </a:r>
            <a:r>
              <a:rPr lang="en-US" altLang="zh-TW" dirty="0">
                <a:latin typeface="Consolas" panose="020B0609020204030204" pitchFamily="49" charset="0"/>
              </a:rPr>
              <a:t>) { </a:t>
            </a:r>
            <a:r>
              <a:rPr lang="en-US" altLang="zh-TW" dirty="0" smtClean="0">
                <a:latin typeface="Consolas" panose="020B0609020204030204" pitchFamily="49" charset="0"/>
              </a:rPr>
              <a:t>// </a:t>
            </a:r>
            <a:r>
              <a:rPr lang="en-US" altLang="zh-TW" dirty="0">
                <a:latin typeface="Consolas" panose="020B0609020204030204" pitchFamily="49" charset="0"/>
              </a:rPr>
              <a:t>For IE 8 and earlier versions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</a:rPr>
              <a:t>x.attachEvent</a:t>
            </a:r>
            <a:r>
              <a:rPr lang="en-US" altLang="zh-TW" dirty="0">
                <a:latin typeface="Consolas" panose="020B0609020204030204" pitchFamily="49" charset="0"/>
              </a:rPr>
              <a:t>("</a:t>
            </a:r>
            <a:r>
              <a:rPr lang="en-US" altLang="zh-TW" dirty="0" err="1">
                <a:latin typeface="Consolas" panose="020B0609020204030204" pitchFamily="49" charset="0"/>
              </a:rPr>
              <a:t>onclick</a:t>
            </a:r>
            <a:r>
              <a:rPr lang="en-US" altLang="zh-TW" dirty="0">
                <a:latin typeface="Consolas" panose="020B0609020204030204" pitchFamily="49" charset="0"/>
              </a:rPr>
              <a:t>", </a:t>
            </a:r>
            <a:r>
              <a:rPr lang="en-US" altLang="zh-TW" dirty="0" err="1">
                <a:latin typeface="Consolas" panose="020B0609020204030204" pitchFamily="49" charset="0"/>
              </a:rPr>
              <a:t>myFunction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} 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4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bg2"/>
                </a:solidFill>
              </a:rPr>
              <a:t>BOM: </a:t>
            </a:r>
            <a:r>
              <a:rPr lang="zh-TW" altLang="en-US" dirty="0" smtClean="0">
                <a:solidFill>
                  <a:schemeClr val="bg2"/>
                </a:solidFill>
              </a:rPr>
              <a:t>瀏覽器物件模型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bg2"/>
                </a:solidFill>
              </a:rPr>
              <a:t>BOM</a:t>
            </a:r>
            <a:r>
              <a:rPr lang="zh-TW" altLang="en-US" dirty="0" smtClean="0">
                <a:solidFill>
                  <a:schemeClr val="bg2"/>
                </a:solidFill>
              </a:rPr>
              <a:t>（</a:t>
            </a:r>
            <a:r>
              <a:rPr lang="en-US" altLang="zh-TW" dirty="0" smtClean="0">
                <a:solidFill>
                  <a:schemeClr val="bg2"/>
                </a:solidFill>
              </a:rPr>
              <a:t>Browser Object Model</a:t>
            </a:r>
            <a:r>
              <a:rPr lang="zh-TW" altLang="en-US" dirty="0" smtClean="0">
                <a:solidFill>
                  <a:schemeClr val="bg2"/>
                </a:solidFill>
              </a:rPr>
              <a:t>）是一個樹狀結構的物件架構</a:t>
            </a:r>
            <a:r>
              <a:rPr lang="en-US" altLang="zh-TW" dirty="0" smtClean="0">
                <a:solidFill>
                  <a:schemeClr val="bg2"/>
                </a:solidFill>
              </a:rPr>
              <a:t>, </a:t>
            </a:r>
            <a:r>
              <a:rPr lang="zh-CN" altLang="en-US" dirty="0" smtClean="0">
                <a:solidFill>
                  <a:schemeClr val="bg2"/>
                </a:solidFill>
                <a:ea typeface="新細明體" panose="02020500000000000000" pitchFamily="18" charset="-120"/>
              </a:rPr>
              <a:t>以</a:t>
            </a:r>
            <a:r>
              <a:rPr lang="zh-TW" altLang="en-US" dirty="0" smtClean="0">
                <a:solidFill>
                  <a:schemeClr val="bg2"/>
                </a:solidFill>
              </a:rPr>
              <a:t>瀏覽器本身</a:t>
            </a:r>
            <a:r>
              <a:rPr lang="zh-CN" altLang="en-US" dirty="0" smtClean="0">
                <a:solidFill>
                  <a:schemeClr val="bg2"/>
                </a:solidFill>
                <a:ea typeface="新細明體" panose="02020500000000000000" pitchFamily="18" charset="-120"/>
              </a:rPr>
              <a:t>的</a:t>
            </a:r>
            <a:r>
              <a:rPr lang="en-US" altLang="zh-TW" dirty="0" smtClean="0">
                <a:solidFill>
                  <a:schemeClr val="bg2"/>
                </a:solidFill>
              </a:rPr>
              <a:t>Window</a:t>
            </a:r>
            <a:r>
              <a:rPr lang="zh-TW" altLang="en-US" dirty="0" smtClean="0">
                <a:solidFill>
                  <a:schemeClr val="bg2"/>
                </a:solidFill>
              </a:rPr>
              <a:t>物件</a:t>
            </a:r>
            <a:r>
              <a:rPr lang="zh-CN" altLang="en-US" dirty="0" smtClean="0">
                <a:solidFill>
                  <a:schemeClr val="bg2"/>
                </a:solidFill>
                <a:ea typeface="新細明體" panose="02020500000000000000" pitchFamily="18" charset="-120"/>
              </a:rPr>
              <a:t>為</a:t>
            </a:r>
            <a:r>
              <a:rPr lang="zh-TW" altLang="en-US" dirty="0" smtClean="0">
                <a:solidFill>
                  <a:schemeClr val="bg2"/>
                </a:solidFill>
              </a:rPr>
              <a:t>根節點</a:t>
            </a:r>
            <a:r>
              <a:rPr lang="zh-CN" altLang="en-US" dirty="0" smtClean="0">
                <a:solidFill>
                  <a:schemeClr val="bg2"/>
                </a:solidFill>
                <a:ea typeface="新細明體" panose="02020500000000000000" pitchFamily="18" charset="-120"/>
              </a:rPr>
              <a:t>：</a:t>
            </a:r>
            <a:endParaRPr lang="zh-TW" altLang="en-US" dirty="0" smtClean="0">
              <a:solidFill>
                <a:schemeClr val="bg2"/>
              </a:solidFill>
            </a:endParaRPr>
          </a:p>
          <a:p>
            <a:pPr eaLnBrk="1" hangingPunct="1"/>
            <a:endParaRPr lang="zh-TW" altLang="en-US" dirty="0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A1A1045-094C-464A-BC0C-56DCE450A5E1}" type="slidenum">
              <a:rPr lang="zh-TW" altLang="en-US" sz="12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zh-TW" altLang="en-US" sz="1200" dirty="0">
              <a:latin typeface="Arial" panose="020B0604020202020204" pitchFamily="34" charset="0"/>
            </a:endParaRPr>
          </a:p>
        </p:txBody>
      </p:sp>
      <p:pic>
        <p:nvPicPr>
          <p:cNvPr id="9221" name="Picture 4" descr="Ch10-1-2-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529" y="2951163"/>
            <a:ext cx="6193296" cy="340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手繪多邊形 1"/>
          <p:cNvSpPr>
            <a:spLocks/>
          </p:cNvSpPr>
          <p:nvPr/>
        </p:nvSpPr>
        <p:spPr bwMode="auto">
          <a:xfrm>
            <a:off x="1585913" y="3570288"/>
            <a:ext cx="6894512" cy="2967037"/>
          </a:xfrm>
          <a:custGeom>
            <a:avLst/>
            <a:gdLst>
              <a:gd name="T0" fmla="*/ 4474718 w 6894738"/>
              <a:gd name="T1" fmla="*/ 6837 h 2966598"/>
              <a:gd name="T2" fmla="*/ 4246174 w 6894738"/>
              <a:gd name="T3" fmla="*/ 30928 h 2966598"/>
              <a:gd name="T4" fmla="*/ 4125887 w 6894738"/>
              <a:gd name="T5" fmla="*/ 139324 h 2966598"/>
              <a:gd name="T6" fmla="*/ 4041684 w 6894738"/>
              <a:gd name="T7" fmla="*/ 356117 h 2966598"/>
              <a:gd name="T8" fmla="*/ 4149943 w 6894738"/>
              <a:gd name="T9" fmla="*/ 524734 h 2966598"/>
              <a:gd name="T10" fmla="*/ 4125887 w 6894738"/>
              <a:gd name="T11" fmla="*/ 633130 h 2966598"/>
              <a:gd name="T12" fmla="*/ 4077767 w 6894738"/>
              <a:gd name="T13" fmla="*/ 753568 h 2966598"/>
              <a:gd name="T14" fmla="*/ 3163577 w 6894738"/>
              <a:gd name="T15" fmla="*/ 729481 h 2966598"/>
              <a:gd name="T16" fmla="*/ 2718514 w 6894738"/>
              <a:gd name="T17" fmla="*/ 753568 h 2966598"/>
              <a:gd name="T18" fmla="*/ 2044900 w 6894738"/>
              <a:gd name="T19" fmla="*/ 753568 h 2966598"/>
              <a:gd name="T20" fmla="*/ 1587805 w 6894738"/>
              <a:gd name="T21" fmla="*/ 741526 h 2966598"/>
              <a:gd name="T22" fmla="*/ 1178822 w 6894738"/>
              <a:gd name="T23" fmla="*/ 813789 h 2966598"/>
              <a:gd name="T24" fmla="*/ 890134 w 6894738"/>
              <a:gd name="T25" fmla="*/ 1030581 h 2966598"/>
              <a:gd name="T26" fmla="*/ 757815 w 6894738"/>
              <a:gd name="T27" fmla="*/ 1151023 h 2966598"/>
              <a:gd name="T28" fmla="*/ 565351 w 6894738"/>
              <a:gd name="T29" fmla="*/ 1283507 h 2966598"/>
              <a:gd name="T30" fmla="*/ 312751 w 6894738"/>
              <a:gd name="T31" fmla="*/ 1415992 h 2966598"/>
              <a:gd name="T32" fmla="*/ 144344 w 6894738"/>
              <a:gd name="T33" fmla="*/ 1620741 h 2966598"/>
              <a:gd name="T34" fmla="*/ 36088 w 6894738"/>
              <a:gd name="T35" fmla="*/ 1765270 h 2966598"/>
              <a:gd name="T36" fmla="*/ 24056 w 6894738"/>
              <a:gd name="T37" fmla="*/ 2114547 h 2966598"/>
              <a:gd name="T38" fmla="*/ 120288 w 6894738"/>
              <a:gd name="T39" fmla="*/ 2512002 h 2966598"/>
              <a:gd name="T40" fmla="*/ 240576 w 6894738"/>
              <a:gd name="T41" fmla="*/ 2680618 h 2966598"/>
              <a:gd name="T42" fmla="*/ 481151 w 6894738"/>
              <a:gd name="T43" fmla="*/ 2789015 h 2966598"/>
              <a:gd name="T44" fmla="*/ 1046509 w 6894738"/>
              <a:gd name="T45" fmla="*/ 2849235 h 2966598"/>
              <a:gd name="T46" fmla="*/ 1335197 w 6894738"/>
              <a:gd name="T47" fmla="*/ 2837191 h 2966598"/>
              <a:gd name="T48" fmla="*/ 1696061 w 6894738"/>
              <a:gd name="T49" fmla="*/ 2873324 h 2966598"/>
              <a:gd name="T50" fmla="*/ 2285475 w 6894738"/>
              <a:gd name="T51" fmla="*/ 2897412 h 2966598"/>
              <a:gd name="T52" fmla="*/ 3139521 w 6894738"/>
              <a:gd name="T53" fmla="*/ 2945588 h 2966598"/>
              <a:gd name="T54" fmla="*/ 3380097 w 6894738"/>
              <a:gd name="T55" fmla="*/ 2921499 h 2966598"/>
              <a:gd name="T56" fmla="*/ 3572560 w 6894738"/>
              <a:gd name="T57" fmla="*/ 2873324 h 2966598"/>
              <a:gd name="T58" fmla="*/ 4462694 w 6894738"/>
              <a:gd name="T59" fmla="*/ 2837191 h 2966598"/>
              <a:gd name="T60" fmla="*/ 4715294 w 6894738"/>
              <a:gd name="T61" fmla="*/ 2813103 h 2966598"/>
              <a:gd name="T62" fmla="*/ 5280652 w 6894738"/>
              <a:gd name="T63" fmla="*/ 2752882 h 2966598"/>
              <a:gd name="T64" fmla="*/ 5665572 w 6894738"/>
              <a:gd name="T65" fmla="*/ 2680618 h 2966598"/>
              <a:gd name="T66" fmla="*/ 6074554 w 6894738"/>
              <a:gd name="T67" fmla="*/ 2608355 h 2966598"/>
              <a:gd name="T68" fmla="*/ 6303098 w 6894738"/>
              <a:gd name="T69" fmla="*/ 2415648 h 2966598"/>
              <a:gd name="T70" fmla="*/ 6507593 w 6894738"/>
              <a:gd name="T71" fmla="*/ 2234989 h 2966598"/>
              <a:gd name="T72" fmla="*/ 6724113 w 6894738"/>
              <a:gd name="T73" fmla="*/ 1982063 h 2966598"/>
              <a:gd name="T74" fmla="*/ 6796281 w 6894738"/>
              <a:gd name="T75" fmla="*/ 1789359 h 2966598"/>
              <a:gd name="T76" fmla="*/ 6844401 w 6894738"/>
              <a:gd name="T77" fmla="*/ 1596653 h 2966598"/>
              <a:gd name="T78" fmla="*/ 6880481 w 6894738"/>
              <a:gd name="T79" fmla="*/ 1355774 h 2966598"/>
              <a:gd name="T80" fmla="*/ 6844401 w 6894738"/>
              <a:gd name="T81" fmla="*/ 1235332 h 2966598"/>
              <a:gd name="T82" fmla="*/ 6796281 w 6894738"/>
              <a:gd name="T83" fmla="*/ 1102845 h 2966598"/>
              <a:gd name="T84" fmla="*/ 6663969 w 6894738"/>
              <a:gd name="T85" fmla="*/ 982406 h 2966598"/>
              <a:gd name="T86" fmla="*/ 6603823 w 6894738"/>
              <a:gd name="T87" fmla="*/ 861966 h 2966598"/>
              <a:gd name="T88" fmla="*/ 6375274 w 6894738"/>
              <a:gd name="T89" fmla="*/ 789702 h 2966598"/>
              <a:gd name="T90" fmla="*/ 6086579 w 6894738"/>
              <a:gd name="T91" fmla="*/ 669260 h 2966598"/>
              <a:gd name="T92" fmla="*/ 5761803 w 6894738"/>
              <a:gd name="T93" fmla="*/ 596993 h 2966598"/>
              <a:gd name="T94" fmla="*/ 5497172 w 6894738"/>
              <a:gd name="T95" fmla="*/ 645172 h 2966598"/>
              <a:gd name="T96" fmla="*/ 5316740 w 6894738"/>
              <a:gd name="T97" fmla="*/ 572909 h 2966598"/>
              <a:gd name="T98" fmla="*/ 5160364 w 6894738"/>
              <a:gd name="T99" fmla="*/ 404292 h 2966598"/>
              <a:gd name="T100" fmla="*/ 5052101 w 6894738"/>
              <a:gd name="T101" fmla="*/ 247720 h 2966598"/>
              <a:gd name="T102" fmla="*/ 4943845 w 6894738"/>
              <a:gd name="T103" fmla="*/ 151363 h 2966598"/>
              <a:gd name="T104" fmla="*/ 4703269 w 6894738"/>
              <a:gd name="T105" fmla="*/ 55012 h 296659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6894738" h="2966598">
                <a:moveTo>
                  <a:pt x="4584032" y="42925"/>
                </a:moveTo>
                <a:lnTo>
                  <a:pt x="4584032" y="42925"/>
                </a:lnTo>
                <a:cubicBezTo>
                  <a:pt x="4547937" y="30893"/>
                  <a:pt x="4513534" y="11276"/>
                  <a:pt x="4475747" y="6830"/>
                </a:cubicBezTo>
                <a:cubicBezTo>
                  <a:pt x="4244457" y="-20381"/>
                  <a:pt x="4458200" y="45095"/>
                  <a:pt x="4343400" y="6830"/>
                </a:cubicBezTo>
                <a:cubicBezTo>
                  <a:pt x="4331368" y="10840"/>
                  <a:pt x="4319609" y="15785"/>
                  <a:pt x="4307305" y="18861"/>
                </a:cubicBezTo>
                <a:cubicBezTo>
                  <a:pt x="4287466" y="23821"/>
                  <a:pt x="4265764" y="22431"/>
                  <a:pt x="4247147" y="30893"/>
                </a:cubicBezTo>
                <a:cubicBezTo>
                  <a:pt x="4220819" y="42860"/>
                  <a:pt x="4195407" y="58569"/>
                  <a:pt x="4174958" y="79019"/>
                </a:cubicBezTo>
                <a:cubicBezTo>
                  <a:pt x="4166937" y="87040"/>
                  <a:pt x="4157981" y="94225"/>
                  <a:pt x="4150895" y="103083"/>
                </a:cubicBezTo>
                <a:cubicBezTo>
                  <a:pt x="4141862" y="114374"/>
                  <a:pt x="4138123" y="130144"/>
                  <a:pt x="4126832" y="139177"/>
                </a:cubicBezTo>
                <a:cubicBezTo>
                  <a:pt x="4116929" y="147100"/>
                  <a:pt x="4102769" y="147198"/>
                  <a:pt x="4090737" y="151209"/>
                </a:cubicBezTo>
                <a:cubicBezTo>
                  <a:pt x="4080427" y="182139"/>
                  <a:pt x="4072718" y="202188"/>
                  <a:pt x="4066674" y="235430"/>
                </a:cubicBezTo>
                <a:cubicBezTo>
                  <a:pt x="4044554" y="357090"/>
                  <a:pt x="4067319" y="281619"/>
                  <a:pt x="4042611" y="355746"/>
                </a:cubicBezTo>
                <a:cubicBezTo>
                  <a:pt x="4072850" y="446465"/>
                  <a:pt x="4028543" y="338162"/>
                  <a:pt x="4090737" y="415904"/>
                </a:cubicBezTo>
                <a:cubicBezTo>
                  <a:pt x="4098660" y="425807"/>
                  <a:pt x="4096610" y="440912"/>
                  <a:pt x="4102769" y="451998"/>
                </a:cubicBezTo>
                <a:cubicBezTo>
                  <a:pt x="4116814" y="477279"/>
                  <a:pt x="4150895" y="524188"/>
                  <a:pt x="4150895" y="524188"/>
                </a:cubicBezTo>
                <a:cubicBezTo>
                  <a:pt x="4154905" y="536220"/>
                  <a:pt x="4165011" y="547773"/>
                  <a:pt x="4162926" y="560283"/>
                </a:cubicBezTo>
                <a:cubicBezTo>
                  <a:pt x="4160549" y="574546"/>
                  <a:pt x="4145330" y="583444"/>
                  <a:pt x="4138863" y="596377"/>
                </a:cubicBezTo>
                <a:cubicBezTo>
                  <a:pt x="4133191" y="607721"/>
                  <a:pt x="4132504" y="621128"/>
                  <a:pt x="4126832" y="632472"/>
                </a:cubicBezTo>
                <a:cubicBezTo>
                  <a:pt x="4120365" y="645406"/>
                  <a:pt x="4109236" y="655633"/>
                  <a:pt x="4102769" y="668567"/>
                </a:cubicBezTo>
                <a:cubicBezTo>
                  <a:pt x="4097097" y="679910"/>
                  <a:pt x="4090737" y="704661"/>
                  <a:pt x="4090737" y="704661"/>
                </a:cubicBezTo>
                <a:lnTo>
                  <a:pt x="4078705" y="752788"/>
                </a:lnTo>
                <a:lnTo>
                  <a:pt x="3657600" y="728725"/>
                </a:lnTo>
                <a:lnTo>
                  <a:pt x="3501190" y="716693"/>
                </a:lnTo>
                <a:cubicBezTo>
                  <a:pt x="3388895" y="720704"/>
                  <a:pt x="3276261" y="719129"/>
                  <a:pt x="3164305" y="728725"/>
                </a:cubicBezTo>
                <a:cubicBezTo>
                  <a:pt x="3135215" y="731218"/>
                  <a:pt x="3109161" y="750145"/>
                  <a:pt x="3080084" y="752788"/>
                </a:cubicBezTo>
                <a:cubicBezTo>
                  <a:pt x="2976162" y="762235"/>
                  <a:pt x="2871537" y="760809"/>
                  <a:pt x="2767263" y="764819"/>
                </a:cubicBezTo>
                <a:cubicBezTo>
                  <a:pt x="2751221" y="760809"/>
                  <a:pt x="2735673" y="752788"/>
                  <a:pt x="2719137" y="752788"/>
                </a:cubicBezTo>
                <a:cubicBezTo>
                  <a:pt x="2646031" y="752788"/>
                  <a:pt x="2521762" y="768034"/>
                  <a:pt x="2442411" y="776851"/>
                </a:cubicBezTo>
                <a:lnTo>
                  <a:pt x="2225842" y="764819"/>
                </a:lnTo>
                <a:lnTo>
                  <a:pt x="2045369" y="752788"/>
                </a:lnTo>
                <a:lnTo>
                  <a:pt x="1792705" y="740756"/>
                </a:lnTo>
                <a:cubicBezTo>
                  <a:pt x="1776663" y="744767"/>
                  <a:pt x="1761073" y="753966"/>
                  <a:pt x="1744579" y="752788"/>
                </a:cubicBezTo>
                <a:cubicBezTo>
                  <a:pt x="1569657" y="740294"/>
                  <a:pt x="1676140" y="711433"/>
                  <a:pt x="1588169" y="740756"/>
                </a:cubicBezTo>
                <a:cubicBezTo>
                  <a:pt x="1576137" y="736746"/>
                  <a:pt x="1564746" y="728218"/>
                  <a:pt x="1552074" y="728725"/>
                </a:cubicBezTo>
                <a:cubicBezTo>
                  <a:pt x="1463549" y="732266"/>
                  <a:pt x="1287379" y="752788"/>
                  <a:pt x="1287379" y="752788"/>
                </a:cubicBezTo>
                <a:cubicBezTo>
                  <a:pt x="1125629" y="833663"/>
                  <a:pt x="1375509" y="707185"/>
                  <a:pt x="1179095" y="812946"/>
                </a:cubicBezTo>
                <a:cubicBezTo>
                  <a:pt x="1147511" y="829953"/>
                  <a:pt x="1110853" y="838663"/>
                  <a:pt x="1082842" y="861072"/>
                </a:cubicBezTo>
                <a:cubicBezTo>
                  <a:pt x="1004423" y="923807"/>
                  <a:pt x="1044704" y="895986"/>
                  <a:pt x="962526" y="945293"/>
                </a:cubicBezTo>
                <a:cubicBezTo>
                  <a:pt x="933996" y="983334"/>
                  <a:pt x="925530" y="999348"/>
                  <a:pt x="890337" y="1029514"/>
                </a:cubicBezTo>
                <a:cubicBezTo>
                  <a:pt x="875112" y="1042564"/>
                  <a:pt x="858528" y="1053954"/>
                  <a:pt x="842211" y="1065609"/>
                </a:cubicBezTo>
                <a:cubicBezTo>
                  <a:pt x="830444" y="1074014"/>
                  <a:pt x="816341" y="1079447"/>
                  <a:pt x="806116" y="1089672"/>
                </a:cubicBezTo>
                <a:cubicBezTo>
                  <a:pt x="787958" y="1107830"/>
                  <a:pt x="776148" y="1131672"/>
                  <a:pt x="757990" y="1149830"/>
                </a:cubicBezTo>
                <a:cubicBezTo>
                  <a:pt x="740985" y="1166835"/>
                  <a:pt x="692641" y="1188520"/>
                  <a:pt x="673769" y="1197956"/>
                </a:cubicBezTo>
                <a:cubicBezTo>
                  <a:pt x="665748" y="1209988"/>
                  <a:pt x="659930" y="1223826"/>
                  <a:pt x="649705" y="1234051"/>
                </a:cubicBezTo>
                <a:cubicBezTo>
                  <a:pt x="635234" y="1248522"/>
                  <a:pt x="581214" y="1275885"/>
                  <a:pt x="565484" y="1282177"/>
                </a:cubicBezTo>
                <a:cubicBezTo>
                  <a:pt x="541934" y="1291597"/>
                  <a:pt x="493295" y="1306240"/>
                  <a:pt x="493295" y="1306240"/>
                </a:cubicBezTo>
                <a:cubicBezTo>
                  <a:pt x="447336" y="1352200"/>
                  <a:pt x="493945" y="1310663"/>
                  <a:pt x="421105" y="1354367"/>
                </a:cubicBezTo>
                <a:cubicBezTo>
                  <a:pt x="317675" y="1416424"/>
                  <a:pt x="385424" y="1390323"/>
                  <a:pt x="312821" y="1414525"/>
                </a:cubicBezTo>
                <a:lnTo>
                  <a:pt x="252663" y="1474683"/>
                </a:lnTo>
                <a:cubicBezTo>
                  <a:pt x="240632" y="1486714"/>
                  <a:pt x="224178" y="1495558"/>
                  <a:pt x="216569" y="1510777"/>
                </a:cubicBezTo>
                <a:cubicBezTo>
                  <a:pt x="160297" y="1623318"/>
                  <a:pt x="233380" y="1485559"/>
                  <a:pt x="144379" y="1619061"/>
                </a:cubicBezTo>
                <a:cubicBezTo>
                  <a:pt x="118005" y="1658622"/>
                  <a:pt x="123635" y="1682469"/>
                  <a:pt x="84221" y="1715314"/>
                </a:cubicBezTo>
                <a:cubicBezTo>
                  <a:pt x="74478" y="1723433"/>
                  <a:pt x="60158" y="1723335"/>
                  <a:pt x="48126" y="1727346"/>
                </a:cubicBezTo>
                <a:cubicBezTo>
                  <a:pt x="44116" y="1739377"/>
                  <a:pt x="41767" y="1752097"/>
                  <a:pt x="36095" y="1763440"/>
                </a:cubicBezTo>
                <a:cubicBezTo>
                  <a:pt x="-10554" y="1856739"/>
                  <a:pt x="30244" y="1744901"/>
                  <a:pt x="0" y="1835630"/>
                </a:cubicBezTo>
                <a:cubicBezTo>
                  <a:pt x="4011" y="1911830"/>
                  <a:pt x="5422" y="1988211"/>
                  <a:pt x="12032" y="2064230"/>
                </a:cubicBezTo>
                <a:cubicBezTo>
                  <a:pt x="13464" y="2080704"/>
                  <a:pt x="22690" y="2095877"/>
                  <a:pt x="24063" y="2112356"/>
                </a:cubicBezTo>
                <a:cubicBezTo>
                  <a:pt x="26076" y="2136511"/>
                  <a:pt x="18850" y="2323047"/>
                  <a:pt x="48126" y="2401114"/>
                </a:cubicBezTo>
                <a:cubicBezTo>
                  <a:pt x="73802" y="2469582"/>
                  <a:pt x="61697" y="2430109"/>
                  <a:pt x="96253" y="2473304"/>
                </a:cubicBezTo>
                <a:cubicBezTo>
                  <a:pt x="105286" y="2484595"/>
                  <a:pt x="112295" y="2497367"/>
                  <a:pt x="120316" y="2509398"/>
                </a:cubicBezTo>
                <a:cubicBezTo>
                  <a:pt x="148952" y="2595306"/>
                  <a:pt x="123274" y="2567518"/>
                  <a:pt x="180474" y="2605651"/>
                </a:cubicBezTo>
                <a:cubicBezTo>
                  <a:pt x="184484" y="2617683"/>
                  <a:pt x="184386" y="2632003"/>
                  <a:pt x="192505" y="2641746"/>
                </a:cubicBezTo>
                <a:cubicBezTo>
                  <a:pt x="205342" y="2657151"/>
                  <a:pt x="224314" y="2666185"/>
                  <a:pt x="240632" y="2677840"/>
                </a:cubicBezTo>
                <a:cubicBezTo>
                  <a:pt x="280321" y="2706189"/>
                  <a:pt x="277843" y="2702463"/>
                  <a:pt x="324853" y="2725967"/>
                </a:cubicBezTo>
                <a:cubicBezTo>
                  <a:pt x="332874" y="2737998"/>
                  <a:pt x="336361" y="2754887"/>
                  <a:pt x="348916" y="2762061"/>
                </a:cubicBezTo>
                <a:cubicBezTo>
                  <a:pt x="355840" y="2766018"/>
                  <a:pt x="480942" y="2786071"/>
                  <a:pt x="481263" y="2786125"/>
                </a:cubicBezTo>
                <a:cubicBezTo>
                  <a:pt x="505326" y="2798156"/>
                  <a:pt x="528868" y="2811293"/>
                  <a:pt x="553453" y="2822219"/>
                </a:cubicBezTo>
                <a:cubicBezTo>
                  <a:pt x="622302" y="2852819"/>
                  <a:pt x="720050" y="2842408"/>
                  <a:pt x="782053" y="2846283"/>
                </a:cubicBezTo>
                <a:cubicBezTo>
                  <a:pt x="888674" y="2810741"/>
                  <a:pt x="816685" y="2829850"/>
                  <a:pt x="1046747" y="2846283"/>
                </a:cubicBezTo>
                <a:cubicBezTo>
                  <a:pt x="1082972" y="2848870"/>
                  <a:pt x="1118937" y="2854304"/>
                  <a:pt x="1155032" y="2858314"/>
                </a:cubicBezTo>
                <a:lnTo>
                  <a:pt x="1251284" y="2846283"/>
                </a:lnTo>
                <a:cubicBezTo>
                  <a:pt x="1279394" y="2842535"/>
                  <a:pt x="1307287" y="2831429"/>
                  <a:pt x="1335505" y="2834251"/>
                </a:cubicBezTo>
                <a:cubicBezTo>
                  <a:pt x="1349893" y="2835690"/>
                  <a:pt x="1357750" y="2854159"/>
                  <a:pt x="1371600" y="2858314"/>
                </a:cubicBezTo>
                <a:cubicBezTo>
                  <a:pt x="1398763" y="2866463"/>
                  <a:pt x="1427747" y="2866335"/>
                  <a:pt x="1455821" y="2870346"/>
                </a:cubicBezTo>
                <a:cubicBezTo>
                  <a:pt x="1579760" y="2839360"/>
                  <a:pt x="1435192" y="2870346"/>
                  <a:pt x="1696453" y="2870346"/>
                </a:cubicBezTo>
                <a:cubicBezTo>
                  <a:pt x="1716903" y="2870346"/>
                  <a:pt x="1736558" y="2862325"/>
                  <a:pt x="1756611" y="2858314"/>
                </a:cubicBezTo>
                <a:cubicBezTo>
                  <a:pt x="1864552" y="2894296"/>
                  <a:pt x="1783303" y="2870767"/>
                  <a:pt x="2021305" y="2882377"/>
                </a:cubicBezTo>
                <a:lnTo>
                  <a:pt x="2286000" y="2894409"/>
                </a:lnTo>
                <a:cubicBezTo>
                  <a:pt x="2315988" y="2900406"/>
                  <a:pt x="2353181" y="2905257"/>
                  <a:pt x="2382253" y="2918472"/>
                </a:cubicBezTo>
                <a:cubicBezTo>
                  <a:pt x="2414909" y="2933316"/>
                  <a:pt x="2478505" y="2966598"/>
                  <a:pt x="2478505" y="2966598"/>
                </a:cubicBezTo>
                <a:cubicBezTo>
                  <a:pt x="2769165" y="2925077"/>
                  <a:pt x="2426913" y="2970508"/>
                  <a:pt x="3140242" y="2942535"/>
                </a:cubicBezTo>
                <a:cubicBezTo>
                  <a:pt x="3152915" y="2942038"/>
                  <a:pt x="3164033" y="2933580"/>
                  <a:pt x="3176337" y="2930504"/>
                </a:cubicBezTo>
                <a:cubicBezTo>
                  <a:pt x="3231460" y="2916723"/>
                  <a:pt x="3274295" y="2913747"/>
                  <a:pt x="3332747" y="2906440"/>
                </a:cubicBezTo>
                <a:cubicBezTo>
                  <a:pt x="3348789" y="2910451"/>
                  <a:pt x="3364439" y="2920298"/>
                  <a:pt x="3380874" y="2918472"/>
                </a:cubicBezTo>
                <a:cubicBezTo>
                  <a:pt x="3402339" y="2916087"/>
                  <a:pt x="3420196" y="2900092"/>
                  <a:pt x="3441032" y="2894409"/>
                </a:cubicBezTo>
                <a:cubicBezTo>
                  <a:pt x="3464567" y="2887990"/>
                  <a:pt x="3489220" y="2886741"/>
                  <a:pt x="3513221" y="2882377"/>
                </a:cubicBezTo>
                <a:cubicBezTo>
                  <a:pt x="3533341" y="2878719"/>
                  <a:pt x="3552963" y="2871513"/>
                  <a:pt x="3573379" y="2870346"/>
                </a:cubicBezTo>
                <a:cubicBezTo>
                  <a:pt x="3693565" y="2863478"/>
                  <a:pt x="3814052" y="2863432"/>
                  <a:pt x="3934326" y="2858314"/>
                </a:cubicBezTo>
                <a:cubicBezTo>
                  <a:pt x="4002561" y="2855410"/>
                  <a:pt x="4070637" y="2849384"/>
                  <a:pt x="4138863" y="2846283"/>
                </a:cubicBezTo>
                <a:lnTo>
                  <a:pt x="4463716" y="2834251"/>
                </a:lnTo>
                <a:cubicBezTo>
                  <a:pt x="4487779" y="2838262"/>
                  <a:pt x="4511594" y="2848309"/>
                  <a:pt x="4535905" y="2846283"/>
                </a:cubicBezTo>
                <a:cubicBezTo>
                  <a:pt x="4561182" y="2844176"/>
                  <a:pt x="4582885" y="2825020"/>
                  <a:pt x="4608095" y="2822219"/>
                </a:cubicBezTo>
                <a:lnTo>
                  <a:pt x="4716379" y="2810188"/>
                </a:lnTo>
                <a:cubicBezTo>
                  <a:pt x="4891658" y="2793495"/>
                  <a:pt x="4874147" y="2798824"/>
                  <a:pt x="5077326" y="2786125"/>
                </a:cubicBezTo>
                <a:lnTo>
                  <a:pt x="5245769" y="2774093"/>
                </a:lnTo>
                <a:cubicBezTo>
                  <a:pt x="5257800" y="2766072"/>
                  <a:pt x="5267835" y="2753537"/>
                  <a:pt x="5281863" y="2750030"/>
                </a:cubicBezTo>
                <a:cubicBezTo>
                  <a:pt x="5313524" y="2742115"/>
                  <a:pt x="5539094" y="2726541"/>
                  <a:pt x="5546558" y="2725967"/>
                </a:cubicBezTo>
                <a:cubicBezTo>
                  <a:pt x="5558590" y="2721956"/>
                  <a:pt x="5570878" y="2718645"/>
                  <a:pt x="5582653" y="2713935"/>
                </a:cubicBezTo>
                <a:cubicBezTo>
                  <a:pt x="5611012" y="2702591"/>
                  <a:pt x="5637143" y="2684836"/>
                  <a:pt x="5666874" y="2677840"/>
                </a:cubicBezTo>
                <a:cubicBezTo>
                  <a:pt x="5706108" y="2668609"/>
                  <a:pt x="5747290" y="2671509"/>
                  <a:pt x="5787190" y="2665809"/>
                </a:cubicBezTo>
                <a:cubicBezTo>
                  <a:pt x="5831578" y="2659468"/>
                  <a:pt x="5875569" y="2650540"/>
                  <a:pt x="5919537" y="2641746"/>
                </a:cubicBezTo>
                <a:cubicBezTo>
                  <a:pt x="5988675" y="2627918"/>
                  <a:pt x="6016675" y="2620470"/>
                  <a:pt x="6075947" y="2605651"/>
                </a:cubicBezTo>
                <a:cubicBezTo>
                  <a:pt x="6193277" y="2527432"/>
                  <a:pt x="6010958" y="2649941"/>
                  <a:pt x="6160169" y="2545493"/>
                </a:cubicBezTo>
                <a:cubicBezTo>
                  <a:pt x="6183861" y="2528908"/>
                  <a:pt x="6211908" y="2517817"/>
                  <a:pt x="6232358" y="2497367"/>
                </a:cubicBezTo>
                <a:cubicBezTo>
                  <a:pt x="6374323" y="2355402"/>
                  <a:pt x="6150187" y="2582941"/>
                  <a:pt x="6304547" y="2413146"/>
                </a:cubicBezTo>
                <a:cubicBezTo>
                  <a:pt x="6377195" y="2333234"/>
                  <a:pt x="6363675" y="2345655"/>
                  <a:pt x="6424863" y="2304861"/>
                </a:cubicBezTo>
                <a:cubicBezTo>
                  <a:pt x="6432884" y="2292830"/>
                  <a:pt x="6437947" y="2278177"/>
                  <a:pt x="6448926" y="2268767"/>
                </a:cubicBezTo>
                <a:cubicBezTo>
                  <a:pt x="6466681" y="2253548"/>
                  <a:pt x="6489253" y="2245066"/>
                  <a:pt x="6509084" y="2232672"/>
                </a:cubicBezTo>
                <a:cubicBezTo>
                  <a:pt x="6521346" y="2225008"/>
                  <a:pt x="6533147" y="2216630"/>
                  <a:pt x="6545179" y="2208609"/>
                </a:cubicBezTo>
                <a:cubicBezTo>
                  <a:pt x="6655841" y="2042613"/>
                  <a:pt x="6533669" y="2215648"/>
                  <a:pt x="6641432" y="2088293"/>
                </a:cubicBezTo>
                <a:cubicBezTo>
                  <a:pt x="6670969" y="2053386"/>
                  <a:pt x="6725653" y="1980009"/>
                  <a:pt x="6725653" y="1980009"/>
                </a:cubicBezTo>
                <a:cubicBezTo>
                  <a:pt x="6729663" y="1959956"/>
                  <a:pt x="6731217" y="1939251"/>
                  <a:pt x="6737684" y="1919851"/>
                </a:cubicBezTo>
                <a:cubicBezTo>
                  <a:pt x="6747861" y="1889320"/>
                  <a:pt x="6768208" y="1862034"/>
                  <a:pt x="6785811" y="1835630"/>
                </a:cubicBezTo>
                <a:cubicBezTo>
                  <a:pt x="6789821" y="1819588"/>
                  <a:pt x="6792036" y="1802987"/>
                  <a:pt x="6797842" y="1787504"/>
                </a:cubicBezTo>
                <a:cubicBezTo>
                  <a:pt x="6804140" y="1770710"/>
                  <a:pt x="6814840" y="1755863"/>
                  <a:pt x="6821905" y="1739377"/>
                </a:cubicBezTo>
                <a:cubicBezTo>
                  <a:pt x="6826901" y="1727720"/>
                  <a:pt x="6829926" y="1715314"/>
                  <a:pt x="6833937" y="1703283"/>
                </a:cubicBezTo>
                <a:cubicBezTo>
                  <a:pt x="6837948" y="1667188"/>
                  <a:pt x="6837161" y="1630231"/>
                  <a:pt x="6845969" y="1594998"/>
                </a:cubicBezTo>
                <a:cubicBezTo>
                  <a:pt x="6853377" y="1565367"/>
                  <a:pt x="6872404" y="1539753"/>
                  <a:pt x="6882063" y="1510777"/>
                </a:cubicBezTo>
                <a:cubicBezTo>
                  <a:pt x="6888530" y="1491377"/>
                  <a:pt x="6890084" y="1470672"/>
                  <a:pt x="6894095" y="1450619"/>
                </a:cubicBezTo>
                <a:cubicBezTo>
                  <a:pt x="6890084" y="1418535"/>
                  <a:pt x="6882063" y="1386701"/>
                  <a:pt x="6882063" y="1354367"/>
                </a:cubicBezTo>
                <a:cubicBezTo>
                  <a:pt x="6882063" y="1341684"/>
                  <a:pt x="6898106" y="1330304"/>
                  <a:pt x="6894095" y="1318272"/>
                </a:cubicBezTo>
                <a:cubicBezTo>
                  <a:pt x="6888714" y="1302130"/>
                  <a:pt x="6870032" y="1294209"/>
                  <a:pt x="6858000" y="1282177"/>
                </a:cubicBezTo>
                <a:cubicBezTo>
                  <a:pt x="6853990" y="1266135"/>
                  <a:pt x="6849556" y="1250193"/>
                  <a:pt x="6845969" y="1234051"/>
                </a:cubicBezTo>
                <a:cubicBezTo>
                  <a:pt x="6841533" y="1214088"/>
                  <a:pt x="6841117" y="1193041"/>
                  <a:pt x="6833937" y="1173893"/>
                </a:cubicBezTo>
                <a:cubicBezTo>
                  <a:pt x="6828860" y="1160353"/>
                  <a:pt x="6816341" y="1150732"/>
                  <a:pt x="6809874" y="1137798"/>
                </a:cubicBezTo>
                <a:cubicBezTo>
                  <a:pt x="6804202" y="1126455"/>
                  <a:pt x="6804367" y="1112579"/>
                  <a:pt x="6797842" y="1101704"/>
                </a:cubicBezTo>
                <a:cubicBezTo>
                  <a:pt x="6787410" y="1084318"/>
                  <a:pt x="6733693" y="1047576"/>
                  <a:pt x="6725653" y="1041546"/>
                </a:cubicBezTo>
                <a:cubicBezTo>
                  <a:pt x="6717632" y="1029514"/>
                  <a:pt x="6711815" y="1015676"/>
                  <a:pt x="6701590" y="1005451"/>
                </a:cubicBezTo>
                <a:cubicBezTo>
                  <a:pt x="6691365" y="995226"/>
                  <a:pt x="6674528" y="992679"/>
                  <a:pt x="6665495" y="981388"/>
                </a:cubicBezTo>
                <a:cubicBezTo>
                  <a:pt x="6657572" y="971485"/>
                  <a:pt x="6660498" y="955846"/>
                  <a:pt x="6653463" y="945293"/>
                </a:cubicBezTo>
                <a:cubicBezTo>
                  <a:pt x="6644025" y="931136"/>
                  <a:pt x="6629400" y="921230"/>
                  <a:pt x="6617369" y="909198"/>
                </a:cubicBezTo>
                <a:cubicBezTo>
                  <a:pt x="6613358" y="893156"/>
                  <a:pt x="6615667" y="873984"/>
                  <a:pt x="6605337" y="861072"/>
                </a:cubicBezTo>
                <a:cubicBezTo>
                  <a:pt x="6597414" y="851169"/>
                  <a:pt x="6581478" y="852377"/>
                  <a:pt x="6569242" y="849040"/>
                </a:cubicBezTo>
                <a:cubicBezTo>
                  <a:pt x="6537336" y="840338"/>
                  <a:pt x="6503696" y="837259"/>
                  <a:pt x="6472990" y="824977"/>
                </a:cubicBezTo>
                <a:cubicBezTo>
                  <a:pt x="6401057" y="796204"/>
                  <a:pt x="6433321" y="807743"/>
                  <a:pt x="6376737" y="788883"/>
                </a:cubicBezTo>
                <a:cubicBezTo>
                  <a:pt x="6360695" y="772841"/>
                  <a:pt x="6347197" y="753766"/>
                  <a:pt x="6328611" y="740756"/>
                </a:cubicBezTo>
                <a:cubicBezTo>
                  <a:pt x="6306571" y="725328"/>
                  <a:pt x="6281757" y="713710"/>
                  <a:pt x="6256421" y="704661"/>
                </a:cubicBezTo>
                <a:cubicBezTo>
                  <a:pt x="6203953" y="685923"/>
                  <a:pt x="6143035" y="677742"/>
                  <a:pt x="6087979" y="668567"/>
                </a:cubicBezTo>
                <a:cubicBezTo>
                  <a:pt x="6075947" y="660546"/>
                  <a:pt x="6065424" y="649581"/>
                  <a:pt x="6051884" y="644504"/>
                </a:cubicBezTo>
                <a:cubicBezTo>
                  <a:pt x="6032736" y="637324"/>
                  <a:pt x="6011689" y="636908"/>
                  <a:pt x="5991726" y="632472"/>
                </a:cubicBezTo>
                <a:cubicBezTo>
                  <a:pt x="5851284" y="601261"/>
                  <a:pt x="6082716" y="638989"/>
                  <a:pt x="5763126" y="596377"/>
                </a:cubicBezTo>
                <a:cubicBezTo>
                  <a:pt x="5739063" y="600388"/>
                  <a:pt x="5714858" y="603625"/>
                  <a:pt x="5690937" y="608409"/>
                </a:cubicBezTo>
                <a:cubicBezTo>
                  <a:pt x="5674722" y="611652"/>
                  <a:pt x="5659063" y="617393"/>
                  <a:pt x="5642811" y="620440"/>
                </a:cubicBezTo>
                <a:cubicBezTo>
                  <a:pt x="5594856" y="629432"/>
                  <a:pt x="5498432" y="644504"/>
                  <a:pt x="5498432" y="644504"/>
                </a:cubicBezTo>
                <a:cubicBezTo>
                  <a:pt x="5475549" y="639927"/>
                  <a:pt x="5426845" y="632773"/>
                  <a:pt x="5402179" y="620440"/>
                </a:cubicBezTo>
                <a:cubicBezTo>
                  <a:pt x="5389245" y="613973"/>
                  <a:pt x="5378639" y="603551"/>
                  <a:pt x="5366084" y="596377"/>
                </a:cubicBezTo>
                <a:cubicBezTo>
                  <a:pt x="5350512" y="587479"/>
                  <a:pt x="5333338" y="581542"/>
                  <a:pt x="5317958" y="572314"/>
                </a:cubicBezTo>
                <a:cubicBezTo>
                  <a:pt x="5249937" y="531501"/>
                  <a:pt x="5260882" y="539301"/>
                  <a:pt x="5221705" y="500125"/>
                </a:cubicBezTo>
                <a:cubicBezTo>
                  <a:pt x="5217695" y="488093"/>
                  <a:pt x="5215346" y="475374"/>
                  <a:pt x="5209674" y="464030"/>
                </a:cubicBezTo>
                <a:cubicBezTo>
                  <a:pt x="5184985" y="414651"/>
                  <a:pt x="5191391" y="441177"/>
                  <a:pt x="5161547" y="403872"/>
                </a:cubicBezTo>
                <a:cubicBezTo>
                  <a:pt x="5152514" y="392581"/>
                  <a:pt x="5145505" y="379809"/>
                  <a:pt x="5137484" y="367777"/>
                </a:cubicBezTo>
                <a:cubicBezTo>
                  <a:pt x="5129463" y="343714"/>
                  <a:pt x="5134526" y="309658"/>
                  <a:pt x="5113421" y="295588"/>
                </a:cubicBezTo>
                <a:cubicBezTo>
                  <a:pt x="5086616" y="277719"/>
                  <a:pt x="5072858" y="271955"/>
                  <a:pt x="5053263" y="247461"/>
                </a:cubicBezTo>
                <a:cubicBezTo>
                  <a:pt x="5013685" y="197988"/>
                  <a:pt x="5050356" y="218419"/>
                  <a:pt x="4993105" y="199335"/>
                </a:cubicBezTo>
                <a:cubicBezTo>
                  <a:pt x="4989095" y="187303"/>
                  <a:pt x="4990042" y="172208"/>
                  <a:pt x="4981074" y="163240"/>
                </a:cubicBezTo>
                <a:cubicBezTo>
                  <a:pt x="4972106" y="154272"/>
                  <a:pt x="4956323" y="156881"/>
                  <a:pt x="4944979" y="151209"/>
                </a:cubicBezTo>
                <a:cubicBezTo>
                  <a:pt x="4879271" y="118356"/>
                  <a:pt x="4939319" y="133259"/>
                  <a:pt x="4872790" y="115114"/>
                </a:cubicBezTo>
                <a:cubicBezTo>
                  <a:pt x="4840884" y="106412"/>
                  <a:pt x="4776537" y="91051"/>
                  <a:pt x="4776537" y="91051"/>
                </a:cubicBezTo>
                <a:cubicBezTo>
                  <a:pt x="4673089" y="22087"/>
                  <a:pt x="4803977" y="104772"/>
                  <a:pt x="4704347" y="54956"/>
                </a:cubicBezTo>
                <a:cubicBezTo>
                  <a:pt x="4651772" y="28668"/>
                  <a:pt x="4686359" y="30893"/>
                  <a:pt x="4656221" y="30893"/>
                </a:cubicBezTo>
                <a:lnTo>
                  <a:pt x="4584032" y="42925"/>
                </a:lnTo>
                <a:close/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文字方塊 2"/>
          <p:cNvSpPr txBox="1">
            <a:spLocks noChangeArrowheads="1"/>
          </p:cNvSpPr>
          <p:nvPr/>
        </p:nvSpPr>
        <p:spPr bwMode="auto">
          <a:xfrm>
            <a:off x="7013575" y="5476875"/>
            <a:ext cx="1966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</a:rPr>
              <a:t>Document Object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</a:rPr>
              <a:t>Model (DOM)</a:t>
            </a:r>
            <a:endParaRPr lang="zh-TW" alt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8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/>
          </p:cNvSpPr>
          <p:nvPr>
            <p:ph type="title"/>
          </p:nvPr>
        </p:nvSpPr>
        <p:spPr>
          <a:xfrm>
            <a:off x="503237" y="451645"/>
            <a:ext cx="8389938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b="1" dirty="0" smtClean="0">
                <a:solidFill>
                  <a:schemeClr val="bg1"/>
                </a:solidFill>
              </a:rPr>
              <a:t>HTML </a:t>
            </a:r>
            <a:r>
              <a:rPr lang="en-US" altLang="zh-CN" b="1" dirty="0" smtClean="0">
                <a:solidFill>
                  <a:schemeClr val="bg1"/>
                </a:solidFill>
              </a:rPr>
              <a:t>DOM (</a:t>
            </a:r>
            <a:r>
              <a:rPr lang="en-US" altLang="zh-TW" b="1" dirty="0" smtClean="0">
                <a:solidFill>
                  <a:schemeClr val="bg1"/>
                </a:solidFill>
              </a:rPr>
              <a:t>Document </a:t>
            </a:r>
            <a:r>
              <a:rPr lang="en-US" altLang="zh-TW" b="1" dirty="0">
                <a:solidFill>
                  <a:schemeClr val="bg1"/>
                </a:solidFill>
              </a:rPr>
              <a:t>Object </a:t>
            </a:r>
            <a:r>
              <a:rPr lang="en-US" altLang="zh-TW" b="1" dirty="0" smtClean="0">
                <a:solidFill>
                  <a:schemeClr val="bg1"/>
                </a:solidFill>
              </a:rPr>
              <a:t>Model</a:t>
            </a:r>
            <a:r>
              <a:rPr lang="en-US" altLang="zh-TW" b="1" dirty="0">
                <a:solidFill>
                  <a:schemeClr val="bg1"/>
                </a:solidFill>
              </a:rPr>
              <a:t>)</a:t>
            </a:r>
            <a:br>
              <a:rPr lang="en-US" altLang="zh-TW" b="1" dirty="0">
                <a:solidFill>
                  <a:schemeClr val="bg1"/>
                </a:solidFill>
              </a:rPr>
            </a:br>
            <a:endParaRPr lang="zh-TW" altLang="en-US" dirty="0" smtClean="0">
              <a:solidFill>
                <a:schemeClr val="bg1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395536" y="2318544"/>
            <a:ext cx="7724775" cy="4211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TW" sz="1800" dirty="0" smtClean="0">
                <a:solidFill>
                  <a:srgbClr val="FF0000"/>
                </a:solidFill>
                <a:latin typeface="Inconsolata" panose="020B0609030003000000" pitchFamily="49" charset="0"/>
                <a:ea typeface="新細明體" panose="02020500000000000000" pitchFamily="18" charset="-120"/>
              </a:rPr>
              <a:t>&lt;html&gt;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TW" sz="1800" dirty="0" smtClean="0">
                <a:solidFill>
                  <a:schemeClr val="accent4"/>
                </a:solidFill>
                <a:latin typeface="Inconsolata" panose="020B0609030003000000" pitchFamily="49" charset="0"/>
                <a:ea typeface="新細明體" panose="02020500000000000000" pitchFamily="18" charset="-120"/>
              </a:rPr>
              <a:t>&lt;head&gt;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TW" sz="1800" dirty="0" smtClean="0">
                <a:solidFill>
                  <a:schemeClr val="accent4"/>
                </a:solidFill>
                <a:latin typeface="Inconsolata" panose="020B0609030003000000" pitchFamily="49" charset="0"/>
                <a:ea typeface="新細明體" panose="02020500000000000000" pitchFamily="18" charset="-120"/>
              </a:rPr>
              <a:t>&lt;title&gt;</a:t>
            </a:r>
            <a:r>
              <a:rPr lang="zh-TW" altLang="en-US" sz="1800" dirty="0" smtClean="0">
                <a:solidFill>
                  <a:schemeClr val="accent4"/>
                </a:solidFill>
                <a:latin typeface="Inconsolata" panose="020B0609030003000000" pitchFamily="49" charset="0"/>
                <a:ea typeface="新細明體" panose="02020500000000000000" pitchFamily="18" charset="-120"/>
              </a:rPr>
              <a:t>範例文件</a:t>
            </a:r>
            <a:r>
              <a:rPr lang="en-US" altLang="zh-TW" sz="1800" dirty="0" smtClean="0">
                <a:solidFill>
                  <a:schemeClr val="accent4"/>
                </a:solidFill>
                <a:latin typeface="Inconsolata" panose="020B0609030003000000" pitchFamily="49" charset="0"/>
                <a:ea typeface="新細明體" panose="02020500000000000000" pitchFamily="18" charset="-120"/>
              </a:rPr>
              <a:t>&lt;/title&gt;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TW" sz="1800" dirty="0" smtClean="0">
                <a:solidFill>
                  <a:schemeClr val="accent4"/>
                </a:solidFill>
                <a:latin typeface="Inconsolata" panose="020B0609030003000000" pitchFamily="49" charset="0"/>
                <a:ea typeface="新細明體" panose="02020500000000000000" pitchFamily="18" charset="-120"/>
              </a:rPr>
              <a:t>&lt;/head&gt;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TW" sz="1800" dirty="0" smtClean="0">
                <a:solidFill>
                  <a:schemeClr val="bg1"/>
                </a:solidFill>
                <a:latin typeface="Inconsolata" panose="020B0609030003000000" pitchFamily="49" charset="0"/>
                <a:ea typeface="新細明體" panose="02020500000000000000" pitchFamily="18" charset="-120"/>
              </a:rPr>
              <a:t>&lt;body&gt;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TW" sz="1800" dirty="0" smtClean="0">
                <a:solidFill>
                  <a:schemeClr val="bg1"/>
                </a:solidFill>
                <a:latin typeface="Inconsolata" panose="020B0609030003000000" pitchFamily="49" charset="0"/>
                <a:ea typeface="新細明體" panose="02020500000000000000" pitchFamily="18" charset="-120"/>
              </a:rPr>
              <a:t>   &lt;h2&gt;</a:t>
            </a:r>
            <a:r>
              <a:rPr lang="zh-TW" altLang="en-US" sz="1800" dirty="0" smtClean="0">
                <a:solidFill>
                  <a:schemeClr val="bg1"/>
                </a:solidFill>
                <a:latin typeface="Inconsolata" panose="020B0609030003000000" pitchFamily="49" charset="0"/>
                <a:ea typeface="新細明體" panose="02020500000000000000" pitchFamily="18" charset="-120"/>
              </a:rPr>
              <a:t>網頁語言</a:t>
            </a:r>
            <a:r>
              <a:rPr lang="en-US" altLang="zh-TW" sz="1800" dirty="0" smtClean="0">
                <a:solidFill>
                  <a:schemeClr val="bg1"/>
                </a:solidFill>
                <a:latin typeface="Inconsolata" panose="020B0609030003000000" pitchFamily="49" charset="0"/>
                <a:ea typeface="新細明體" panose="02020500000000000000" pitchFamily="18" charset="-120"/>
              </a:rPr>
              <a:t>&lt;/h2&gt;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TW" sz="1800" dirty="0" smtClean="0">
                <a:solidFill>
                  <a:schemeClr val="bg1"/>
                </a:solidFill>
                <a:latin typeface="Inconsolata" panose="020B0609030003000000" pitchFamily="49" charset="0"/>
                <a:ea typeface="新細明體" panose="02020500000000000000" pitchFamily="18" charset="-120"/>
              </a:rPr>
              <a:t>   &lt;p&gt;JavaScript</a:t>
            </a:r>
            <a:r>
              <a:rPr lang="zh-TW" altLang="en-US" sz="1800" dirty="0" smtClean="0">
                <a:solidFill>
                  <a:schemeClr val="bg1"/>
                </a:solidFill>
                <a:latin typeface="Inconsolata" panose="020B0609030003000000" pitchFamily="49" charset="0"/>
                <a:ea typeface="新細明體" panose="02020500000000000000" pitchFamily="18" charset="-120"/>
              </a:rPr>
              <a:t>是一種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TW" altLang="en-US" sz="1800" dirty="0" smtClean="0">
                <a:solidFill>
                  <a:schemeClr val="bg1"/>
                </a:solidFill>
                <a:latin typeface="Inconsolata" panose="020B0609030003000000" pitchFamily="49" charset="0"/>
                <a:ea typeface="新細明體" panose="02020500000000000000" pitchFamily="18" charset="-120"/>
              </a:rPr>
              <a:t>　　</a:t>
            </a:r>
            <a:r>
              <a:rPr lang="en-US" altLang="zh-TW" sz="1800" dirty="0" smtClean="0">
                <a:solidFill>
                  <a:schemeClr val="bg1"/>
                </a:solidFill>
                <a:latin typeface="Inconsolata" panose="020B0609030003000000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1800" dirty="0" err="1" smtClean="0">
                <a:solidFill>
                  <a:schemeClr val="bg1"/>
                </a:solidFill>
                <a:latin typeface="Inconsolata" panose="020B0609030003000000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sz="1800" dirty="0" smtClean="0">
                <a:solidFill>
                  <a:schemeClr val="bg1"/>
                </a:solidFill>
                <a:latin typeface="Inconsolata" panose="020B0609030003000000" pitchFamily="49" charset="0"/>
                <a:ea typeface="新細明體" panose="02020500000000000000" pitchFamily="18" charset="-120"/>
              </a:rPr>
              <a:t>&gt;Simple&lt;/</a:t>
            </a:r>
            <a:r>
              <a:rPr lang="en-US" altLang="zh-TW" sz="1800" dirty="0" err="1" smtClean="0">
                <a:solidFill>
                  <a:schemeClr val="bg1"/>
                </a:solidFill>
                <a:latin typeface="Inconsolata" panose="020B0609030003000000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sz="1800" dirty="0" smtClean="0">
                <a:solidFill>
                  <a:schemeClr val="bg1"/>
                </a:solidFill>
                <a:latin typeface="Inconsolata" panose="020B0609030003000000" pitchFamily="49" charset="0"/>
                <a:ea typeface="新細明體" panose="02020500000000000000" pitchFamily="18" charset="-120"/>
              </a:rPr>
              <a:t>&gt;</a:t>
            </a:r>
            <a:r>
              <a:rPr lang="zh-TW" altLang="en-US" sz="1800" dirty="0" smtClean="0">
                <a:solidFill>
                  <a:schemeClr val="bg1"/>
                </a:solidFill>
                <a:latin typeface="Inconsolata" panose="020B0609030003000000" pitchFamily="49" charset="0"/>
                <a:ea typeface="新細明體" panose="02020500000000000000" pitchFamily="18" charset="-120"/>
              </a:rPr>
              <a:t>語言</a:t>
            </a:r>
            <a:r>
              <a:rPr lang="en-US" altLang="zh-TW" sz="1800" dirty="0" smtClean="0">
                <a:solidFill>
                  <a:schemeClr val="bg1"/>
                </a:solidFill>
                <a:latin typeface="Inconsolata" panose="020B0609030003000000" pitchFamily="49" charset="0"/>
                <a:ea typeface="新細明體" panose="02020500000000000000" pitchFamily="18" charset="-120"/>
              </a:rPr>
              <a:t>&lt;/p&gt;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TW" sz="1800" dirty="0" smtClean="0">
                <a:solidFill>
                  <a:schemeClr val="bg1"/>
                </a:solidFill>
                <a:latin typeface="Inconsolata" panose="020B0609030003000000" pitchFamily="49" charset="0"/>
                <a:ea typeface="新細明體" panose="02020500000000000000" pitchFamily="18" charset="-120"/>
              </a:rPr>
              <a:t>&lt;/body&gt;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TW" sz="1800" dirty="0" smtClean="0">
                <a:solidFill>
                  <a:schemeClr val="bg1"/>
                </a:solidFill>
                <a:latin typeface="Inconsolata" panose="020B0609030003000000" pitchFamily="49" charset="0"/>
                <a:ea typeface="新細明體" panose="02020500000000000000" pitchFamily="18" charset="-120"/>
              </a:rPr>
              <a:t>&lt;/html&gt;</a:t>
            </a:r>
            <a:endParaRPr lang="zh-TW" altLang="en-US" sz="1800" dirty="0" smtClean="0">
              <a:solidFill>
                <a:schemeClr val="bg1"/>
              </a:solidFill>
              <a:latin typeface="Inconsolata" panose="020B0609030003000000" pitchFamily="49" charset="0"/>
              <a:ea typeface="新細明體" panose="02020500000000000000" pitchFamily="18" charset="-120"/>
            </a:endParaRPr>
          </a:p>
        </p:txBody>
      </p:sp>
      <p:sp>
        <p:nvSpPr>
          <p:cNvPr id="2458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B5EE8E0-D8B7-4C28-A7CD-5A3D1E740786}" type="slidenum">
              <a:rPr lang="zh-TW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zh-TW" altLang="en-US" sz="1400"/>
          </a:p>
        </p:txBody>
      </p:sp>
      <p:pic>
        <p:nvPicPr>
          <p:cNvPr id="24581" name="Picture 4" descr="Ch11-1-2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240302"/>
            <a:ext cx="5184775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27584" y="1409979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瀏覽器幫每一個載入的網頁建立一個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DOM 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（文件物件模型）。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 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Using JavaScript to Create Dynamic HTML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change </a:t>
            </a:r>
            <a:r>
              <a:rPr lang="en-US" altLang="zh-TW" dirty="0"/>
              <a:t>all the HTML </a:t>
            </a:r>
            <a:r>
              <a:rPr lang="en-US" altLang="zh-TW" i="1" dirty="0"/>
              <a:t>elements</a:t>
            </a:r>
            <a:r>
              <a:rPr lang="en-US" altLang="zh-TW" dirty="0"/>
              <a:t> in the page</a:t>
            </a:r>
          </a:p>
          <a:p>
            <a:r>
              <a:rPr lang="en-US" altLang="zh-TW" dirty="0" smtClean="0"/>
              <a:t>change </a:t>
            </a:r>
            <a:r>
              <a:rPr lang="en-US" altLang="zh-TW" dirty="0"/>
              <a:t>all the HTML </a:t>
            </a:r>
            <a:r>
              <a:rPr lang="en-US" altLang="zh-TW" i="1" dirty="0"/>
              <a:t>attributes</a:t>
            </a:r>
            <a:r>
              <a:rPr lang="en-US" altLang="zh-TW" dirty="0"/>
              <a:t> in the page</a:t>
            </a:r>
          </a:p>
          <a:p>
            <a:r>
              <a:rPr lang="en-US" altLang="zh-TW" dirty="0" smtClean="0"/>
              <a:t>change </a:t>
            </a:r>
            <a:r>
              <a:rPr lang="en-US" altLang="zh-TW" dirty="0"/>
              <a:t>all the </a:t>
            </a:r>
            <a:r>
              <a:rPr lang="en-US" altLang="zh-TW" i="1" dirty="0"/>
              <a:t>CSS styles</a:t>
            </a:r>
            <a:r>
              <a:rPr lang="en-US" altLang="zh-TW" dirty="0"/>
              <a:t> in the page</a:t>
            </a:r>
          </a:p>
          <a:p>
            <a:r>
              <a:rPr lang="en-US" altLang="zh-TW" dirty="0" smtClean="0"/>
              <a:t>remove </a:t>
            </a:r>
            <a:r>
              <a:rPr lang="en-US" altLang="zh-TW" dirty="0"/>
              <a:t>existing HTML elements and attributes</a:t>
            </a:r>
          </a:p>
          <a:p>
            <a:r>
              <a:rPr lang="en-US" altLang="zh-TW" dirty="0" smtClean="0"/>
              <a:t>add </a:t>
            </a:r>
            <a:r>
              <a:rPr lang="en-US" altLang="zh-TW" dirty="0"/>
              <a:t>new HTML elements and attributes</a:t>
            </a:r>
          </a:p>
          <a:p>
            <a:r>
              <a:rPr lang="en-US" altLang="zh-TW" dirty="0" smtClean="0"/>
              <a:t>react </a:t>
            </a:r>
            <a:r>
              <a:rPr lang="en-US" altLang="zh-TW" dirty="0"/>
              <a:t>to all existing HTML </a:t>
            </a:r>
            <a:r>
              <a:rPr lang="en-US" altLang="zh-TW" i="1" dirty="0"/>
              <a:t>events</a:t>
            </a:r>
            <a:r>
              <a:rPr lang="en-US" altLang="zh-TW" dirty="0"/>
              <a:t> in the page</a:t>
            </a:r>
          </a:p>
          <a:p>
            <a:r>
              <a:rPr lang="en-US" altLang="zh-TW" dirty="0" smtClean="0"/>
              <a:t>create </a:t>
            </a:r>
            <a:r>
              <a:rPr lang="en-US" altLang="zh-TW" dirty="0"/>
              <a:t>new HTML </a:t>
            </a:r>
            <a:r>
              <a:rPr lang="en-US" altLang="zh-TW" i="1" dirty="0"/>
              <a:t>events</a:t>
            </a:r>
            <a:r>
              <a:rPr lang="en-US" altLang="zh-TW" dirty="0"/>
              <a:t> in the page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620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the HTML DOM?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HTML DOM is a standard for how to get, change, add, or delete HTML elements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It defines</a:t>
            </a:r>
            <a:endParaRPr lang="en-US" altLang="zh-TW" dirty="0"/>
          </a:p>
          <a:p>
            <a:pPr lvl="1"/>
            <a:r>
              <a:rPr lang="en-US" altLang="zh-TW" dirty="0"/>
              <a:t>    The HTML elements as </a:t>
            </a:r>
            <a:r>
              <a:rPr lang="en-US" altLang="zh-TW" i="1" dirty="0"/>
              <a:t>objects</a:t>
            </a:r>
          </a:p>
          <a:p>
            <a:pPr lvl="1"/>
            <a:r>
              <a:rPr lang="en-US" altLang="zh-TW" dirty="0"/>
              <a:t>    The </a:t>
            </a:r>
            <a:r>
              <a:rPr lang="en-US" altLang="zh-TW" i="1" dirty="0"/>
              <a:t>properties</a:t>
            </a:r>
            <a:r>
              <a:rPr lang="en-US" altLang="zh-TW" dirty="0"/>
              <a:t> of all HTML elements</a:t>
            </a:r>
          </a:p>
          <a:p>
            <a:pPr lvl="1"/>
            <a:r>
              <a:rPr lang="en-US" altLang="zh-TW" dirty="0"/>
              <a:t>    The </a:t>
            </a:r>
            <a:r>
              <a:rPr lang="en-US" altLang="zh-TW" i="1" dirty="0"/>
              <a:t>methods</a:t>
            </a:r>
            <a:r>
              <a:rPr lang="en-US" altLang="zh-TW" dirty="0"/>
              <a:t> to access all HTML elements</a:t>
            </a:r>
          </a:p>
          <a:p>
            <a:pPr lvl="1"/>
            <a:r>
              <a:rPr lang="en-US" altLang="zh-TW" dirty="0"/>
              <a:t>    The </a:t>
            </a:r>
            <a:r>
              <a:rPr lang="en-US" altLang="zh-TW" i="1" dirty="0"/>
              <a:t>events </a:t>
            </a:r>
            <a:r>
              <a:rPr lang="en-US" altLang="zh-TW" dirty="0"/>
              <a:t>for all HTML elements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20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DOM Programming </a:t>
            </a:r>
            <a:r>
              <a:rPr lang="en-US" altLang="zh-TW" dirty="0" smtClean="0"/>
              <a:t>Interface Example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2276871"/>
            <a:ext cx="5472608" cy="349820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038" y="2295385"/>
            <a:ext cx="2865368" cy="302540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691680" y="4951455"/>
            <a:ext cx="247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4"/>
                </a:solidFill>
              </a:rPr>
              <a:t>Object.method.property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1259632" y="4293096"/>
            <a:ext cx="864096" cy="65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0"/>
          </p:cNvCxnSpPr>
          <p:nvPr/>
        </p:nvCxnSpPr>
        <p:spPr>
          <a:xfrm flipH="1" flipV="1">
            <a:off x="2408273" y="4293096"/>
            <a:ext cx="522625" cy="65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3635896" y="4293096"/>
            <a:ext cx="72008" cy="65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835696" y="3520055"/>
            <a:ext cx="45719" cy="288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9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Finding HTML Elements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795530"/>
              </p:ext>
            </p:extLst>
          </p:nvPr>
        </p:nvGraphicFramePr>
        <p:xfrm>
          <a:off x="437008" y="1700808"/>
          <a:ext cx="8352000" cy="35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2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7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9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return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900">
                <a:tc>
                  <a:txBody>
                    <a:bodyPr/>
                    <a:lstStyle/>
                    <a:p>
                      <a:r>
                        <a:rPr lang="en-US" dirty="0" err="1"/>
                        <a:t>document.</a:t>
                      </a:r>
                      <a:r>
                        <a:rPr lang="en-US" b="1" dirty="0" err="1"/>
                        <a:t>getElementById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id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Find an element by element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object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100">
                <a:tc>
                  <a:txBody>
                    <a:bodyPr/>
                    <a:lstStyle/>
                    <a:p>
                      <a:r>
                        <a:rPr lang="en-US" dirty="0" err="1"/>
                        <a:t>document.</a:t>
                      </a:r>
                      <a:r>
                        <a:rPr lang="en-US" b="1" dirty="0" err="1"/>
                        <a:t>getElement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s</a:t>
                      </a:r>
                      <a:r>
                        <a:rPr lang="en-US" b="1" dirty="0" err="1"/>
                        <a:t>ByTagName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name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Find elements by tag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Array of objects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9100">
                <a:tc>
                  <a:txBody>
                    <a:bodyPr/>
                    <a:lstStyle/>
                    <a:p>
                      <a:r>
                        <a:rPr lang="en-US" dirty="0" err="1"/>
                        <a:t>document.</a:t>
                      </a:r>
                      <a:r>
                        <a:rPr lang="en-US" b="1" dirty="0" err="1"/>
                        <a:t>getElement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s</a:t>
                      </a:r>
                      <a:r>
                        <a:rPr lang="en-US" b="1" dirty="0" err="1"/>
                        <a:t>ByClassName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name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elements by class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Array of objects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91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document.</a:t>
                      </a:r>
                      <a:r>
                        <a:rPr lang="en-US" b="1" dirty="0" err="1" smtClean="0"/>
                        <a:t>querySelectorAll</a:t>
                      </a:r>
                      <a:r>
                        <a:rPr lang="en-US" dirty="0" smtClean="0"/>
                        <a:t>(selector)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Finding elements by CSS selectors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Array of objects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36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Changing HTML Elements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053095"/>
              </p:ext>
            </p:extLst>
          </p:nvPr>
        </p:nvGraphicFramePr>
        <p:xfrm>
          <a:off x="457200" y="1600200"/>
          <a:ext cx="8229600" cy="269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47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470">
                <a:tc>
                  <a:txBody>
                    <a:bodyPr/>
                    <a:lstStyle/>
                    <a:p>
                      <a:r>
                        <a:rPr lang="en-US" i="1"/>
                        <a:t>element</a:t>
                      </a:r>
                      <a:r>
                        <a:rPr lang="en-US"/>
                        <a:t>.innerHTML =  </a:t>
                      </a:r>
                      <a:r>
                        <a:rPr lang="en-US" i="1"/>
                        <a:t>new html content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 the inner HTML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294">
                <a:tc>
                  <a:txBody>
                    <a:bodyPr/>
                    <a:lstStyle/>
                    <a:p>
                      <a:r>
                        <a:rPr lang="en-US" i="1"/>
                        <a:t>element</a:t>
                      </a:r>
                      <a:r>
                        <a:rPr lang="en-US"/>
                        <a:t>.</a:t>
                      </a:r>
                      <a:r>
                        <a:rPr lang="en-US" i="1"/>
                        <a:t>attribute = new value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 the attribute value of an HTML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294">
                <a:tc>
                  <a:txBody>
                    <a:bodyPr/>
                    <a:lstStyle/>
                    <a:p>
                      <a:r>
                        <a:rPr lang="en-US" i="1"/>
                        <a:t>element</a:t>
                      </a:r>
                      <a:r>
                        <a:rPr lang="en-US"/>
                        <a:t>.setAttribute</a:t>
                      </a:r>
                      <a:r>
                        <a:rPr lang="en-US" i="1"/>
                        <a:t>(attribute, value)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 the attribute value of an HTML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470">
                <a:tc>
                  <a:txBody>
                    <a:bodyPr/>
                    <a:lstStyle/>
                    <a:p>
                      <a:r>
                        <a:rPr lang="en-US" i="1"/>
                        <a:t>element</a:t>
                      </a:r>
                      <a:r>
                        <a:rPr lang="en-US"/>
                        <a:t>.style.</a:t>
                      </a:r>
                      <a:r>
                        <a:rPr lang="en-US" i="1"/>
                        <a:t>property = new style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the style of an HTML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755576" y="4941168"/>
            <a:ext cx="594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hlinkClick r:id="rId2"/>
              </a:rPr>
              <a:t>Html Element Reference</a:t>
            </a:r>
            <a:r>
              <a:rPr lang="en-US" altLang="zh-CN" sz="2400" dirty="0" smtClean="0"/>
              <a:t>;    </a:t>
            </a:r>
            <a:r>
              <a:rPr lang="en-US" altLang="zh-TW" sz="2400" dirty="0" smtClean="0">
                <a:hlinkClick r:id="rId3"/>
              </a:rPr>
              <a:t>CSS style reference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921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914</Words>
  <Application>Microsoft Office PowerPoint</Application>
  <PresentationFormat>如螢幕大小 (4:3)</PresentationFormat>
  <Paragraphs>218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Inconsolata</vt:lpstr>
      <vt:lpstr>宋体</vt:lpstr>
      <vt:lpstr>新細明體</vt:lpstr>
      <vt:lpstr>Arial</vt:lpstr>
      <vt:lpstr>Calibri</vt:lpstr>
      <vt:lpstr>Consolas</vt:lpstr>
      <vt:lpstr>Wingdings</vt:lpstr>
      <vt:lpstr>Office 佈景主題</vt:lpstr>
      <vt:lpstr>JavaScript  &amp; HTML DOM </vt:lpstr>
      <vt:lpstr>Readings</vt:lpstr>
      <vt:lpstr>BOM: 瀏覽器物件模型</vt:lpstr>
      <vt:lpstr>HTML DOM (Document Object Model) </vt:lpstr>
      <vt:lpstr>Using JavaScript to Create Dynamic HTML</vt:lpstr>
      <vt:lpstr>What is the HTML DOM?</vt:lpstr>
      <vt:lpstr>DOM Programming Interface Example</vt:lpstr>
      <vt:lpstr>Finding HTML Elements</vt:lpstr>
      <vt:lpstr>Changing HTML Elements</vt:lpstr>
      <vt:lpstr>Adding and Deleting Elements</vt:lpstr>
      <vt:lpstr>Using Events</vt:lpstr>
      <vt:lpstr>How to make an element invisible</vt:lpstr>
      <vt:lpstr>display: “none”; vs. visibility: “hidden”;</vt:lpstr>
      <vt:lpstr>JavaScript HTML DOM Events</vt:lpstr>
      <vt:lpstr>JavaScript HTML DOM Events</vt:lpstr>
      <vt:lpstr>Assign events to HTML elements </vt:lpstr>
      <vt:lpstr>The onload and onchange Events</vt:lpstr>
      <vt:lpstr>JavaScript HTML DOM EventListener</vt:lpstr>
      <vt:lpstr>Add an Event Handler to an Element</vt:lpstr>
      <vt:lpstr>Add Many Event Handlers to the Same Element</vt:lpstr>
      <vt:lpstr>Add an Event Handler to the Window Object</vt:lpstr>
      <vt:lpstr>Passing Parameters</vt:lpstr>
      <vt:lpstr>The removeEventListener() method</vt:lpstr>
      <vt:lpstr>Cross-browser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NavBar</dc:title>
  <dc:creator>Luh</dc:creator>
  <cp:lastModifiedBy>CJLuh</cp:lastModifiedBy>
  <cp:revision>30</cp:revision>
  <dcterms:created xsi:type="dcterms:W3CDTF">2015-03-23T04:05:35Z</dcterms:created>
  <dcterms:modified xsi:type="dcterms:W3CDTF">2020-05-11T08:05:07Z</dcterms:modified>
</cp:coreProperties>
</file>