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05156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4" d="100"/>
          <a:sy n="124" d="100"/>
        </p:scale>
        <p:origin x="1152"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4794C-28BE-4EE7-8F1E-902C6B4DA29F}" type="datetimeFigureOut">
              <a:rPr lang="en-US" smtClean="0"/>
              <a:t>3/12/2024</a:t>
            </a:fld>
            <a:endParaRPr lang="en-US"/>
          </a:p>
        </p:txBody>
      </p:sp>
      <p:sp>
        <p:nvSpPr>
          <p:cNvPr id="4" name="Slide Image Placeholder 3"/>
          <p:cNvSpPr>
            <a:spLocks noGrp="1" noRot="1" noChangeAspect="1"/>
          </p:cNvSpPr>
          <p:nvPr>
            <p:ph type="sldImg" idx="2"/>
          </p:nvPr>
        </p:nvSpPr>
        <p:spPr>
          <a:xfrm>
            <a:off x="1211263" y="1143000"/>
            <a:ext cx="44354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095D0-07F8-49CD-A9C2-B5C8702BBC01}" type="slidenum">
              <a:rPr lang="en-US" smtClean="0"/>
              <a:t>‹#›</a:t>
            </a:fld>
            <a:endParaRPr lang="en-US"/>
          </a:p>
        </p:txBody>
      </p:sp>
    </p:spTree>
    <p:extLst>
      <p:ext uri="{BB962C8B-B14F-4D97-AF65-F5344CB8AC3E}">
        <p14:creationId xmlns:p14="http://schemas.microsoft.com/office/powerpoint/2010/main" val="199621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C095D0-07F8-49CD-A9C2-B5C8702BBC01}" type="slidenum">
              <a:rPr lang="en-US" smtClean="0"/>
              <a:t>1</a:t>
            </a:fld>
            <a:endParaRPr lang="en-US"/>
          </a:p>
        </p:txBody>
      </p:sp>
    </p:spTree>
    <p:extLst>
      <p:ext uri="{BB962C8B-B14F-4D97-AF65-F5344CB8AC3E}">
        <p14:creationId xmlns:p14="http://schemas.microsoft.com/office/powerpoint/2010/main" val="336599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41C2-496F-A65E-B856-678980E48BBD}"/>
              </a:ext>
            </a:extLst>
          </p:cNvPr>
          <p:cNvSpPr>
            <a:spLocks noGrp="1"/>
          </p:cNvSpPr>
          <p:nvPr>
            <p:ph type="ctrTitle"/>
          </p:nvPr>
        </p:nvSpPr>
        <p:spPr>
          <a:xfrm>
            <a:off x="1314450" y="1197187"/>
            <a:ext cx="7886700" cy="2546773"/>
          </a:xfrm>
        </p:spPr>
        <p:txBody>
          <a:bodyPr anchor="b"/>
          <a:lstStyle>
            <a:lvl1pPr algn="ctr">
              <a:defRPr sz="6400"/>
            </a:lvl1pPr>
          </a:lstStyle>
          <a:p>
            <a:r>
              <a:rPr lang="en-US"/>
              <a:t>Click to edit Master title style</a:t>
            </a:r>
          </a:p>
        </p:txBody>
      </p:sp>
      <p:sp>
        <p:nvSpPr>
          <p:cNvPr id="3" name="Subtitle 2">
            <a:extLst>
              <a:ext uri="{FF2B5EF4-FFF2-40B4-BE49-F238E27FC236}">
                <a16:creationId xmlns:a16="http://schemas.microsoft.com/office/drawing/2014/main" id="{34B6CB73-8BCD-15D9-E1E0-D73CA021EE7D}"/>
              </a:ext>
            </a:extLst>
          </p:cNvPr>
          <p:cNvSpPr>
            <a:spLocks noGrp="1"/>
          </p:cNvSpPr>
          <p:nvPr>
            <p:ph type="subTitle" idx="1"/>
          </p:nvPr>
        </p:nvSpPr>
        <p:spPr>
          <a:xfrm>
            <a:off x="1314450" y="3842174"/>
            <a:ext cx="7886700" cy="1766146"/>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p>
        </p:txBody>
      </p:sp>
      <p:sp>
        <p:nvSpPr>
          <p:cNvPr id="4" name="Date Placeholder 3">
            <a:extLst>
              <a:ext uri="{FF2B5EF4-FFF2-40B4-BE49-F238E27FC236}">
                <a16:creationId xmlns:a16="http://schemas.microsoft.com/office/drawing/2014/main" id="{2E4744CE-370C-46DD-AE04-2E157E6B9647}"/>
              </a:ext>
            </a:extLst>
          </p:cNvPr>
          <p:cNvSpPr>
            <a:spLocks noGrp="1"/>
          </p:cNvSpPr>
          <p:nvPr>
            <p:ph type="dt" sz="half" idx="10"/>
          </p:nvPr>
        </p:nvSpPr>
        <p:spPr/>
        <p:txBody>
          <a:bodyPr/>
          <a:lstStyle/>
          <a:p>
            <a:fld id="{2C2EDC71-8D76-41D3-AB8E-2F70D78C103D}" type="datetimeFigureOut">
              <a:rPr lang="en-US" smtClean="0"/>
              <a:t>3/12/2024</a:t>
            </a:fld>
            <a:endParaRPr lang="en-US"/>
          </a:p>
        </p:txBody>
      </p:sp>
      <p:sp>
        <p:nvSpPr>
          <p:cNvPr id="5" name="Footer Placeholder 4">
            <a:extLst>
              <a:ext uri="{FF2B5EF4-FFF2-40B4-BE49-F238E27FC236}">
                <a16:creationId xmlns:a16="http://schemas.microsoft.com/office/drawing/2014/main" id="{41ABBC0D-021E-FED0-7469-C8C38E48C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910AC-5AC2-B4C9-0A9C-E2A44AEE26DD}"/>
              </a:ext>
            </a:extLst>
          </p:cNvPr>
          <p:cNvSpPr>
            <a:spLocks noGrp="1"/>
          </p:cNvSpPr>
          <p:nvPr>
            <p:ph type="sldNum" sz="quarter" idx="12"/>
          </p:nvPr>
        </p:nvSpPr>
        <p:spPr/>
        <p:txBody>
          <a:bodyPr/>
          <a:lstStyle/>
          <a:p>
            <a:fld id="{62A2B57F-BF8D-45B2-BEBD-729671D7B7AB}" type="slidenum">
              <a:rPr lang="en-US" smtClean="0"/>
              <a:t>‹#›</a:t>
            </a:fld>
            <a:endParaRPr lang="en-US"/>
          </a:p>
        </p:txBody>
      </p:sp>
    </p:spTree>
    <p:extLst>
      <p:ext uri="{BB962C8B-B14F-4D97-AF65-F5344CB8AC3E}">
        <p14:creationId xmlns:p14="http://schemas.microsoft.com/office/powerpoint/2010/main" val="191302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7F68-6457-C28C-D37B-8BD37658BD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CFDF7E-599E-867F-7958-77B2C427EB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851999-4A08-25BF-0DD8-54940B55588E}"/>
              </a:ext>
            </a:extLst>
          </p:cNvPr>
          <p:cNvSpPr>
            <a:spLocks noGrp="1"/>
          </p:cNvSpPr>
          <p:nvPr>
            <p:ph type="dt" sz="half" idx="10"/>
          </p:nvPr>
        </p:nvSpPr>
        <p:spPr/>
        <p:txBody>
          <a:bodyPr/>
          <a:lstStyle/>
          <a:p>
            <a:fld id="{2C2EDC71-8D76-41D3-AB8E-2F70D78C103D}" type="datetimeFigureOut">
              <a:rPr lang="en-US" smtClean="0"/>
              <a:t>3/12/2024</a:t>
            </a:fld>
            <a:endParaRPr lang="en-US"/>
          </a:p>
        </p:txBody>
      </p:sp>
      <p:sp>
        <p:nvSpPr>
          <p:cNvPr id="5" name="Footer Placeholder 4">
            <a:extLst>
              <a:ext uri="{FF2B5EF4-FFF2-40B4-BE49-F238E27FC236}">
                <a16:creationId xmlns:a16="http://schemas.microsoft.com/office/drawing/2014/main" id="{CE907F0A-9716-9F9D-0238-07A127B24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5FFC3-8835-AF74-EFA9-179EF5E64025}"/>
              </a:ext>
            </a:extLst>
          </p:cNvPr>
          <p:cNvSpPr>
            <a:spLocks noGrp="1"/>
          </p:cNvSpPr>
          <p:nvPr>
            <p:ph type="sldNum" sz="quarter" idx="12"/>
          </p:nvPr>
        </p:nvSpPr>
        <p:spPr/>
        <p:txBody>
          <a:bodyPr/>
          <a:lstStyle/>
          <a:p>
            <a:fld id="{62A2B57F-BF8D-45B2-BEBD-729671D7B7AB}" type="slidenum">
              <a:rPr lang="en-US" smtClean="0"/>
              <a:t>‹#›</a:t>
            </a:fld>
            <a:endParaRPr lang="en-US"/>
          </a:p>
        </p:txBody>
      </p:sp>
    </p:spTree>
    <p:extLst>
      <p:ext uri="{BB962C8B-B14F-4D97-AF65-F5344CB8AC3E}">
        <p14:creationId xmlns:p14="http://schemas.microsoft.com/office/powerpoint/2010/main" val="60206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52CF4-E7CA-4777-0084-32A06075EE82}"/>
              </a:ext>
            </a:extLst>
          </p:cNvPr>
          <p:cNvSpPr>
            <a:spLocks noGrp="1"/>
          </p:cNvSpPr>
          <p:nvPr>
            <p:ph type="title" orient="vert"/>
          </p:nvPr>
        </p:nvSpPr>
        <p:spPr>
          <a:xfrm>
            <a:off x="7525226" y="389467"/>
            <a:ext cx="2267426" cy="619929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89250A-A8C4-46B6-7C43-D1F4CDC37941}"/>
              </a:ext>
            </a:extLst>
          </p:cNvPr>
          <p:cNvSpPr>
            <a:spLocks noGrp="1"/>
          </p:cNvSpPr>
          <p:nvPr>
            <p:ph type="body" orient="vert" idx="1"/>
          </p:nvPr>
        </p:nvSpPr>
        <p:spPr>
          <a:xfrm>
            <a:off x="722947" y="389467"/>
            <a:ext cx="6670834" cy="61992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79BAA-12E3-C842-2CDC-AECCD56C800B}"/>
              </a:ext>
            </a:extLst>
          </p:cNvPr>
          <p:cNvSpPr>
            <a:spLocks noGrp="1"/>
          </p:cNvSpPr>
          <p:nvPr>
            <p:ph type="dt" sz="half" idx="10"/>
          </p:nvPr>
        </p:nvSpPr>
        <p:spPr/>
        <p:txBody>
          <a:bodyPr/>
          <a:lstStyle/>
          <a:p>
            <a:fld id="{2C2EDC71-8D76-41D3-AB8E-2F70D78C103D}" type="datetimeFigureOut">
              <a:rPr lang="en-US" smtClean="0"/>
              <a:t>3/12/2024</a:t>
            </a:fld>
            <a:endParaRPr lang="en-US"/>
          </a:p>
        </p:txBody>
      </p:sp>
      <p:sp>
        <p:nvSpPr>
          <p:cNvPr id="5" name="Footer Placeholder 4">
            <a:extLst>
              <a:ext uri="{FF2B5EF4-FFF2-40B4-BE49-F238E27FC236}">
                <a16:creationId xmlns:a16="http://schemas.microsoft.com/office/drawing/2014/main" id="{E655536F-8017-DF44-253A-B4AC1550D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318FA-7E4D-2127-C133-C9AADB65C6D4}"/>
              </a:ext>
            </a:extLst>
          </p:cNvPr>
          <p:cNvSpPr>
            <a:spLocks noGrp="1"/>
          </p:cNvSpPr>
          <p:nvPr>
            <p:ph type="sldNum" sz="quarter" idx="12"/>
          </p:nvPr>
        </p:nvSpPr>
        <p:spPr/>
        <p:txBody>
          <a:bodyPr/>
          <a:lstStyle/>
          <a:p>
            <a:fld id="{62A2B57F-BF8D-45B2-BEBD-729671D7B7AB}" type="slidenum">
              <a:rPr lang="en-US" smtClean="0"/>
              <a:t>‹#›</a:t>
            </a:fld>
            <a:endParaRPr lang="en-US"/>
          </a:p>
        </p:txBody>
      </p:sp>
    </p:spTree>
    <p:extLst>
      <p:ext uri="{BB962C8B-B14F-4D97-AF65-F5344CB8AC3E}">
        <p14:creationId xmlns:p14="http://schemas.microsoft.com/office/powerpoint/2010/main" val="124843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69E5-86C0-361D-B6C7-D7CFF2D9A2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6708E1-34A4-2BB5-A294-E6D4128B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F6E71-4D5F-B8A0-309F-BDA64A1A4427}"/>
              </a:ext>
            </a:extLst>
          </p:cNvPr>
          <p:cNvSpPr>
            <a:spLocks noGrp="1"/>
          </p:cNvSpPr>
          <p:nvPr>
            <p:ph type="dt" sz="half" idx="10"/>
          </p:nvPr>
        </p:nvSpPr>
        <p:spPr/>
        <p:txBody>
          <a:bodyPr/>
          <a:lstStyle/>
          <a:p>
            <a:fld id="{2C2EDC71-8D76-41D3-AB8E-2F70D78C103D}" type="datetimeFigureOut">
              <a:rPr lang="en-US" smtClean="0"/>
              <a:t>3/12/2024</a:t>
            </a:fld>
            <a:endParaRPr lang="en-US"/>
          </a:p>
        </p:txBody>
      </p:sp>
      <p:sp>
        <p:nvSpPr>
          <p:cNvPr id="5" name="Footer Placeholder 4">
            <a:extLst>
              <a:ext uri="{FF2B5EF4-FFF2-40B4-BE49-F238E27FC236}">
                <a16:creationId xmlns:a16="http://schemas.microsoft.com/office/drawing/2014/main" id="{5F53AF64-B707-9F8C-5E57-69EE94687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AACA3-6494-08B1-0ED2-109107BD01DD}"/>
              </a:ext>
            </a:extLst>
          </p:cNvPr>
          <p:cNvSpPr>
            <a:spLocks noGrp="1"/>
          </p:cNvSpPr>
          <p:nvPr>
            <p:ph type="sldNum" sz="quarter" idx="12"/>
          </p:nvPr>
        </p:nvSpPr>
        <p:spPr/>
        <p:txBody>
          <a:bodyPr/>
          <a:lstStyle/>
          <a:p>
            <a:fld id="{62A2B57F-BF8D-45B2-BEBD-729671D7B7AB}" type="slidenum">
              <a:rPr lang="en-US" smtClean="0"/>
              <a:t>‹#›</a:t>
            </a:fld>
            <a:endParaRPr lang="en-US"/>
          </a:p>
        </p:txBody>
      </p:sp>
    </p:spTree>
    <p:extLst>
      <p:ext uri="{BB962C8B-B14F-4D97-AF65-F5344CB8AC3E}">
        <p14:creationId xmlns:p14="http://schemas.microsoft.com/office/powerpoint/2010/main" val="115139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DFCC-D65B-B9E9-1082-86CFDEF9000E}"/>
              </a:ext>
            </a:extLst>
          </p:cNvPr>
          <p:cNvSpPr>
            <a:spLocks noGrp="1"/>
          </p:cNvSpPr>
          <p:nvPr>
            <p:ph type="title"/>
          </p:nvPr>
        </p:nvSpPr>
        <p:spPr>
          <a:xfrm>
            <a:off x="717471" y="1823721"/>
            <a:ext cx="9069705" cy="3042919"/>
          </a:xfrm>
        </p:spPr>
        <p:txBody>
          <a:bodyPr anchor="b"/>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37226E9E-13EE-F7A0-98BA-EEC3AB51812A}"/>
              </a:ext>
            </a:extLst>
          </p:cNvPr>
          <p:cNvSpPr>
            <a:spLocks noGrp="1"/>
          </p:cNvSpPr>
          <p:nvPr>
            <p:ph type="body" idx="1"/>
          </p:nvPr>
        </p:nvSpPr>
        <p:spPr>
          <a:xfrm>
            <a:off x="717471" y="4895428"/>
            <a:ext cx="9069705" cy="1600199"/>
          </a:xfrm>
        </p:spPr>
        <p:txBody>
          <a:bodyPr/>
          <a:lstStyle>
            <a:lvl1pPr marL="0" indent="0">
              <a:buNone/>
              <a:defRPr sz="2560">
                <a:solidFill>
                  <a:schemeClr val="tx1">
                    <a:tint val="82000"/>
                  </a:schemeClr>
                </a:solidFill>
              </a:defRPr>
            </a:lvl1pPr>
            <a:lvl2pPr marL="487695" indent="0">
              <a:buNone/>
              <a:defRPr sz="2133">
                <a:solidFill>
                  <a:schemeClr val="tx1">
                    <a:tint val="82000"/>
                  </a:schemeClr>
                </a:solidFill>
              </a:defRPr>
            </a:lvl2pPr>
            <a:lvl3pPr marL="975390" indent="0">
              <a:buNone/>
              <a:defRPr sz="1920">
                <a:solidFill>
                  <a:schemeClr val="tx1">
                    <a:tint val="82000"/>
                  </a:schemeClr>
                </a:solidFill>
              </a:defRPr>
            </a:lvl3pPr>
            <a:lvl4pPr marL="1463086" indent="0">
              <a:buNone/>
              <a:defRPr sz="1707">
                <a:solidFill>
                  <a:schemeClr val="tx1">
                    <a:tint val="82000"/>
                  </a:schemeClr>
                </a:solidFill>
              </a:defRPr>
            </a:lvl4pPr>
            <a:lvl5pPr marL="1950781" indent="0">
              <a:buNone/>
              <a:defRPr sz="1707">
                <a:solidFill>
                  <a:schemeClr val="tx1">
                    <a:tint val="82000"/>
                  </a:schemeClr>
                </a:solidFill>
              </a:defRPr>
            </a:lvl5pPr>
            <a:lvl6pPr marL="2438476" indent="0">
              <a:buNone/>
              <a:defRPr sz="1707">
                <a:solidFill>
                  <a:schemeClr val="tx1">
                    <a:tint val="82000"/>
                  </a:schemeClr>
                </a:solidFill>
              </a:defRPr>
            </a:lvl6pPr>
            <a:lvl7pPr marL="2926171" indent="0">
              <a:buNone/>
              <a:defRPr sz="1707">
                <a:solidFill>
                  <a:schemeClr val="tx1">
                    <a:tint val="82000"/>
                  </a:schemeClr>
                </a:solidFill>
              </a:defRPr>
            </a:lvl7pPr>
            <a:lvl8pPr marL="3413867" indent="0">
              <a:buNone/>
              <a:defRPr sz="1707">
                <a:solidFill>
                  <a:schemeClr val="tx1">
                    <a:tint val="82000"/>
                  </a:schemeClr>
                </a:solidFill>
              </a:defRPr>
            </a:lvl8pPr>
            <a:lvl9pPr marL="3901562" indent="0">
              <a:buNone/>
              <a:defRPr sz="1707">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C27C4E-1769-A225-BD0F-25ECF0FDEB25}"/>
              </a:ext>
            </a:extLst>
          </p:cNvPr>
          <p:cNvSpPr>
            <a:spLocks noGrp="1"/>
          </p:cNvSpPr>
          <p:nvPr>
            <p:ph type="dt" sz="half" idx="10"/>
          </p:nvPr>
        </p:nvSpPr>
        <p:spPr/>
        <p:txBody>
          <a:bodyPr/>
          <a:lstStyle/>
          <a:p>
            <a:fld id="{2C2EDC71-8D76-41D3-AB8E-2F70D78C103D}" type="datetimeFigureOut">
              <a:rPr lang="en-US" smtClean="0"/>
              <a:t>3/12/2024</a:t>
            </a:fld>
            <a:endParaRPr lang="en-US"/>
          </a:p>
        </p:txBody>
      </p:sp>
      <p:sp>
        <p:nvSpPr>
          <p:cNvPr id="5" name="Footer Placeholder 4">
            <a:extLst>
              <a:ext uri="{FF2B5EF4-FFF2-40B4-BE49-F238E27FC236}">
                <a16:creationId xmlns:a16="http://schemas.microsoft.com/office/drawing/2014/main" id="{556F0517-427C-355D-6B22-030EF0443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B6315-4892-E8E9-B1D0-E363740CDA2C}"/>
              </a:ext>
            </a:extLst>
          </p:cNvPr>
          <p:cNvSpPr>
            <a:spLocks noGrp="1"/>
          </p:cNvSpPr>
          <p:nvPr>
            <p:ph type="sldNum" sz="quarter" idx="12"/>
          </p:nvPr>
        </p:nvSpPr>
        <p:spPr/>
        <p:txBody>
          <a:bodyPr/>
          <a:lstStyle/>
          <a:p>
            <a:fld id="{62A2B57F-BF8D-45B2-BEBD-729671D7B7AB}" type="slidenum">
              <a:rPr lang="en-US" smtClean="0"/>
              <a:t>‹#›</a:t>
            </a:fld>
            <a:endParaRPr lang="en-US"/>
          </a:p>
        </p:txBody>
      </p:sp>
    </p:spTree>
    <p:extLst>
      <p:ext uri="{BB962C8B-B14F-4D97-AF65-F5344CB8AC3E}">
        <p14:creationId xmlns:p14="http://schemas.microsoft.com/office/powerpoint/2010/main" val="147148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6A30-5608-6764-367C-220F2003EF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95EB1-2E0F-4A24-85BE-01489FC69955}"/>
              </a:ext>
            </a:extLst>
          </p:cNvPr>
          <p:cNvSpPr>
            <a:spLocks noGrp="1"/>
          </p:cNvSpPr>
          <p:nvPr>
            <p:ph sz="half" idx="1"/>
          </p:nvPr>
        </p:nvSpPr>
        <p:spPr>
          <a:xfrm>
            <a:off x="722948" y="1947333"/>
            <a:ext cx="446913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195821-2626-3606-510D-6AA23B461488}"/>
              </a:ext>
            </a:extLst>
          </p:cNvPr>
          <p:cNvSpPr>
            <a:spLocks noGrp="1"/>
          </p:cNvSpPr>
          <p:nvPr>
            <p:ph sz="half" idx="2"/>
          </p:nvPr>
        </p:nvSpPr>
        <p:spPr>
          <a:xfrm>
            <a:off x="5323523" y="1947333"/>
            <a:ext cx="446913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F0AF7E-16CC-8EEB-E39E-402D3A67E1A9}"/>
              </a:ext>
            </a:extLst>
          </p:cNvPr>
          <p:cNvSpPr>
            <a:spLocks noGrp="1"/>
          </p:cNvSpPr>
          <p:nvPr>
            <p:ph type="dt" sz="half" idx="10"/>
          </p:nvPr>
        </p:nvSpPr>
        <p:spPr/>
        <p:txBody>
          <a:bodyPr/>
          <a:lstStyle/>
          <a:p>
            <a:fld id="{2C2EDC71-8D76-41D3-AB8E-2F70D78C103D}" type="datetimeFigureOut">
              <a:rPr lang="en-US" smtClean="0"/>
              <a:t>3/12/2024</a:t>
            </a:fld>
            <a:endParaRPr lang="en-US"/>
          </a:p>
        </p:txBody>
      </p:sp>
      <p:sp>
        <p:nvSpPr>
          <p:cNvPr id="6" name="Footer Placeholder 5">
            <a:extLst>
              <a:ext uri="{FF2B5EF4-FFF2-40B4-BE49-F238E27FC236}">
                <a16:creationId xmlns:a16="http://schemas.microsoft.com/office/drawing/2014/main" id="{6EBA2031-008D-DB48-BC77-AEFD7AC051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68BA9-7F8D-808D-4853-D80E8474FA58}"/>
              </a:ext>
            </a:extLst>
          </p:cNvPr>
          <p:cNvSpPr>
            <a:spLocks noGrp="1"/>
          </p:cNvSpPr>
          <p:nvPr>
            <p:ph type="sldNum" sz="quarter" idx="12"/>
          </p:nvPr>
        </p:nvSpPr>
        <p:spPr/>
        <p:txBody>
          <a:bodyPr/>
          <a:lstStyle/>
          <a:p>
            <a:fld id="{62A2B57F-BF8D-45B2-BEBD-729671D7B7AB}" type="slidenum">
              <a:rPr lang="en-US" smtClean="0"/>
              <a:t>‹#›</a:t>
            </a:fld>
            <a:endParaRPr lang="en-US"/>
          </a:p>
        </p:txBody>
      </p:sp>
    </p:spTree>
    <p:extLst>
      <p:ext uri="{BB962C8B-B14F-4D97-AF65-F5344CB8AC3E}">
        <p14:creationId xmlns:p14="http://schemas.microsoft.com/office/powerpoint/2010/main" val="412213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FCBA-99C7-C3C5-BA39-5B6F0333A3E9}"/>
              </a:ext>
            </a:extLst>
          </p:cNvPr>
          <p:cNvSpPr>
            <a:spLocks noGrp="1"/>
          </p:cNvSpPr>
          <p:nvPr>
            <p:ph type="title"/>
          </p:nvPr>
        </p:nvSpPr>
        <p:spPr>
          <a:xfrm>
            <a:off x="724317" y="389467"/>
            <a:ext cx="9069705" cy="1413934"/>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B55CE1-BDA0-4476-14E5-8C753B023235}"/>
              </a:ext>
            </a:extLst>
          </p:cNvPr>
          <p:cNvSpPr>
            <a:spLocks noGrp="1"/>
          </p:cNvSpPr>
          <p:nvPr>
            <p:ph type="body" idx="1"/>
          </p:nvPr>
        </p:nvSpPr>
        <p:spPr>
          <a:xfrm>
            <a:off x="724318" y="1793241"/>
            <a:ext cx="4448591" cy="878839"/>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a:extLst>
              <a:ext uri="{FF2B5EF4-FFF2-40B4-BE49-F238E27FC236}">
                <a16:creationId xmlns:a16="http://schemas.microsoft.com/office/drawing/2014/main" id="{1FAAB223-CC70-0BF5-FF26-98FCF0D3FA8C}"/>
              </a:ext>
            </a:extLst>
          </p:cNvPr>
          <p:cNvSpPr>
            <a:spLocks noGrp="1"/>
          </p:cNvSpPr>
          <p:nvPr>
            <p:ph sz="half" idx="2"/>
          </p:nvPr>
        </p:nvSpPr>
        <p:spPr>
          <a:xfrm>
            <a:off x="724318" y="2672080"/>
            <a:ext cx="4448591"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127A5E-8447-5475-CEA4-736F6E602B92}"/>
              </a:ext>
            </a:extLst>
          </p:cNvPr>
          <p:cNvSpPr>
            <a:spLocks noGrp="1"/>
          </p:cNvSpPr>
          <p:nvPr>
            <p:ph type="body" sz="quarter" idx="3"/>
          </p:nvPr>
        </p:nvSpPr>
        <p:spPr>
          <a:xfrm>
            <a:off x="5323522" y="1793241"/>
            <a:ext cx="4470500" cy="878839"/>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a:extLst>
              <a:ext uri="{FF2B5EF4-FFF2-40B4-BE49-F238E27FC236}">
                <a16:creationId xmlns:a16="http://schemas.microsoft.com/office/drawing/2014/main" id="{FAFFCAF9-97FF-5DAF-5CAB-9A7B1A17FFCC}"/>
              </a:ext>
            </a:extLst>
          </p:cNvPr>
          <p:cNvSpPr>
            <a:spLocks noGrp="1"/>
          </p:cNvSpPr>
          <p:nvPr>
            <p:ph sz="quarter" idx="4"/>
          </p:nvPr>
        </p:nvSpPr>
        <p:spPr>
          <a:xfrm>
            <a:off x="5323522" y="2672080"/>
            <a:ext cx="4470500"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925D62-620E-FB71-2F0F-4561904BF1EE}"/>
              </a:ext>
            </a:extLst>
          </p:cNvPr>
          <p:cNvSpPr>
            <a:spLocks noGrp="1"/>
          </p:cNvSpPr>
          <p:nvPr>
            <p:ph type="dt" sz="half" idx="10"/>
          </p:nvPr>
        </p:nvSpPr>
        <p:spPr/>
        <p:txBody>
          <a:bodyPr/>
          <a:lstStyle/>
          <a:p>
            <a:fld id="{2C2EDC71-8D76-41D3-AB8E-2F70D78C103D}" type="datetimeFigureOut">
              <a:rPr lang="en-US" smtClean="0"/>
              <a:t>3/12/2024</a:t>
            </a:fld>
            <a:endParaRPr lang="en-US"/>
          </a:p>
        </p:txBody>
      </p:sp>
      <p:sp>
        <p:nvSpPr>
          <p:cNvPr id="8" name="Footer Placeholder 7">
            <a:extLst>
              <a:ext uri="{FF2B5EF4-FFF2-40B4-BE49-F238E27FC236}">
                <a16:creationId xmlns:a16="http://schemas.microsoft.com/office/drawing/2014/main" id="{882B9B34-101A-82C6-9F0C-A0A0F5BDA8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D4BA35-3B9E-3AAE-D0C8-7B1F15A653CB}"/>
              </a:ext>
            </a:extLst>
          </p:cNvPr>
          <p:cNvSpPr>
            <a:spLocks noGrp="1"/>
          </p:cNvSpPr>
          <p:nvPr>
            <p:ph type="sldNum" sz="quarter" idx="12"/>
          </p:nvPr>
        </p:nvSpPr>
        <p:spPr/>
        <p:txBody>
          <a:bodyPr/>
          <a:lstStyle/>
          <a:p>
            <a:fld id="{62A2B57F-BF8D-45B2-BEBD-729671D7B7AB}" type="slidenum">
              <a:rPr lang="en-US" smtClean="0"/>
              <a:t>‹#›</a:t>
            </a:fld>
            <a:endParaRPr lang="en-US"/>
          </a:p>
        </p:txBody>
      </p:sp>
    </p:spTree>
    <p:extLst>
      <p:ext uri="{BB962C8B-B14F-4D97-AF65-F5344CB8AC3E}">
        <p14:creationId xmlns:p14="http://schemas.microsoft.com/office/powerpoint/2010/main" val="364494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0660-9F72-7DE5-4F88-D6B1104F5A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4D62D-2DC8-0F15-7DB2-401ED6A35F6D}"/>
              </a:ext>
            </a:extLst>
          </p:cNvPr>
          <p:cNvSpPr>
            <a:spLocks noGrp="1"/>
          </p:cNvSpPr>
          <p:nvPr>
            <p:ph type="dt" sz="half" idx="10"/>
          </p:nvPr>
        </p:nvSpPr>
        <p:spPr/>
        <p:txBody>
          <a:bodyPr/>
          <a:lstStyle/>
          <a:p>
            <a:fld id="{2C2EDC71-8D76-41D3-AB8E-2F70D78C103D}" type="datetimeFigureOut">
              <a:rPr lang="en-US" smtClean="0"/>
              <a:t>3/12/2024</a:t>
            </a:fld>
            <a:endParaRPr lang="en-US"/>
          </a:p>
        </p:txBody>
      </p:sp>
      <p:sp>
        <p:nvSpPr>
          <p:cNvPr id="4" name="Footer Placeholder 3">
            <a:extLst>
              <a:ext uri="{FF2B5EF4-FFF2-40B4-BE49-F238E27FC236}">
                <a16:creationId xmlns:a16="http://schemas.microsoft.com/office/drawing/2014/main" id="{91E71A03-7F02-E01F-33C6-2E5F748BF0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8D78C7-4793-1802-618F-8B85F8DE8BFF}"/>
              </a:ext>
            </a:extLst>
          </p:cNvPr>
          <p:cNvSpPr>
            <a:spLocks noGrp="1"/>
          </p:cNvSpPr>
          <p:nvPr>
            <p:ph type="sldNum" sz="quarter" idx="12"/>
          </p:nvPr>
        </p:nvSpPr>
        <p:spPr/>
        <p:txBody>
          <a:bodyPr/>
          <a:lstStyle/>
          <a:p>
            <a:fld id="{62A2B57F-BF8D-45B2-BEBD-729671D7B7AB}" type="slidenum">
              <a:rPr lang="en-US" smtClean="0"/>
              <a:t>‹#›</a:t>
            </a:fld>
            <a:endParaRPr lang="en-US"/>
          </a:p>
        </p:txBody>
      </p:sp>
    </p:spTree>
    <p:extLst>
      <p:ext uri="{BB962C8B-B14F-4D97-AF65-F5344CB8AC3E}">
        <p14:creationId xmlns:p14="http://schemas.microsoft.com/office/powerpoint/2010/main" val="423052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62B30-6577-2DDE-768E-3092F3BEB9CC}"/>
              </a:ext>
            </a:extLst>
          </p:cNvPr>
          <p:cNvSpPr>
            <a:spLocks noGrp="1"/>
          </p:cNvSpPr>
          <p:nvPr>
            <p:ph type="dt" sz="half" idx="10"/>
          </p:nvPr>
        </p:nvSpPr>
        <p:spPr/>
        <p:txBody>
          <a:bodyPr/>
          <a:lstStyle/>
          <a:p>
            <a:fld id="{2C2EDC71-8D76-41D3-AB8E-2F70D78C103D}" type="datetimeFigureOut">
              <a:rPr lang="en-US" smtClean="0"/>
              <a:t>3/12/2024</a:t>
            </a:fld>
            <a:endParaRPr lang="en-US"/>
          </a:p>
        </p:txBody>
      </p:sp>
      <p:sp>
        <p:nvSpPr>
          <p:cNvPr id="3" name="Footer Placeholder 2">
            <a:extLst>
              <a:ext uri="{FF2B5EF4-FFF2-40B4-BE49-F238E27FC236}">
                <a16:creationId xmlns:a16="http://schemas.microsoft.com/office/drawing/2014/main" id="{1ED4F5BE-36C8-53C7-1187-7BDF403D3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1EC1FB-0239-0CAA-51BC-07A281B5FEAA}"/>
              </a:ext>
            </a:extLst>
          </p:cNvPr>
          <p:cNvSpPr>
            <a:spLocks noGrp="1"/>
          </p:cNvSpPr>
          <p:nvPr>
            <p:ph type="sldNum" sz="quarter" idx="12"/>
          </p:nvPr>
        </p:nvSpPr>
        <p:spPr/>
        <p:txBody>
          <a:bodyPr/>
          <a:lstStyle/>
          <a:p>
            <a:fld id="{62A2B57F-BF8D-45B2-BEBD-729671D7B7AB}" type="slidenum">
              <a:rPr lang="en-US" smtClean="0"/>
              <a:t>‹#›</a:t>
            </a:fld>
            <a:endParaRPr lang="en-US"/>
          </a:p>
        </p:txBody>
      </p:sp>
    </p:spTree>
    <p:extLst>
      <p:ext uri="{BB962C8B-B14F-4D97-AF65-F5344CB8AC3E}">
        <p14:creationId xmlns:p14="http://schemas.microsoft.com/office/powerpoint/2010/main" val="331265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1808-6E95-6E6A-A704-9C5555068DC4}"/>
              </a:ext>
            </a:extLst>
          </p:cNvPr>
          <p:cNvSpPr>
            <a:spLocks noGrp="1"/>
          </p:cNvSpPr>
          <p:nvPr>
            <p:ph type="title"/>
          </p:nvPr>
        </p:nvSpPr>
        <p:spPr>
          <a:xfrm>
            <a:off x="724318" y="487680"/>
            <a:ext cx="3391554" cy="170688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12ED592C-CFB1-E2BA-F625-9511B326EB23}"/>
              </a:ext>
            </a:extLst>
          </p:cNvPr>
          <p:cNvSpPr>
            <a:spLocks noGrp="1"/>
          </p:cNvSpPr>
          <p:nvPr>
            <p:ph idx="1"/>
          </p:nvPr>
        </p:nvSpPr>
        <p:spPr>
          <a:xfrm>
            <a:off x="4470499" y="1053254"/>
            <a:ext cx="5323523" cy="5198533"/>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C24E03-B6A8-919F-E41C-9FDA27E49099}"/>
              </a:ext>
            </a:extLst>
          </p:cNvPr>
          <p:cNvSpPr>
            <a:spLocks noGrp="1"/>
          </p:cNvSpPr>
          <p:nvPr>
            <p:ph type="body" sz="half" idx="2"/>
          </p:nvPr>
        </p:nvSpPr>
        <p:spPr>
          <a:xfrm>
            <a:off x="724318" y="2194560"/>
            <a:ext cx="3391554" cy="4065694"/>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C1B54978-78DF-6D07-B387-250E31CE83F8}"/>
              </a:ext>
            </a:extLst>
          </p:cNvPr>
          <p:cNvSpPr>
            <a:spLocks noGrp="1"/>
          </p:cNvSpPr>
          <p:nvPr>
            <p:ph type="dt" sz="half" idx="10"/>
          </p:nvPr>
        </p:nvSpPr>
        <p:spPr/>
        <p:txBody>
          <a:bodyPr/>
          <a:lstStyle/>
          <a:p>
            <a:fld id="{2C2EDC71-8D76-41D3-AB8E-2F70D78C103D}" type="datetimeFigureOut">
              <a:rPr lang="en-US" smtClean="0"/>
              <a:t>3/12/2024</a:t>
            </a:fld>
            <a:endParaRPr lang="en-US"/>
          </a:p>
        </p:txBody>
      </p:sp>
      <p:sp>
        <p:nvSpPr>
          <p:cNvPr id="6" name="Footer Placeholder 5">
            <a:extLst>
              <a:ext uri="{FF2B5EF4-FFF2-40B4-BE49-F238E27FC236}">
                <a16:creationId xmlns:a16="http://schemas.microsoft.com/office/drawing/2014/main" id="{20430659-9C9C-9B02-B2F8-491687D10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7B56-6EAC-68CF-6549-67A085613333}"/>
              </a:ext>
            </a:extLst>
          </p:cNvPr>
          <p:cNvSpPr>
            <a:spLocks noGrp="1"/>
          </p:cNvSpPr>
          <p:nvPr>
            <p:ph type="sldNum" sz="quarter" idx="12"/>
          </p:nvPr>
        </p:nvSpPr>
        <p:spPr/>
        <p:txBody>
          <a:bodyPr/>
          <a:lstStyle/>
          <a:p>
            <a:fld id="{62A2B57F-BF8D-45B2-BEBD-729671D7B7AB}" type="slidenum">
              <a:rPr lang="en-US" smtClean="0"/>
              <a:t>‹#›</a:t>
            </a:fld>
            <a:endParaRPr lang="en-US"/>
          </a:p>
        </p:txBody>
      </p:sp>
    </p:spTree>
    <p:extLst>
      <p:ext uri="{BB962C8B-B14F-4D97-AF65-F5344CB8AC3E}">
        <p14:creationId xmlns:p14="http://schemas.microsoft.com/office/powerpoint/2010/main" val="154154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4B87-78E2-D25B-A82C-5195DB46A743}"/>
              </a:ext>
            </a:extLst>
          </p:cNvPr>
          <p:cNvSpPr>
            <a:spLocks noGrp="1"/>
          </p:cNvSpPr>
          <p:nvPr>
            <p:ph type="title"/>
          </p:nvPr>
        </p:nvSpPr>
        <p:spPr>
          <a:xfrm>
            <a:off x="724318" y="487680"/>
            <a:ext cx="3391554" cy="170688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9D1A97C2-82FA-7FEA-F151-F6D272D4D452}"/>
              </a:ext>
            </a:extLst>
          </p:cNvPr>
          <p:cNvSpPr>
            <a:spLocks noGrp="1"/>
          </p:cNvSpPr>
          <p:nvPr>
            <p:ph type="pic" idx="1"/>
          </p:nvPr>
        </p:nvSpPr>
        <p:spPr>
          <a:xfrm>
            <a:off x="4470499" y="1053254"/>
            <a:ext cx="5323523" cy="5198533"/>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endParaRPr lang="en-US"/>
          </a:p>
        </p:txBody>
      </p:sp>
      <p:sp>
        <p:nvSpPr>
          <p:cNvPr id="4" name="Text Placeholder 3">
            <a:extLst>
              <a:ext uri="{FF2B5EF4-FFF2-40B4-BE49-F238E27FC236}">
                <a16:creationId xmlns:a16="http://schemas.microsoft.com/office/drawing/2014/main" id="{8DC01AF7-D32B-DFC4-CBA6-4FF8949B3209}"/>
              </a:ext>
            </a:extLst>
          </p:cNvPr>
          <p:cNvSpPr>
            <a:spLocks noGrp="1"/>
          </p:cNvSpPr>
          <p:nvPr>
            <p:ph type="body" sz="half" idx="2"/>
          </p:nvPr>
        </p:nvSpPr>
        <p:spPr>
          <a:xfrm>
            <a:off x="724318" y="2194560"/>
            <a:ext cx="3391554" cy="4065694"/>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34CB2442-DD87-44E6-B1EA-7A7762A89914}"/>
              </a:ext>
            </a:extLst>
          </p:cNvPr>
          <p:cNvSpPr>
            <a:spLocks noGrp="1"/>
          </p:cNvSpPr>
          <p:nvPr>
            <p:ph type="dt" sz="half" idx="10"/>
          </p:nvPr>
        </p:nvSpPr>
        <p:spPr/>
        <p:txBody>
          <a:bodyPr/>
          <a:lstStyle/>
          <a:p>
            <a:fld id="{2C2EDC71-8D76-41D3-AB8E-2F70D78C103D}" type="datetimeFigureOut">
              <a:rPr lang="en-US" smtClean="0"/>
              <a:t>3/12/2024</a:t>
            </a:fld>
            <a:endParaRPr lang="en-US"/>
          </a:p>
        </p:txBody>
      </p:sp>
      <p:sp>
        <p:nvSpPr>
          <p:cNvPr id="6" name="Footer Placeholder 5">
            <a:extLst>
              <a:ext uri="{FF2B5EF4-FFF2-40B4-BE49-F238E27FC236}">
                <a16:creationId xmlns:a16="http://schemas.microsoft.com/office/drawing/2014/main" id="{6FA5F101-6FD8-C7CE-A502-5A5649D95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E401EF-B122-9D52-2D2F-99B325530FA5}"/>
              </a:ext>
            </a:extLst>
          </p:cNvPr>
          <p:cNvSpPr>
            <a:spLocks noGrp="1"/>
          </p:cNvSpPr>
          <p:nvPr>
            <p:ph type="sldNum" sz="quarter" idx="12"/>
          </p:nvPr>
        </p:nvSpPr>
        <p:spPr/>
        <p:txBody>
          <a:bodyPr/>
          <a:lstStyle/>
          <a:p>
            <a:fld id="{62A2B57F-BF8D-45B2-BEBD-729671D7B7AB}" type="slidenum">
              <a:rPr lang="en-US" smtClean="0"/>
              <a:t>‹#›</a:t>
            </a:fld>
            <a:endParaRPr lang="en-US"/>
          </a:p>
        </p:txBody>
      </p:sp>
    </p:spTree>
    <p:extLst>
      <p:ext uri="{BB962C8B-B14F-4D97-AF65-F5344CB8AC3E}">
        <p14:creationId xmlns:p14="http://schemas.microsoft.com/office/powerpoint/2010/main" val="231976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7F4AA-9CA4-37D4-80D1-6F23851096AC}"/>
              </a:ext>
            </a:extLst>
          </p:cNvPr>
          <p:cNvSpPr>
            <a:spLocks noGrp="1"/>
          </p:cNvSpPr>
          <p:nvPr>
            <p:ph type="title"/>
          </p:nvPr>
        </p:nvSpPr>
        <p:spPr>
          <a:xfrm>
            <a:off x="722948" y="389467"/>
            <a:ext cx="9069705" cy="141393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02CF9D-AA3A-9A34-3DC0-BDAE2C747532}"/>
              </a:ext>
            </a:extLst>
          </p:cNvPr>
          <p:cNvSpPr>
            <a:spLocks noGrp="1"/>
          </p:cNvSpPr>
          <p:nvPr>
            <p:ph type="body" idx="1"/>
          </p:nvPr>
        </p:nvSpPr>
        <p:spPr>
          <a:xfrm>
            <a:off x="722948" y="1947333"/>
            <a:ext cx="9069705" cy="4641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E487B-C3E8-0B45-20D7-62CBE164D683}"/>
              </a:ext>
            </a:extLst>
          </p:cNvPr>
          <p:cNvSpPr>
            <a:spLocks noGrp="1"/>
          </p:cNvSpPr>
          <p:nvPr>
            <p:ph type="dt" sz="half" idx="2"/>
          </p:nvPr>
        </p:nvSpPr>
        <p:spPr>
          <a:xfrm>
            <a:off x="722948" y="6780107"/>
            <a:ext cx="2366010" cy="389467"/>
          </a:xfrm>
          <a:prstGeom prst="rect">
            <a:avLst/>
          </a:prstGeom>
        </p:spPr>
        <p:txBody>
          <a:bodyPr vert="horz" lIns="91440" tIns="45720" rIns="91440" bIns="45720" rtlCol="0" anchor="ctr"/>
          <a:lstStyle>
            <a:lvl1pPr algn="l">
              <a:defRPr sz="1280">
                <a:solidFill>
                  <a:schemeClr val="tx1">
                    <a:tint val="82000"/>
                  </a:schemeClr>
                </a:solidFill>
              </a:defRPr>
            </a:lvl1pPr>
          </a:lstStyle>
          <a:p>
            <a:fld id="{2C2EDC71-8D76-41D3-AB8E-2F70D78C103D}" type="datetimeFigureOut">
              <a:rPr lang="en-US" smtClean="0"/>
              <a:t>3/12/2024</a:t>
            </a:fld>
            <a:endParaRPr lang="en-US"/>
          </a:p>
        </p:txBody>
      </p:sp>
      <p:sp>
        <p:nvSpPr>
          <p:cNvPr id="5" name="Footer Placeholder 4">
            <a:extLst>
              <a:ext uri="{FF2B5EF4-FFF2-40B4-BE49-F238E27FC236}">
                <a16:creationId xmlns:a16="http://schemas.microsoft.com/office/drawing/2014/main" id="{FDC163DA-AD64-E6AE-BD6D-207E60D313EF}"/>
              </a:ext>
            </a:extLst>
          </p:cNvPr>
          <p:cNvSpPr>
            <a:spLocks noGrp="1"/>
          </p:cNvSpPr>
          <p:nvPr>
            <p:ph type="ftr" sz="quarter" idx="3"/>
          </p:nvPr>
        </p:nvSpPr>
        <p:spPr>
          <a:xfrm>
            <a:off x="3483293" y="6780107"/>
            <a:ext cx="3549015" cy="389467"/>
          </a:xfrm>
          <a:prstGeom prst="rect">
            <a:avLst/>
          </a:prstGeom>
        </p:spPr>
        <p:txBody>
          <a:bodyPr vert="horz" lIns="91440" tIns="45720" rIns="91440" bIns="45720" rtlCol="0" anchor="ctr"/>
          <a:lstStyle>
            <a:lvl1pPr algn="ctr">
              <a:defRPr sz="128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2331F19-E91A-73E8-D44E-4C3DA36F810F}"/>
              </a:ext>
            </a:extLst>
          </p:cNvPr>
          <p:cNvSpPr>
            <a:spLocks noGrp="1"/>
          </p:cNvSpPr>
          <p:nvPr>
            <p:ph type="sldNum" sz="quarter" idx="4"/>
          </p:nvPr>
        </p:nvSpPr>
        <p:spPr>
          <a:xfrm>
            <a:off x="7426643" y="6780107"/>
            <a:ext cx="2366010" cy="389467"/>
          </a:xfrm>
          <a:prstGeom prst="rect">
            <a:avLst/>
          </a:prstGeom>
        </p:spPr>
        <p:txBody>
          <a:bodyPr vert="horz" lIns="91440" tIns="45720" rIns="91440" bIns="45720" rtlCol="0" anchor="ctr"/>
          <a:lstStyle>
            <a:lvl1pPr algn="r">
              <a:defRPr sz="1280">
                <a:solidFill>
                  <a:schemeClr val="tx1">
                    <a:tint val="82000"/>
                  </a:schemeClr>
                </a:solidFill>
              </a:defRPr>
            </a:lvl1pPr>
          </a:lstStyle>
          <a:p>
            <a:fld id="{62A2B57F-BF8D-45B2-BEBD-729671D7B7AB}" type="slidenum">
              <a:rPr lang="en-US" smtClean="0"/>
              <a:t>‹#›</a:t>
            </a:fld>
            <a:endParaRPr lang="en-US"/>
          </a:p>
        </p:txBody>
      </p:sp>
    </p:spTree>
    <p:extLst>
      <p:ext uri="{BB962C8B-B14F-4D97-AF65-F5344CB8AC3E}">
        <p14:creationId xmlns:p14="http://schemas.microsoft.com/office/powerpoint/2010/main" val="4070010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4793ACA-4A8B-6AAA-D0E5-A104420EFBE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6560" y="2259588"/>
            <a:ext cx="10258357" cy="2971097"/>
          </a:xfrm>
          <a:prstGeom prst="rect">
            <a:avLst/>
          </a:prstGeom>
        </p:spPr>
      </p:pic>
      <p:graphicFrame>
        <p:nvGraphicFramePr>
          <p:cNvPr id="4" name="Table 3">
            <a:extLst>
              <a:ext uri="{FF2B5EF4-FFF2-40B4-BE49-F238E27FC236}">
                <a16:creationId xmlns:a16="http://schemas.microsoft.com/office/drawing/2014/main" id="{E62BD159-E6D1-D745-40AD-FBF06391D4D3}"/>
              </a:ext>
            </a:extLst>
          </p:cNvPr>
          <p:cNvGraphicFramePr>
            <a:graphicFrameLocks noGrp="1"/>
          </p:cNvGraphicFramePr>
          <p:nvPr>
            <p:extLst>
              <p:ext uri="{D42A27DB-BD31-4B8C-83A1-F6EECF244321}">
                <p14:modId xmlns:p14="http://schemas.microsoft.com/office/powerpoint/2010/main" val="4153469761"/>
              </p:ext>
            </p:extLst>
          </p:nvPr>
        </p:nvGraphicFramePr>
        <p:xfrm>
          <a:off x="664349" y="1976071"/>
          <a:ext cx="9536724" cy="274320"/>
        </p:xfrm>
        <a:graphic>
          <a:graphicData uri="http://schemas.openxmlformats.org/drawingml/2006/table">
            <a:tbl>
              <a:tblPr firstRow="1" bandRow="1">
                <a:tableStyleId>{5940675A-B579-460E-94D1-54222C63F5DA}</a:tableStyleId>
              </a:tblPr>
              <a:tblGrid>
                <a:gridCol w="264909">
                  <a:extLst>
                    <a:ext uri="{9D8B030D-6E8A-4147-A177-3AD203B41FA5}">
                      <a16:colId xmlns:a16="http://schemas.microsoft.com/office/drawing/2014/main" val="3145194390"/>
                    </a:ext>
                  </a:extLst>
                </a:gridCol>
                <a:gridCol w="264909">
                  <a:extLst>
                    <a:ext uri="{9D8B030D-6E8A-4147-A177-3AD203B41FA5}">
                      <a16:colId xmlns:a16="http://schemas.microsoft.com/office/drawing/2014/main" val="839782580"/>
                    </a:ext>
                  </a:extLst>
                </a:gridCol>
                <a:gridCol w="264909">
                  <a:extLst>
                    <a:ext uri="{9D8B030D-6E8A-4147-A177-3AD203B41FA5}">
                      <a16:colId xmlns:a16="http://schemas.microsoft.com/office/drawing/2014/main" val="1695607869"/>
                    </a:ext>
                  </a:extLst>
                </a:gridCol>
                <a:gridCol w="264909">
                  <a:extLst>
                    <a:ext uri="{9D8B030D-6E8A-4147-A177-3AD203B41FA5}">
                      <a16:colId xmlns:a16="http://schemas.microsoft.com/office/drawing/2014/main" val="1339780729"/>
                    </a:ext>
                  </a:extLst>
                </a:gridCol>
                <a:gridCol w="264909">
                  <a:extLst>
                    <a:ext uri="{9D8B030D-6E8A-4147-A177-3AD203B41FA5}">
                      <a16:colId xmlns:a16="http://schemas.microsoft.com/office/drawing/2014/main" val="407651038"/>
                    </a:ext>
                  </a:extLst>
                </a:gridCol>
                <a:gridCol w="264909">
                  <a:extLst>
                    <a:ext uri="{9D8B030D-6E8A-4147-A177-3AD203B41FA5}">
                      <a16:colId xmlns:a16="http://schemas.microsoft.com/office/drawing/2014/main" val="1485890817"/>
                    </a:ext>
                  </a:extLst>
                </a:gridCol>
                <a:gridCol w="264909">
                  <a:extLst>
                    <a:ext uri="{9D8B030D-6E8A-4147-A177-3AD203B41FA5}">
                      <a16:colId xmlns:a16="http://schemas.microsoft.com/office/drawing/2014/main" val="84965524"/>
                    </a:ext>
                  </a:extLst>
                </a:gridCol>
                <a:gridCol w="264909">
                  <a:extLst>
                    <a:ext uri="{9D8B030D-6E8A-4147-A177-3AD203B41FA5}">
                      <a16:colId xmlns:a16="http://schemas.microsoft.com/office/drawing/2014/main" val="1537926425"/>
                    </a:ext>
                  </a:extLst>
                </a:gridCol>
                <a:gridCol w="264909">
                  <a:extLst>
                    <a:ext uri="{9D8B030D-6E8A-4147-A177-3AD203B41FA5}">
                      <a16:colId xmlns:a16="http://schemas.microsoft.com/office/drawing/2014/main" val="778169091"/>
                    </a:ext>
                  </a:extLst>
                </a:gridCol>
                <a:gridCol w="264909">
                  <a:extLst>
                    <a:ext uri="{9D8B030D-6E8A-4147-A177-3AD203B41FA5}">
                      <a16:colId xmlns:a16="http://schemas.microsoft.com/office/drawing/2014/main" val="3429580822"/>
                    </a:ext>
                  </a:extLst>
                </a:gridCol>
                <a:gridCol w="264909">
                  <a:extLst>
                    <a:ext uri="{9D8B030D-6E8A-4147-A177-3AD203B41FA5}">
                      <a16:colId xmlns:a16="http://schemas.microsoft.com/office/drawing/2014/main" val="310692443"/>
                    </a:ext>
                  </a:extLst>
                </a:gridCol>
                <a:gridCol w="264909">
                  <a:extLst>
                    <a:ext uri="{9D8B030D-6E8A-4147-A177-3AD203B41FA5}">
                      <a16:colId xmlns:a16="http://schemas.microsoft.com/office/drawing/2014/main" val="3121454594"/>
                    </a:ext>
                  </a:extLst>
                </a:gridCol>
                <a:gridCol w="264909">
                  <a:extLst>
                    <a:ext uri="{9D8B030D-6E8A-4147-A177-3AD203B41FA5}">
                      <a16:colId xmlns:a16="http://schemas.microsoft.com/office/drawing/2014/main" val="2418258402"/>
                    </a:ext>
                  </a:extLst>
                </a:gridCol>
                <a:gridCol w="264909">
                  <a:extLst>
                    <a:ext uri="{9D8B030D-6E8A-4147-A177-3AD203B41FA5}">
                      <a16:colId xmlns:a16="http://schemas.microsoft.com/office/drawing/2014/main" val="1529852031"/>
                    </a:ext>
                  </a:extLst>
                </a:gridCol>
                <a:gridCol w="264909">
                  <a:extLst>
                    <a:ext uri="{9D8B030D-6E8A-4147-A177-3AD203B41FA5}">
                      <a16:colId xmlns:a16="http://schemas.microsoft.com/office/drawing/2014/main" val="4192824022"/>
                    </a:ext>
                  </a:extLst>
                </a:gridCol>
                <a:gridCol w="264909">
                  <a:extLst>
                    <a:ext uri="{9D8B030D-6E8A-4147-A177-3AD203B41FA5}">
                      <a16:colId xmlns:a16="http://schemas.microsoft.com/office/drawing/2014/main" val="2090609474"/>
                    </a:ext>
                  </a:extLst>
                </a:gridCol>
                <a:gridCol w="264909">
                  <a:extLst>
                    <a:ext uri="{9D8B030D-6E8A-4147-A177-3AD203B41FA5}">
                      <a16:colId xmlns:a16="http://schemas.microsoft.com/office/drawing/2014/main" val="959988845"/>
                    </a:ext>
                  </a:extLst>
                </a:gridCol>
                <a:gridCol w="264909">
                  <a:extLst>
                    <a:ext uri="{9D8B030D-6E8A-4147-A177-3AD203B41FA5}">
                      <a16:colId xmlns:a16="http://schemas.microsoft.com/office/drawing/2014/main" val="1124047370"/>
                    </a:ext>
                  </a:extLst>
                </a:gridCol>
                <a:gridCol w="264909">
                  <a:extLst>
                    <a:ext uri="{9D8B030D-6E8A-4147-A177-3AD203B41FA5}">
                      <a16:colId xmlns:a16="http://schemas.microsoft.com/office/drawing/2014/main" val="4102633054"/>
                    </a:ext>
                  </a:extLst>
                </a:gridCol>
                <a:gridCol w="264909">
                  <a:extLst>
                    <a:ext uri="{9D8B030D-6E8A-4147-A177-3AD203B41FA5}">
                      <a16:colId xmlns:a16="http://schemas.microsoft.com/office/drawing/2014/main" val="185443873"/>
                    </a:ext>
                  </a:extLst>
                </a:gridCol>
                <a:gridCol w="264909">
                  <a:extLst>
                    <a:ext uri="{9D8B030D-6E8A-4147-A177-3AD203B41FA5}">
                      <a16:colId xmlns:a16="http://schemas.microsoft.com/office/drawing/2014/main" val="1980190790"/>
                    </a:ext>
                  </a:extLst>
                </a:gridCol>
                <a:gridCol w="264909">
                  <a:extLst>
                    <a:ext uri="{9D8B030D-6E8A-4147-A177-3AD203B41FA5}">
                      <a16:colId xmlns:a16="http://schemas.microsoft.com/office/drawing/2014/main" val="3411613171"/>
                    </a:ext>
                  </a:extLst>
                </a:gridCol>
                <a:gridCol w="264909">
                  <a:extLst>
                    <a:ext uri="{9D8B030D-6E8A-4147-A177-3AD203B41FA5}">
                      <a16:colId xmlns:a16="http://schemas.microsoft.com/office/drawing/2014/main" val="915622000"/>
                    </a:ext>
                  </a:extLst>
                </a:gridCol>
                <a:gridCol w="264909">
                  <a:extLst>
                    <a:ext uri="{9D8B030D-6E8A-4147-A177-3AD203B41FA5}">
                      <a16:colId xmlns:a16="http://schemas.microsoft.com/office/drawing/2014/main" val="2362328928"/>
                    </a:ext>
                  </a:extLst>
                </a:gridCol>
                <a:gridCol w="264909">
                  <a:extLst>
                    <a:ext uri="{9D8B030D-6E8A-4147-A177-3AD203B41FA5}">
                      <a16:colId xmlns:a16="http://schemas.microsoft.com/office/drawing/2014/main" val="3980845017"/>
                    </a:ext>
                  </a:extLst>
                </a:gridCol>
                <a:gridCol w="264909">
                  <a:extLst>
                    <a:ext uri="{9D8B030D-6E8A-4147-A177-3AD203B41FA5}">
                      <a16:colId xmlns:a16="http://schemas.microsoft.com/office/drawing/2014/main" val="964714891"/>
                    </a:ext>
                  </a:extLst>
                </a:gridCol>
                <a:gridCol w="264909">
                  <a:extLst>
                    <a:ext uri="{9D8B030D-6E8A-4147-A177-3AD203B41FA5}">
                      <a16:colId xmlns:a16="http://schemas.microsoft.com/office/drawing/2014/main" val="431315722"/>
                    </a:ext>
                  </a:extLst>
                </a:gridCol>
                <a:gridCol w="264909">
                  <a:extLst>
                    <a:ext uri="{9D8B030D-6E8A-4147-A177-3AD203B41FA5}">
                      <a16:colId xmlns:a16="http://schemas.microsoft.com/office/drawing/2014/main" val="2595775484"/>
                    </a:ext>
                  </a:extLst>
                </a:gridCol>
                <a:gridCol w="264909">
                  <a:extLst>
                    <a:ext uri="{9D8B030D-6E8A-4147-A177-3AD203B41FA5}">
                      <a16:colId xmlns:a16="http://schemas.microsoft.com/office/drawing/2014/main" val="2693527129"/>
                    </a:ext>
                  </a:extLst>
                </a:gridCol>
                <a:gridCol w="264909">
                  <a:extLst>
                    <a:ext uri="{9D8B030D-6E8A-4147-A177-3AD203B41FA5}">
                      <a16:colId xmlns:a16="http://schemas.microsoft.com/office/drawing/2014/main" val="2491701859"/>
                    </a:ext>
                  </a:extLst>
                </a:gridCol>
                <a:gridCol w="264909">
                  <a:extLst>
                    <a:ext uri="{9D8B030D-6E8A-4147-A177-3AD203B41FA5}">
                      <a16:colId xmlns:a16="http://schemas.microsoft.com/office/drawing/2014/main" val="826977136"/>
                    </a:ext>
                  </a:extLst>
                </a:gridCol>
                <a:gridCol w="264909">
                  <a:extLst>
                    <a:ext uri="{9D8B030D-6E8A-4147-A177-3AD203B41FA5}">
                      <a16:colId xmlns:a16="http://schemas.microsoft.com/office/drawing/2014/main" val="1319241734"/>
                    </a:ext>
                  </a:extLst>
                </a:gridCol>
                <a:gridCol w="264909">
                  <a:extLst>
                    <a:ext uri="{9D8B030D-6E8A-4147-A177-3AD203B41FA5}">
                      <a16:colId xmlns:a16="http://schemas.microsoft.com/office/drawing/2014/main" val="913458596"/>
                    </a:ext>
                  </a:extLst>
                </a:gridCol>
                <a:gridCol w="264909">
                  <a:extLst>
                    <a:ext uri="{9D8B030D-6E8A-4147-A177-3AD203B41FA5}">
                      <a16:colId xmlns:a16="http://schemas.microsoft.com/office/drawing/2014/main" val="677380287"/>
                    </a:ext>
                  </a:extLst>
                </a:gridCol>
                <a:gridCol w="264909">
                  <a:extLst>
                    <a:ext uri="{9D8B030D-6E8A-4147-A177-3AD203B41FA5}">
                      <a16:colId xmlns:a16="http://schemas.microsoft.com/office/drawing/2014/main" val="2465702280"/>
                    </a:ext>
                  </a:extLst>
                </a:gridCol>
                <a:gridCol w="264909">
                  <a:extLst>
                    <a:ext uri="{9D8B030D-6E8A-4147-A177-3AD203B41FA5}">
                      <a16:colId xmlns:a16="http://schemas.microsoft.com/office/drawing/2014/main" val="2608537413"/>
                    </a:ext>
                  </a:extLst>
                </a:gridCol>
              </a:tblGrid>
              <a:tr h="261815">
                <a:tc>
                  <a:txBody>
                    <a:bodyPr/>
                    <a:lstStyle/>
                    <a:p>
                      <a:r>
                        <a:rPr lang="en-US" sz="1200" dirty="0"/>
                        <a:t>J</a:t>
                      </a:r>
                    </a:p>
                  </a:txBody>
                  <a:tcPr>
                    <a:solidFill>
                      <a:schemeClr val="bg1">
                        <a:lumMod val="85000"/>
                      </a:schemeClr>
                    </a:solidFill>
                  </a:tcPr>
                </a:tc>
                <a:tc>
                  <a:txBody>
                    <a:bodyPr/>
                    <a:lstStyle/>
                    <a:p>
                      <a:r>
                        <a:rPr lang="en-US" sz="1200" dirty="0"/>
                        <a:t>F</a:t>
                      </a:r>
                    </a:p>
                  </a:txBody>
                  <a:tcPr>
                    <a:solidFill>
                      <a:schemeClr val="bg1">
                        <a:lumMod val="85000"/>
                      </a:schemeClr>
                    </a:solidFill>
                  </a:tcPr>
                </a:tc>
                <a:tc>
                  <a:txBody>
                    <a:bodyPr/>
                    <a:lstStyle/>
                    <a:p>
                      <a:r>
                        <a:rPr lang="en-US" sz="1200" dirty="0"/>
                        <a:t>M</a:t>
                      </a:r>
                    </a:p>
                  </a:txBody>
                  <a:tcPr>
                    <a:solidFill>
                      <a:schemeClr val="bg1">
                        <a:lumMod val="85000"/>
                      </a:schemeClr>
                    </a:solidFill>
                  </a:tcPr>
                </a:tc>
                <a:tc>
                  <a:txBody>
                    <a:bodyPr/>
                    <a:lstStyle/>
                    <a:p>
                      <a:r>
                        <a:rPr lang="en-US" sz="1200" dirty="0"/>
                        <a:t>A</a:t>
                      </a:r>
                    </a:p>
                  </a:txBody>
                  <a:tcPr>
                    <a:solidFill>
                      <a:schemeClr val="bg1">
                        <a:lumMod val="85000"/>
                      </a:schemeClr>
                    </a:solidFill>
                  </a:tcPr>
                </a:tc>
                <a:tc>
                  <a:txBody>
                    <a:bodyPr/>
                    <a:lstStyle/>
                    <a:p>
                      <a:r>
                        <a:rPr lang="en-US" sz="1200" dirty="0"/>
                        <a:t>M</a:t>
                      </a:r>
                    </a:p>
                  </a:txBody>
                  <a:tcPr>
                    <a:solidFill>
                      <a:schemeClr val="bg1">
                        <a:lumMod val="85000"/>
                      </a:schemeClr>
                    </a:solidFill>
                  </a:tcPr>
                </a:tc>
                <a:tc>
                  <a:txBody>
                    <a:bodyPr/>
                    <a:lstStyle/>
                    <a:p>
                      <a:r>
                        <a:rPr lang="en-US" sz="1200" dirty="0"/>
                        <a:t>J</a:t>
                      </a:r>
                    </a:p>
                  </a:txBody>
                  <a:tcPr>
                    <a:solidFill>
                      <a:schemeClr val="bg1">
                        <a:lumMod val="85000"/>
                      </a:schemeClr>
                    </a:solidFill>
                  </a:tcPr>
                </a:tc>
                <a:tc>
                  <a:txBody>
                    <a:bodyPr/>
                    <a:lstStyle/>
                    <a:p>
                      <a:r>
                        <a:rPr lang="en-US" sz="1200" dirty="0"/>
                        <a:t>J</a:t>
                      </a:r>
                    </a:p>
                  </a:txBody>
                  <a:tcPr>
                    <a:solidFill>
                      <a:schemeClr val="bg1">
                        <a:lumMod val="85000"/>
                      </a:schemeClr>
                    </a:solidFill>
                  </a:tcPr>
                </a:tc>
                <a:tc>
                  <a:txBody>
                    <a:bodyPr/>
                    <a:lstStyle/>
                    <a:p>
                      <a:r>
                        <a:rPr lang="en-US" sz="1200" dirty="0"/>
                        <a:t>A</a:t>
                      </a:r>
                    </a:p>
                  </a:txBody>
                  <a:tcPr>
                    <a:solidFill>
                      <a:schemeClr val="bg1">
                        <a:lumMod val="85000"/>
                      </a:schemeClr>
                    </a:solidFill>
                  </a:tcPr>
                </a:tc>
                <a:tc>
                  <a:txBody>
                    <a:bodyPr/>
                    <a:lstStyle/>
                    <a:p>
                      <a:r>
                        <a:rPr lang="en-US" sz="1200" dirty="0"/>
                        <a:t>S</a:t>
                      </a:r>
                    </a:p>
                  </a:txBody>
                  <a:tcPr>
                    <a:solidFill>
                      <a:schemeClr val="bg1">
                        <a:lumMod val="85000"/>
                      </a:schemeClr>
                    </a:solidFill>
                  </a:tcPr>
                </a:tc>
                <a:tc>
                  <a:txBody>
                    <a:bodyPr/>
                    <a:lstStyle/>
                    <a:p>
                      <a:r>
                        <a:rPr lang="en-US" sz="1200" dirty="0"/>
                        <a:t>O</a:t>
                      </a:r>
                    </a:p>
                  </a:txBody>
                  <a:tcPr>
                    <a:solidFill>
                      <a:schemeClr val="bg1">
                        <a:lumMod val="85000"/>
                      </a:schemeClr>
                    </a:solidFill>
                  </a:tcPr>
                </a:tc>
                <a:tc>
                  <a:txBody>
                    <a:bodyPr/>
                    <a:lstStyle/>
                    <a:p>
                      <a:r>
                        <a:rPr lang="en-US" sz="1200" dirty="0"/>
                        <a:t>N</a:t>
                      </a:r>
                    </a:p>
                  </a:txBody>
                  <a:tcPr>
                    <a:solidFill>
                      <a:schemeClr val="bg1">
                        <a:lumMod val="85000"/>
                      </a:schemeClr>
                    </a:solidFill>
                  </a:tcPr>
                </a:tc>
                <a:tc>
                  <a:txBody>
                    <a:bodyPr/>
                    <a:lstStyle/>
                    <a:p>
                      <a:r>
                        <a:rPr lang="en-US" sz="1200" dirty="0"/>
                        <a:t>D</a:t>
                      </a:r>
                    </a:p>
                  </a:txBody>
                  <a:tcPr>
                    <a:solidFill>
                      <a:schemeClr val="bg1">
                        <a:lumMod val="85000"/>
                      </a:schemeClr>
                    </a:solidFill>
                  </a:tcPr>
                </a:tc>
                <a:tc>
                  <a:txBody>
                    <a:bodyPr/>
                    <a:lstStyle/>
                    <a:p>
                      <a:r>
                        <a:rPr lang="en-US" sz="1200" dirty="0"/>
                        <a:t>J</a:t>
                      </a:r>
                    </a:p>
                  </a:txBody>
                  <a:tcPr>
                    <a:solidFill>
                      <a:schemeClr val="bg1">
                        <a:lumMod val="95000"/>
                      </a:schemeClr>
                    </a:solidFill>
                  </a:tcPr>
                </a:tc>
                <a:tc>
                  <a:txBody>
                    <a:bodyPr/>
                    <a:lstStyle/>
                    <a:p>
                      <a:r>
                        <a:rPr lang="en-US" sz="1200" dirty="0"/>
                        <a:t>F </a:t>
                      </a:r>
                    </a:p>
                  </a:txBody>
                  <a:tcPr>
                    <a:solidFill>
                      <a:schemeClr val="bg1">
                        <a:lumMod val="95000"/>
                      </a:schemeClr>
                    </a:solidFill>
                  </a:tcPr>
                </a:tc>
                <a:tc>
                  <a:txBody>
                    <a:bodyPr/>
                    <a:lstStyle/>
                    <a:p>
                      <a:r>
                        <a:rPr lang="en-US" sz="1200" dirty="0"/>
                        <a:t>M</a:t>
                      </a:r>
                    </a:p>
                  </a:txBody>
                  <a:tcPr>
                    <a:solidFill>
                      <a:schemeClr val="bg1">
                        <a:lumMod val="95000"/>
                      </a:schemeClr>
                    </a:solidFill>
                  </a:tcPr>
                </a:tc>
                <a:tc>
                  <a:txBody>
                    <a:bodyPr/>
                    <a:lstStyle/>
                    <a:p>
                      <a:r>
                        <a:rPr lang="en-US" sz="1200" dirty="0"/>
                        <a:t>A</a:t>
                      </a:r>
                    </a:p>
                  </a:txBody>
                  <a:tcPr>
                    <a:solidFill>
                      <a:schemeClr val="bg1">
                        <a:lumMod val="95000"/>
                      </a:schemeClr>
                    </a:solidFill>
                  </a:tcPr>
                </a:tc>
                <a:tc>
                  <a:txBody>
                    <a:bodyPr/>
                    <a:lstStyle/>
                    <a:p>
                      <a:r>
                        <a:rPr lang="en-US" sz="1200" dirty="0"/>
                        <a:t>M</a:t>
                      </a:r>
                    </a:p>
                  </a:txBody>
                  <a:tcPr>
                    <a:solidFill>
                      <a:schemeClr val="bg1">
                        <a:lumMod val="95000"/>
                      </a:schemeClr>
                    </a:solidFill>
                  </a:tcPr>
                </a:tc>
                <a:tc>
                  <a:txBody>
                    <a:bodyPr/>
                    <a:lstStyle/>
                    <a:p>
                      <a:r>
                        <a:rPr lang="en-US" sz="1200" dirty="0"/>
                        <a:t>J</a:t>
                      </a:r>
                    </a:p>
                  </a:txBody>
                  <a:tcPr>
                    <a:solidFill>
                      <a:schemeClr val="bg1">
                        <a:lumMod val="95000"/>
                      </a:schemeClr>
                    </a:solidFill>
                  </a:tcPr>
                </a:tc>
                <a:tc>
                  <a:txBody>
                    <a:bodyPr/>
                    <a:lstStyle/>
                    <a:p>
                      <a:r>
                        <a:rPr lang="en-US" sz="1200" dirty="0"/>
                        <a:t>J</a:t>
                      </a:r>
                    </a:p>
                  </a:txBody>
                  <a:tcPr>
                    <a:solidFill>
                      <a:schemeClr val="bg1">
                        <a:lumMod val="95000"/>
                      </a:schemeClr>
                    </a:solidFill>
                  </a:tcPr>
                </a:tc>
                <a:tc>
                  <a:txBody>
                    <a:bodyPr/>
                    <a:lstStyle/>
                    <a:p>
                      <a:r>
                        <a:rPr lang="en-US" sz="1200" dirty="0"/>
                        <a:t>A</a:t>
                      </a:r>
                    </a:p>
                  </a:txBody>
                  <a:tcPr>
                    <a:solidFill>
                      <a:schemeClr val="bg1">
                        <a:lumMod val="95000"/>
                      </a:schemeClr>
                    </a:solidFill>
                  </a:tcPr>
                </a:tc>
                <a:tc>
                  <a:txBody>
                    <a:bodyPr/>
                    <a:lstStyle/>
                    <a:p>
                      <a:r>
                        <a:rPr lang="en-US" sz="1200" dirty="0"/>
                        <a:t>S</a:t>
                      </a:r>
                    </a:p>
                  </a:txBody>
                  <a:tcPr>
                    <a:solidFill>
                      <a:schemeClr val="bg1">
                        <a:lumMod val="95000"/>
                      </a:schemeClr>
                    </a:solidFill>
                  </a:tcPr>
                </a:tc>
                <a:tc>
                  <a:txBody>
                    <a:bodyPr/>
                    <a:lstStyle/>
                    <a:p>
                      <a:r>
                        <a:rPr lang="en-US" sz="1200" dirty="0"/>
                        <a:t>O</a:t>
                      </a:r>
                    </a:p>
                  </a:txBody>
                  <a:tcPr>
                    <a:solidFill>
                      <a:schemeClr val="bg1">
                        <a:lumMod val="95000"/>
                      </a:schemeClr>
                    </a:solidFill>
                  </a:tcPr>
                </a:tc>
                <a:tc>
                  <a:txBody>
                    <a:bodyPr/>
                    <a:lstStyle/>
                    <a:p>
                      <a:r>
                        <a:rPr lang="en-US" sz="1200" dirty="0"/>
                        <a:t>N</a:t>
                      </a:r>
                    </a:p>
                  </a:txBody>
                  <a:tcPr>
                    <a:solidFill>
                      <a:schemeClr val="bg1">
                        <a:lumMod val="95000"/>
                      </a:schemeClr>
                    </a:solidFill>
                  </a:tcPr>
                </a:tc>
                <a:tc>
                  <a:txBody>
                    <a:bodyPr/>
                    <a:lstStyle/>
                    <a:p>
                      <a:r>
                        <a:rPr lang="en-US" sz="1200" dirty="0"/>
                        <a:t>D</a:t>
                      </a:r>
                    </a:p>
                  </a:txBody>
                  <a:tcPr>
                    <a:solidFill>
                      <a:schemeClr val="bg1">
                        <a:lumMod val="95000"/>
                      </a:schemeClr>
                    </a:solidFill>
                  </a:tcPr>
                </a:tc>
                <a:tc>
                  <a:txBody>
                    <a:bodyPr/>
                    <a:lstStyle/>
                    <a:p>
                      <a:r>
                        <a:rPr lang="en-US" sz="1200" dirty="0"/>
                        <a:t>J</a:t>
                      </a:r>
                    </a:p>
                  </a:txBody>
                  <a:tcPr>
                    <a:solidFill>
                      <a:schemeClr val="bg1">
                        <a:lumMod val="85000"/>
                      </a:schemeClr>
                    </a:solidFill>
                  </a:tcPr>
                </a:tc>
                <a:tc>
                  <a:txBody>
                    <a:bodyPr/>
                    <a:lstStyle/>
                    <a:p>
                      <a:r>
                        <a:rPr lang="en-US" sz="1200" dirty="0"/>
                        <a:t>F</a:t>
                      </a:r>
                    </a:p>
                  </a:txBody>
                  <a:tcPr>
                    <a:solidFill>
                      <a:schemeClr val="bg1">
                        <a:lumMod val="85000"/>
                      </a:schemeClr>
                    </a:solidFill>
                  </a:tcPr>
                </a:tc>
                <a:tc>
                  <a:txBody>
                    <a:bodyPr/>
                    <a:lstStyle/>
                    <a:p>
                      <a:r>
                        <a:rPr lang="en-US" sz="1200" dirty="0"/>
                        <a:t>M</a:t>
                      </a:r>
                    </a:p>
                  </a:txBody>
                  <a:tcPr>
                    <a:solidFill>
                      <a:schemeClr val="bg1">
                        <a:lumMod val="85000"/>
                      </a:schemeClr>
                    </a:solidFill>
                  </a:tcPr>
                </a:tc>
                <a:tc>
                  <a:txBody>
                    <a:bodyPr/>
                    <a:lstStyle/>
                    <a:p>
                      <a:r>
                        <a:rPr lang="en-US" sz="1200" dirty="0"/>
                        <a:t>A</a:t>
                      </a:r>
                    </a:p>
                  </a:txBody>
                  <a:tcPr>
                    <a:solidFill>
                      <a:schemeClr val="bg1">
                        <a:lumMod val="85000"/>
                      </a:schemeClr>
                    </a:solidFill>
                  </a:tcPr>
                </a:tc>
                <a:tc>
                  <a:txBody>
                    <a:bodyPr/>
                    <a:lstStyle/>
                    <a:p>
                      <a:r>
                        <a:rPr lang="en-US" sz="1200" dirty="0"/>
                        <a:t>M</a:t>
                      </a:r>
                    </a:p>
                  </a:txBody>
                  <a:tcPr>
                    <a:solidFill>
                      <a:schemeClr val="bg1">
                        <a:lumMod val="85000"/>
                      </a:schemeClr>
                    </a:solidFill>
                  </a:tcPr>
                </a:tc>
                <a:tc>
                  <a:txBody>
                    <a:bodyPr/>
                    <a:lstStyle/>
                    <a:p>
                      <a:r>
                        <a:rPr lang="en-US" sz="1200" dirty="0"/>
                        <a:t>J</a:t>
                      </a:r>
                    </a:p>
                  </a:txBody>
                  <a:tcPr>
                    <a:solidFill>
                      <a:schemeClr val="bg1">
                        <a:lumMod val="85000"/>
                      </a:schemeClr>
                    </a:solidFill>
                  </a:tcPr>
                </a:tc>
                <a:tc>
                  <a:txBody>
                    <a:bodyPr/>
                    <a:lstStyle/>
                    <a:p>
                      <a:r>
                        <a:rPr lang="en-US" sz="1200" dirty="0"/>
                        <a:t>J</a:t>
                      </a:r>
                    </a:p>
                  </a:txBody>
                  <a:tcPr>
                    <a:solidFill>
                      <a:schemeClr val="bg1">
                        <a:lumMod val="85000"/>
                      </a:schemeClr>
                    </a:solidFill>
                  </a:tcPr>
                </a:tc>
                <a:tc>
                  <a:txBody>
                    <a:bodyPr/>
                    <a:lstStyle/>
                    <a:p>
                      <a:r>
                        <a:rPr lang="en-US" sz="1200" dirty="0"/>
                        <a:t>A</a:t>
                      </a:r>
                    </a:p>
                  </a:txBody>
                  <a:tcPr>
                    <a:solidFill>
                      <a:schemeClr val="bg1">
                        <a:lumMod val="85000"/>
                      </a:schemeClr>
                    </a:solidFill>
                  </a:tcPr>
                </a:tc>
                <a:tc>
                  <a:txBody>
                    <a:bodyPr/>
                    <a:lstStyle/>
                    <a:p>
                      <a:r>
                        <a:rPr lang="en-US" sz="1200" dirty="0"/>
                        <a:t>S</a:t>
                      </a:r>
                    </a:p>
                  </a:txBody>
                  <a:tcPr>
                    <a:solidFill>
                      <a:schemeClr val="bg1">
                        <a:lumMod val="85000"/>
                      </a:schemeClr>
                    </a:solidFill>
                  </a:tcPr>
                </a:tc>
                <a:tc>
                  <a:txBody>
                    <a:bodyPr/>
                    <a:lstStyle/>
                    <a:p>
                      <a:r>
                        <a:rPr lang="en-US" sz="1200" dirty="0"/>
                        <a:t>O</a:t>
                      </a:r>
                    </a:p>
                  </a:txBody>
                  <a:tcPr>
                    <a:solidFill>
                      <a:schemeClr val="bg1">
                        <a:lumMod val="85000"/>
                      </a:schemeClr>
                    </a:solidFill>
                  </a:tcPr>
                </a:tc>
                <a:tc>
                  <a:txBody>
                    <a:bodyPr/>
                    <a:lstStyle/>
                    <a:p>
                      <a:r>
                        <a:rPr lang="en-US" sz="1200" dirty="0"/>
                        <a:t>N</a:t>
                      </a:r>
                    </a:p>
                  </a:txBody>
                  <a:tcPr>
                    <a:solidFill>
                      <a:schemeClr val="bg1">
                        <a:lumMod val="85000"/>
                      </a:schemeClr>
                    </a:solidFill>
                  </a:tcPr>
                </a:tc>
                <a:tc>
                  <a:txBody>
                    <a:bodyPr/>
                    <a:lstStyle/>
                    <a:p>
                      <a:r>
                        <a:rPr lang="en-US" sz="1200" dirty="0"/>
                        <a:t>D</a:t>
                      </a:r>
                    </a:p>
                  </a:txBody>
                  <a:tcPr>
                    <a:solidFill>
                      <a:schemeClr val="bg1">
                        <a:lumMod val="85000"/>
                      </a:schemeClr>
                    </a:solidFill>
                  </a:tcPr>
                </a:tc>
                <a:extLst>
                  <a:ext uri="{0D108BD9-81ED-4DB2-BD59-A6C34878D82A}">
                    <a16:rowId xmlns:a16="http://schemas.microsoft.com/office/drawing/2014/main" val="1787759324"/>
                  </a:ext>
                </a:extLst>
              </a:tr>
            </a:tbl>
          </a:graphicData>
        </a:graphic>
      </p:graphicFrame>
      <p:graphicFrame>
        <p:nvGraphicFramePr>
          <p:cNvPr id="5" name="Table 4">
            <a:extLst>
              <a:ext uri="{FF2B5EF4-FFF2-40B4-BE49-F238E27FC236}">
                <a16:creationId xmlns:a16="http://schemas.microsoft.com/office/drawing/2014/main" id="{018DF91D-2281-A290-20EF-F0CB58C98E0F}"/>
              </a:ext>
            </a:extLst>
          </p:cNvPr>
          <p:cNvGraphicFramePr>
            <a:graphicFrameLocks noGrp="1"/>
          </p:cNvGraphicFramePr>
          <p:nvPr>
            <p:extLst>
              <p:ext uri="{D42A27DB-BD31-4B8C-83A1-F6EECF244321}">
                <p14:modId xmlns:p14="http://schemas.microsoft.com/office/powerpoint/2010/main" val="2686426824"/>
              </p:ext>
            </p:extLst>
          </p:nvPr>
        </p:nvGraphicFramePr>
        <p:xfrm>
          <a:off x="664349" y="1671271"/>
          <a:ext cx="9536724" cy="304800"/>
        </p:xfrm>
        <a:graphic>
          <a:graphicData uri="http://schemas.openxmlformats.org/drawingml/2006/table">
            <a:tbl>
              <a:tblPr>
                <a:tableStyleId>{616DA210-FB5B-4158-B5E0-FEB733F419BA}</a:tableStyleId>
              </a:tblPr>
              <a:tblGrid>
                <a:gridCol w="3178908">
                  <a:extLst>
                    <a:ext uri="{9D8B030D-6E8A-4147-A177-3AD203B41FA5}">
                      <a16:colId xmlns:a16="http://schemas.microsoft.com/office/drawing/2014/main" val="3998199148"/>
                    </a:ext>
                  </a:extLst>
                </a:gridCol>
                <a:gridCol w="3178908">
                  <a:extLst>
                    <a:ext uri="{9D8B030D-6E8A-4147-A177-3AD203B41FA5}">
                      <a16:colId xmlns:a16="http://schemas.microsoft.com/office/drawing/2014/main" val="2086079639"/>
                    </a:ext>
                  </a:extLst>
                </a:gridCol>
                <a:gridCol w="3178908">
                  <a:extLst>
                    <a:ext uri="{9D8B030D-6E8A-4147-A177-3AD203B41FA5}">
                      <a16:colId xmlns:a16="http://schemas.microsoft.com/office/drawing/2014/main" val="1013865963"/>
                    </a:ext>
                  </a:extLst>
                </a:gridCol>
              </a:tblGrid>
              <a:tr h="216408">
                <a:tc>
                  <a:txBody>
                    <a:bodyPr/>
                    <a:lstStyle/>
                    <a:p>
                      <a:r>
                        <a:rPr lang="en-US" sz="1400" dirty="0"/>
                        <a:t>Year 1</a:t>
                      </a:r>
                    </a:p>
                  </a:txBody>
                  <a:tcPr/>
                </a:tc>
                <a:tc>
                  <a:txBody>
                    <a:bodyPr/>
                    <a:lstStyle/>
                    <a:p>
                      <a:r>
                        <a:rPr lang="en-US" sz="1400" dirty="0"/>
                        <a:t>Year 2</a:t>
                      </a:r>
                    </a:p>
                  </a:txBody>
                  <a:tcPr/>
                </a:tc>
                <a:tc>
                  <a:txBody>
                    <a:bodyPr/>
                    <a:lstStyle/>
                    <a:p>
                      <a:r>
                        <a:rPr lang="en-US" sz="1400" dirty="0"/>
                        <a:t>Year 3</a:t>
                      </a:r>
                    </a:p>
                  </a:txBody>
                  <a:tcPr/>
                </a:tc>
                <a:extLst>
                  <a:ext uri="{0D108BD9-81ED-4DB2-BD59-A6C34878D82A}">
                    <a16:rowId xmlns:a16="http://schemas.microsoft.com/office/drawing/2014/main" val="2203785397"/>
                  </a:ext>
                </a:extLst>
              </a:tr>
            </a:tbl>
          </a:graphicData>
        </a:graphic>
      </p:graphicFrame>
      <p:sp>
        <p:nvSpPr>
          <p:cNvPr id="7" name="TextBox 6">
            <a:extLst>
              <a:ext uri="{FF2B5EF4-FFF2-40B4-BE49-F238E27FC236}">
                <a16:creationId xmlns:a16="http://schemas.microsoft.com/office/drawing/2014/main" id="{8B5C9D39-FAED-156A-FA08-94D4F7EED629}"/>
              </a:ext>
            </a:extLst>
          </p:cNvPr>
          <p:cNvSpPr txBox="1"/>
          <p:nvPr/>
        </p:nvSpPr>
        <p:spPr>
          <a:xfrm>
            <a:off x="1152326" y="2375639"/>
            <a:ext cx="5055616" cy="276999"/>
          </a:xfrm>
          <a:prstGeom prst="rect">
            <a:avLst/>
          </a:prstGeom>
          <a:solidFill>
            <a:schemeClr val="bg1">
              <a:lumMod val="95000"/>
              <a:alpha val="50000"/>
            </a:schemeClr>
          </a:solidFill>
        </p:spPr>
        <p:txBody>
          <a:bodyPr wrap="square" rtlCol="0">
            <a:spAutoFit/>
          </a:bodyPr>
          <a:lstStyle/>
          <a:p>
            <a:pPr algn="ctr"/>
            <a:r>
              <a:rPr lang="en-US" sz="1200" dirty="0"/>
              <a:t>Star rearing of 100, 1.5-year-old individuals</a:t>
            </a:r>
          </a:p>
        </p:txBody>
      </p:sp>
      <p:sp>
        <p:nvSpPr>
          <p:cNvPr id="16" name="TextBox 15">
            <a:extLst>
              <a:ext uri="{FF2B5EF4-FFF2-40B4-BE49-F238E27FC236}">
                <a16:creationId xmlns:a16="http://schemas.microsoft.com/office/drawing/2014/main" id="{FDA434A5-FDE0-F36D-1B5B-50FC4EF60E3E}"/>
              </a:ext>
            </a:extLst>
          </p:cNvPr>
          <p:cNvSpPr txBox="1"/>
          <p:nvPr/>
        </p:nvSpPr>
        <p:spPr>
          <a:xfrm>
            <a:off x="454756" y="5346736"/>
            <a:ext cx="4477852" cy="1384995"/>
          </a:xfrm>
          <a:prstGeom prst="rect">
            <a:avLst/>
          </a:prstGeom>
          <a:noFill/>
        </p:spPr>
        <p:txBody>
          <a:bodyPr wrap="square" rtlCol="0">
            <a:spAutoFit/>
          </a:bodyPr>
          <a:lstStyle/>
          <a:p>
            <a:r>
              <a:rPr lang="en-US" sz="1200" b="1" dirty="0"/>
              <a:t>Project success metrics</a:t>
            </a:r>
          </a:p>
          <a:p>
            <a:pPr marL="228600" indent="-228600">
              <a:buAutoNum type="arabicPeriod"/>
            </a:pPr>
            <a:r>
              <a:rPr lang="en-US" sz="1200" dirty="0"/>
              <a:t>Sunflower Star observation probability and density</a:t>
            </a:r>
          </a:p>
          <a:p>
            <a:pPr marL="228600" indent="-228600">
              <a:buAutoNum type="arabicPeriod"/>
            </a:pPr>
            <a:r>
              <a:rPr lang="en-US" sz="1200" dirty="0"/>
              <a:t>Sunflower Star habitat occupancy and site fidelity maps</a:t>
            </a:r>
          </a:p>
          <a:p>
            <a:pPr marL="228600" indent="-228600">
              <a:buAutoNum type="arabicPeriod"/>
            </a:pPr>
            <a:r>
              <a:rPr lang="en-US" sz="1200" dirty="0"/>
              <a:t>Sunflower Star diet observation measurements</a:t>
            </a:r>
          </a:p>
          <a:p>
            <a:pPr marL="228600" indent="-228600">
              <a:buFontTx/>
              <a:buAutoNum type="arabicPeriod"/>
            </a:pPr>
            <a:r>
              <a:rPr lang="en-US" sz="1200" dirty="0"/>
              <a:t>Benthic fauna and marine vegetation density measures</a:t>
            </a:r>
          </a:p>
          <a:p>
            <a:pPr marL="228600" indent="-228600">
              <a:buAutoNum type="arabicPeriod"/>
            </a:pPr>
            <a:r>
              <a:rPr lang="en-US" sz="1200" dirty="0"/>
              <a:t>Benthic meiofauna sediment core measures</a:t>
            </a:r>
          </a:p>
          <a:p>
            <a:pPr marL="228600" indent="-228600">
              <a:buAutoNum type="arabicPeriod"/>
            </a:pPr>
            <a:r>
              <a:rPr lang="en-US" sz="1200" dirty="0"/>
              <a:t>Small benthic fauna assemblage from uniform point counts</a:t>
            </a:r>
          </a:p>
        </p:txBody>
      </p:sp>
      <p:sp>
        <p:nvSpPr>
          <p:cNvPr id="21" name="TextBox 20">
            <a:extLst>
              <a:ext uri="{FF2B5EF4-FFF2-40B4-BE49-F238E27FC236}">
                <a16:creationId xmlns:a16="http://schemas.microsoft.com/office/drawing/2014/main" id="{68569CC7-444F-DF71-89E7-616E64EDB0C9}"/>
              </a:ext>
            </a:extLst>
          </p:cNvPr>
          <p:cNvSpPr txBox="1"/>
          <p:nvPr/>
        </p:nvSpPr>
        <p:spPr>
          <a:xfrm>
            <a:off x="6217084" y="2671415"/>
            <a:ext cx="612679" cy="630942"/>
          </a:xfrm>
          <a:prstGeom prst="rect">
            <a:avLst/>
          </a:prstGeom>
          <a:solidFill>
            <a:schemeClr val="bg1">
              <a:lumMod val="75000"/>
              <a:alpha val="50000"/>
            </a:schemeClr>
          </a:solidFill>
        </p:spPr>
        <p:txBody>
          <a:bodyPr wrap="square" rtlCol="0">
            <a:spAutoFit/>
          </a:bodyPr>
          <a:lstStyle/>
          <a:p>
            <a:r>
              <a:rPr lang="en-US" sz="700" dirty="0"/>
              <a:t>Star release with intensive monitoring</a:t>
            </a:r>
          </a:p>
        </p:txBody>
      </p:sp>
      <p:sp>
        <p:nvSpPr>
          <p:cNvPr id="22" name="TextBox 21">
            <a:extLst>
              <a:ext uri="{FF2B5EF4-FFF2-40B4-BE49-F238E27FC236}">
                <a16:creationId xmlns:a16="http://schemas.microsoft.com/office/drawing/2014/main" id="{37F20795-7F32-362F-B3AF-1DB5C40EB3BE}"/>
              </a:ext>
            </a:extLst>
          </p:cNvPr>
          <p:cNvSpPr txBox="1"/>
          <p:nvPr/>
        </p:nvSpPr>
        <p:spPr>
          <a:xfrm>
            <a:off x="3030175" y="2652638"/>
            <a:ext cx="638625" cy="415498"/>
          </a:xfrm>
          <a:prstGeom prst="rect">
            <a:avLst/>
          </a:prstGeom>
          <a:solidFill>
            <a:schemeClr val="bg1">
              <a:lumMod val="75000"/>
              <a:alpha val="50000"/>
            </a:schemeClr>
          </a:solidFill>
        </p:spPr>
        <p:txBody>
          <a:bodyPr wrap="square" rtlCol="0">
            <a:spAutoFit/>
          </a:bodyPr>
          <a:lstStyle/>
          <a:p>
            <a:r>
              <a:rPr lang="en-US" sz="700" dirty="0"/>
              <a:t>Intensive monitoring baseline</a:t>
            </a:r>
          </a:p>
        </p:txBody>
      </p:sp>
      <p:sp>
        <p:nvSpPr>
          <p:cNvPr id="23" name="TextBox 22">
            <a:extLst>
              <a:ext uri="{FF2B5EF4-FFF2-40B4-BE49-F238E27FC236}">
                <a16:creationId xmlns:a16="http://schemas.microsoft.com/office/drawing/2014/main" id="{BDCB8CEE-4DF0-663A-8474-26D449835992}"/>
              </a:ext>
            </a:extLst>
          </p:cNvPr>
          <p:cNvSpPr txBox="1"/>
          <p:nvPr/>
        </p:nvSpPr>
        <p:spPr>
          <a:xfrm>
            <a:off x="9426203" y="2622899"/>
            <a:ext cx="605491" cy="523220"/>
          </a:xfrm>
          <a:prstGeom prst="rect">
            <a:avLst/>
          </a:prstGeom>
          <a:solidFill>
            <a:schemeClr val="bg1">
              <a:lumMod val="75000"/>
              <a:alpha val="50000"/>
            </a:schemeClr>
          </a:solidFill>
        </p:spPr>
        <p:txBody>
          <a:bodyPr wrap="square" rtlCol="0">
            <a:spAutoFit/>
          </a:bodyPr>
          <a:lstStyle/>
          <a:p>
            <a:r>
              <a:rPr lang="en-US" sz="700" dirty="0"/>
              <a:t>New Intensive monitoring baseline</a:t>
            </a:r>
          </a:p>
        </p:txBody>
      </p:sp>
      <p:sp>
        <p:nvSpPr>
          <p:cNvPr id="24" name="TextBox 23">
            <a:extLst>
              <a:ext uri="{FF2B5EF4-FFF2-40B4-BE49-F238E27FC236}">
                <a16:creationId xmlns:a16="http://schemas.microsoft.com/office/drawing/2014/main" id="{99ACDFC1-A1EC-B984-E63A-4312B5936742}"/>
              </a:ext>
            </a:extLst>
          </p:cNvPr>
          <p:cNvSpPr txBox="1"/>
          <p:nvPr/>
        </p:nvSpPr>
        <p:spPr>
          <a:xfrm>
            <a:off x="2308572" y="2681279"/>
            <a:ext cx="651396" cy="307777"/>
          </a:xfrm>
          <a:prstGeom prst="rect">
            <a:avLst/>
          </a:prstGeom>
          <a:solidFill>
            <a:schemeClr val="bg1">
              <a:lumMod val="75000"/>
              <a:alpha val="50000"/>
            </a:schemeClr>
          </a:solidFill>
        </p:spPr>
        <p:txBody>
          <a:bodyPr wrap="square" rtlCol="0">
            <a:spAutoFit/>
          </a:bodyPr>
          <a:lstStyle/>
          <a:p>
            <a:r>
              <a:rPr lang="en-US" sz="700" dirty="0"/>
              <a:t>Monitoring training</a:t>
            </a:r>
          </a:p>
        </p:txBody>
      </p:sp>
      <p:sp>
        <p:nvSpPr>
          <p:cNvPr id="25" name="TextBox 24">
            <a:extLst>
              <a:ext uri="{FF2B5EF4-FFF2-40B4-BE49-F238E27FC236}">
                <a16:creationId xmlns:a16="http://schemas.microsoft.com/office/drawing/2014/main" id="{C4437285-4ECC-7E28-B396-F89C889A2514}"/>
              </a:ext>
            </a:extLst>
          </p:cNvPr>
          <p:cNvSpPr txBox="1"/>
          <p:nvPr/>
        </p:nvSpPr>
        <p:spPr>
          <a:xfrm>
            <a:off x="3469570" y="3074389"/>
            <a:ext cx="651396" cy="523220"/>
          </a:xfrm>
          <a:prstGeom prst="rect">
            <a:avLst/>
          </a:prstGeom>
          <a:solidFill>
            <a:schemeClr val="bg1">
              <a:lumMod val="85000"/>
              <a:alpha val="50000"/>
            </a:schemeClr>
          </a:solidFill>
        </p:spPr>
        <p:txBody>
          <a:bodyPr wrap="square" rtlCol="0">
            <a:spAutoFit/>
          </a:bodyPr>
          <a:lstStyle/>
          <a:p>
            <a:r>
              <a:rPr lang="en-US" sz="700" dirty="0"/>
              <a:t>Project success metrics established</a:t>
            </a:r>
          </a:p>
        </p:txBody>
      </p:sp>
      <p:sp>
        <p:nvSpPr>
          <p:cNvPr id="26" name="TextBox 25">
            <a:extLst>
              <a:ext uri="{FF2B5EF4-FFF2-40B4-BE49-F238E27FC236}">
                <a16:creationId xmlns:a16="http://schemas.microsoft.com/office/drawing/2014/main" id="{84F9B36C-E638-D95D-D353-B7AD0284C02B}"/>
              </a:ext>
            </a:extLst>
          </p:cNvPr>
          <p:cNvSpPr txBox="1"/>
          <p:nvPr/>
        </p:nvSpPr>
        <p:spPr>
          <a:xfrm>
            <a:off x="6654622" y="3277262"/>
            <a:ext cx="605491" cy="523220"/>
          </a:xfrm>
          <a:prstGeom prst="rect">
            <a:avLst/>
          </a:prstGeom>
          <a:solidFill>
            <a:schemeClr val="bg1">
              <a:lumMod val="85000"/>
              <a:alpha val="50000"/>
            </a:schemeClr>
          </a:solidFill>
        </p:spPr>
        <p:txBody>
          <a:bodyPr wrap="square" rtlCol="0">
            <a:spAutoFit/>
          </a:bodyPr>
          <a:lstStyle/>
          <a:p>
            <a:r>
              <a:rPr lang="en-US" sz="700" dirty="0"/>
              <a:t>Project success metrics assessed</a:t>
            </a:r>
          </a:p>
        </p:txBody>
      </p:sp>
      <p:sp>
        <p:nvSpPr>
          <p:cNvPr id="27" name="TextBox 26">
            <a:extLst>
              <a:ext uri="{FF2B5EF4-FFF2-40B4-BE49-F238E27FC236}">
                <a16:creationId xmlns:a16="http://schemas.microsoft.com/office/drawing/2014/main" id="{E3BF955B-034D-6BC0-A43B-341A2CC09AF9}"/>
              </a:ext>
            </a:extLst>
          </p:cNvPr>
          <p:cNvSpPr txBox="1"/>
          <p:nvPr/>
        </p:nvSpPr>
        <p:spPr>
          <a:xfrm>
            <a:off x="9790564" y="3132307"/>
            <a:ext cx="605491" cy="523220"/>
          </a:xfrm>
          <a:prstGeom prst="rect">
            <a:avLst/>
          </a:prstGeom>
          <a:solidFill>
            <a:schemeClr val="bg1">
              <a:lumMod val="85000"/>
              <a:alpha val="50000"/>
            </a:schemeClr>
          </a:solidFill>
        </p:spPr>
        <p:txBody>
          <a:bodyPr wrap="square" rtlCol="0">
            <a:spAutoFit/>
          </a:bodyPr>
          <a:lstStyle/>
          <a:p>
            <a:r>
              <a:rPr lang="en-US" sz="700" dirty="0"/>
              <a:t>Project success metrics assessed</a:t>
            </a:r>
          </a:p>
        </p:txBody>
      </p:sp>
      <p:sp>
        <p:nvSpPr>
          <p:cNvPr id="28" name="TextBox 27">
            <a:extLst>
              <a:ext uri="{FF2B5EF4-FFF2-40B4-BE49-F238E27FC236}">
                <a16:creationId xmlns:a16="http://schemas.microsoft.com/office/drawing/2014/main" id="{F66C2593-5740-65E1-74E0-CBFA37800738}"/>
              </a:ext>
            </a:extLst>
          </p:cNvPr>
          <p:cNvSpPr txBox="1"/>
          <p:nvPr/>
        </p:nvSpPr>
        <p:spPr>
          <a:xfrm>
            <a:off x="4127681" y="2681279"/>
            <a:ext cx="478772" cy="307777"/>
          </a:xfrm>
          <a:prstGeom prst="rect">
            <a:avLst/>
          </a:prstGeom>
          <a:solidFill>
            <a:schemeClr val="bg1">
              <a:lumMod val="75000"/>
              <a:alpha val="50000"/>
            </a:schemeClr>
          </a:solidFill>
        </p:spPr>
        <p:txBody>
          <a:bodyPr wrap="square" rtlCol="0">
            <a:spAutoFit/>
          </a:bodyPr>
          <a:lstStyle/>
          <a:p>
            <a:r>
              <a:rPr lang="en-US" sz="700" dirty="0"/>
              <a:t>Site returns</a:t>
            </a:r>
          </a:p>
        </p:txBody>
      </p:sp>
      <p:sp>
        <p:nvSpPr>
          <p:cNvPr id="29" name="TextBox 28">
            <a:extLst>
              <a:ext uri="{FF2B5EF4-FFF2-40B4-BE49-F238E27FC236}">
                <a16:creationId xmlns:a16="http://schemas.microsoft.com/office/drawing/2014/main" id="{BE638D95-1539-64AC-9090-9DCA137C26C2}"/>
              </a:ext>
            </a:extLst>
          </p:cNvPr>
          <p:cNvSpPr txBox="1"/>
          <p:nvPr/>
        </p:nvSpPr>
        <p:spPr>
          <a:xfrm>
            <a:off x="5171264" y="2681279"/>
            <a:ext cx="478772" cy="307777"/>
          </a:xfrm>
          <a:prstGeom prst="rect">
            <a:avLst/>
          </a:prstGeom>
          <a:solidFill>
            <a:schemeClr val="bg1">
              <a:lumMod val="75000"/>
              <a:alpha val="50000"/>
            </a:schemeClr>
          </a:solidFill>
        </p:spPr>
        <p:txBody>
          <a:bodyPr wrap="square" rtlCol="0">
            <a:spAutoFit/>
          </a:bodyPr>
          <a:lstStyle/>
          <a:p>
            <a:r>
              <a:rPr lang="en-US" sz="700" dirty="0"/>
              <a:t>Site returns</a:t>
            </a:r>
          </a:p>
        </p:txBody>
      </p:sp>
      <p:sp>
        <p:nvSpPr>
          <p:cNvPr id="30" name="TextBox 29">
            <a:extLst>
              <a:ext uri="{FF2B5EF4-FFF2-40B4-BE49-F238E27FC236}">
                <a16:creationId xmlns:a16="http://schemas.microsoft.com/office/drawing/2014/main" id="{F6A7FC9F-414C-A16C-8FD2-96CC614880F1}"/>
              </a:ext>
            </a:extLst>
          </p:cNvPr>
          <p:cNvSpPr txBox="1"/>
          <p:nvPr/>
        </p:nvSpPr>
        <p:spPr>
          <a:xfrm>
            <a:off x="7315250" y="2730621"/>
            <a:ext cx="478772" cy="307777"/>
          </a:xfrm>
          <a:prstGeom prst="rect">
            <a:avLst/>
          </a:prstGeom>
          <a:solidFill>
            <a:schemeClr val="bg1">
              <a:lumMod val="75000"/>
              <a:alpha val="50000"/>
            </a:schemeClr>
          </a:solidFill>
        </p:spPr>
        <p:txBody>
          <a:bodyPr wrap="square" rtlCol="0">
            <a:spAutoFit/>
          </a:bodyPr>
          <a:lstStyle/>
          <a:p>
            <a:r>
              <a:rPr lang="en-US" sz="700" dirty="0"/>
              <a:t>Site returns</a:t>
            </a:r>
          </a:p>
        </p:txBody>
      </p:sp>
      <p:sp>
        <p:nvSpPr>
          <p:cNvPr id="31" name="TextBox 30">
            <a:extLst>
              <a:ext uri="{FF2B5EF4-FFF2-40B4-BE49-F238E27FC236}">
                <a16:creationId xmlns:a16="http://schemas.microsoft.com/office/drawing/2014/main" id="{5D600BC3-340B-D1A7-AAB0-2EB1EC023A36}"/>
              </a:ext>
            </a:extLst>
          </p:cNvPr>
          <p:cNvSpPr txBox="1"/>
          <p:nvPr/>
        </p:nvSpPr>
        <p:spPr>
          <a:xfrm>
            <a:off x="8382144" y="2730621"/>
            <a:ext cx="478772" cy="307777"/>
          </a:xfrm>
          <a:prstGeom prst="rect">
            <a:avLst/>
          </a:prstGeom>
          <a:solidFill>
            <a:schemeClr val="bg1">
              <a:lumMod val="75000"/>
              <a:alpha val="50000"/>
            </a:schemeClr>
          </a:solidFill>
        </p:spPr>
        <p:txBody>
          <a:bodyPr wrap="square" rtlCol="0">
            <a:spAutoFit/>
          </a:bodyPr>
          <a:lstStyle/>
          <a:p>
            <a:r>
              <a:rPr lang="en-US" sz="700" dirty="0"/>
              <a:t>Site returns</a:t>
            </a:r>
          </a:p>
        </p:txBody>
      </p:sp>
      <p:sp>
        <p:nvSpPr>
          <p:cNvPr id="32" name="TextBox 31">
            <a:extLst>
              <a:ext uri="{FF2B5EF4-FFF2-40B4-BE49-F238E27FC236}">
                <a16:creationId xmlns:a16="http://schemas.microsoft.com/office/drawing/2014/main" id="{FFBA1808-E9E5-137A-F5F8-4FADC98678AC}"/>
              </a:ext>
            </a:extLst>
          </p:cNvPr>
          <p:cNvSpPr txBox="1"/>
          <p:nvPr/>
        </p:nvSpPr>
        <p:spPr>
          <a:xfrm>
            <a:off x="1319160" y="2732970"/>
            <a:ext cx="869000" cy="200055"/>
          </a:xfrm>
          <a:prstGeom prst="rect">
            <a:avLst/>
          </a:prstGeom>
          <a:solidFill>
            <a:schemeClr val="bg1">
              <a:lumMod val="75000"/>
              <a:alpha val="50000"/>
            </a:schemeClr>
          </a:solidFill>
        </p:spPr>
        <p:txBody>
          <a:bodyPr wrap="square" rtlCol="0">
            <a:spAutoFit/>
          </a:bodyPr>
          <a:lstStyle/>
          <a:p>
            <a:r>
              <a:rPr lang="en-US" sz="700" dirty="0"/>
              <a:t>Site scouting</a:t>
            </a:r>
          </a:p>
        </p:txBody>
      </p:sp>
      <p:sp>
        <p:nvSpPr>
          <p:cNvPr id="33" name="TextBox 32">
            <a:extLst>
              <a:ext uri="{FF2B5EF4-FFF2-40B4-BE49-F238E27FC236}">
                <a16:creationId xmlns:a16="http://schemas.microsoft.com/office/drawing/2014/main" id="{9F4C696D-47EE-9D3E-0D23-17B4EE864828}"/>
              </a:ext>
            </a:extLst>
          </p:cNvPr>
          <p:cNvSpPr txBox="1"/>
          <p:nvPr/>
        </p:nvSpPr>
        <p:spPr>
          <a:xfrm>
            <a:off x="619085" y="252360"/>
            <a:ext cx="9627251" cy="338554"/>
          </a:xfrm>
          <a:prstGeom prst="rect">
            <a:avLst/>
          </a:prstGeom>
          <a:noFill/>
        </p:spPr>
        <p:txBody>
          <a:bodyPr wrap="square" rtlCol="0">
            <a:spAutoFit/>
          </a:bodyPr>
          <a:lstStyle/>
          <a:p>
            <a:r>
              <a:rPr lang="en-US" sz="1600" b="1" dirty="0"/>
              <a:t>HSIL – San Juan Island Archipelago Marine Vegetation Sunflower Star Restoration Pilot Project</a:t>
            </a:r>
          </a:p>
        </p:txBody>
      </p:sp>
      <p:sp>
        <p:nvSpPr>
          <p:cNvPr id="34" name="TextBox 33">
            <a:extLst>
              <a:ext uri="{FF2B5EF4-FFF2-40B4-BE49-F238E27FC236}">
                <a16:creationId xmlns:a16="http://schemas.microsoft.com/office/drawing/2014/main" id="{F9F2D0E9-5B88-E9CC-F135-114EBFAF0F59}"/>
              </a:ext>
            </a:extLst>
          </p:cNvPr>
          <p:cNvSpPr txBox="1"/>
          <p:nvPr/>
        </p:nvSpPr>
        <p:spPr>
          <a:xfrm>
            <a:off x="597024" y="616742"/>
            <a:ext cx="9559926" cy="1169551"/>
          </a:xfrm>
          <a:prstGeom prst="rect">
            <a:avLst/>
          </a:prstGeom>
          <a:noFill/>
        </p:spPr>
        <p:txBody>
          <a:bodyPr wrap="square" rtlCol="0">
            <a:spAutoFit/>
          </a:bodyPr>
          <a:lstStyle/>
          <a:p>
            <a:r>
              <a:rPr lang="en-US" sz="1400" b="1" dirty="0"/>
              <a:t>Project aims</a:t>
            </a:r>
          </a:p>
          <a:p>
            <a:r>
              <a:rPr lang="en-US" sz="1400" dirty="0"/>
              <a:t>1. Pilot the release of Sunflower Stars restoration synergistically with marine vegetation restoration</a:t>
            </a:r>
          </a:p>
          <a:p>
            <a:r>
              <a:rPr lang="en-US" sz="1400" dirty="0"/>
              <a:t>2. Assess the survival and site retention of released captive bred Sunflower Stars</a:t>
            </a:r>
          </a:p>
          <a:p>
            <a:r>
              <a:rPr lang="en-US" sz="1400" dirty="0"/>
              <a:t>3. Investigate the interactions between released Sunflower Stars with marine vegetation and benthic fauna</a:t>
            </a:r>
          </a:p>
          <a:p>
            <a:r>
              <a:rPr lang="en-US" sz="1400" dirty="0"/>
              <a:t>	</a:t>
            </a:r>
          </a:p>
        </p:txBody>
      </p:sp>
      <p:sp>
        <p:nvSpPr>
          <p:cNvPr id="35" name="TextBox 34">
            <a:extLst>
              <a:ext uri="{FF2B5EF4-FFF2-40B4-BE49-F238E27FC236}">
                <a16:creationId xmlns:a16="http://schemas.microsoft.com/office/drawing/2014/main" id="{3C190CA8-80AF-4B59-8FA4-8F335E50FC27}"/>
              </a:ext>
            </a:extLst>
          </p:cNvPr>
          <p:cNvSpPr txBox="1"/>
          <p:nvPr/>
        </p:nvSpPr>
        <p:spPr>
          <a:xfrm>
            <a:off x="4747346" y="5341276"/>
            <a:ext cx="2331200" cy="1015663"/>
          </a:xfrm>
          <a:prstGeom prst="rect">
            <a:avLst/>
          </a:prstGeom>
          <a:noFill/>
        </p:spPr>
        <p:txBody>
          <a:bodyPr wrap="square" rtlCol="0">
            <a:spAutoFit/>
          </a:bodyPr>
          <a:lstStyle/>
          <a:p>
            <a:r>
              <a:rPr lang="en-US" sz="1200" b="1" dirty="0"/>
              <a:t>Intensive monitoring</a:t>
            </a:r>
          </a:p>
          <a:p>
            <a:pPr marL="171450" indent="-171450">
              <a:buFont typeface="Arial" panose="020B0604020202020204" pitchFamily="34" charset="0"/>
              <a:buChar char="•"/>
            </a:pPr>
            <a:r>
              <a:rPr lang="en-US" sz="1200" dirty="0"/>
              <a:t>Take success metrics at all sites within a short window of time, with S.S specific metrics at release sites</a:t>
            </a:r>
          </a:p>
        </p:txBody>
      </p:sp>
      <p:sp>
        <p:nvSpPr>
          <p:cNvPr id="36" name="TextBox 35">
            <a:extLst>
              <a:ext uri="{FF2B5EF4-FFF2-40B4-BE49-F238E27FC236}">
                <a16:creationId xmlns:a16="http://schemas.microsoft.com/office/drawing/2014/main" id="{347830FD-4467-2310-3B13-8933FA2A0A77}"/>
              </a:ext>
            </a:extLst>
          </p:cNvPr>
          <p:cNvSpPr txBox="1"/>
          <p:nvPr/>
        </p:nvSpPr>
        <p:spPr>
          <a:xfrm>
            <a:off x="4747346" y="6329147"/>
            <a:ext cx="2271640" cy="830997"/>
          </a:xfrm>
          <a:prstGeom prst="rect">
            <a:avLst/>
          </a:prstGeom>
          <a:noFill/>
        </p:spPr>
        <p:txBody>
          <a:bodyPr wrap="square" rtlCol="0">
            <a:spAutoFit/>
          </a:bodyPr>
          <a:lstStyle/>
          <a:p>
            <a:r>
              <a:rPr lang="en-US" sz="1200" b="1" dirty="0"/>
              <a:t>Site return monitoring</a:t>
            </a:r>
          </a:p>
          <a:p>
            <a:pPr marL="171450" indent="-171450">
              <a:buFont typeface="Arial" panose="020B0604020202020204" pitchFamily="34" charset="0"/>
              <a:buChar char="•"/>
            </a:pPr>
            <a:r>
              <a:rPr lang="en-US" sz="1200" dirty="0"/>
              <a:t>Take site density, assemblage and sediment core measures.</a:t>
            </a:r>
          </a:p>
        </p:txBody>
      </p:sp>
      <p:sp>
        <p:nvSpPr>
          <p:cNvPr id="37" name="TextBox 36">
            <a:extLst>
              <a:ext uri="{FF2B5EF4-FFF2-40B4-BE49-F238E27FC236}">
                <a16:creationId xmlns:a16="http://schemas.microsoft.com/office/drawing/2014/main" id="{EB1A04DE-E3E1-D40C-1228-C6455C0A1511}"/>
              </a:ext>
            </a:extLst>
          </p:cNvPr>
          <p:cNvSpPr txBox="1"/>
          <p:nvPr/>
        </p:nvSpPr>
        <p:spPr>
          <a:xfrm>
            <a:off x="7074791" y="5342758"/>
            <a:ext cx="2892507" cy="1754326"/>
          </a:xfrm>
          <a:prstGeom prst="rect">
            <a:avLst/>
          </a:prstGeom>
          <a:noFill/>
        </p:spPr>
        <p:txBody>
          <a:bodyPr wrap="square" rtlCol="0">
            <a:spAutoFit/>
          </a:bodyPr>
          <a:lstStyle/>
          <a:p>
            <a:r>
              <a:rPr lang="en-US" sz="1200" b="1" dirty="0"/>
              <a:t>Release sites</a:t>
            </a:r>
          </a:p>
          <a:p>
            <a:pPr marL="171450" indent="-171450">
              <a:buFont typeface="Arial" panose="020B0604020202020204" pitchFamily="34" charset="0"/>
              <a:buChar char="•"/>
            </a:pPr>
            <a:r>
              <a:rPr lang="en-US" sz="1200" b="1" dirty="0"/>
              <a:t>3 locations </a:t>
            </a:r>
            <a:r>
              <a:rPr lang="en-US" sz="1200" dirty="0"/>
              <a:t>in the SJI selected from long term WDNR monitoring locations.</a:t>
            </a:r>
          </a:p>
          <a:p>
            <a:r>
              <a:rPr lang="en-US" sz="1200" b="1" dirty="0"/>
              <a:t>Control sites</a:t>
            </a:r>
          </a:p>
          <a:p>
            <a:pPr marL="171450" indent="-171450">
              <a:buFont typeface="Arial" panose="020B0604020202020204" pitchFamily="34" charset="0"/>
              <a:buChar char="•"/>
            </a:pPr>
            <a:r>
              <a:rPr lang="en-US" sz="1200" b="1" dirty="0"/>
              <a:t>3 locations </a:t>
            </a:r>
            <a:r>
              <a:rPr lang="en-US" sz="1200" dirty="0"/>
              <a:t>site paired to the release sites</a:t>
            </a:r>
          </a:p>
          <a:p>
            <a:pPr marL="171450" indent="-171450">
              <a:buFont typeface="Arial" panose="020B0604020202020204" pitchFamily="34" charset="0"/>
              <a:buChar char="•"/>
            </a:pPr>
            <a:r>
              <a:rPr lang="en-US" sz="1200" b="1" dirty="0"/>
              <a:t>3 locations </a:t>
            </a:r>
            <a:r>
              <a:rPr lang="en-US" sz="1200" dirty="0"/>
              <a:t>in the SJI not site paired to the release sites</a:t>
            </a:r>
          </a:p>
          <a:p>
            <a:endParaRPr lang="en-US" sz="1200" dirty="0"/>
          </a:p>
        </p:txBody>
      </p:sp>
      <p:sp>
        <p:nvSpPr>
          <p:cNvPr id="39" name="TextBox 38">
            <a:extLst>
              <a:ext uri="{FF2B5EF4-FFF2-40B4-BE49-F238E27FC236}">
                <a16:creationId xmlns:a16="http://schemas.microsoft.com/office/drawing/2014/main" id="{9328FCA0-001C-537E-FC1D-53CB6C9BB6BD}"/>
              </a:ext>
            </a:extLst>
          </p:cNvPr>
          <p:cNvSpPr txBox="1"/>
          <p:nvPr/>
        </p:nvSpPr>
        <p:spPr>
          <a:xfrm>
            <a:off x="8851565" y="1022384"/>
            <a:ext cx="1544490" cy="369332"/>
          </a:xfrm>
          <a:prstGeom prst="rect">
            <a:avLst/>
          </a:prstGeom>
          <a:noFill/>
        </p:spPr>
        <p:txBody>
          <a:bodyPr wrap="square" rtlCol="0">
            <a:spAutoFit/>
          </a:bodyPr>
          <a:lstStyle/>
          <a:p>
            <a:pPr algn="ctr"/>
            <a:r>
              <a:rPr lang="en-US" b="1" dirty="0">
                <a:solidFill>
                  <a:srgbClr val="FF0000"/>
                </a:solidFill>
              </a:rPr>
              <a:t>DRAFT</a:t>
            </a:r>
          </a:p>
        </p:txBody>
      </p:sp>
    </p:spTree>
    <p:extLst>
      <p:ext uri="{BB962C8B-B14F-4D97-AF65-F5344CB8AC3E}">
        <p14:creationId xmlns:p14="http://schemas.microsoft.com/office/powerpoint/2010/main" val="249093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C7B895F-4390-F161-232D-E72B3F4E098D}"/>
              </a:ext>
            </a:extLst>
          </p:cNvPr>
          <p:cNvSpPr txBox="1"/>
          <p:nvPr/>
        </p:nvSpPr>
        <p:spPr>
          <a:xfrm>
            <a:off x="1060397" y="479807"/>
            <a:ext cx="8575382" cy="6524863"/>
          </a:xfrm>
          <a:prstGeom prst="rect">
            <a:avLst/>
          </a:prstGeom>
          <a:noFill/>
        </p:spPr>
        <p:txBody>
          <a:bodyPr wrap="square">
            <a:spAutoFit/>
          </a:bodyPr>
          <a:lstStyle/>
          <a:p>
            <a:pPr algn="l"/>
            <a:r>
              <a:rPr lang="en-US" sz="1100" b="1" i="0" dirty="0">
                <a:solidFill>
                  <a:srgbClr val="0D0D0D"/>
                </a:solidFill>
                <a:effectLst/>
                <a:latin typeface="Söhne"/>
              </a:rPr>
              <a:t>Project Title:</a:t>
            </a:r>
            <a:r>
              <a:rPr lang="en-US" sz="1100" b="0" i="0" dirty="0">
                <a:solidFill>
                  <a:srgbClr val="0D0D0D"/>
                </a:solidFill>
                <a:effectLst/>
                <a:latin typeface="Söhne"/>
              </a:rPr>
              <a:t> HSIL – San Juan Island Archipelago Marine Vegetation Sunflower Star Restoration Pilot Project</a:t>
            </a:r>
          </a:p>
          <a:p>
            <a:pPr algn="l"/>
            <a:r>
              <a:rPr lang="en-US" sz="1100" b="1" dirty="0">
                <a:solidFill>
                  <a:srgbClr val="0D0D0D"/>
                </a:solidFill>
                <a:latin typeface="Söhne"/>
              </a:rPr>
              <a:t>Project Team: </a:t>
            </a:r>
            <a:r>
              <a:rPr lang="en-US" sz="1100" dirty="0" err="1">
                <a:solidFill>
                  <a:srgbClr val="0D0D0D"/>
                </a:solidFill>
                <a:latin typeface="Söhne"/>
              </a:rPr>
              <a:t>Hodin</a:t>
            </a:r>
            <a:r>
              <a:rPr lang="en-US" sz="1100" dirty="0">
                <a:solidFill>
                  <a:srgbClr val="0D0D0D"/>
                </a:solidFill>
                <a:latin typeface="Söhne"/>
              </a:rPr>
              <a:t> Lab, Friday Harbor Laboratories. SSODA, Friday Harbor. Conservation District, San Juan Islands.</a:t>
            </a:r>
            <a:endParaRPr lang="en-US" sz="1100" b="1" i="0" dirty="0">
              <a:solidFill>
                <a:srgbClr val="0D0D0D"/>
              </a:solidFill>
              <a:effectLst/>
              <a:latin typeface="Söhne"/>
            </a:endParaRPr>
          </a:p>
          <a:p>
            <a:pPr algn="l"/>
            <a:r>
              <a:rPr lang="en-US" sz="1100" b="1" i="0" dirty="0">
                <a:solidFill>
                  <a:srgbClr val="0D0D0D"/>
                </a:solidFill>
                <a:effectLst/>
                <a:latin typeface="Söhne"/>
              </a:rPr>
              <a:t>Background:</a:t>
            </a:r>
            <a:r>
              <a:rPr lang="en-US" sz="1100" b="0" i="0" dirty="0">
                <a:solidFill>
                  <a:srgbClr val="0D0D0D"/>
                </a:solidFill>
                <a:effectLst/>
                <a:latin typeface="Söhne"/>
              </a:rPr>
              <a:t> The San Juan Island Archipelago has experienced a significant decline in marine biodiversity, particularly affecting the Sunflower Star population. These keystone species, which were devastated by sea star wasting disease in 2013-14, are crucial for maintaining the ecological balance of marine habitats. This project proposes a synergistic approach to restoring Sunflower Stars (</a:t>
            </a:r>
            <a:r>
              <a:rPr lang="en-US" sz="1100" b="0" i="1" dirty="0">
                <a:solidFill>
                  <a:srgbClr val="0D0D0D"/>
                </a:solidFill>
                <a:effectLst/>
                <a:latin typeface="Söhne"/>
              </a:rPr>
              <a:t>Pycnopodia helianthoides</a:t>
            </a:r>
            <a:r>
              <a:rPr lang="en-US" sz="1100" b="0" i="0" dirty="0">
                <a:solidFill>
                  <a:srgbClr val="0D0D0D"/>
                </a:solidFill>
                <a:effectLst/>
                <a:latin typeface="Söhne"/>
              </a:rPr>
              <a:t>) in conjunction with marine vegetation, promoting a holistic recovery of the ecosystem.</a:t>
            </a:r>
          </a:p>
          <a:p>
            <a:pPr algn="l"/>
            <a:r>
              <a:rPr lang="en-US" sz="1100" b="1" i="0" dirty="0">
                <a:solidFill>
                  <a:srgbClr val="0D0D0D"/>
                </a:solidFill>
                <a:effectLst/>
                <a:latin typeface="Söhne"/>
              </a:rPr>
              <a:t>Aims:</a:t>
            </a:r>
            <a:endParaRPr lang="en-US" sz="1100" b="0" i="0" dirty="0">
              <a:solidFill>
                <a:srgbClr val="0D0D0D"/>
              </a:solidFill>
              <a:effectLst/>
              <a:latin typeface="Söhne"/>
            </a:endParaRPr>
          </a:p>
          <a:p>
            <a:pPr algn="l">
              <a:buFont typeface="+mj-lt"/>
              <a:buAutoNum type="arabicPeriod"/>
            </a:pPr>
            <a:r>
              <a:rPr lang="en-US" sz="1100" b="0" i="0" dirty="0">
                <a:solidFill>
                  <a:srgbClr val="0D0D0D"/>
                </a:solidFill>
                <a:effectLst/>
                <a:latin typeface="Söhne"/>
              </a:rPr>
              <a:t>To pilot the release of Sunflower Stars in a controlled manner to enhance marine vegetation restoration efforts.</a:t>
            </a:r>
          </a:p>
          <a:p>
            <a:pPr algn="l">
              <a:buFont typeface="+mj-lt"/>
              <a:buAutoNum type="arabicPeriod"/>
            </a:pPr>
            <a:r>
              <a:rPr lang="en-US" sz="1100" b="0" i="0" dirty="0">
                <a:solidFill>
                  <a:srgbClr val="0D0D0D"/>
                </a:solidFill>
                <a:effectLst/>
                <a:latin typeface="Söhne"/>
              </a:rPr>
              <a:t>To evaluate the survival rates, site fidelity, and overall health of the restored Sunflower Star populations.</a:t>
            </a:r>
          </a:p>
          <a:p>
            <a:pPr algn="l">
              <a:buFont typeface="+mj-lt"/>
              <a:buAutoNum type="arabicPeriod"/>
            </a:pPr>
            <a:r>
              <a:rPr lang="en-US" sz="1100" b="0" i="0" dirty="0">
                <a:solidFill>
                  <a:srgbClr val="0D0D0D"/>
                </a:solidFill>
                <a:effectLst/>
                <a:latin typeface="Söhne"/>
              </a:rPr>
              <a:t>To study the interaction between restored Sunflower Stars and the existing marine flora and fauna to ensure a beneficial ecological impact.</a:t>
            </a:r>
          </a:p>
          <a:p>
            <a:pPr algn="l"/>
            <a:r>
              <a:rPr lang="en-US" sz="1100" b="1" i="0" dirty="0">
                <a:solidFill>
                  <a:srgbClr val="0D0D0D"/>
                </a:solidFill>
                <a:effectLst/>
                <a:latin typeface="Söhne"/>
              </a:rPr>
              <a:t>Objectives:</a:t>
            </a:r>
            <a:endParaRPr lang="en-US" sz="1100" b="0" i="0" dirty="0">
              <a:solidFill>
                <a:srgbClr val="0D0D0D"/>
              </a:solidFill>
              <a:effectLst/>
              <a:latin typeface="Söhne"/>
            </a:endParaRPr>
          </a:p>
          <a:p>
            <a:pPr algn="l">
              <a:buFont typeface="Arial" panose="020B0604020202020204" pitchFamily="34" charset="0"/>
              <a:buChar char="•"/>
            </a:pPr>
            <a:r>
              <a:rPr lang="en-US" sz="1100" b="0" i="0" dirty="0">
                <a:solidFill>
                  <a:srgbClr val="0D0D0D"/>
                </a:solidFill>
                <a:effectLst/>
                <a:latin typeface="Söhne"/>
              </a:rPr>
              <a:t>Successfully rear and release 100, 1.5-year-old Sunflower Stars.</a:t>
            </a:r>
          </a:p>
          <a:p>
            <a:pPr algn="l">
              <a:buFont typeface="Arial" panose="020B0604020202020204" pitchFamily="34" charset="0"/>
              <a:buChar char="•"/>
            </a:pPr>
            <a:r>
              <a:rPr lang="en-US" sz="1100" b="0" i="0" dirty="0">
                <a:solidFill>
                  <a:srgbClr val="0D0D0D"/>
                </a:solidFill>
                <a:effectLst/>
                <a:latin typeface="Söhne"/>
              </a:rPr>
              <a:t>Implement intensive monitoring protocols to track the progress and health of the released population and their environmental interactions.</a:t>
            </a:r>
          </a:p>
          <a:p>
            <a:pPr algn="l">
              <a:buFont typeface="Arial" panose="020B0604020202020204" pitchFamily="34" charset="0"/>
              <a:buChar char="•"/>
            </a:pPr>
            <a:r>
              <a:rPr lang="en-US" sz="1100" b="0" i="0" dirty="0">
                <a:solidFill>
                  <a:srgbClr val="0D0D0D"/>
                </a:solidFill>
                <a:effectLst/>
                <a:latin typeface="Söhne"/>
              </a:rPr>
              <a:t>Conduct comparative analyses between release sites and control sites to evaluate project success.</a:t>
            </a:r>
          </a:p>
          <a:p>
            <a:pPr algn="l"/>
            <a:r>
              <a:rPr lang="en-US" sz="1100" b="1" i="0" dirty="0">
                <a:solidFill>
                  <a:srgbClr val="0D0D0D"/>
                </a:solidFill>
                <a:effectLst/>
                <a:latin typeface="Söhne"/>
              </a:rPr>
              <a:t>Methods:</a:t>
            </a:r>
            <a:endParaRPr lang="en-US" sz="1100" b="0" i="0" dirty="0">
              <a:solidFill>
                <a:srgbClr val="0D0D0D"/>
              </a:solidFill>
              <a:effectLst/>
              <a:latin typeface="Söhne"/>
            </a:endParaRPr>
          </a:p>
          <a:p>
            <a:pPr algn="l">
              <a:buFont typeface="Arial" panose="020B0604020202020204" pitchFamily="34" charset="0"/>
              <a:buChar char="•"/>
            </a:pPr>
            <a:r>
              <a:rPr lang="en-US" sz="1100" b="1" i="0" dirty="0">
                <a:solidFill>
                  <a:srgbClr val="0D0D0D"/>
                </a:solidFill>
                <a:effectLst/>
                <a:latin typeface="Söhne"/>
              </a:rPr>
              <a:t>Release Site Selection:</a:t>
            </a:r>
            <a:r>
              <a:rPr lang="en-US" sz="1100" b="0" i="0" dirty="0">
                <a:solidFill>
                  <a:srgbClr val="0D0D0D"/>
                </a:solidFill>
                <a:effectLst/>
                <a:latin typeface="Söhne"/>
              </a:rPr>
              <a:t> Choose three locations within the San Juan Island Archipelago for Sunflower Star release which are current and ongoing WDNR long term monitoring eelgrass restoration sites.</a:t>
            </a:r>
          </a:p>
          <a:p>
            <a:pPr algn="l">
              <a:buFont typeface="Arial" panose="020B0604020202020204" pitchFamily="34" charset="0"/>
              <a:buChar char="•"/>
            </a:pPr>
            <a:r>
              <a:rPr lang="en-US" sz="1100" b="1" dirty="0">
                <a:solidFill>
                  <a:srgbClr val="0D0D0D"/>
                </a:solidFill>
                <a:latin typeface="Söhne"/>
              </a:rPr>
              <a:t>Control Site Selection: </a:t>
            </a:r>
            <a:r>
              <a:rPr lang="en-US" sz="1100" dirty="0">
                <a:solidFill>
                  <a:srgbClr val="0D0D0D"/>
                </a:solidFill>
                <a:latin typeface="Söhne"/>
              </a:rPr>
              <a:t>Choose three locations within the San Juan Archipelago from ongoing WDNR long term monitoring eelgrass restoration sites which are site pairs to the release sites. Choose three choose WDNR sites which are not site pairs.</a:t>
            </a:r>
            <a:endParaRPr lang="en-US" sz="1100" b="1" i="0" dirty="0">
              <a:solidFill>
                <a:srgbClr val="0D0D0D"/>
              </a:solidFill>
              <a:effectLst/>
              <a:latin typeface="Söhne"/>
            </a:endParaRPr>
          </a:p>
          <a:p>
            <a:pPr algn="l">
              <a:buFont typeface="Arial" panose="020B0604020202020204" pitchFamily="34" charset="0"/>
              <a:buChar char="•"/>
            </a:pPr>
            <a:r>
              <a:rPr lang="en-US" sz="1100" b="1" i="0" dirty="0">
                <a:solidFill>
                  <a:srgbClr val="0D0D0D"/>
                </a:solidFill>
                <a:effectLst/>
                <a:latin typeface="Söhne"/>
              </a:rPr>
              <a:t>Monitoring:</a:t>
            </a:r>
            <a:r>
              <a:rPr lang="en-US" sz="1100" b="0" i="0" dirty="0">
                <a:solidFill>
                  <a:srgbClr val="0D0D0D"/>
                </a:solidFill>
                <a:effectLst/>
                <a:latin typeface="Söhne"/>
              </a:rPr>
              <a:t> Employ standardized monitoring techniques to collect data on Sunflower Star observation probability, density, habitat occupancy, and diet. Concurrently, assess assemblage and density of benthic fauna and marine vegetation density.</a:t>
            </a:r>
          </a:p>
          <a:p>
            <a:pPr algn="l">
              <a:buFont typeface="Arial" panose="020B0604020202020204" pitchFamily="34" charset="0"/>
              <a:buChar char="•"/>
            </a:pPr>
            <a:r>
              <a:rPr lang="en-US" sz="1100" b="1" i="0" dirty="0">
                <a:solidFill>
                  <a:srgbClr val="0D0D0D"/>
                </a:solidFill>
                <a:effectLst/>
                <a:latin typeface="Söhne"/>
              </a:rPr>
              <a:t>Data Analysis:</a:t>
            </a:r>
            <a:r>
              <a:rPr lang="en-US" sz="1100" b="0" i="0" dirty="0">
                <a:solidFill>
                  <a:srgbClr val="0D0D0D"/>
                </a:solidFill>
                <a:effectLst/>
                <a:latin typeface="Söhne"/>
              </a:rPr>
              <a:t> Use statistical models to interpret interactions between Sunflower Stars and marine vegetation, comparing data across release and control sites.</a:t>
            </a:r>
          </a:p>
          <a:p>
            <a:pPr algn="l"/>
            <a:r>
              <a:rPr lang="en-US" sz="1100" b="1" i="0" dirty="0">
                <a:solidFill>
                  <a:srgbClr val="0D0D0D"/>
                </a:solidFill>
                <a:effectLst/>
                <a:latin typeface="Söhne"/>
              </a:rPr>
              <a:t>Expected Outcomes:</a:t>
            </a:r>
            <a:endParaRPr lang="en-US" sz="1100" b="0" i="0" dirty="0">
              <a:solidFill>
                <a:srgbClr val="0D0D0D"/>
              </a:solidFill>
              <a:effectLst/>
              <a:latin typeface="Söhne"/>
            </a:endParaRPr>
          </a:p>
          <a:p>
            <a:pPr algn="l">
              <a:buFont typeface="Arial" panose="020B0604020202020204" pitchFamily="34" charset="0"/>
              <a:buChar char="•"/>
            </a:pPr>
            <a:r>
              <a:rPr lang="en-US" sz="1100" b="0" i="0" dirty="0">
                <a:solidFill>
                  <a:srgbClr val="0D0D0D"/>
                </a:solidFill>
                <a:effectLst/>
                <a:latin typeface="Söhne"/>
              </a:rPr>
              <a:t>A demonstrable increase in Sunflower Star populations at the release sites.</a:t>
            </a:r>
          </a:p>
          <a:p>
            <a:pPr algn="l">
              <a:buFont typeface="Arial" panose="020B0604020202020204" pitchFamily="34" charset="0"/>
              <a:buChar char="•"/>
            </a:pPr>
            <a:r>
              <a:rPr lang="en-US" sz="1100" b="0" i="0" dirty="0">
                <a:solidFill>
                  <a:srgbClr val="0D0D0D"/>
                </a:solidFill>
                <a:effectLst/>
                <a:latin typeface="Söhne"/>
              </a:rPr>
              <a:t>Improved marine vegetation coverage and health, supported by the presence of Sunflower Stars.</a:t>
            </a:r>
          </a:p>
          <a:p>
            <a:pPr algn="l">
              <a:buFont typeface="Arial" panose="020B0604020202020204" pitchFamily="34" charset="0"/>
              <a:buChar char="•"/>
            </a:pPr>
            <a:r>
              <a:rPr lang="en-US" sz="1100" b="0" i="0" dirty="0">
                <a:solidFill>
                  <a:srgbClr val="0D0D0D"/>
                </a:solidFill>
                <a:effectLst/>
                <a:latin typeface="Söhne"/>
              </a:rPr>
              <a:t>Valuable data on the ecological interactions within the restoration sites, informing future conservation efforts.</a:t>
            </a:r>
          </a:p>
          <a:p>
            <a:pPr algn="l">
              <a:buFont typeface="Arial" panose="020B0604020202020204" pitchFamily="34" charset="0"/>
              <a:buChar char="•"/>
            </a:pPr>
            <a:endParaRPr lang="en-US" sz="1100" b="0" i="0" dirty="0">
              <a:solidFill>
                <a:srgbClr val="0D0D0D"/>
              </a:solidFill>
              <a:effectLst/>
              <a:latin typeface="Söhne"/>
            </a:endParaRPr>
          </a:p>
          <a:p>
            <a:pPr algn="l"/>
            <a:r>
              <a:rPr lang="en-US" sz="1100" b="1" i="0" dirty="0">
                <a:solidFill>
                  <a:srgbClr val="0D0D0D"/>
                </a:solidFill>
                <a:effectLst/>
                <a:latin typeface="Söhne"/>
              </a:rPr>
              <a:t>Budget Overview:</a:t>
            </a:r>
            <a:endParaRPr lang="en-US" sz="1100" b="0" i="0" dirty="0">
              <a:solidFill>
                <a:srgbClr val="0D0D0D"/>
              </a:solidFill>
              <a:effectLst/>
              <a:latin typeface="Söhne"/>
            </a:endParaRPr>
          </a:p>
          <a:p>
            <a:pPr algn="l">
              <a:buFont typeface="Arial" panose="020B0604020202020204" pitchFamily="34" charset="0"/>
              <a:buChar char="•"/>
            </a:pPr>
            <a:r>
              <a:rPr lang="en-US" sz="1100" b="0" i="0" dirty="0">
                <a:solidFill>
                  <a:srgbClr val="0D0D0D"/>
                </a:solidFill>
                <a:effectLst/>
                <a:latin typeface="Söhne"/>
              </a:rPr>
              <a:t>Estimated total cost: $450,000 over three years.</a:t>
            </a:r>
          </a:p>
          <a:p>
            <a:pPr marL="742950" lvl="1" indent="-285750" algn="l">
              <a:buFont typeface="Arial" panose="020B0604020202020204" pitchFamily="34" charset="0"/>
              <a:buChar char="•"/>
            </a:pPr>
            <a:r>
              <a:rPr lang="en-US" sz="1100" b="0" i="0" dirty="0">
                <a:solidFill>
                  <a:srgbClr val="0D0D0D"/>
                </a:solidFill>
                <a:effectLst/>
                <a:latin typeface="Söhne"/>
              </a:rPr>
              <a:t>Year 1: Site scouting, star rearing, and baseline site metrics - $150,000.</a:t>
            </a:r>
          </a:p>
          <a:p>
            <a:pPr marL="742950" lvl="1" indent="-285750" algn="l">
              <a:buFont typeface="Arial" panose="020B0604020202020204" pitchFamily="34" charset="0"/>
              <a:buChar char="•"/>
            </a:pPr>
            <a:r>
              <a:rPr lang="en-US" sz="1100" b="0" i="0" dirty="0">
                <a:solidFill>
                  <a:srgbClr val="0D0D0D"/>
                </a:solidFill>
                <a:effectLst/>
                <a:latin typeface="Söhne"/>
              </a:rPr>
              <a:t>Year 2: Site returns, star rearing, and star releases with intensive monitoring - $200,000.</a:t>
            </a:r>
          </a:p>
          <a:p>
            <a:pPr marL="742950" lvl="1" indent="-285750" algn="l">
              <a:buFont typeface="Arial" panose="020B0604020202020204" pitchFamily="34" charset="0"/>
              <a:buChar char="•"/>
            </a:pPr>
            <a:r>
              <a:rPr lang="en-US" sz="1100" b="0" i="0" dirty="0">
                <a:solidFill>
                  <a:srgbClr val="0D0D0D"/>
                </a:solidFill>
                <a:effectLst/>
                <a:latin typeface="Söhne"/>
              </a:rPr>
              <a:t>Year 3: Site returns, final intensive monitoring, and groundwork for extended monitoring - $100,000.</a:t>
            </a:r>
          </a:p>
          <a:p>
            <a:pPr algn="l"/>
            <a:r>
              <a:rPr lang="en-US" sz="1100" b="0" i="0" dirty="0">
                <a:solidFill>
                  <a:srgbClr val="0D0D0D"/>
                </a:solidFill>
                <a:effectLst/>
                <a:latin typeface="Söhne"/>
              </a:rPr>
              <a:t>Funding will be allocated towards personnel, equipment, and research expenses. With the bulk allocated to field operations.</a:t>
            </a:r>
          </a:p>
          <a:p>
            <a:pPr algn="l"/>
            <a:endParaRPr lang="en-US" sz="1100" b="0" i="0" dirty="0">
              <a:solidFill>
                <a:srgbClr val="0D0D0D"/>
              </a:solidFill>
              <a:effectLst/>
              <a:latin typeface="Söhne"/>
            </a:endParaRPr>
          </a:p>
          <a:p>
            <a:pPr algn="l"/>
            <a:r>
              <a:rPr lang="en-US" sz="1100" b="1" i="0" dirty="0">
                <a:solidFill>
                  <a:srgbClr val="0D0D0D"/>
                </a:solidFill>
                <a:effectLst/>
                <a:latin typeface="Söhne"/>
              </a:rPr>
              <a:t>Conclusion:</a:t>
            </a:r>
            <a:r>
              <a:rPr lang="en-US" sz="1100" b="0" i="0" dirty="0">
                <a:solidFill>
                  <a:srgbClr val="0D0D0D"/>
                </a:solidFill>
                <a:effectLst/>
                <a:latin typeface="Söhne"/>
              </a:rPr>
              <a:t> The San Juan Island Archipelago Marine Vegetation Sunflower Star Restoration Pilot Project aims to serve as a model for marine restoration, demonstrating the effectiveness of integrated conservation strategies. With the support of HSIL, this project has the potential to significantly contribute to the recovery of local marine ecosystems and the global body of marine conservation science.</a:t>
            </a:r>
          </a:p>
        </p:txBody>
      </p:sp>
      <p:sp>
        <p:nvSpPr>
          <p:cNvPr id="8" name="TextBox 7">
            <a:extLst>
              <a:ext uri="{FF2B5EF4-FFF2-40B4-BE49-F238E27FC236}">
                <a16:creationId xmlns:a16="http://schemas.microsoft.com/office/drawing/2014/main" id="{1C165816-DB83-AF46-2504-CA685C3E2E70}"/>
              </a:ext>
            </a:extLst>
          </p:cNvPr>
          <p:cNvSpPr txBox="1"/>
          <p:nvPr/>
        </p:nvSpPr>
        <p:spPr>
          <a:xfrm>
            <a:off x="8682958" y="1537214"/>
            <a:ext cx="1544490" cy="369332"/>
          </a:xfrm>
          <a:prstGeom prst="rect">
            <a:avLst/>
          </a:prstGeom>
          <a:noFill/>
        </p:spPr>
        <p:txBody>
          <a:bodyPr wrap="square" rtlCol="0">
            <a:spAutoFit/>
          </a:bodyPr>
          <a:lstStyle/>
          <a:p>
            <a:pPr algn="ctr"/>
            <a:r>
              <a:rPr lang="en-US" b="1" dirty="0">
                <a:solidFill>
                  <a:srgbClr val="FF0000"/>
                </a:solidFill>
              </a:rPr>
              <a:t>DRAFT</a:t>
            </a:r>
          </a:p>
        </p:txBody>
      </p:sp>
    </p:spTree>
    <p:extLst>
      <p:ext uri="{BB962C8B-B14F-4D97-AF65-F5344CB8AC3E}">
        <p14:creationId xmlns:p14="http://schemas.microsoft.com/office/powerpoint/2010/main" val="589905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TotalTime>
  <Words>815</Words>
  <Application>Microsoft Office PowerPoint</Application>
  <PresentationFormat>Custom</PresentationFormat>
  <Paragraphs>106</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Söhne</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Willem L. Weertman</dc:creator>
  <cp:lastModifiedBy>Willem L. Weertman</cp:lastModifiedBy>
  <cp:revision>7</cp:revision>
  <dcterms:created xsi:type="dcterms:W3CDTF">2024-03-12T22:45:27Z</dcterms:created>
  <dcterms:modified xsi:type="dcterms:W3CDTF">2024-03-13T01:16:06Z</dcterms:modified>
</cp:coreProperties>
</file>