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43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8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1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5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8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85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7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8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7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4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2EA3-4BA6-4655-BFD2-7623E2E881AE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2A8E-E906-47E9-A55E-FDBD9856F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0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43100" y="3944104"/>
            <a:ext cx="6400800" cy="781040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smtClean="0">
                <a:solidFill>
                  <a:schemeClr val="accent2"/>
                </a:solidFill>
              </a:rPr>
              <a:t>La unidad central de procesamiento o CPU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360514" y="1052736"/>
            <a:ext cx="6572296" cy="2786082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ELEMENTOS HARDWARE DEL ORDENADOR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83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33701"/>
            <a:ext cx="2677459" cy="266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0" y="1986845"/>
            <a:ext cx="3020631" cy="302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127089" y="2932924"/>
            <a:ext cx="2928958" cy="1000132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CPU</a:t>
            </a:r>
            <a:endParaRPr lang="es-ES" sz="40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2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982949" y="335506"/>
            <a:ext cx="7217237" cy="10801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La unidad central de procesamiento (CPU) también se denomina microprocesador o simplemente el procesador. Es un circuito integrado compuesto por millones de transistores.</a:t>
            </a:r>
            <a:endParaRPr lang="es-ES" sz="14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3794337" y="4293096"/>
            <a:ext cx="1594461" cy="71438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¿Qué hace?</a:t>
            </a:r>
            <a:endParaRPr lang="es-ES" b="1" dirty="0"/>
          </a:p>
        </p:txBody>
      </p:sp>
      <p:cxnSp>
        <p:nvCxnSpPr>
          <p:cNvPr id="11" name="10 Conector recto de flecha"/>
          <p:cNvCxnSpPr>
            <a:stCxn id="5" idx="2"/>
            <a:endCxn id="10" idx="3"/>
          </p:cNvCxnSpPr>
          <p:nvPr/>
        </p:nvCxnSpPr>
        <p:spPr>
          <a:xfrm>
            <a:off x="4591568" y="3933056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27" idx="3"/>
            <a:endCxn id="9" idx="2"/>
          </p:cNvCxnSpPr>
          <p:nvPr/>
        </p:nvCxnSpPr>
        <p:spPr>
          <a:xfrm flipV="1">
            <a:off x="4591568" y="1415625"/>
            <a:ext cx="0" cy="3922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0"/>
            <a:endCxn id="27" idx="1"/>
          </p:cNvCxnSpPr>
          <p:nvPr/>
        </p:nvCxnSpPr>
        <p:spPr>
          <a:xfrm flipV="1">
            <a:off x="4591568" y="2522208"/>
            <a:ext cx="0" cy="4107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ortar rectángulo de esquina diagonal"/>
          <p:cNvSpPr/>
          <p:nvPr/>
        </p:nvSpPr>
        <p:spPr>
          <a:xfrm>
            <a:off x="3794337" y="1807828"/>
            <a:ext cx="1594461" cy="71438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¿Qué es?</a:t>
            </a:r>
            <a:endParaRPr lang="es-ES" b="1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1099179" y="5377408"/>
            <a:ext cx="6984776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Su principal función es interpretar y ejecutar las </a:t>
            </a:r>
            <a:r>
              <a:rPr lang="es-ES" b="1" dirty="0"/>
              <a:t>instrucciones </a:t>
            </a:r>
            <a:r>
              <a:rPr lang="es-ES" b="1" dirty="0" smtClean="0"/>
              <a:t>contenidas </a:t>
            </a:r>
            <a:r>
              <a:rPr lang="es-ES" b="1" dirty="0"/>
              <a:t>en los programas y </a:t>
            </a:r>
            <a:r>
              <a:rPr lang="es-ES" b="1" dirty="0" smtClean="0"/>
              <a:t>procesar </a:t>
            </a:r>
            <a:r>
              <a:rPr lang="es-ES" b="1" dirty="0"/>
              <a:t>los </a:t>
            </a:r>
            <a:r>
              <a:rPr lang="es-ES" b="1" dirty="0" smtClean="0"/>
              <a:t>datos.</a:t>
            </a:r>
            <a:endParaRPr lang="es-ES" b="1" dirty="0"/>
          </a:p>
        </p:txBody>
      </p:sp>
      <p:cxnSp>
        <p:nvCxnSpPr>
          <p:cNvPr id="30" name="29 Conector recto de flecha"/>
          <p:cNvCxnSpPr>
            <a:stCxn id="10" idx="1"/>
            <a:endCxn id="29" idx="0"/>
          </p:cNvCxnSpPr>
          <p:nvPr/>
        </p:nvCxnSpPr>
        <p:spPr>
          <a:xfrm flipH="1">
            <a:off x="4591567" y="5007476"/>
            <a:ext cx="1" cy="369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3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850954" y="692696"/>
            <a:ext cx="2928958" cy="1000132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CPU</a:t>
            </a:r>
          </a:p>
          <a:p>
            <a:pPr algn="ctr"/>
            <a:r>
              <a:rPr lang="es-ES" sz="2400" dirty="0" smtClean="0"/>
              <a:t>actual</a:t>
            </a:r>
            <a:endParaRPr lang="es-ES" sz="24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16467" y="6414937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3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5652120" y="188640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Varios CORES que procesan instrucciones </a:t>
            </a:r>
            <a:endParaRPr lang="es-ES" sz="12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1518201" y="2138556"/>
            <a:ext cx="1594461" cy="71438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Integra</a:t>
            </a:r>
            <a:endParaRPr lang="es-ES" b="1" dirty="0"/>
          </a:p>
        </p:txBody>
      </p:sp>
      <p:cxnSp>
        <p:nvCxnSpPr>
          <p:cNvPr id="11" name="10 Conector recto de flecha"/>
          <p:cNvCxnSpPr>
            <a:stCxn id="5" idx="2"/>
            <a:endCxn id="10" idx="3"/>
          </p:cNvCxnSpPr>
          <p:nvPr/>
        </p:nvCxnSpPr>
        <p:spPr>
          <a:xfrm flipH="1">
            <a:off x="2315432" y="1692828"/>
            <a:ext cx="1" cy="4457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0" idx="0"/>
          </p:cNvCxnSpPr>
          <p:nvPr/>
        </p:nvCxnSpPr>
        <p:spPr>
          <a:xfrm>
            <a:off x="3112662" y="2495746"/>
            <a:ext cx="1766482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665316" y="1121630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Memoria Caché de nivel L2 propia de cada CORE</a:t>
            </a:r>
            <a:endParaRPr lang="es-ES" sz="1200" b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689500" y="2991072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La controladora de memoria (RAM)</a:t>
            </a:r>
            <a:endParaRPr lang="es-E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8" y="3455986"/>
            <a:ext cx="4464496" cy="221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 redondeado"/>
          <p:cNvSpPr/>
          <p:nvPr/>
        </p:nvSpPr>
        <p:spPr>
          <a:xfrm>
            <a:off x="5671232" y="2097731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Memoria Caché de nivel L3 compartida por todos los CORES</a:t>
            </a:r>
            <a:endParaRPr lang="es-ES" sz="1200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5689500" y="3933056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Interface (QPI, DMI, HYPERTRANSPORT)</a:t>
            </a:r>
            <a:endParaRPr lang="es-ES" sz="12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5708470" y="4865218"/>
            <a:ext cx="2411034" cy="796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smtClean="0"/>
              <a:t>Una GPU integrada (IGP)*</a:t>
            </a:r>
            <a:endParaRPr lang="es-ES" sz="1200" dirty="0"/>
          </a:p>
        </p:txBody>
      </p:sp>
      <p:cxnSp>
        <p:nvCxnSpPr>
          <p:cNvPr id="26" name="25 Conector recto de flecha"/>
          <p:cNvCxnSpPr>
            <a:endCxn id="9" idx="1"/>
          </p:cNvCxnSpPr>
          <p:nvPr/>
        </p:nvCxnSpPr>
        <p:spPr>
          <a:xfrm flipV="1">
            <a:off x="4879144" y="586655"/>
            <a:ext cx="772976" cy="1909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13" idx="1"/>
          </p:cNvCxnSpPr>
          <p:nvPr/>
        </p:nvCxnSpPr>
        <p:spPr>
          <a:xfrm flipV="1">
            <a:off x="4879144" y="1519645"/>
            <a:ext cx="786172" cy="976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17" idx="1"/>
          </p:cNvCxnSpPr>
          <p:nvPr/>
        </p:nvCxnSpPr>
        <p:spPr>
          <a:xfrm>
            <a:off x="4875188" y="2495746"/>
            <a:ext cx="7960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14" idx="1"/>
          </p:cNvCxnSpPr>
          <p:nvPr/>
        </p:nvCxnSpPr>
        <p:spPr>
          <a:xfrm>
            <a:off x="4879144" y="2495746"/>
            <a:ext cx="810356" cy="8933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19" idx="1"/>
          </p:cNvCxnSpPr>
          <p:nvPr/>
        </p:nvCxnSpPr>
        <p:spPr>
          <a:xfrm>
            <a:off x="4879144" y="2495746"/>
            <a:ext cx="810356" cy="1835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endCxn id="20" idx="1"/>
          </p:cNvCxnSpPr>
          <p:nvPr/>
        </p:nvCxnSpPr>
        <p:spPr>
          <a:xfrm>
            <a:off x="4879144" y="2495746"/>
            <a:ext cx="829326" cy="2767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347864" y="5237382"/>
            <a:ext cx="2928958" cy="1000132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CPU</a:t>
            </a:r>
            <a:endParaRPr lang="es-ES" sz="40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4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51520" y="3140969"/>
            <a:ext cx="4165115" cy="14688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Es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SINCRONO</a:t>
            </a:r>
            <a:r>
              <a:rPr lang="es-ES" b="1" dirty="0" smtClean="0"/>
              <a:t>. Por tanto hay un reloj digital que se encarga de marcar los momentos en los que operar. Su velocidad se mide en MHz o GHz.</a:t>
            </a:r>
            <a:endParaRPr lang="es-ES" sz="14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6793963" y="5364323"/>
            <a:ext cx="1594461" cy="71438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Frecuencias</a:t>
            </a:r>
            <a:endParaRPr lang="es-ES" b="1" dirty="0"/>
          </a:p>
        </p:txBody>
      </p:sp>
      <p:cxnSp>
        <p:nvCxnSpPr>
          <p:cNvPr id="11" name="10 Conector recto de flecha"/>
          <p:cNvCxnSpPr>
            <a:stCxn id="5" idx="3"/>
            <a:endCxn id="10" idx="2"/>
          </p:cNvCxnSpPr>
          <p:nvPr/>
        </p:nvCxnSpPr>
        <p:spPr>
          <a:xfrm flipV="1">
            <a:off x="6276822" y="5721513"/>
            <a:ext cx="517141" cy="1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27" idx="3"/>
          </p:cNvCxnSpPr>
          <p:nvPr/>
        </p:nvCxnSpPr>
        <p:spPr>
          <a:xfrm flipV="1">
            <a:off x="1619672" y="4609855"/>
            <a:ext cx="0" cy="770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1"/>
            <a:endCxn id="27" idx="0"/>
          </p:cNvCxnSpPr>
          <p:nvPr/>
        </p:nvCxnSpPr>
        <p:spPr>
          <a:xfrm flipH="1">
            <a:off x="2699792" y="5737448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ortar rectángulo de esquina diagonal"/>
          <p:cNvSpPr/>
          <p:nvPr/>
        </p:nvSpPr>
        <p:spPr>
          <a:xfrm>
            <a:off x="539552" y="5380258"/>
            <a:ext cx="2160240" cy="71438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Funcionamiento</a:t>
            </a:r>
            <a:endParaRPr lang="es-ES" b="1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5023107" y="3140968"/>
            <a:ext cx="3941381" cy="14688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Hoy en día, la mayoría de los procesadores, tienen una velocidad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s-ES" b="1" dirty="0" smtClean="0"/>
              <a:t> y otra mayor en modo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TURBO</a:t>
            </a:r>
            <a:r>
              <a:rPr lang="es-ES" sz="2000" b="1" dirty="0" smtClean="0"/>
              <a:t> </a:t>
            </a:r>
            <a:r>
              <a:rPr lang="es-ES" b="1" dirty="0" smtClean="0"/>
              <a:t>(cuando más carga de trabajo hay).</a:t>
            </a:r>
            <a:endParaRPr lang="es-ES" b="1" dirty="0"/>
          </a:p>
        </p:txBody>
      </p:sp>
      <p:cxnSp>
        <p:nvCxnSpPr>
          <p:cNvPr id="30" name="29 Conector recto de flecha"/>
          <p:cNvCxnSpPr>
            <a:stCxn id="10" idx="3"/>
          </p:cNvCxnSpPr>
          <p:nvPr/>
        </p:nvCxnSpPr>
        <p:spPr>
          <a:xfrm flipH="1" flipV="1">
            <a:off x="7591193" y="4609855"/>
            <a:ext cx="1" cy="754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3350"/>
            <a:ext cx="5462359" cy="291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5</a:t>
            </a:fld>
            <a:r>
              <a:rPr lang="es-ES" dirty="0" smtClean="0"/>
              <a:t> 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300192" y="1463305"/>
            <a:ext cx="443632" cy="10295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06389" y="402998"/>
            <a:ext cx="4187428" cy="12099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VELOCIDADES</a:t>
            </a:r>
            <a:r>
              <a:rPr lang="es-ES" b="1" dirty="0" smtClean="0"/>
              <a:t>: </a:t>
            </a:r>
          </a:p>
          <a:p>
            <a:r>
              <a:rPr lang="es-ES" dirty="0" smtClean="0"/>
              <a:t>Una interna (CPU) y otra externa (BUS).</a:t>
            </a:r>
          </a:p>
          <a:p>
            <a:r>
              <a:rPr lang="es-ES" b="1" dirty="0" smtClean="0"/>
              <a:t>V. Interna = V. Bus x Nº (multiplicador)</a:t>
            </a:r>
            <a:endParaRPr lang="es-ES" b="1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5136604" y="552660"/>
            <a:ext cx="3456385" cy="9106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FPU</a:t>
            </a:r>
            <a:r>
              <a:rPr lang="es-ES" b="1" dirty="0" smtClean="0"/>
              <a:t>: </a:t>
            </a:r>
            <a:r>
              <a:rPr lang="es-ES" dirty="0"/>
              <a:t>(</a:t>
            </a:r>
            <a:r>
              <a:rPr lang="es-ES" dirty="0" err="1" smtClean="0"/>
              <a:t>Floating</a:t>
            </a:r>
            <a:r>
              <a:rPr lang="es-ES" dirty="0" smtClean="0"/>
              <a:t> Point </a:t>
            </a:r>
            <a:r>
              <a:rPr lang="es-ES" dirty="0" err="1" smtClean="0"/>
              <a:t>Unit</a:t>
            </a:r>
            <a:r>
              <a:rPr lang="es-ES" dirty="0" smtClean="0"/>
              <a:t>). Operaciones en coma flotante.</a:t>
            </a:r>
            <a:endParaRPr lang="es-ES" b="1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3851920" y="4293096"/>
            <a:ext cx="5159300" cy="20882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CACHÉ</a:t>
            </a:r>
            <a:r>
              <a:rPr lang="es-ES" b="1" dirty="0" smtClean="0"/>
              <a:t>: </a:t>
            </a:r>
          </a:p>
          <a:p>
            <a:r>
              <a:rPr lang="es-ES" dirty="0" smtClean="0"/>
              <a:t>L1, L2 y L3. El acceso es en ese orden, siendo:</a:t>
            </a:r>
          </a:p>
          <a:p>
            <a:r>
              <a:rPr lang="es-ES" dirty="0" smtClean="0"/>
              <a:t>   el tamaño L1 &lt; L2 &lt; L3  y la velocidad L1 &gt; L2 &gt; L3 </a:t>
            </a:r>
            <a:endParaRPr lang="es-ES" dirty="0"/>
          </a:p>
          <a:p>
            <a:r>
              <a:rPr lang="es-ES" dirty="0" smtClean="0"/>
              <a:t>L1= 64k + 64k (instrucciones y datos).</a:t>
            </a:r>
          </a:p>
          <a:p>
            <a:r>
              <a:rPr lang="es-ES" dirty="0" smtClean="0"/>
              <a:t>L2= 2 x  4 MB (4 MB x </a:t>
            </a:r>
            <a:r>
              <a:rPr lang="es-ES" dirty="0" err="1" smtClean="0"/>
              <a:t>core</a:t>
            </a:r>
            <a:r>
              <a:rPr lang="es-ES" dirty="0" smtClean="0"/>
              <a:t>)</a:t>
            </a:r>
          </a:p>
          <a:p>
            <a:r>
              <a:rPr lang="es-ES" dirty="0" smtClean="0"/>
              <a:t>L3= 12 MB (compartida x todos los </a:t>
            </a:r>
            <a:r>
              <a:rPr lang="es-ES" dirty="0" err="1" smtClean="0"/>
              <a:t>cores</a:t>
            </a:r>
            <a:r>
              <a:rPr lang="es-ES" dirty="0" smtClean="0"/>
              <a:t>)</a:t>
            </a:r>
            <a:endParaRPr lang="es-ES" b="1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430549" y="5067198"/>
            <a:ext cx="2934501" cy="8036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VOLTAJE</a:t>
            </a:r>
            <a:r>
              <a:rPr lang="es-ES" b="1" dirty="0" smtClean="0"/>
              <a:t>: </a:t>
            </a:r>
            <a:r>
              <a:rPr lang="es-ES" dirty="0" smtClean="0"/>
              <a:t>interno CPU (1,8v…) y externo BUS.</a:t>
            </a:r>
            <a:endParaRPr lang="es-ES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335687" y="2142335"/>
            <a:ext cx="2868161" cy="19623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TDP</a:t>
            </a:r>
            <a:r>
              <a:rPr lang="es-ES" b="1" dirty="0" smtClean="0"/>
              <a:t>: </a:t>
            </a:r>
            <a:r>
              <a:rPr lang="es-ES" dirty="0"/>
              <a:t>(</a:t>
            </a:r>
            <a:r>
              <a:rPr lang="es-ES" dirty="0" smtClean="0"/>
              <a:t>Termal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). Máxima cantidad de calor que necesita disipar el sistema de refrigeración de un ordenador.</a:t>
            </a:r>
            <a:endParaRPr lang="es-ES" b="1" dirty="0"/>
          </a:p>
        </p:txBody>
      </p:sp>
      <p:cxnSp>
        <p:nvCxnSpPr>
          <p:cNvPr id="35" name="34 Conector recto de flecha"/>
          <p:cNvCxnSpPr/>
          <p:nvPr/>
        </p:nvCxnSpPr>
        <p:spPr>
          <a:xfrm flipH="1" flipV="1">
            <a:off x="4463887" y="1612968"/>
            <a:ext cx="324137" cy="8799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5" idx="1"/>
            <a:endCxn id="32" idx="3"/>
          </p:cNvCxnSpPr>
          <p:nvPr/>
        </p:nvCxnSpPr>
        <p:spPr>
          <a:xfrm flipH="1">
            <a:off x="3203848" y="312350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3203850" y="3645024"/>
            <a:ext cx="936102" cy="1422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6150384" y="3754122"/>
            <a:ext cx="221816" cy="538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4067944" y="2492896"/>
            <a:ext cx="2928958" cy="1261226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CPU</a:t>
            </a:r>
          </a:p>
          <a:p>
            <a:pPr algn="ctr"/>
            <a:r>
              <a:rPr lang="es-ES" sz="2800" dirty="0"/>
              <a:t>E</a:t>
            </a:r>
            <a:r>
              <a:rPr lang="es-ES" sz="2800" dirty="0" smtClean="0"/>
              <a:t>lementos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717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6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59832" y="260648"/>
            <a:ext cx="3285132" cy="674897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INTEL</a:t>
            </a:r>
            <a:endParaRPr lang="es-ES" sz="4000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89395"/>
            <a:ext cx="6502014" cy="48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76452" cy="365125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7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29397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CPU- Elementos HW del PC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59832" y="260648"/>
            <a:ext cx="3285132" cy="674897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AMD</a:t>
            </a:r>
            <a:endParaRPr lang="es-ES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9" y="1484784"/>
            <a:ext cx="8402424" cy="400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9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351</Words>
  <Application>Microsoft Office PowerPoint</Application>
  <PresentationFormat>Presentación en pantalla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36</cp:revision>
  <dcterms:created xsi:type="dcterms:W3CDTF">2011-08-10T15:55:12Z</dcterms:created>
  <dcterms:modified xsi:type="dcterms:W3CDTF">2012-09-07T11:07:58Z</dcterms:modified>
</cp:coreProperties>
</file>