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60" r:id="rId6"/>
    <p:sldId id="266" r:id="rId7"/>
    <p:sldId id="25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5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39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26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38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0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11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4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C4CC-69FC-49E6-9CA2-190DF7D4C5E4}" type="datetimeFigureOut">
              <a:rPr lang="es-ES" smtClean="0"/>
              <a:t>07/09/2012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3EEB-A849-4A6B-A109-4F830A58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asus.com/Barebone_PC/V_Series_2530L/V8P8H67E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3848318"/>
            <a:ext cx="6400800" cy="78104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2"/>
                </a:solidFill>
              </a:rPr>
              <a:t>CAJA DEL ORDENADOR</a:t>
            </a:r>
            <a:endParaRPr lang="es-E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377902" y="1052736"/>
            <a:ext cx="6572296" cy="2786082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ELEMENTOS HARDWARE DEL ORDENADOR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3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10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6392" y="116632"/>
            <a:ext cx="4779664" cy="554578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FRONTAL y LATERAL IZQUIERDO</a:t>
            </a:r>
            <a:endParaRPr lang="es-E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24592"/>
            <a:ext cx="7272808" cy="581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06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11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467544" y="188640"/>
            <a:ext cx="4320480" cy="554578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PARTE TRASERA</a:t>
            </a:r>
            <a:endParaRPr lang="es-E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816496"/>
            <a:ext cx="6408712" cy="573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9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1700808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s-ES" sz="4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E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nadie le faltan </a:t>
            </a:r>
            <a:r>
              <a:rPr lang="es-ES" sz="4400" b="1" dirty="0">
                <a:ln w="1905">
                  <a:solidFill>
                    <a:schemeClr val="accent2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fuerzas</a:t>
            </a:r>
            <a:r>
              <a:rPr lang="es-ES" sz="4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  lo que </a:t>
            </a:r>
            <a:r>
              <a:rPr lang="es-E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muchísimos les falta es </a:t>
            </a:r>
            <a:r>
              <a:rPr lang="es-ES" sz="4400" b="1" dirty="0">
                <a:ln w="1905">
                  <a:solidFill>
                    <a:schemeClr val="accent2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voluntad</a:t>
            </a:r>
            <a:r>
              <a:rPr lang="es-E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endParaRPr lang="es-E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s-ES" sz="2400" b="1" dirty="0" smtClean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s-ES" sz="2400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Víctor Hugo.</a:t>
            </a:r>
            <a:endParaRPr lang="es-ES" sz="2400" b="1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00572" y="84167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 una cita:</a:t>
            </a:r>
            <a:endParaRPr lang="es-ES" sz="2400" b="1" dirty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2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Memoria Principal- Elementos HW del 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3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291114" y="332656"/>
            <a:ext cx="2928958" cy="714380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CAJA</a:t>
            </a:r>
            <a:endParaRPr lang="es-ES" sz="2400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1243293" y="1639303"/>
            <a:ext cx="2000264" cy="565561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¿Qué es?</a:t>
            </a:r>
            <a:endParaRPr lang="es-ES" sz="2400" b="1" dirty="0"/>
          </a:p>
        </p:txBody>
      </p:sp>
      <p:cxnSp>
        <p:nvCxnSpPr>
          <p:cNvPr id="8" name="7 Conector recto de flecha"/>
          <p:cNvCxnSpPr>
            <a:stCxn id="6" idx="2"/>
            <a:endCxn id="7" idx="3"/>
          </p:cNvCxnSpPr>
          <p:nvPr/>
        </p:nvCxnSpPr>
        <p:spPr>
          <a:xfrm flipH="1">
            <a:off x="2243425" y="1047036"/>
            <a:ext cx="1512168" cy="5922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28824" y="2939536"/>
            <a:ext cx="367240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enominada </a:t>
            </a:r>
            <a:r>
              <a:rPr lang="es-ES" dirty="0"/>
              <a:t>impropiamente CPU, es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donde se montan todos los componentes internos que configuran el PC,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 esqueleto.</a:t>
            </a:r>
          </a:p>
          <a:p>
            <a:r>
              <a:rPr lang="es-ES" dirty="0" smtClean="0"/>
              <a:t>En algunos países la llaman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gabinete.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382964" y="2602469"/>
            <a:ext cx="30963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sólida y precisa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382964" y="3213337"/>
            <a:ext cx="3096344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contra los elementos externos </a:t>
            </a:r>
            <a:r>
              <a:rPr lang="es-ES" dirty="0" smtClean="0"/>
              <a:t>extraños, así como del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ruido e interferencias </a:t>
            </a:r>
            <a:r>
              <a:rPr lang="es-ES" dirty="0" smtClean="0"/>
              <a:t>electromagnéticas.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382964" y="4941168"/>
            <a:ext cx="309634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Refrigeración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/>
              <a:t>c</a:t>
            </a:r>
            <a:r>
              <a:rPr lang="es-ES" dirty="0" smtClean="0"/>
              <a:t>orrecta de los componentes internos</a:t>
            </a:r>
            <a:endParaRPr lang="es-ES" dirty="0"/>
          </a:p>
        </p:txBody>
      </p:sp>
      <p:sp>
        <p:nvSpPr>
          <p:cNvPr id="14" name="13 Recortar rectángulo de esquina diagonal"/>
          <p:cNvSpPr/>
          <p:nvPr/>
        </p:nvSpPr>
        <p:spPr>
          <a:xfrm>
            <a:off x="4224412" y="1639303"/>
            <a:ext cx="2305248" cy="565561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Características</a:t>
            </a:r>
            <a:endParaRPr lang="es-ES" sz="2400" b="1" dirty="0"/>
          </a:p>
        </p:txBody>
      </p:sp>
      <p:cxnSp>
        <p:nvCxnSpPr>
          <p:cNvPr id="15" name="14 Conector recto de flecha"/>
          <p:cNvCxnSpPr>
            <a:stCxn id="7" idx="1"/>
            <a:endCxn id="10" idx="0"/>
          </p:cNvCxnSpPr>
          <p:nvPr/>
        </p:nvCxnSpPr>
        <p:spPr>
          <a:xfrm>
            <a:off x="2243425" y="2204864"/>
            <a:ext cx="21603" cy="734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4607711" y="2204864"/>
            <a:ext cx="12452" cy="1747137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2" idx="1"/>
          </p:cNvCxnSpPr>
          <p:nvPr/>
        </p:nvCxnSpPr>
        <p:spPr>
          <a:xfrm>
            <a:off x="4607711" y="3952001"/>
            <a:ext cx="7752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13" idx="1"/>
          </p:cNvCxnSpPr>
          <p:nvPr/>
        </p:nvCxnSpPr>
        <p:spPr>
          <a:xfrm>
            <a:off x="4607711" y="3952001"/>
            <a:ext cx="775253" cy="131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11" idx="1"/>
          </p:cNvCxnSpPr>
          <p:nvPr/>
        </p:nvCxnSpPr>
        <p:spPr>
          <a:xfrm flipV="1">
            <a:off x="4607711" y="2787135"/>
            <a:ext cx="775253" cy="1164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6" idx="2"/>
            <a:endCxn id="14" idx="3"/>
          </p:cNvCxnSpPr>
          <p:nvPr/>
        </p:nvCxnSpPr>
        <p:spPr>
          <a:xfrm>
            <a:off x="3755593" y="1047036"/>
            <a:ext cx="1621443" cy="5922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4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73543" y="188640"/>
            <a:ext cx="2928958" cy="714380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CHASIS</a:t>
            </a:r>
            <a:endParaRPr lang="es-ES" sz="2400" dirty="0"/>
          </a:p>
        </p:txBody>
      </p:sp>
      <p:cxnSp>
        <p:nvCxnSpPr>
          <p:cNvPr id="8" name="7 Conector recto de flecha"/>
          <p:cNvCxnSpPr>
            <a:stCxn id="6" idx="3"/>
            <a:endCxn id="17" idx="1"/>
          </p:cNvCxnSpPr>
          <p:nvPr/>
        </p:nvCxnSpPr>
        <p:spPr>
          <a:xfrm>
            <a:off x="4002501" y="545830"/>
            <a:ext cx="7772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69" y="2809384"/>
            <a:ext cx="390507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4779716" y="345775"/>
            <a:ext cx="396044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estructura metálica de la caja.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Recortar rectángulo de esquina diagonal"/>
          <p:cNvSpPr/>
          <p:nvPr/>
        </p:nvSpPr>
        <p:spPr>
          <a:xfrm>
            <a:off x="1691680" y="1716562"/>
            <a:ext cx="1692684" cy="848342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¿Para qué sirve?</a:t>
            </a:r>
            <a:endParaRPr lang="es-ES" sz="2400" b="1" dirty="0"/>
          </a:p>
        </p:txBody>
      </p:sp>
      <p:sp>
        <p:nvSpPr>
          <p:cNvPr id="22" name="21 Rectángulo"/>
          <p:cNvSpPr/>
          <p:nvPr/>
        </p:nvSpPr>
        <p:spPr>
          <a:xfrm>
            <a:off x="4779716" y="1940678"/>
            <a:ext cx="174579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aportar rigidez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7544" y="3501008"/>
            <a:ext cx="4176464" cy="1785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Fijar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siguientes componentes</a:t>
            </a:r>
            <a:r>
              <a:rPr lang="es-ES" dirty="0"/>
              <a:t>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placa Base</a:t>
            </a:r>
            <a:r>
              <a:rPr lang="es-E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/>
              <a:t>de </a:t>
            </a:r>
            <a:r>
              <a:rPr lang="es-ES" dirty="0" smtClean="0"/>
              <a:t>Alimentación.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Las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bahías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e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xpansión</a:t>
            </a:r>
            <a:r>
              <a:rPr lang="es-E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Las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tarjetas de expansión</a:t>
            </a:r>
            <a:r>
              <a:rPr lang="es-ES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Refrigeración</a:t>
            </a:r>
            <a:r>
              <a:rPr lang="es-ES" dirty="0" smtClean="0"/>
              <a:t>.</a:t>
            </a:r>
          </a:p>
        </p:txBody>
      </p:sp>
      <p:cxnSp>
        <p:nvCxnSpPr>
          <p:cNvPr id="28" name="27 Conector recto de flecha"/>
          <p:cNvCxnSpPr>
            <a:stCxn id="25" idx="0"/>
            <a:endCxn id="22" idx="1"/>
          </p:cNvCxnSpPr>
          <p:nvPr/>
        </p:nvCxnSpPr>
        <p:spPr>
          <a:xfrm>
            <a:off x="3384364" y="2140733"/>
            <a:ext cx="13953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5" idx="1"/>
            <a:endCxn id="23" idx="0"/>
          </p:cNvCxnSpPr>
          <p:nvPr/>
        </p:nvCxnSpPr>
        <p:spPr>
          <a:xfrm>
            <a:off x="2538022" y="2564904"/>
            <a:ext cx="17754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6" idx="2"/>
            <a:endCxn id="25" idx="3"/>
          </p:cNvCxnSpPr>
          <p:nvPr/>
        </p:nvCxnSpPr>
        <p:spPr>
          <a:xfrm>
            <a:off x="2538022" y="903020"/>
            <a:ext cx="0" cy="8135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5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3872" y="2884822"/>
            <a:ext cx="2568918" cy="613336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TIPOS DE CAJA</a:t>
            </a:r>
            <a:endParaRPr lang="es-ES" sz="2400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996705" y="1700808"/>
            <a:ext cx="417646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Sobremesa: se colocan en horizontal, similares características que las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minitorre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996705" y="5229200"/>
            <a:ext cx="4176464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HTPC: para ubicarlo en el salón de casa. Alta calidad en los materiales y acabados,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mando a distancia, etc…</a:t>
            </a:r>
            <a:endParaRPr lang="es-ES" dirty="0" smtClean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96705" y="2852936"/>
            <a:ext cx="4176464" cy="677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SemiTorre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dirty="0" smtClean="0"/>
              <a:t>o </a:t>
            </a:r>
            <a:r>
              <a:rPr lang="es-ES" sz="2000" dirty="0" err="1" smtClean="0"/>
              <a:t>Mediatorre</a:t>
            </a:r>
            <a:r>
              <a:rPr lang="es-ES" sz="2000" dirty="0" smtClean="0"/>
              <a:t> (</a:t>
            </a:r>
            <a:r>
              <a:rPr lang="es-ES" dirty="0" err="1" smtClean="0"/>
              <a:t>Mid</a:t>
            </a:r>
            <a:r>
              <a:rPr lang="es-ES" dirty="0" smtClean="0"/>
              <a:t>-Tower)  aumentan el nº de bahías  (4 y 4).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996938" y="3645024"/>
            <a:ext cx="4176464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Torre : la más grande. Aumentan el nº de bahías y capacidad de ventilación.</a:t>
            </a:r>
            <a:endParaRPr lang="es-ES" dirty="0" smtClean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996705" y="4437112"/>
            <a:ext cx="4176464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(servidores): se colocan en horizontal en armarios Rack (19’’)</a:t>
            </a:r>
            <a:endParaRPr lang="es-ES" dirty="0" smtClean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996705" y="836712"/>
            <a:ext cx="4176464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Minitorre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 o 2 bahías de 5 ¼ y 2 o 3 de 3 ½ </a:t>
            </a:r>
            <a:endParaRPr lang="es-ES" dirty="0" smtClean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96705" y="332656"/>
            <a:ext cx="4176464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Barebone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pequeño tamaño.</a:t>
            </a:r>
            <a:endParaRPr lang="es-ES" dirty="0" smtClean="0"/>
          </a:p>
        </p:txBody>
      </p:sp>
      <p:cxnSp>
        <p:nvCxnSpPr>
          <p:cNvPr id="12" name="11 Conector angular"/>
          <p:cNvCxnSpPr>
            <a:stCxn id="6" idx="3"/>
            <a:endCxn id="26" idx="1"/>
          </p:cNvCxnSpPr>
          <p:nvPr/>
        </p:nvCxnSpPr>
        <p:spPr>
          <a:xfrm flipV="1">
            <a:off x="3102790" y="532711"/>
            <a:ext cx="893915" cy="2658779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6" idx="3"/>
            <a:endCxn id="24" idx="1"/>
          </p:cNvCxnSpPr>
          <p:nvPr/>
        </p:nvCxnSpPr>
        <p:spPr>
          <a:xfrm flipV="1">
            <a:off x="3102790" y="1190655"/>
            <a:ext cx="893915" cy="200083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6" idx="3"/>
            <a:endCxn id="23" idx="1"/>
          </p:cNvCxnSpPr>
          <p:nvPr/>
        </p:nvCxnSpPr>
        <p:spPr>
          <a:xfrm flipV="1">
            <a:off x="3102790" y="2208640"/>
            <a:ext cx="893915" cy="98285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6" idx="3"/>
            <a:endCxn id="19" idx="1"/>
          </p:cNvCxnSpPr>
          <p:nvPr/>
        </p:nvCxnSpPr>
        <p:spPr>
          <a:xfrm>
            <a:off x="3102790" y="3191490"/>
            <a:ext cx="893915" cy="1270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6" idx="3"/>
            <a:endCxn id="20" idx="1"/>
          </p:cNvCxnSpPr>
          <p:nvPr/>
        </p:nvCxnSpPr>
        <p:spPr>
          <a:xfrm>
            <a:off x="3102790" y="3191490"/>
            <a:ext cx="894148" cy="807477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6" idx="3"/>
            <a:endCxn id="21" idx="1"/>
          </p:cNvCxnSpPr>
          <p:nvPr/>
        </p:nvCxnSpPr>
        <p:spPr>
          <a:xfrm>
            <a:off x="3102790" y="3191490"/>
            <a:ext cx="893915" cy="159956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6" idx="3"/>
            <a:endCxn id="18" idx="1"/>
          </p:cNvCxnSpPr>
          <p:nvPr/>
        </p:nvCxnSpPr>
        <p:spPr>
          <a:xfrm>
            <a:off x="3102790" y="3191490"/>
            <a:ext cx="893915" cy="269943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6" y="1341276"/>
            <a:ext cx="7893787" cy="442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36" y="799824"/>
            <a:ext cx="5470961" cy="550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11" y="2049236"/>
            <a:ext cx="6965812" cy="291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51" y="875184"/>
            <a:ext cx="4716933" cy="509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919447"/>
            <a:ext cx="4497458" cy="526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63" y="1988840"/>
            <a:ext cx="6646137" cy="274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6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7504" y="116632"/>
            <a:ext cx="2568918" cy="504056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TIPOS DE CAJA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69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7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755576" y="665401"/>
            <a:ext cx="2928958" cy="714380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PLACA BASE</a:t>
            </a:r>
            <a:endParaRPr lang="es-ES" sz="2400" dirty="0"/>
          </a:p>
        </p:txBody>
      </p:sp>
      <p:sp>
        <p:nvSpPr>
          <p:cNvPr id="25" name="24 Recortar rectángulo de esquina diagonal"/>
          <p:cNvSpPr/>
          <p:nvPr/>
        </p:nvSpPr>
        <p:spPr>
          <a:xfrm>
            <a:off x="1385398" y="2105561"/>
            <a:ext cx="1692684" cy="848342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¿Cómo se instala?</a:t>
            </a:r>
            <a:endParaRPr lang="es-ES" sz="2400" b="1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7544" y="4049777"/>
            <a:ext cx="3528392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dirty="0" smtClean="0"/>
              <a:t>Se </a:t>
            </a:r>
            <a:r>
              <a:rPr lang="es-ES" sz="2000" dirty="0"/>
              <a:t>fija con tornillos </a:t>
            </a:r>
            <a:r>
              <a:rPr lang="es-ES" sz="2000" dirty="0" smtClean="0"/>
              <a:t>a un lateral del chasis, habitualmente al derecho (mirando desde el frontal de la caja)</a:t>
            </a:r>
            <a:endParaRPr lang="es-ES" dirty="0" smtClean="0"/>
          </a:p>
        </p:txBody>
      </p:sp>
      <p:cxnSp>
        <p:nvCxnSpPr>
          <p:cNvPr id="32" name="31 Conector recto de flecha"/>
          <p:cNvCxnSpPr>
            <a:stCxn id="25" idx="1"/>
            <a:endCxn id="23" idx="0"/>
          </p:cNvCxnSpPr>
          <p:nvPr/>
        </p:nvCxnSpPr>
        <p:spPr>
          <a:xfrm>
            <a:off x="2231740" y="2953903"/>
            <a:ext cx="0" cy="10958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8680"/>
            <a:ext cx="4676948" cy="567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23 Conector recto de flecha"/>
          <p:cNvCxnSpPr>
            <a:stCxn id="6" idx="2"/>
            <a:endCxn id="25" idx="3"/>
          </p:cNvCxnSpPr>
          <p:nvPr/>
        </p:nvCxnSpPr>
        <p:spPr>
          <a:xfrm>
            <a:off x="2220055" y="1379781"/>
            <a:ext cx="11685" cy="725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8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77335" y="726201"/>
            <a:ext cx="2376264" cy="554578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BAHÍAS</a:t>
            </a:r>
            <a:endParaRPr lang="es-ES" sz="2400" dirty="0"/>
          </a:p>
        </p:txBody>
      </p:sp>
      <p:sp>
        <p:nvSpPr>
          <p:cNvPr id="25" name="24 Recortar rectángulo de esquina diagonal"/>
          <p:cNvSpPr/>
          <p:nvPr/>
        </p:nvSpPr>
        <p:spPr>
          <a:xfrm>
            <a:off x="1799196" y="1776532"/>
            <a:ext cx="1188628" cy="50034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Tipos</a:t>
            </a:r>
            <a:endParaRPr lang="es-ES" sz="2400" b="1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415235" y="206621"/>
            <a:ext cx="3600400" cy="677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¼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para unidades ópticas,… </a:t>
            </a:r>
            <a:endParaRPr lang="es-ES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71765"/>
            <a:ext cx="2016224" cy="310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07123" y="2535868"/>
            <a:ext cx="4608512" cy="677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Internas </a:t>
            </a:r>
          </a:p>
          <a:p>
            <a:r>
              <a:rPr lang="es-ES" dirty="0" smtClean="0"/>
              <a:t>Solo accesibles desde el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interior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smtClean="0"/>
              <a:t>de la caja</a:t>
            </a:r>
            <a:endParaRPr lang="es-ES" sz="1600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323528" y="2535868"/>
            <a:ext cx="3741032" cy="677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Externas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Accesibles desde el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exterior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smtClean="0"/>
              <a:t>de la caja</a:t>
            </a:r>
          </a:p>
        </p:txBody>
      </p:sp>
      <p:cxnSp>
        <p:nvCxnSpPr>
          <p:cNvPr id="24" name="23 Conector recto de flecha"/>
          <p:cNvCxnSpPr>
            <a:endCxn id="25" idx="3"/>
          </p:cNvCxnSpPr>
          <p:nvPr/>
        </p:nvCxnSpPr>
        <p:spPr>
          <a:xfrm>
            <a:off x="2393510" y="1260882"/>
            <a:ext cx="0" cy="51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ortar rectángulo de esquina diagonal"/>
          <p:cNvSpPr/>
          <p:nvPr/>
        </p:nvSpPr>
        <p:spPr>
          <a:xfrm>
            <a:off x="3067350" y="729338"/>
            <a:ext cx="1707404" cy="53154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Formatos</a:t>
            </a:r>
            <a:endParaRPr lang="es-ES" sz="2400" b="1" dirty="0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5415235" y="1136771"/>
            <a:ext cx="3600400" cy="677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½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para disqueteras,… </a:t>
            </a:r>
            <a:endParaRPr lang="es-ES" sz="1600" dirty="0" smtClean="0"/>
          </a:p>
        </p:txBody>
      </p:sp>
      <p:cxnSp>
        <p:nvCxnSpPr>
          <p:cNvPr id="47" name="46 Conector recto de flecha"/>
          <p:cNvCxnSpPr>
            <a:stCxn id="6" idx="3"/>
            <a:endCxn id="27" idx="2"/>
          </p:cNvCxnSpPr>
          <p:nvPr/>
        </p:nvCxnSpPr>
        <p:spPr>
          <a:xfrm flipV="1">
            <a:off x="2653599" y="995110"/>
            <a:ext cx="413751" cy="8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4104 Conector angular"/>
          <p:cNvCxnSpPr>
            <a:stCxn id="27" idx="0"/>
            <a:endCxn id="23" idx="1"/>
          </p:cNvCxnSpPr>
          <p:nvPr/>
        </p:nvCxnSpPr>
        <p:spPr>
          <a:xfrm flipV="1">
            <a:off x="4774754" y="466411"/>
            <a:ext cx="640481" cy="52869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23" y="3337361"/>
            <a:ext cx="4510699" cy="316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" name="105 Conector angular"/>
          <p:cNvCxnSpPr>
            <a:stCxn id="25" idx="0"/>
            <a:endCxn id="10" idx="0"/>
          </p:cNvCxnSpPr>
          <p:nvPr/>
        </p:nvCxnSpPr>
        <p:spPr>
          <a:xfrm>
            <a:off x="2987824" y="2026702"/>
            <a:ext cx="3723555" cy="50916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27" idx="0"/>
            <a:endCxn id="28" idx="1"/>
          </p:cNvCxnSpPr>
          <p:nvPr/>
        </p:nvCxnSpPr>
        <p:spPr>
          <a:xfrm>
            <a:off x="4774754" y="995110"/>
            <a:ext cx="640481" cy="46154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25" idx="2"/>
          </p:cNvCxnSpPr>
          <p:nvPr/>
        </p:nvCxnSpPr>
        <p:spPr>
          <a:xfrm rot="10800000" flipV="1">
            <a:off x="1465468" y="2026702"/>
            <a:ext cx="333729" cy="50916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10" grpId="0" animBg="1"/>
      <p:bldP spid="2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1520" y="6597352"/>
            <a:ext cx="5624264" cy="239964"/>
          </a:xfrm>
        </p:spPr>
        <p:txBody>
          <a:bodyPr/>
          <a:lstStyle/>
          <a:p>
            <a:pPr algn="l"/>
            <a:r>
              <a:rPr lang="es-ES" dirty="0" smtClean="0"/>
              <a:t>CAJA - Elementos HW del PC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2280" y="6588126"/>
            <a:ext cx="1876452" cy="254718"/>
          </a:xfrm>
        </p:spPr>
        <p:txBody>
          <a:bodyPr/>
          <a:lstStyle/>
          <a:p>
            <a:fld id="{AC29C877-C0D6-4AFE-8808-2ED6B1D1CA05}" type="slidenum">
              <a:rPr lang="es-ES" smtClean="0"/>
              <a:pPr/>
              <a:t>9</a:t>
            </a:fld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467544" y="188640"/>
            <a:ext cx="4320480" cy="554578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FUENTE DE ALIMENTACIÓN</a:t>
            </a:r>
            <a:endParaRPr lang="es-E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3808276" cy="296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Recortar rectángulo de esquina diagonal"/>
          <p:cNvSpPr/>
          <p:nvPr/>
        </p:nvSpPr>
        <p:spPr>
          <a:xfrm>
            <a:off x="1241382" y="1443841"/>
            <a:ext cx="1692684" cy="848342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¿Cómo se instala?</a:t>
            </a:r>
            <a:endParaRPr lang="es-ES" sz="2400" b="1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23528" y="3388057"/>
            <a:ext cx="3528392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dirty="0" smtClean="0"/>
              <a:t>Se </a:t>
            </a:r>
            <a:r>
              <a:rPr lang="es-ES" sz="2000" dirty="0"/>
              <a:t>fija </a:t>
            </a:r>
            <a:r>
              <a:rPr lang="es-ES" sz="2000" dirty="0" smtClean="0"/>
              <a:t>con 4 </a:t>
            </a:r>
            <a:r>
              <a:rPr lang="es-ES" sz="2000" dirty="0"/>
              <a:t>tornillos </a:t>
            </a:r>
            <a:r>
              <a:rPr lang="es-ES" sz="2000" dirty="0" smtClean="0"/>
              <a:t>a la parte posterior del chasis, normalmente en la parte de arriba.</a:t>
            </a:r>
            <a:endParaRPr lang="es-ES" dirty="0" smtClean="0"/>
          </a:p>
        </p:txBody>
      </p:sp>
      <p:cxnSp>
        <p:nvCxnSpPr>
          <p:cNvPr id="21" name="20 Conector recto de flecha"/>
          <p:cNvCxnSpPr>
            <a:stCxn id="19" idx="1"/>
            <a:endCxn id="20" idx="0"/>
          </p:cNvCxnSpPr>
          <p:nvPr/>
        </p:nvCxnSpPr>
        <p:spPr>
          <a:xfrm>
            <a:off x="2087724" y="2292183"/>
            <a:ext cx="0" cy="10958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9" idx="3"/>
          </p:cNvCxnSpPr>
          <p:nvPr/>
        </p:nvCxnSpPr>
        <p:spPr>
          <a:xfrm>
            <a:off x="2076039" y="718061"/>
            <a:ext cx="11685" cy="725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411</Words>
  <Application>Microsoft Office PowerPoint</Application>
  <PresentationFormat>Presentación en pantalla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27</cp:revision>
  <dcterms:created xsi:type="dcterms:W3CDTF">2011-08-30T17:19:12Z</dcterms:created>
  <dcterms:modified xsi:type="dcterms:W3CDTF">2012-09-07T11:17:42Z</dcterms:modified>
</cp:coreProperties>
</file>