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y="5715000" cx="9144000"/>
  <p:notesSz cx="6858000" cy="9144000"/>
  <p:embeddedFontLst>
    <p:embeddedFont>
      <p:font typeface="Roboto"/>
      <p:regular r:id="rId51"/>
      <p:bold r:id="rId52"/>
      <p:italic r:id="rId53"/>
      <p:boldItalic r:id="rId54"/>
    </p:embeddedFont>
    <p:embeddedFont>
      <p:font typeface="Permanent Marker"/>
      <p:regular r:id="rId55"/>
    </p:embeddedFont>
    <p:embeddedFont>
      <p:font typeface="Roboto Mono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-regular.fntdata"/><Relationship Id="rId50" Type="http://schemas.openxmlformats.org/officeDocument/2006/relationships/slide" Target="slides/slide45.xml"/><Relationship Id="rId53" Type="http://schemas.openxmlformats.org/officeDocument/2006/relationships/font" Target="fonts/Roboto-italic.fntdata"/><Relationship Id="rId52" Type="http://schemas.openxmlformats.org/officeDocument/2006/relationships/font" Target="fonts/Roboto-bold.fntdata"/><Relationship Id="rId11" Type="http://schemas.openxmlformats.org/officeDocument/2006/relationships/slide" Target="slides/slide6.xml"/><Relationship Id="rId55" Type="http://schemas.openxmlformats.org/officeDocument/2006/relationships/font" Target="fonts/PermanentMarker-regular.fntdata"/><Relationship Id="rId10" Type="http://schemas.openxmlformats.org/officeDocument/2006/relationships/slide" Target="slides/slide5.xml"/><Relationship Id="rId54" Type="http://schemas.openxmlformats.org/officeDocument/2006/relationships/font" Target="fonts/Roboto-boldItalic.fntdata"/><Relationship Id="rId13" Type="http://schemas.openxmlformats.org/officeDocument/2006/relationships/slide" Target="slides/slide8.xml"/><Relationship Id="rId57" Type="http://schemas.openxmlformats.org/officeDocument/2006/relationships/font" Target="fonts/RobotoMono-bold.fntdata"/><Relationship Id="rId12" Type="http://schemas.openxmlformats.org/officeDocument/2006/relationships/slide" Target="slides/slide7.xml"/><Relationship Id="rId56" Type="http://schemas.openxmlformats.org/officeDocument/2006/relationships/font" Target="fonts/RobotoMono-regular.fntdata"/><Relationship Id="rId15" Type="http://schemas.openxmlformats.org/officeDocument/2006/relationships/slide" Target="slides/slide10.xml"/><Relationship Id="rId59" Type="http://schemas.openxmlformats.org/officeDocument/2006/relationships/font" Target="fonts/RobotoMono-boldItalic.fntdata"/><Relationship Id="rId14" Type="http://schemas.openxmlformats.org/officeDocument/2006/relationships/slide" Target="slides/slide9.xml"/><Relationship Id="rId58" Type="http://schemas.openxmlformats.org/officeDocument/2006/relationships/font" Target="fonts/RobotoMon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76e8d6b61_0_4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76e8d6b6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76e8d6b61_0_48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76e8d6b6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76e8d6b61_0_53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76e8d6b6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76e8d6b61_0_57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76e8d6b6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76e8d6b61_0_62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76e8d6b6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76e8d6b61_0_66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76e8d6b6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76e8d6b61_0_229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76e8d6b61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76e8d6b61_0_233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76e8d6b61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76e8d6b61_0_239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76e8d6b61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76e8d6b61_0_243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76e8d6b61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76e8d6b61_0_248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76e8d6b61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76e8d6b61_0_15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76e8d6b6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76e8d6b61_0_253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76e8d6b61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76e8d6b61_0_259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76e8d6b61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76e8d6b61_0_270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76e8d6b61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76e8d6b61_0_283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76e8d6b61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76e8d6b61_0_298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76e8d6b61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76e8d6b61_0_302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76e8d6b61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76e8d6b61_0_306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76e8d6b61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76e8d6b61_0_318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76e8d6b61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76e8d6b61_0_323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76e8d6b61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76e8d6b61_0_338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76e8d6b61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76e8d6b61_0_71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76e8d6b6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76e8d6b61_0_357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76e8d6b61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76e8d6b61_0_157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76e8d6b61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76e8d6b61_0_165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76e8d6b61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76e8d6b61_0_169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76e8d6b61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76e8d6b61_0_173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76e8d6b61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76e8d6b61_0_177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76e8d6b61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76e8d6b61_0_181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76e8d6b61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76e8d6b61_0_185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76e8d6b61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76e8d6b61_0_189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76e8d6b61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76e8d6b61_0_193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376e8d6b61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76e8d6b61_0_76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76e8d6b6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76e8d6b61_0_197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76e8d6b61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76e8d6b61_0_213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376e8d6b61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76e8d6b61_0_201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76e8d6b61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76e8d6b61_0_217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76e8d6b61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76e8d6b61_0_205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76e8d6b61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376e8d6b61_0_221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376e8d6b61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76e8d6b61_0_23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76e8d6b6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76e8d6b61_0_27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76e8d6b6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76e8d6b61_0_32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76e8d6b6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76e8d6b61_0_37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76e8d6b6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76e8d6b61_0_43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76e8d6b6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flipH="1">
            <a:off x="8246400" y="4717694"/>
            <a:ext cx="897600" cy="9972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 flipH="1">
            <a:off x="8246400" y="4717639"/>
            <a:ext cx="897600" cy="9972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390525" y="2021417"/>
            <a:ext cx="8222100" cy="103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90525" y="3099034"/>
            <a:ext cx="8222100" cy="4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523541" y="521735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460950" y="2294833"/>
            <a:ext cx="8222100" cy="112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523541" y="521735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 flipH="1" rot="10800000">
            <a:off x="0" y="1873200"/>
            <a:ext cx="9144000" cy="3841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/>
          <p:nvPr/>
        </p:nvSpPr>
        <p:spPr>
          <a:xfrm>
            <a:off x="0" y="1873333"/>
            <a:ext cx="9144000" cy="120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6"/>
          <p:cNvSpPr txBox="1"/>
          <p:nvPr>
            <p:ph type="title"/>
          </p:nvPr>
        </p:nvSpPr>
        <p:spPr>
          <a:xfrm>
            <a:off x="471900" y="820806"/>
            <a:ext cx="8222100" cy="85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471900" y="2132306"/>
            <a:ext cx="8222100" cy="30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523541" y="521735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/>
          <p:nvPr/>
        </p:nvSpPr>
        <p:spPr>
          <a:xfrm flipH="1" rot="10800000">
            <a:off x="0" y="1873200"/>
            <a:ext cx="9144000" cy="3841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7"/>
          <p:cNvSpPr/>
          <p:nvPr/>
        </p:nvSpPr>
        <p:spPr>
          <a:xfrm>
            <a:off x="0" y="1873333"/>
            <a:ext cx="9144000" cy="120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7"/>
          <p:cNvSpPr txBox="1"/>
          <p:nvPr>
            <p:ph type="title"/>
          </p:nvPr>
        </p:nvSpPr>
        <p:spPr>
          <a:xfrm>
            <a:off x="471900" y="820806"/>
            <a:ext cx="8222100" cy="85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471900" y="2132306"/>
            <a:ext cx="3999900" cy="30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2" type="body"/>
          </p:nvPr>
        </p:nvSpPr>
        <p:spPr>
          <a:xfrm>
            <a:off x="4694250" y="2132306"/>
            <a:ext cx="3999900" cy="30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523541" y="521735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/>
          <p:nvPr/>
        </p:nvSpPr>
        <p:spPr>
          <a:xfrm flipH="1" rot="10800000">
            <a:off x="0" y="729300"/>
            <a:ext cx="9144000" cy="4985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8"/>
          <p:cNvSpPr/>
          <p:nvPr/>
        </p:nvSpPr>
        <p:spPr>
          <a:xfrm>
            <a:off x="0" y="729278"/>
            <a:ext cx="9144000" cy="120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8"/>
          <p:cNvSpPr txBox="1"/>
          <p:nvPr>
            <p:ph type="title"/>
          </p:nvPr>
        </p:nvSpPr>
        <p:spPr>
          <a:xfrm>
            <a:off x="98250" y="18167"/>
            <a:ext cx="8826600" cy="6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523541" y="521735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/>
        </p:nvSpPr>
        <p:spPr>
          <a:xfrm flipH="1" rot="10800000">
            <a:off x="3276600" y="28"/>
            <a:ext cx="5867400" cy="5715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9"/>
          <p:cNvSpPr/>
          <p:nvPr/>
        </p:nvSpPr>
        <p:spPr>
          <a:xfrm rot="-5400000">
            <a:off x="473400" y="2803200"/>
            <a:ext cx="5715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9"/>
          <p:cNvSpPr txBox="1"/>
          <p:nvPr>
            <p:ph type="title"/>
          </p:nvPr>
        </p:nvSpPr>
        <p:spPr>
          <a:xfrm>
            <a:off x="226078" y="397556"/>
            <a:ext cx="2808000" cy="105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226075" y="1628667"/>
            <a:ext cx="2808000" cy="35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8523541" y="521735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490250" y="542500"/>
            <a:ext cx="6227100" cy="45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523541" y="521735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 flipH="1">
            <a:off x="0" y="0"/>
            <a:ext cx="4572000" cy="5715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1"/>
          <p:cNvSpPr/>
          <p:nvPr/>
        </p:nvSpPr>
        <p:spPr>
          <a:xfrm rot="5400000">
            <a:off x="1660675" y="2803567"/>
            <a:ext cx="57144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1"/>
          <p:cNvSpPr txBox="1"/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" name="Google Shape;94;p21"/>
          <p:cNvSpPr txBox="1"/>
          <p:nvPr>
            <p:ph idx="1" type="subTitle"/>
          </p:nvPr>
        </p:nvSpPr>
        <p:spPr>
          <a:xfrm>
            <a:off x="265500" y="3088297"/>
            <a:ext cx="4045200" cy="13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21"/>
          <p:cNvSpPr txBox="1"/>
          <p:nvPr>
            <p:ph idx="2" type="body"/>
          </p:nvPr>
        </p:nvSpPr>
        <p:spPr>
          <a:xfrm>
            <a:off x="4939500" y="804667"/>
            <a:ext cx="3837000" cy="41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523541" y="521735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/>
        </p:nvSpPr>
        <p:spPr>
          <a:xfrm flipH="1" rot="10800000">
            <a:off x="0" y="67"/>
            <a:ext cx="9144000" cy="5217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2"/>
          <p:cNvSpPr/>
          <p:nvPr/>
        </p:nvSpPr>
        <p:spPr>
          <a:xfrm flipH="1" rot="10800000">
            <a:off x="0" y="5136494"/>
            <a:ext cx="9144000" cy="822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2"/>
          <p:cNvSpPr txBox="1"/>
          <p:nvPr>
            <p:ph idx="1" type="body"/>
          </p:nvPr>
        </p:nvSpPr>
        <p:spPr>
          <a:xfrm>
            <a:off x="57150" y="5218694"/>
            <a:ext cx="8382000" cy="49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101" name="Google Shape;101;p22"/>
          <p:cNvSpPr txBox="1"/>
          <p:nvPr>
            <p:ph idx="12" type="sldNum"/>
          </p:nvPr>
        </p:nvSpPr>
        <p:spPr>
          <a:xfrm>
            <a:off x="8523541" y="521735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>
            <p:ph hasCustomPrompt="1" type="title"/>
          </p:nvPr>
        </p:nvSpPr>
        <p:spPr>
          <a:xfrm>
            <a:off x="475500" y="1398361"/>
            <a:ext cx="8222100" cy="218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475500" y="3671806"/>
            <a:ext cx="8222100" cy="14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8523541" y="521735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/>
          <p:nvPr>
            <p:ph idx="12" type="sldNum"/>
          </p:nvPr>
        </p:nvSpPr>
        <p:spPr>
          <a:xfrm>
            <a:off x="8523541" y="521735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">
  <p:cSld name="AUTOLAYOUT_4">
    <p:bg>
      <p:bgPr>
        <a:solidFill>
          <a:srgbClr val="FFFFFF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5"/>
          <p:cNvSpPr txBox="1"/>
          <p:nvPr>
            <p:ph type="title"/>
          </p:nvPr>
        </p:nvSpPr>
        <p:spPr>
          <a:xfrm>
            <a:off x="291875" y="452111"/>
            <a:ext cx="4813500" cy="1542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1" name="Google Shape;111;p25"/>
          <p:cNvSpPr txBox="1"/>
          <p:nvPr>
            <p:ph idx="1" type="body"/>
          </p:nvPr>
        </p:nvSpPr>
        <p:spPr>
          <a:xfrm>
            <a:off x="291975" y="2061057"/>
            <a:ext cx="4813500" cy="2863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2" name="Google Shape;112;p2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39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804528"/>
            <a:ext cx="3837000" cy="41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71900" y="820806"/>
            <a:ext cx="8222100" cy="85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71900" y="2132306"/>
            <a:ext cx="8222100" cy="30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23541" y="5217359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hyperlink" Target="https://github.com/thelarkinn/webpack-workshop-2018" TargetMode="External"/><Relationship Id="rId5" Type="http://schemas.openxmlformats.org/officeDocument/2006/relationships/hyperlink" Target="https://frontendmasters.com/courses/performance-webpack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-on-white-bg.png" id="117" name="Google Shape;11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250" y="551953"/>
            <a:ext cx="8899453" cy="4086023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6"/>
          <p:cNvSpPr txBox="1"/>
          <p:nvPr/>
        </p:nvSpPr>
        <p:spPr>
          <a:xfrm>
            <a:off x="633250" y="5113778"/>
            <a:ext cx="9246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6"/>
          <p:cNvSpPr txBox="1"/>
          <p:nvPr/>
        </p:nvSpPr>
        <p:spPr>
          <a:xfrm>
            <a:off x="2900725" y="2710389"/>
            <a:ext cx="7641000" cy="17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800">
                <a:solidFill>
                  <a:schemeClr val="accent1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A</a:t>
            </a:r>
            <a:r>
              <a:rPr i="1" lang="en" sz="4800">
                <a:solidFill>
                  <a:schemeClr val="accent1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cademy </a:t>
            </a:r>
            <a:endParaRPr i="1" sz="4800">
              <a:solidFill>
                <a:schemeClr val="accent1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120" name="Google Shape;120;p26"/>
          <p:cNvSpPr txBox="1"/>
          <p:nvPr/>
        </p:nvSpPr>
        <p:spPr>
          <a:xfrm>
            <a:off x="18575" y="3735700"/>
            <a:ext cx="9106800" cy="19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1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Web Performance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4"/>
              </a:rPr>
              <a:t>https://github.com/thelarkinn/webpack-workshop-2018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5"/>
              </a:rPr>
              <a:t>https://frontendmasters.com/courses/performance-webpack/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5"/>
          <p:cNvSpPr txBox="1"/>
          <p:nvPr/>
        </p:nvSpPr>
        <p:spPr>
          <a:xfrm>
            <a:off x="0" y="0"/>
            <a:ext cx="91440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lt1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Code Splitting</a:t>
            </a:r>
            <a:endParaRPr sz="9600">
              <a:solidFill>
                <a:schemeClr val="lt1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172" name="Google Shape;172;p35"/>
          <p:cNvSpPr txBox="1"/>
          <p:nvPr/>
        </p:nvSpPr>
        <p:spPr>
          <a:xfrm>
            <a:off x="0" y="2154500"/>
            <a:ext cx="9144000" cy="23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Process of splitting pieces of your code into async chunks [</a:t>
            </a:r>
            <a:r>
              <a:rPr lang="en" sz="4800" u="sng">
                <a:solidFill>
                  <a:srgbClr val="FFFFFF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at build time</a:t>
            </a:r>
            <a:r>
              <a:rPr lang="en" sz="4800">
                <a:solidFill>
                  <a:srgbClr val="FFFFFF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]</a:t>
            </a:r>
            <a:endParaRPr sz="4800">
              <a:solidFill>
                <a:srgbClr val="FFFFFF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6"/>
          <p:cNvSpPr txBox="1"/>
          <p:nvPr/>
        </p:nvSpPr>
        <p:spPr>
          <a:xfrm>
            <a:off x="0" y="2129333"/>
            <a:ext cx="91440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lt1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How Does it Work?</a:t>
            </a:r>
            <a:endParaRPr sz="9600">
              <a:solidFill>
                <a:schemeClr val="lt1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ebpackhighleve.png" id="182" name="Google Shape;18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375" y="0"/>
            <a:ext cx="77152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7"/>
          <p:cNvSpPr txBox="1"/>
          <p:nvPr/>
        </p:nvSpPr>
        <p:spPr>
          <a:xfrm>
            <a:off x="686249" y="4258667"/>
            <a:ext cx="39042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263238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How...</a:t>
            </a:r>
            <a:endParaRPr sz="9600">
              <a:solidFill>
                <a:srgbClr val="263238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8"/>
          <p:cNvSpPr txBox="1"/>
          <p:nvPr/>
        </p:nvSpPr>
        <p:spPr>
          <a:xfrm>
            <a:off x="0" y="2129333"/>
            <a:ext cx="91440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lt1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Why should I care?</a:t>
            </a:r>
            <a:endParaRPr sz="9600">
              <a:solidFill>
                <a:schemeClr val="lt1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9"/>
          <p:cNvSpPr txBox="1"/>
          <p:nvPr/>
        </p:nvSpPr>
        <p:spPr>
          <a:xfrm>
            <a:off x="-4" y="-2"/>
            <a:ext cx="91440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lt1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Why...</a:t>
            </a:r>
            <a:endParaRPr sz="9600">
              <a:solidFill>
                <a:schemeClr val="lt1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194" name="Google Shape;194;p39"/>
          <p:cNvSpPr txBox="1"/>
          <p:nvPr/>
        </p:nvSpPr>
        <p:spPr>
          <a:xfrm>
            <a:off x="914400" y="1983667"/>
            <a:ext cx="7315200" cy="3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The future of web is mobile</a:t>
            </a:r>
            <a:endParaRPr sz="3000">
              <a:solidFill>
                <a:schemeClr val="lt1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The average mobile website takes 14 seconds to get interactive</a:t>
            </a:r>
            <a:endParaRPr sz="3000">
              <a:solidFill>
                <a:schemeClr val="lt1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load less code =&gt; interactive faster.</a:t>
            </a:r>
            <a:endParaRPr sz="3000">
              <a:solidFill>
                <a:schemeClr val="lt1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3238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0"/>
          <p:cNvSpPr txBox="1"/>
          <p:nvPr/>
        </p:nvSpPr>
        <p:spPr>
          <a:xfrm>
            <a:off x="0" y="0"/>
            <a:ext cx="9144000" cy="16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lt1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Two Types</a:t>
            </a:r>
            <a:endParaRPr sz="9600">
              <a:solidFill>
                <a:schemeClr val="lt1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3238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1"/>
          <p:cNvSpPr txBox="1"/>
          <p:nvPr/>
        </p:nvSpPr>
        <p:spPr>
          <a:xfrm>
            <a:off x="0" y="0"/>
            <a:ext cx="9144000" cy="16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lt1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Two Types</a:t>
            </a:r>
            <a:endParaRPr sz="9600">
              <a:solidFill>
                <a:schemeClr val="lt1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205" name="Google Shape;205;p41"/>
          <p:cNvSpPr txBox="1"/>
          <p:nvPr/>
        </p:nvSpPr>
        <p:spPr>
          <a:xfrm>
            <a:off x="0" y="1784750"/>
            <a:ext cx="9144000" cy="16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lt1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static</a:t>
            </a:r>
            <a:endParaRPr sz="9600">
              <a:solidFill>
                <a:schemeClr val="lt1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206" name="Google Shape;206;p41"/>
          <p:cNvSpPr txBox="1"/>
          <p:nvPr/>
        </p:nvSpPr>
        <p:spPr>
          <a:xfrm>
            <a:off x="0" y="3569500"/>
            <a:ext cx="9144000" cy="16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lt1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“dynamic”</a:t>
            </a:r>
            <a:endParaRPr sz="9600">
              <a:solidFill>
                <a:schemeClr val="lt1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3238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2"/>
          <p:cNvSpPr txBox="1"/>
          <p:nvPr/>
        </p:nvSpPr>
        <p:spPr>
          <a:xfrm>
            <a:off x="0" y="0"/>
            <a:ext cx="91440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lt1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Static</a:t>
            </a:r>
            <a:endParaRPr sz="9600">
              <a:solidFill>
                <a:schemeClr val="lt1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3238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3"/>
          <p:cNvSpPr txBox="1"/>
          <p:nvPr/>
        </p:nvSpPr>
        <p:spPr>
          <a:xfrm>
            <a:off x="0" y="-30417"/>
            <a:ext cx="9144000" cy="12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When to use:</a:t>
            </a:r>
            <a:endParaRPr sz="7200">
              <a:solidFill>
                <a:schemeClr val="lt1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217" name="Google Shape;217;p43"/>
          <p:cNvSpPr txBox="1"/>
          <p:nvPr/>
        </p:nvSpPr>
        <p:spPr>
          <a:xfrm>
            <a:off x="827150" y="1378583"/>
            <a:ext cx="8316900" cy="3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4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“HEavy” JavaScript</a:t>
            </a:r>
            <a:endParaRPr sz="6000">
              <a:solidFill>
                <a:schemeClr val="accent4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4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Anything temporal</a:t>
            </a:r>
            <a:endParaRPr sz="6000">
              <a:solidFill>
                <a:schemeClr val="accent4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4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Routes</a:t>
            </a:r>
            <a:endParaRPr sz="6000">
              <a:solidFill>
                <a:schemeClr val="accent4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3238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4"/>
          <p:cNvSpPr txBox="1"/>
          <p:nvPr/>
        </p:nvSpPr>
        <p:spPr>
          <a:xfrm>
            <a:off x="0" y="0"/>
            <a:ext cx="91440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600">
              <a:solidFill>
                <a:schemeClr val="lt1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pic>
        <p:nvPicPr>
          <p:cNvPr descr="Screen Shot 2017-06-18 at 6.37.58 PM.png" id="223" name="Google Shape;22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3649"/>
            <a:ext cx="9144003" cy="4650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/>
          <p:nvPr/>
        </p:nvSpPr>
        <p:spPr>
          <a:xfrm>
            <a:off x="463650" y="214611"/>
            <a:ext cx="8216700" cy="512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rgbClr val="FFFFFF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  </a:t>
            </a:r>
            <a:endParaRPr sz="6000">
              <a:solidFill>
                <a:srgbClr val="FFFFFF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Web Performance</a:t>
            </a:r>
            <a:endParaRPr sz="6000">
              <a:solidFill>
                <a:srgbClr val="FFFFFF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rgbClr val="FFFFFF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rgbClr val="FFFFFF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3238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6-18 at 6.37.58 PM.png" id="228" name="Google Shape;22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3649"/>
            <a:ext cx="9144003" cy="465093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lgDashDot"/>
            <a:round/>
            <a:headEnd len="sm" w="sm" type="none"/>
            <a:tailEnd len="sm" w="sm" type="none"/>
          </a:ln>
        </p:spPr>
      </p:pic>
      <p:cxnSp>
        <p:nvCxnSpPr>
          <p:cNvPr id="229" name="Google Shape;229;p45"/>
          <p:cNvCxnSpPr>
            <a:stCxn id="230" idx="0"/>
          </p:cNvCxnSpPr>
          <p:nvPr/>
        </p:nvCxnSpPr>
        <p:spPr>
          <a:xfrm rot="10800000">
            <a:off x="4414825" y="1572983"/>
            <a:ext cx="1446900" cy="2936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30" name="Google Shape;230;p45"/>
          <p:cNvSpPr txBox="1"/>
          <p:nvPr/>
        </p:nvSpPr>
        <p:spPr>
          <a:xfrm>
            <a:off x="2768275" y="4509083"/>
            <a:ext cx="6186900" cy="649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solidFill>
                  <a:srgbClr val="FF0000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Always returns a Promise</a:t>
            </a:r>
            <a:endParaRPr i="1" sz="3600">
              <a:solidFill>
                <a:srgbClr val="FF0000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3238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6"/>
          <p:cNvSpPr/>
          <p:nvPr/>
        </p:nvSpPr>
        <p:spPr>
          <a:xfrm>
            <a:off x="859875" y="384500"/>
            <a:ext cx="3852801" cy="1150122"/>
          </a:xfrm>
          <a:prstGeom prst="flowChartProcess">
            <a:avLst/>
          </a:prstGeom>
          <a:solidFill>
            <a:srgbClr val="263238"/>
          </a:solidFill>
          <a:ln cap="flat" cmpd="sng" w="76200">
            <a:solidFill>
              <a:srgbClr val="B9F6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app.js</a:t>
            </a:r>
            <a:endParaRPr sz="3000">
              <a:solidFill>
                <a:srgbClr val="FFFFFF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236" name="Google Shape;236;p46"/>
          <p:cNvSpPr/>
          <p:nvPr/>
        </p:nvSpPr>
        <p:spPr>
          <a:xfrm>
            <a:off x="503325" y="4209489"/>
            <a:ext cx="3852801" cy="1150122"/>
          </a:xfrm>
          <a:prstGeom prst="flowChartProcess">
            <a:avLst/>
          </a:prstGeom>
          <a:solidFill>
            <a:srgbClr val="263238"/>
          </a:solidFill>
          <a:ln cap="flat" cmpd="sng" w="76200">
            <a:solidFill>
              <a:srgbClr val="B9F6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listeners.js</a:t>
            </a:r>
            <a:endParaRPr sz="3000">
              <a:solidFill>
                <a:srgbClr val="FFFFFF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237" name="Google Shape;237;p46"/>
          <p:cNvSpPr/>
          <p:nvPr/>
        </p:nvSpPr>
        <p:spPr>
          <a:xfrm>
            <a:off x="4093974" y="2503799"/>
            <a:ext cx="3852801" cy="1150122"/>
          </a:xfrm>
          <a:prstGeom prst="flowChartProcess">
            <a:avLst/>
          </a:prstGeom>
          <a:solidFill>
            <a:srgbClr val="263238"/>
          </a:solidFill>
          <a:ln cap="flat" cmpd="sng" w="76200">
            <a:solidFill>
              <a:srgbClr val="B9F6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modal.js</a:t>
            </a:r>
            <a:endParaRPr sz="3000">
              <a:solidFill>
                <a:srgbClr val="FFFFFF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cxnSp>
        <p:nvCxnSpPr>
          <p:cNvPr id="238" name="Google Shape;238;p46"/>
          <p:cNvCxnSpPr>
            <a:stCxn id="235" idx="2"/>
            <a:endCxn id="236" idx="0"/>
          </p:cNvCxnSpPr>
          <p:nvPr/>
        </p:nvCxnSpPr>
        <p:spPr>
          <a:xfrm flipH="1">
            <a:off x="2429875" y="1534622"/>
            <a:ext cx="356400" cy="2674800"/>
          </a:xfrm>
          <a:prstGeom prst="straightConnector1">
            <a:avLst/>
          </a:prstGeom>
          <a:noFill/>
          <a:ln cap="flat" cmpd="sng" w="38100">
            <a:solidFill>
              <a:srgbClr val="B9F6C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" name="Google Shape;239;p46"/>
          <p:cNvCxnSpPr>
            <a:stCxn id="235" idx="2"/>
            <a:endCxn id="237" idx="1"/>
          </p:cNvCxnSpPr>
          <p:nvPr/>
        </p:nvCxnSpPr>
        <p:spPr>
          <a:xfrm>
            <a:off x="2786275" y="1534622"/>
            <a:ext cx="1307700" cy="1544100"/>
          </a:xfrm>
          <a:prstGeom prst="straightConnector1">
            <a:avLst/>
          </a:prstGeom>
          <a:noFill/>
          <a:ln cap="flat" cmpd="sng" w="38100">
            <a:solidFill>
              <a:srgbClr val="B9F6CA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240" name="Google Shape;240;p46"/>
          <p:cNvSpPr/>
          <p:nvPr/>
        </p:nvSpPr>
        <p:spPr>
          <a:xfrm>
            <a:off x="6878975" y="89944"/>
            <a:ext cx="2149800" cy="1444800"/>
          </a:xfrm>
          <a:prstGeom prst="rect">
            <a:avLst/>
          </a:prstGeom>
          <a:solidFill>
            <a:srgbClr val="263238"/>
          </a:solidFill>
          <a:ln cap="flat" cmpd="sng" w="38100">
            <a:solidFill>
              <a:srgbClr val="B9F6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9F9F9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Async:</a:t>
            </a:r>
            <a:endParaRPr sz="3000">
              <a:solidFill>
                <a:srgbClr val="F9F9F9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9F9F9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Sync: </a:t>
            </a:r>
            <a:endParaRPr sz="3000">
              <a:solidFill>
                <a:srgbClr val="F9F9F9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cxnSp>
        <p:nvCxnSpPr>
          <p:cNvPr id="241" name="Google Shape;241;p46"/>
          <p:cNvCxnSpPr/>
          <p:nvPr/>
        </p:nvCxnSpPr>
        <p:spPr>
          <a:xfrm>
            <a:off x="8209388" y="617317"/>
            <a:ext cx="819300" cy="300"/>
          </a:xfrm>
          <a:prstGeom prst="straightConnector1">
            <a:avLst/>
          </a:prstGeom>
          <a:noFill/>
          <a:ln cap="flat" cmpd="sng" w="38100">
            <a:solidFill>
              <a:srgbClr val="B9F6CA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242" name="Google Shape;242;p46"/>
          <p:cNvCxnSpPr/>
          <p:nvPr/>
        </p:nvCxnSpPr>
        <p:spPr>
          <a:xfrm>
            <a:off x="7995075" y="1106889"/>
            <a:ext cx="765600" cy="11700"/>
          </a:xfrm>
          <a:prstGeom prst="straightConnector1">
            <a:avLst/>
          </a:prstGeom>
          <a:noFill/>
          <a:ln cap="flat" cmpd="sng" w="38100">
            <a:solidFill>
              <a:srgbClr val="B9F6CA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3238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7"/>
          <p:cNvSpPr/>
          <p:nvPr/>
        </p:nvSpPr>
        <p:spPr>
          <a:xfrm>
            <a:off x="3724150" y="1953167"/>
            <a:ext cx="4682950" cy="1858940"/>
          </a:xfrm>
          <a:custGeom>
            <a:rect b="b" l="l" r="r" t="t"/>
            <a:pathLst>
              <a:path extrusionOk="0" h="59903" w="187318">
                <a:moveTo>
                  <a:pt x="0" y="3169"/>
                </a:moveTo>
                <a:lnTo>
                  <a:pt x="0" y="59903"/>
                </a:lnTo>
                <a:lnTo>
                  <a:pt x="187318" y="59903"/>
                </a:lnTo>
                <a:lnTo>
                  <a:pt x="187318" y="317"/>
                </a:lnTo>
                <a:lnTo>
                  <a:pt x="634" y="0"/>
                </a:lnTo>
                <a:close/>
              </a:path>
            </a:pathLst>
          </a:custGeom>
          <a:solidFill>
            <a:srgbClr val="9900FF"/>
          </a:solidFill>
          <a:ln cap="flat" cmpd="sng" w="38100">
            <a:solidFill>
              <a:srgbClr val="34495E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8" name="Google Shape;248;p47"/>
          <p:cNvSpPr/>
          <p:nvPr/>
        </p:nvSpPr>
        <p:spPr>
          <a:xfrm>
            <a:off x="364500" y="211306"/>
            <a:ext cx="4722703" cy="5388085"/>
          </a:xfrm>
          <a:custGeom>
            <a:rect b="b" l="l" r="r" t="t"/>
            <a:pathLst>
              <a:path extrusionOk="0" h="193973" w="188268">
                <a:moveTo>
                  <a:pt x="10776" y="0"/>
                </a:moveTo>
                <a:lnTo>
                  <a:pt x="10776" y="135971"/>
                </a:lnTo>
                <a:lnTo>
                  <a:pt x="0" y="135971"/>
                </a:lnTo>
                <a:lnTo>
                  <a:pt x="0" y="193973"/>
                </a:lnTo>
                <a:lnTo>
                  <a:pt x="168934" y="193656"/>
                </a:lnTo>
                <a:lnTo>
                  <a:pt x="168934" y="135337"/>
                </a:lnTo>
                <a:lnTo>
                  <a:pt x="104276" y="135337"/>
                </a:lnTo>
                <a:lnTo>
                  <a:pt x="104276" y="58952"/>
                </a:lnTo>
                <a:lnTo>
                  <a:pt x="188268" y="58952"/>
                </a:lnTo>
                <a:lnTo>
                  <a:pt x="188268" y="634"/>
                </a:lnTo>
                <a:close/>
              </a:path>
            </a:pathLst>
          </a:custGeom>
          <a:solidFill>
            <a:srgbClr val="FF9900"/>
          </a:solidFill>
          <a:ln cap="flat" cmpd="sng" w="38100">
            <a:solidFill>
              <a:srgbClr val="34495E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9" name="Google Shape;249;p47"/>
          <p:cNvSpPr/>
          <p:nvPr/>
        </p:nvSpPr>
        <p:spPr>
          <a:xfrm>
            <a:off x="859875" y="384500"/>
            <a:ext cx="3852801" cy="1150122"/>
          </a:xfrm>
          <a:prstGeom prst="flowChartProcess">
            <a:avLst/>
          </a:prstGeom>
          <a:solidFill>
            <a:srgbClr val="34495E"/>
          </a:solidFill>
          <a:ln cap="flat" cmpd="sng" w="76200">
            <a:solidFill>
              <a:srgbClr val="B9F6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app.js</a:t>
            </a:r>
            <a:endParaRPr sz="3000">
              <a:solidFill>
                <a:srgbClr val="FFFFFF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250" name="Google Shape;250;p47"/>
          <p:cNvSpPr/>
          <p:nvPr/>
        </p:nvSpPr>
        <p:spPr>
          <a:xfrm>
            <a:off x="503325" y="4209489"/>
            <a:ext cx="3852801" cy="1150122"/>
          </a:xfrm>
          <a:prstGeom prst="flowChartProcess">
            <a:avLst/>
          </a:prstGeom>
          <a:solidFill>
            <a:srgbClr val="34495E"/>
          </a:solidFill>
          <a:ln cap="flat" cmpd="sng" w="76200">
            <a:solidFill>
              <a:srgbClr val="B9F6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listeners.js</a:t>
            </a:r>
            <a:endParaRPr sz="3000">
              <a:solidFill>
                <a:srgbClr val="FFFFFF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251" name="Google Shape;251;p47"/>
          <p:cNvSpPr/>
          <p:nvPr/>
        </p:nvSpPr>
        <p:spPr>
          <a:xfrm>
            <a:off x="4093974" y="2503799"/>
            <a:ext cx="3852801" cy="1150122"/>
          </a:xfrm>
          <a:prstGeom prst="flowChartProcess">
            <a:avLst/>
          </a:prstGeom>
          <a:solidFill>
            <a:srgbClr val="263238"/>
          </a:solidFill>
          <a:ln cap="flat" cmpd="sng" w="76200">
            <a:solidFill>
              <a:srgbClr val="B9F6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modal.js</a:t>
            </a:r>
            <a:endParaRPr sz="3000">
              <a:solidFill>
                <a:srgbClr val="FFFFFF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cxnSp>
        <p:nvCxnSpPr>
          <p:cNvPr id="252" name="Google Shape;252;p47"/>
          <p:cNvCxnSpPr>
            <a:stCxn id="249" idx="2"/>
            <a:endCxn id="250" idx="0"/>
          </p:cNvCxnSpPr>
          <p:nvPr/>
        </p:nvCxnSpPr>
        <p:spPr>
          <a:xfrm flipH="1">
            <a:off x="2429875" y="1534622"/>
            <a:ext cx="356400" cy="2674800"/>
          </a:xfrm>
          <a:prstGeom prst="straightConnector1">
            <a:avLst/>
          </a:prstGeom>
          <a:noFill/>
          <a:ln cap="flat" cmpd="sng" w="38100">
            <a:solidFill>
              <a:srgbClr val="B9F6C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3" name="Google Shape;253;p47"/>
          <p:cNvCxnSpPr>
            <a:stCxn id="249" idx="2"/>
            <a:endCxn id="251" idx="1"/>
          </p:cNvCxnSpPr>
          <p:nvPr/>
        </p:nvCxnSpPr>
        <p:spPr>
          <a:xfrm>
            <a:off x="2786275" y="1534622"/>
            <a:ext cx="1307700" cy="1544100"/>
          </a:xfrm>
          <a:prstGeom prst="straightConnector1">
            <a:avLst/>
          </a:prstGeom>
          <a:noFill/>
          <a:ln cap="flat" cmpd="sng" w="38100">
            <a:solidFill>
              <a:srgbClr val="B9F6CA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254" name="Google Shape;254;p47"/>
          <p:cNvSpPr/>
          <p:nvPr/>
        </p:nvSpPr>
        <p:spPr>
          <a:xfrm>
            <a:off x="6878975" y="89944"/>
            <a:ext cx="2149800" cy="1444800"/>
          </a:xfrm>
          <a:prstGeom prst="rect">
            <a:avLst/>
          </a:prstGeom>
          <a:solidFill>
            <a:srgbClr val="263238"/>
          </a:solidFill>
          <a:ln cap="flat" cmpd="sng" w="38100">
            <a:solidFill>
              <a:srgbClr val="B9F6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9F9F9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Async:</a:t>
            </a:r>
            <a:endParaRPr sz="3000">
              <a:solidFill>
                <a:srgbClr val="F9F9F9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9F9F9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Sync: </a:t>
            </a:r>
            <a:endParaRPr sz="3000">
              <a:solidFill>
                <a:srgbClr val="F9F9F9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cxnSp>
        <p:nvCxnSpPr>
          <p:cNvPr id="255" name="Google Shape;255;p47"/>
          <p:cNvCxnSpPr/>
          <p:nvPr/>
        </p:nvCxnSpPr>
        <p:spPr>
          <a:xfrm>
            <a:off x="8209388" y="617317"/>
            <a:ext cx="819300" cy="300"/>
          </a:xfrm>
          <a:prstGeom prst="straightConnector1">
            <a:avLst/>
          </a:prstGeom>
          <a:noFill/>
          <a:ln cap="flat" cmpd="sng" w="38100">
            <a:solidFill>
              <a:srgbClr val="B9F6CA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256" name="Google Shape;256;p47"/>
          <p:cNvCxnSpPr/>
          <p:nvPr/>
        </p:nvCxnSpPr>
        <p:spPr>
          <a:xfrm>
            <a:off x="7995075" y="1106889"/>
            <a:ext cx="765600" cy="11700"/>
          </a:xfrm>
          <a:prstGeom prst="straightConnector1">
            <a:avLst/>
          </a:prstGeom>
          <a:noFill/>
          <a:ln cap="flat" cmpd="sng" w="38100">
            <a:solidFill>
              <a:srgbClr val="B9F6CA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3238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8"/>
          <p:cNvSpPr/>
          <p:nvPr/>
        </p:nvSpPr>
        <p:spPr>
          <a:xfrm>
            <a:off x="3724150" y="1953167"/>
            <a:ext cx="4682950" cy="1858940"/>
          </a:xfrm>
          <a:custGeom>
            <a:rect b="b" l="l" r="r" t="t"/>
            <a:pathLst>
              <a:path extrusionOk="0" h="59903" w="187318">
                <a:moveTo>
                  <a:pt x="0" y="3169"/>
                </a:moveTo>
                <a:lnTo>
                  <a:pt x="0" y="59903"/>
                </a:lnTo>
                <a:lnTo>
                  <a:pt x="187318" y="59903"/>
                </a:lnTo>
                <a:lnTo>
                  <a:pt x="187318" y="317"/>
                </a:lnTo>
                <a:lnTo>
                  <a:pt x="634" y="0"/>
                </a:lnTo>
                <a:close/>
              </a:path>
            </a:pathLst>
          </a:custGeom>
          <a:solidFill>
            <a:srgbClr val="9900FF"/>
          </a:solidFill>
          <a:ln cap="flat" cmpd="sng" w="38100">
            <a:solidFill>
              <a:srgbClr val="34495E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2" name="Google Shape;262;p48"/>
          <p:cNvSpPr/>
          <p:nvPr/>
        </p:nvSpPr>
        <p:spPr>
          <a:xfrm>
            <a:off x="364500" y="211306"/>
            <a:ext cx="4722703" cy="5388085"/>
          </a:xfrm>
          <a:custGeom>
            <a:rect b="b" l="l" r="r" t="t"/>
            <a:pathLst>
              <a:path extrusionOk="0" h="193973" w="188268">
                <a:moveTo>
                  <a:pt x="10776" y="0"/>
                </a:moveTo>
                <a:lnTo>
                  <a:pt x="10776" y="135971"/>
                </a:lnTo>
                <a:lnTo>
                  <a:pt x="0" y="135971"/>
                </a:lnTo>
                <a:lnTo>
                  <a:pt x="0" y="193973"/>
                </a:lnTo>
                <a:lnTo>
                  <a:pt x="168934" y="193656"/>
                </a:lnTo>
                <a:lnTo>
                  <a:pt x="168934" y="135337"/>
                </a:lnTo>
                <a:lnTo>
                  <a:pt x="104276" y="135337"/>
                </a:lnTo>
                <a:lnTo>
                  <a:pt x="104276" y="58952"/>
                </a:lnTo>
                <a:lnTo>
                  <a:pt x="188268" y="58952"/>
                </a:lnTo>
                <a:lnTo>
                  <a:pt x="188268" y="634"/>
                </a:lnTo>
                <a:close/>
              </a:path>
            </a:pathLst>
          </a:custGeom>
          <a:solidFill>
            <a:srgbClr val="FF9900"/>
          </a:solidFill>
          <a:ln cap="flat" cmpd="sng" w="38100">
            <a:solidFill>
              <a:srgbClr val="34495E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3" name="Google Shape;263;p48"/>
          <p:cNvSpPr/>
          <p:nvPr/>
        </p:nvSpPr>
        <p:spPr>
          <a:xfrm>
            <a:off x="859875" y="384500"/>
            <a:ext cx="3852801" cy="1150122"/>
          </a:xfrm>
          <a:prstGeom prst="flowChartProcess">
            <a:avLst/>
          </a:prstGeom>
          <a:solidFill>
            <a:srgbClr val="34495E"/>
          </a:solidFill>
          <a:ln cap="flat" cmpd="sng" w="76200">
            <a:solidFill>
              <a:srgbClr val="B9F6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app.js</a:t>
            </a:r>
            <a:endParaRPr sz="3000">
              <a:solidFill>
                <a:srgbClr val="FFFFFF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264" name="Google Shape;264;p48"/>
          <p:cNvSpPr/>
          <p:nvPr/>
        </p:nvSpPr>
        <p:spPr>
          <a:xfrm>
            <a:off x="503325" y="4209489"/>
            <a:ext cx="3852801" cy="1150122"/>
          </a:xfrm>
          <a:prstGeom prst="flowChartProcess">
            <a:avLst/>
          </a:prstGeom>
          <a:solidFill>
            <a:srgbClr val="34495E"/>
          </a:solidFill>
          <a:ln cap="flat" cmpd="sng" w="76200">
            <a:solidFill>
              <a:srgbClr val="B9F6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listeners.js</a:t>
            </a:r>
            <a:endParaRPr sz="3000">
              <a:solidFill>
                <a:srgbClr val="FFFFFF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265" name="Google Shape;265;p48"/>
          <p:cNvSpPr/>
          <p:nvPr/>
        </p:nvSpPr>
        <p:spPr>
          <a:xfrm>
            <a:off x="4093974" y="2503799"/>
            <a:ext cx="3852801" cy="1150122"/>
          </a:xfrm>
          <a:prstGeom prst="flowChartProcess">
            <a:avLst/>
          </a:prstGeom>
          <a:solidFill>
            <a:srgbClr val="263238"/>
          </a:solidFill>
          <a:ln cap="flat" cmpd="sng" w="76200">
            <a:solidFill>
              <a:srgbClr val="B9F6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modal.js</a:t>
            </a:r>
            <a:endParaRPr sz="3000">
              <a:solidFill>
                <a:srgbClr val="FFFFFF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cxnSp>
        <p:nvCxnSpPr>
          <p:cNvPr id="266" name="Google Shape;266;p48"/>
          <p:cNvCxnSpPr>
            <a:stCxn id="263" idx="2"/>
            <a:endCxn id="264" idx="0"/>
          </p:cNvCxnSpPr>
          <p:nvPr/>
        </p:nvCxnSpPr>
        <p:spPr>
          <a:xfrm flipH="1">
            <a:off x="2429875" y="1534622"/>
            <a:ext cx="356400" cy="2674800"/>
          </a:xfrm>
          <a:prstGeom prst="straightConnector1">
            <a:avLst/>
          </a:prstGeom>
          <a:noFill/>
          <a:ln cap="flat" cmpd="sng" w="38100">
            <a:solidFill>
              <a:srgbClr val="B9F6C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7" name="Google Shape;267;p48"/>
          <p:cNvCxnSpPr>
            <a:stCxn id="263" idx="2"/>
            <a:endCxn id="265" idx="1"/>
          </p:cNvCxnSpPr>
          <p:nvPr/>
        </p:nvCxnSpPr>
        <p:spPr>
          <a:xfrm>
            <a:off x="2786275" y="1534622"/>
            <a:ext cx="1307700" cy="1544100"/>
          </a:xfrm>
          <a:prstGeom prst="straightConnector1">
            <a:avLst/>
          </a:prstGeom>
          <a:noFill/>
          <a:ln cap="flat" cmpd="sng" w="38100">
            <a:solidFill>
              <a:srgbClr val="B9F6CA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268" name="Google Shape;268;p48"/>
          <p:cNvSpPr/>
          <p:nvPr/>
        </p:nvSpPr>
        <p:spPr>
          <a:xfrm>
            <a:off x="6878975" y="89944"/>
            <a:ext cx="2149800" cy="1444800"/>
          </a:xfrm>
          <a:prstGeom prst="rect">
            <a:avLst/>
          </a:prstGeom>
          <a:solidFill>
            <a:srgbClr val="263238"/>
          </a:solidFill>
          <a:ln cap="flat" cmpd="sng" w="38100">
            <a:solidFill>
              <a:srgbClr val="B9F6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9F9F9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Async:</a:t>
            </a:r>
            <a:endParaRPr sz="3000">
              <a:solidFill>
                <a:srgbClr val="F9F9F9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9F9F9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Sync: </a:t>
            </a:r>
            <a:endParaRPr sz="3000">
              <a:solidFill>
                <a:srgbClr val="F9F9F9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cxnSp>
        <p:nvCxnSpPr>
          <p:cNvPr id="269" name="Google Shape;269;p48"/>
          <p:cNvCxnSpPr/>
          <p:nvPr/>
        </p:nvCxnSpPr>
        <p:spPr>
          <a:xfrm>
            <a:off x="8209388" y="617317"/>
            <a:ext cx="819300" cy="300"/>
          </a:xfrm>
          <a:prstGeom prst="straightConnector1">
            <a:avLst/>
          </a:prstGeom>
          <a:noFill/>
          <a:ln cap="flat" cmpd="sng" w="38100">
            <a:solidFill>
              <a:srgbClr val="B9F6CA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270" name="Google Shape;270;p48"/>
          <p:cNvCxnSpPr/>
          <p:nvPr/>
        </p:nvCxnSpPr>
        <p:spPr>
          <a:xfrm>
            <a:off x="7995075" y="1106889"/>
            <a:ext cx="765600" cy="11700"/>
          </a:xfrm>
          <a:prstGeom prst="straightConnector1">
            <a:avLst/>
          </a:prstGeom>
          <a:noFill/>
          <a:ln cap="flat" cmpd="sng" w="38100">
            <a:solidFill>
              <a:srgbClr val="B9F6C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1" name="Google Shape;271;p48"/>
          <p:cNvSpPr txBox="1"/>
          <p:nvPr/>
        </p:nvSpPr>
        <p:spPr>
          <a:xfrm>
            <a:off x="769400" y="2383694"/>
            <a:ext cx="19638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bundle.js</a:t>
            </a:r>
            <a:endParaRPr sz="3000">
              <a:solidFill>
                <a:srgbClr val="FFFFFF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272" name="Google Shape;272;p48"/>
          <p:cNvSpPr txBox="1"/>
          <p:nvPr/>
        </p:nvSpPr>
        <p:spPr>
          <a:xfrm>
            <a:off x="5152275" y="1895194"/>
            <a:ext cx="21042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0.chunk.js</a:t>
            </a:r>
            <a:endParaRPr sz="3000">
              <a:solidFill>
                <a:srgbClr val="FFFFFF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3238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9"/>
          <p:cNvSpPr txBox="1"/>
          <p:nvPr/>
        </p:nvSpPr>
        <p:spPr>
          <a:xfrm>
            <a:off x="0" y="0"/>
            <a:ext cx="91440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lt1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“Dynamic”</a:t>
            </a:r>
            <a:endParaRPr sz="9600">
              <a:solidFill>
                <a:schemeClr val="lt1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3238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6-21 at 9.51.47 AM.png" id="282" name="Google Shape;28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4"/>
            <a:ext cx="8839198" cy="4270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3238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6-21 at 9.51.47 AM.png" id="287" name="Google Shape;28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4"/>
            <a:ext cx="8839198" cy="4270481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51"/>
          <p:cNvSpPr txBox="1"/>
          <p:nvPr/>
        </p:nvSpPr>
        <p:spPr>
          <a:xfrm>
            <a:off x="325775" y="4602167"/>
            <a:ext cx="8610600" cy="1051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solidFill>
                  <a:srgbClr val="FF0000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Loading an async bundle based on runtime conditions</a:t>
            </a:r>
            <a:endParaRPr i="1" sz="3600">
              <a:solidFill>
                <a:srgbClr val="FF0000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cxnSp>
        <p:nvCxnSpPr>
          <p:cNvPr id="289" name="Google Shape;289;p51"/>
          <p:cNvCxnSpPr/>
          <p:nvPr/>
        </p:nvCxnSpPr>
        <p:spPr>
          <a:xfrm rot="10800000">
            <a:off x="4077275" y="1443167"/>
            <a:ext cx="4859100" cy="3159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90" name="Google Shape;290;p51"/>
          <p:cNvCxnSpPr/>
          <p:nvPr/>
        </p:nvCxnSpPr>
        <p:spPr>
          <a:xfrm rot="10800000">
            <a:off x="4749375" y="2979772"/>
            <a:ext cx="4174200" cy="1615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3238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2"/>
          <p:cNvSpPr txBox="1"/>
          <p:nvPr/>
        </p:nvSpPr>
        <p:spPr>
          <a:xfrm>
            <a:off x="0" y="0"/>
            <a:ext cx="9144000" cy="12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lt1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Breakdown</a:t>
            </a:r>
            <a:endParaRPr sz="9600">
              <a:solidFill>
                <a:schemeClr val="lt1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pic>
        <p:nvPicPr>
          <p:cNvPr descr="Screen Shot 2017-06-21 at 10.05.05 AM.png" id="296" name="Google Shape;296;p52"/>
          <p:cNvPicPr preferRelativeResize="0"/>
          <p:nvPr/>
        </p:nvPicPr>
        <p:blipFill rotWithShape="1">
          <a:blip r:embed="rId3">
            <a:alphaModFix/>
          </a:blip>
          <a:srcRect b="22550" l="2150" r="3545" t="17121"/>
          <a:stretch/>
        </p:blipFill>
        <p:spPr>
          <a:xfrm>
            <a:off x="15738" y="2179028"/>
            <a:ext cx="9112522" cy="1356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3238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6-21 at 10.05.05 AM.png" id="301" name="Google Shape;301;p53"/>
          <p:cNvPicPr preferRelativeResize="0"/>
          <p:nvPr/>
        </p:nvPicPr>
        <p:blipFill rotWithShape="1">
          <a:blip r:embed="rId3">
            <a:alphaModFix/>
          </a:blip>
          <a:srcRect b="22550" l="2150" r="3545" t="17121"/>
          <a:stretch/>
        </p:blipFill>
        <p:spPr>
          <a:xfrm>
            <a:off x="15738" y="445139"/>
            <a:ext cx="9112522" cy="135694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2" name="Google Shape;302;p53"/>
          <p:cNvGrpSpPr/>
          <p:nvPr/>
        </p:nvGrpSpPr>
        <p:grpSpPr>
          <a:xfrm>
            <a:off x="2336450" y="1917203"/>
            <a:ext cx="6419300" cy="2534252"/>
            <a:chOff x="2336450" y="1725500"/>
            <a:chExt cx="6419300" cy="2280850"/>
          </a:xfrm>
        </p:grpSpPr>
        <p:grpSp>
          <p:nvGrpSpPr>
            <p:cNvPr id="303" name="Google Shape;303;p53"/>
            <p:cNvGrpSpPr/>
            <p:nvPr/>
          </p:nvGrpSpPr>
          <p:grpSpPr>
            <a:xfrm>
              <a:off x="2336450" y="1725500"/>
              <a:ext cx="6419300" cy="691200"/>
              <a:chOff x="2336450" y="1725500"/>
              <a:chExt cx="6419300" cy="691200"/>
            </a:xfrm>
          </p:grpSpPr>
          <p:sp>
            <p:nvSpPr>
              <p:cNvPr id="304" name="Google Shape;304;p53"/>
              <p:cNvSpPr txBox="1"/>
              <p:nvPr/>
            </p:nvSpPr>
            <p:spPr>
              <a:xfrm>
                <a:off x="5670850" y="1725500"/>
                <a:ext cx="3084900" cy="691200"/>
              </a:xfrm>
              <a:prstGeom prst="rect">
                <a:avLst/>
              </a:prstGeom>
              <a:noFill/>
              <a:ln cap="flat" cmpd="sng" w="285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3600">
                    <a:solidFill>
                      <a:srgbClr val="FF0000"/>
                    </a:solidFill>
                    <a:latin typeface="Permanent Marker"/>
                    <a:ea typeface="Permanent Marker"/>
                    <a:cs typeface="Permanent Marker"/>
                    <a:sym typeface="Permanent Marker"/>
                  </a:rPr>
                  <a:t>expression</a:t>
                </a:r>
                <a:endParaRPr i="1" sz="3600">
                  <a:solidFill>
                    <a:srgbClr val="FF0000"/>
                  </a:solidFill>
                  <a:latin typeface="Permanent Marker"/>
                  <a:ea typeface="Permanent Marker"/>
                  <a:cs typeface="Permanent Marker"/>
                  <a:sym typeface="Permanent Marker"/>
                </a:endParaRPr>
              </a:p>
            </p:txBody>
          </p:sp>
          <p:sp>
            <p:nvSpPr>
              <p:cNvPr id="305" name="Google Shape;305;p53"/>
              <p:cNvSpPr txBox="1"/>
              <p:nvPr/>
            </p:nvSpPr>
            <p:spPr>
              <a:xfrm>
                <a:off x="2336450" y="1725500"/>
                <a:ext cx="3207600" cy="691200"/>
              </a:xfrm>
              <a:prstGeom prst="rect">
                <a:avLst/>
              </a:prstGeom>
              <a:noFill/>
              <a:ln cap="flat" cmpd="sng" w="285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3600">
                    <a:solidFill>
                      <a:srgbClr val="FF0000"/>
                    </a:solidFill>
                    <a:latin typeface="Permanent Marker"/>
                    <a:ea typeface="Permanent Marker"/>
                    <a:cs typeface="Permanent Marker"/>
                    <a:sym typeface="Permanent Marker"/>
                  </a:rPr>
                  <a:t>partial path</a:t>
                </a:r>
                <a:endParaRPr i="1" sz="3600">
                  <a:solidFill>
                    <a:srgbClr val="FF0000"/>
                  </a:solidFill>
                  <a:latin typeface="Permanent Marker"/>
                  <a:ea typeface="Permanent Marker"/>
                  <a:cs typeface="Permanent Marker"/>
                  <a:sym typeface="Permanent Marker"/>
                </a:endParaRPr>
              </a:p>
            </p:txBody>
          </p:sp>
        </p:grpSp>
        <p:grpSp>
          <p:nvGrpSpPr>
            <p:cNvPr id="306" name="Google Shape;306;p53"/>
            <p:cNvGrpSpPr/>
            <p:nvPr/>
          </p:nvGrpSpPr>
          <p:grpSpPr>
            <a:xfrm>
              <a:off x="2336450" y="2520325"/>
              <a:ext cx="6419300" cy="691200"/>
              <a:chOff x="2336450" y="2520325"/>
              <a:chExt cx="6419300" cy="691200"/>
            </a:xfrm>
          </p:grpSpPr>
          <p:sp>
            <p:nvSpPr>
              <p:cNvPr id="307" name="Google Shape;307;p53"/>
              <p:cNvSpPr txBox="1"/>
              <p:nvPr/>
            </p:nvSpPr>
            <p:spPr>
              <a:xfrm>
                <a:off x="2336450" y="2520325"/>
                <a:ext cx="3207600" cy="691200"/>
              </a:xfrm>
              <a:prstGeom prst="rect">
                <a:avLst/>
              </a:prstGeom>
              <a:noFill/>
              <a:ln cap="flat" cmpd="sng" w="2857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3600">
                    <a:solidFill>
                      <a:schemeClr val="accent6"/>
                    </a:solidFill>
                    <a:latin typeface="Permanent Marker"/>
                    <a:ea typeface="Permanent Marker"/>
                    <a:cs typeface="Permanent Marker"/>
                    <a:sym typeface="Permanent Marker"/>
                  </a:rPr>
                  <a:t>directory</a:t>
                </a:r>
                <a:endParaRPr i="1" sz="3600">
                  <a:solidFill>
                    <a:schemeClr val="accent6"/>
                  </a:solidFill>
                  <a:latin typeface="Permanent Marker"/>
                  <a:ea typeface="Permanent Marker"/>
                  <a:cs typeface="Permanent Marker"/>
                  <a:sym typeface="Permanent Marker"/>
                </a:endParaRPr>
              </a:p>
            </p:txBody>
          </p:sp>
          <p:sp>
            <p:nvSpPr>
              <p:cNvPr id="308" name="Google Shape;308;p53"/>
              <p:cNvSpPr txBox="1"/>
              <p:nvPr/>
            </p:nvSpPr>
            <p:spPr>
              <a:xfrm>
                <a:off x="5670850" y="2520325"/>
                <a:ext cx="3084900" cy="691200"/>
              </a:xfrm>
              <a:prstGeom prst="rect">
                <a:avLst/>
              </a:prstGeom>
              <a:noFill/>
              <a:ln cap="flat" cmpd="sng" w="2857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3600">
                    <a:solidFill>
                      <a:schemeClr val="accent6"/>
                    </a:solidFill>
                    <a:latin typeface="Permanent Marker"/>
                    <a:ea typeface="Permanent Marker"/>
                    <a:cs typeface="Permanent Marker"/>
                    <a:sym typeface="Permanent Marker"/>
                  </a:rPr>
                  <a:t>resolvable</a:t>
                </a:r>
                <a:endParaRPr i="1" sz="3600">
                  <a:solidFill>
                    <a:schemeClr val="accent6"/>
                  </a:solidFill>
                  <a:latin typeface="Permanent Marker"/>
                  <a:ea typeface="Permanent Marker"/>
                  <a:cs typeface="Permanent Marker"/>
                  <a:sym typeface="Permanent Marker"/>
                </a:endParaRPr>
              </a:p>
            </p:txBody>
          </p:sp>
        </p:grpSp>
        <p:grpSp>
          <p:nvGrpSpPr>
            <p:cNvPr id="309" name="Google Shape;309;p53"/>
            <p:cNvGrpSpPr/>
            <p:nvPr/>
          </p:nvGrpSpPr>
          <p:grpSpPr>
            <a:xfrm>
              <a:off x="2336450" y="3315150"/>
              <a:ext cx="6419300" cy="691200"/>
              <a:chOff x="2336450" y="3315150"/>
              <a:chExt cx="6419300" cy="691200"/>
            </a:xfrm>
          </p:grpSpPr>
          <p:sp>
            <p:nvSpPr>
              <p:cNvPr id="310" name="Google Shape;310;p53"/>
              <p:cNvSpPr txBox="1"/>
              <p:nvPr/>
            </p:nvSpPr>
            <p:spPr>
              <a:xfrm>
                <a:off x="2336450" y="3315150"/>
                <a:ext cx="3207600" cy="691200"/>
              </a:xfrm>
              <a:prstGeom prst="rect">
                <a:avLst/>
              </a:prstGeom>
              <a:noFill/>
              <a:ln cap="flat" cmpd="sng" w="28575">
                <a:solidFill>
                  <a:srgbClr val="FFE37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3600">
                    <a:solidFill>
                      <a:srgbClr val="FFE37D"/>
                    </a:solidFill>
                    <a:latin typeface="Permanent Marker"/>
                    <a:ea typeface="Permanent Marker"/>
                    <a:cs typeface="Permanent Marker"/>
                    <a:sym typeface="Permanent Marker"/>
                  </a:rPr>
                  <a:t>Context</a:t>
                </a:r>
                <a:endParaRPr i="1" sz="3600">
                  <a:solidFill>
                    <a:srgbClr val="FFE37D"/>
                  </a:solidFill>
                  <a:latin typeface="Permanent Marker"/>
                  <a:ea typeface="Permanent Marker"/>
                  <a:cs typeface="Permanent Marker"/>
                  <a:sym typeface="Permanent Marker"/>
                </a:endParaRPr>
              </a:p>
            </p:txBody>
          </p:sp>
          <p:sp>
            <p:nvSpPr>
              <p:cNvPr id="311" name="Google Shape;311;p53"/>
              <p:cNvSpPr txBox="1"/>
              <p:nvPr/>
            </p:nvSpPr>
            <p:spPr>
              <a:xfrm>
                <a:off x="5670850" y="3315150"/>
                <a:ext cx="3084900" cy="691200"/>
              </a:xfrm>
              <a:prstGeom prst="rect">
                <a:avLst/>
              </a:prstGeom>
              <a:noFill/>
              <a:ln cap="flat" cmpd="sng" w="28575">
                <a:solidFill>
                  <a:srgbClr val="FFE37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3600">
                    <a:solidFill>
                      <a:srgbClr val="FFE37D"/>
                    </a:solidFill>
                    <a:latin typeface="Permanent Marker"/>
                    <a:ea typeface="Permanent Marker"/>
                    <a:cs typeface="Permanent Marker"/>
                    <a:sym typeface="Permanent Marker"/>
                  </a:rPr>
                  <a:t>Module</a:t>
                </a:r>
                <a:endParaRPr i="1" sz="3600">
                  <a:solidFill>
                    <a:srgbClr val="FFE37D"/>
                  </a:solidFill>
                  <a:latin typeface="Permanent Marker"/>
                  <a:ea typeface="Permanent Marker"/>
                  <a:cs typeface="Permanent Marker"/>
                  <a:sym typeface="Permanent Marker"/>
                </a:endParaRPr>
              </a:p>
            </p:txBody>
          </p:sp>
        </p:grpSp>
      </p:grpSp>
      <p:sp>
        <p:nvSpPr>
          <p:cNvPr id="312" name="Google Shape;312;p53"/>
          <p:cNvSpPr txBox="1"/>
          <p:nvPr/>
        </p:nvSpPr>
        <p:spPr>
          <a:xfrm>
            <a:off x="0" y="4566639"/>
            <a:ext cx="9144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ContextModule!!!</a:t>
            </a:r>
            <a:endParaRPr sz="6000">
              <a:solidFill>
                <a:schemeClr val="lt1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3238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6-21 at 10.05.05 AM.png" id="317" name="Google Shape;317;p54"/>
          <p:cNvPicPr preferRelativeResize="0"/>
          <p:nvPr/>
        </p:nvPicPr>
        <p:blipFill rotWithShape="1">
          <a:blip r:embed="rId3">
            <a:alphaModFix/>
          </a:blip>
          <a:srcRect b="22550" l="2150" r="3545" t="17121"/>
          <a:stretch/>
        </p:blipFill>
        <p:spPr>
          <a:xfrm>
            <a:off x="15738" y="445139"/>
            <a:ext cx="9112522" cy="13569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6-21 at 10.58.08 AM.png" id="318" name="Google Shape;318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971416"/>
            <a:ext cx="2848634" cy="3216824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319" name="Google Shape;319;p54"/>
          <p:cNvGrpSpPr/>
          <p:nvPr/>
        </p:nvGrpSpPr>
        <p:grpSpPr>
          <a:xfrm>
            <a:off x="3276325" y="3015609"/>
            <a:ext cx="5725600" cy="2515503"/>
            <a:chOff x="3276325" y="2714075"/>
            <a:chExt cx="5725600" cy="2263975"/>
          </a:xfrm>
        </p:grpSpPr>
        <p:cxnSp>
          <p:nvCxnSpPr>
            <p:cNvPr id="320" name="Google Shape;320;p54"/>
            <p:cNvCxnSpPr/>
            <p:nvPr/>
          </p:nvCxnSpPr>
          <p:spPr>
            <a:xfrm>
              <a:off x="3276325" y="2933825"/>
              <a:ext cx="2281200" cy="0"/>
            </a:xfrm>
            <a:prstGeom prst="straightConnector1">
              <a:avLst/>
            </a:prstGeom>
            <a:noFill/>
            <a:ln cap="flat" cmpd="sng" w="38100">
              <a:solidFill>
                <a:srgbClr val="FFE37D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321" name="Google Shape;321;p54"/>
            <p:cNvCxnSpPr/>
            <p:nvPr/>
          </p:nvCxnSpPr>
          <p:spPr>
            <a:xfrm>
              <a:off x="3276325" y="3382688"/>
              <a:ext cx="2281200" cy="0"/>
            </a:xfrm>
            <a:prstGeom prst="straightConnector1">
              <a:avLst/>
            </a:prstGeom>
            <a:noFill/>
            <a:ln cap="flat" cmpd="sng" w="38100">
              <a:solidFill>
                <a:srgbClr val="FFE37D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322" name="Google Shape;322;p54"/>
            <p:cNvCxnSpPr/>
            <p:nvPr/>
          </p:nvCxnSpPr>
          <p:spPr>
            <a:xfrm>
              <a:off x="3276325" y="3852525"/>
              <a:ext cx="2281200" cy="0"/>
            </a:xfrm>
            <a:prstGeom prst="straightConnector1">
              <a:avLst/>
            </a:prstGeom>
            <a:noFill/>
            <a:ln cap="flat" cmpd="sng" w="38100">
              <a:solidFill>
                <a:srgbClr val="FFE37D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323" name="Google Shape;323;p54"/>
            <p:cNvCxnSpPr/>
            <p:nvPr/>
          </p:nvCxnSpPr>
          <p:spPr>
            <a:xfrm>
              <a:off x="3276325" y="4276350"/>
              <a:ext cx="2281200" cy="0"/>
            </a:xfrm>
            <a:prstGeom prst="straightConnector1">
              <a:avLst/>
            </a:prstGeom>
            <a:noFill/>
            <a:ln cap="flat" cmpd="sng" w="38100">
              <a:solidFill>
                <a:srgbClr val="FFE37D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324" name="Google Shape;324;p54"/>
            <p:cNvCxnSpPr/>
            <p:nvPr/>
          </p:nvCxnSpPr>
          <p:spPr>
            <a:xfrm>
              <a:off x="3276325" y="4758300"/>
              <a:ext cx="2281200" cy="0"/>
            </a:xfrm>
            <a:prstGeom prst="straightConnector1">
              <a:avLst/>
            </a:prstGeom>
            <a:noFill/>
            <a:ln cap="flat" cmpd="sng" w="38100">
              <a:solidFill>
                <a:srgbClr val="FFE37D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325" name="Google Shape;325;p54"/>
            <p:cNvSpPr txBox="1"/>
            <p:nvPr/>
          </p:nvSpPr>
          <p:spPr>
            <a:xfrm>
              <a:off x="5761325" y="2714075"/>
              <a:ext cx="3240600" cy="439500"/>
            </a:xfrm>
            <a:prstGeom prst="rect">
              <a:avLst/>
            </a:prstGeom>
            <a:noFill/>
            <a:ln cap="flat" cmpd="sng" w="28575">
              <a:solidFill>
                <a:srgbClr val="FFE3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2400">
                  <a:solidFill>
                    <a:srgbClr val="FFE37D"/>
                  </a:solidFill>
                  <a:latin typeface="Permanent Marker"/>
                  <a:ea typeface="Permanent Marker"/>
                  <a:cs typeface="Permanent Marker"/>
                  <a:sym typeface="Permanent Marker"/>
                </a:rPr>
                <a:t>0.chunk.js</a:t>
              </a:r>
              <a:endParaRPr i="1" sz="2400">
                <a:solidFill>
                  <a:srgbClr val="FFE37D"/>
                </a:solidFill>
                <a:latin typeface="Permanent Marker"/>
                <a:ea typeface="Permanent Marker"/>
                <a:cs typeface="Permanent Marker"/>
                <a:sym typeface="Permanent Marker"/>
              </a:endParaRPr>
            </a:p>
          </p:txBody>
        </p:sp>
        <p:sp>
          <p:nvSpPr>
            <p:cNvPr id="326" name="Google Shape;326;p54"/>
            <p:cNvSpPr txBox="1"/>
            <p:nvPr/>
          </p:nvSpPr>
          <p:spPr>
            <a:xfrm>
              <a:off x="5761325" y="3162938"/>
              <a:ext cx="3240600" cy="439500"/>
            </a:xfrm>
            <a:prstGeom prst="rect">
              <a:avLst/>
            </a:prstGeom>
            <a:noFill/>
            <a:ln cap="flat" cmpd="sng" w="28575">
              <a:solidFill>
                <a:srgbClr val="FFE3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2400">
                  <a:solidFill>
                    <a:srgbClr val="FFE37D"/>
                  </a:solidFill>
                  <a:latin typeface="Permanent Marker"/>
                  <a:ea typeface="Permanent Marker"/>
                  <a:cs typeface="Permanent Marker"/>
                  <a:sym typeface="Permanent Marker"/>
                </a:rPr>
                <a:t>1.chunk.js</a:t>
              </a:r>
              <a:endParaRPr i="1" sz="2400">
                <a:solidFill>
                  <a:srgbClr val="FFE37D"/>
                </a:solidFill>
                <a:latin typeface="Permanent Marker"/>
                <a:ea typeface="Permanent Marker"/>
                <a:cs typeface="Permanent Marker"/>
                <a:sym typeface="Permanent Marker"/>
              </a:endParaRPr>
            </a:p>
          </p:txBody>
        </p:sp>
        <p:sp>
          <p:nvSpPr>
            <p:cNvPr id="327" name="Google Shape;327;p54"/>
            <p:cNvSpPr txBox="1"/>
            <p:nvPr/>
          </p:nvSpPr>
          <p:spPr>
            <a:xfrm>
              <a:off x="5761325" y="3632775"/>
              <a:ext cx="3240600" cy="439500"/>
            </a:xfrm>
            <a:prstGeom prst="rect">
              <a:avLst/>
            </a:prstGeom>
            <a:noFill/>
            <a:ln cap="flat" cmpd="sng" w="28575">
              <a:solidFill>
                <a:srgbClr val="FFE3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2400">
                  <a:solidFill>
                    <a:srgbClr val="FFE37D"/>
                  </a:solidFill>
                  <a:latin typeface="Permanent Marker"/>
                  <a:ea typeface="Permanent Marker"/>
                  <a:cs typeface="Permanent Marker"/>
                  <a:sym typeface="Permanent Marker"/>
                </a:rPr>
                <a:t>2.chunk.js</a:t>
              </a:r>
              <a:endParaRPr i="1" sz="2400">
                <a:solidFill>
                  <a:srgbClr val="FFE37D"/>
                </a:solidFill>
                <a:latin typeface="Permanent Marker"/>
                <a:ea typeface="Permanent Marker"/>
                <a:cs typeface="Permanent Marker"/>
                <a:sym typeface="Permanent Marker"/>
              </a:endParaRPr>
            </a:p>
          </p:txBody>
        </p:sp>
        <p:sp>
          <p:nvSpPr>
            <p:cNvPr id="328" name="Google Shape;328;p54"/>
            <p:cNvSpPr txBox="1"/>
            <p:nvPr/>
          </p:nvSpPr>
          <p:spPr>
            <a:xfrm>
              <a:off x="5761325" y="4102600"/>
              <a:ext cx="3240600" cy="439500"/>
            </a:xfrm>
            <a:prstGeom prst="rect">
              <a:avLst/>
            </a:prstGeom>
            <a:noFill/>
            <a:ln cap="flat" cmpd="sng" w="28575">
              <a:solidFill>
                <a:srgbClr val="FFE3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2400">
                  <a:solidFill>
                    <a:srgbClr val="FFE37D"/>
                  </a:solidFill>
                  <a:latin typeface="Permanent Marker"/>
                  <a:ea typeface="Permanent Marker"/>
                  <a:cs typeface="Permanent Marker"/>
                  <a:sym typeface="Permanent Marker"/>
                </a:rPr>
                <a:t>3.chunk.js</a:t>
              </a:r>
              <a:endParaRPr i="1" sz="2400">
                <a:solidFill>
                  <a:srgbClr val="FFE37D"/>
                </a:solidFill>
                <a:latin typeface="Permanent Marker"/>
                <a:ea typeface="Permanent Marker"/>
                <a:cs typeface="Permanent Marker"/>
                <a:sym typeface="Permanent Marker"/>
              </a:endParaRPr>
            </a:p>
          </p:txBody>
        </p:sp>
        <p:sp>
          <p:nvSpPr>
            <p:cNvPr id="329" name="Google Shape;329;p54"/>
            <p:cNvSpPr txBox="1"/>
            <p:nvPr/>
          </p:nvSpPr>
          <p:spPr>
            <a:xfrm>
              <a:off x="5761325" y="4538550"/>
              <a:ext cx="3240600" cy="439500"/>
            </a:xfrm>
            <a:prstGeom prst="rect">
              <a:avLst/>
            </a:prstGeom>
            <a:noFill/>
            <a:ln cap="flat" cmpd="sng" w="28575">
              <a:solidFill>
                <a:srgbClr val="FFE3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2400">
                  <a:solidFill>
                    <a:srgbClr val="FFE37D"/>
                  </a:solidFill>
                  <a:latin typeface="Permanent Marker"/>
                  <a:ea typeface="Permanent Marker"/>
                  <a:cs typeface="Permanent Marker"/>
                  <a:sym typeface="Permanent Marker"/>
                </a:rPr>
                <a:t>4.chunk.js</a:t>
              </a:r>
              <a:endParaRPr i="1" sz="2400">
                <a:solidFill>
                  <a:srgbClr val="FFE37D"/>
                </a:solidFill>
                <a:latin typeface="Permanent Marker"/>
                <a:ea typeface="Permanent Marker"/>
                <a:cs typeface="Permanent Marker"/>
                <a:sym typeface="Permanent Marker"/>
              </a:endParaRPr>
            </a:p>
          </p:txBody>
        </p:sp>
      </p:grpSp>
      <p:sp>
        <p:nvSpPr>
          <p:cNvPr id="330" name="Google Shape;330;p54"/>
          <p:cNvSpPr txBox="1"/>
          <p:nvPr/>
        </p:nvSpPr>
        <p:spPr>
          <a:xfrm>
            <a:off x="4284425" y="1987361"/>
            <a:ext cx="4717500" cy="843000"/>
          </a:xfrm>
          <a:prstGeom prst="rect">
            <a:avLst/>
          </a:prstGeom>
          <a:noFill/>
          <a:ln cap="flat" cmpd="sng" w="28575">
            <a:solidFill>
              <a:srgbClr val="FFE3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FFE37D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“Hey webpack! Find me all modules in this partial path”</a:t>
            </a:r>
            <a:endParaRPr i="1" sz="2400">
              <a:solidFill>
                <a:srgbClr val="FFE37D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cxnSp>
        <p:nvCxnSpPr>
          <p:cNvPr id="331" name="Google Shape;331;p54"/>
          <p:cNvCxnSpPr>
            <a:stCxn id="330" idx="1"/>
          </p:cNvCxnSpPr>
          <p:nvPr/>
        </p:nvCxnSpPr>
        <p:spPr>
          <a:xfrm flipH="1">
            <a:off x="2087225" y="2408861"/>
            <a:ext cx="2197200" cy="3600"/>
          </a:xfrm>
          <a:prstGeom prst="straightConnector1">
            <a:avLst/>
          </a:prstGeom>
          <a:noFill/>
          <a:ln cap="flat" cmpd="sng" w="38100">
            <a:solidFill>
              <a:srgbClr val="FFE37D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32" name="Google Shape;332;p54"/>
          <p:cNvCxnSpPr/>
          <p:nvPr/>
        </p:nvCxnSpPr>
        <p:spPr>
          <a:xfrm>
            <a:off x="4568700" y="1716028"/>
            <a:ext cx="6600" cy="271200"/>
          </a:xfrm>
          <a:prstGeom prst="straightConnector1">
            <a:avLst/>
          </a:prstGeom>
          <a:noFill/>
          <a:ln cap="flat" cmpd="sng" w="38100">
            <a:solidFill>
              <a:srgbClr val="FFE3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 txBox="1"/>
          <p:nvPr/>
        </p:nvSpPr>
        <p:spPr>
          <a:xfrm>
            <a:off x="-4" y="-2"/>
            <a:ext cx="91440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600">
              <a:solidFill>
                <a:schemeClr val="lt1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131" name="Google Shape;131;p28"/>
          <p:cNvSpPr txBox="1"/>
          <p:nvPr/>
        </p:nvSpPr>
        <p:spPr>
          <a:xfrm>
            <a:off x="914400" y="763583"/>
            <a:ext cx="7315200" cy="44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Top 3 Web Page Load Time Causes:</a:t>
            </a:r>
            <a:endParaRPr sz="3000">
              <a:solidFill>
                <a:schemeClr val="lt1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Amount of JavaScript For Initial Download</a:t>
            </a:r>
            <a:endParaRPr sz="2400">
              <a:solidFill>
                <a:schemeClr val="lt1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Amount of CSS For Initial Download</a:t>
            </a:r>
            <a:endParaRPr sz="2400">
              <a:solidFill>
                <a:schemeClr val="lt1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AMount of Network Requests on Initial Download</a:t>
            </a:r>
            <a:endParaRPr sz="2400">
              <a:solidFill>
                <a:schemeClr val="lt1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3238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5"/>
          <p:cNvSpPr txBox="1"/>
          <p:nvPr/>
        </p:nvSpPr>
        <p:spPr>
          <a:xfrm>
            <a:off x="0" y="-30417"/>
            <a:ext cx="9144000" cy="12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When to use:</a:t>
            </a:r>
            <a:endParaRPr sz="7200">
              <a:solidFill>
                <a:schemeClr val="lt1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338" name="Google Shape;338;p55"/>
          <p:cNvSpPr txBox="1"/>
          <p:nvPr/>
        </p:nvSpPr>
        <p:spPr>
          <a:xfrm>
            <a:off x="827150" y="1378583"/>
            <a:ext cx="7407900" cy="3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4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AB Testing</a:t>
            </a:r>
            <a:endParaRPr sz="7200">
              <a:solidFill>
                <a:schemeClr val="accent4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4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Theming</a:t>
            </a:r>
            <a:endParaRPr sz="7200">
              <a:solidFill>
                <a:schemeClr val="accent4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4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Convenience</a:t>
            </a:r>
            <a:endParaRPr sz="7200">
              <a:solidFill>
                <a:schemeClr val="accent4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accent4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6"/>
          <p:cNvSpPr txBox="1"/>
          <p:nvPr/>
        </p:nvSpPr>
        <p:spPr>
          <a:xfrm>
            <a:off x="463650" y="214611"/>
            <a:ext cx="8216700" cy="51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rgbClr val="FFFFFF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  </a:t>
            </a:r>
            <a:endParaRPr sz="6000">
              <a:solidFill>
                <a:srgbClr val="FFFFFF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Exercise Time</a:t>
            </a:r>
            <a:endParaRPr sz="6000">
              <a:solidFill>
                <a:srgbClr val="FFFFFF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rgbClr val="FFFFFF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7"/>
          <p:cNvSpPr txBox="1"/>
          <p:nvPr/>
        </p:nvSpPr>
        <p:spPr>
          <a:xfrm>
            <a:off x="463650" y="214611"/>
            <a:ext cx="8216700" cy="51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rgbClr val="FFFFFF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NOte: Always focus on splitting before caching</a:t>
            </a:r>
            <a:endParaRPr sz="6000">
              <a:solidFill>
                <a:srgbClr val="FFFFFF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rgbClr val="FFFFFF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8"/>
          <p:cNvSpPr txBox="1"/>
          <p:nvPr/>
        </p:nvSpPr>
        <p:spPr>
          <a:xfrm>
            <a:off x="463650" y="214611"/>
            <a:ext cx="8216700" cy="512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Perf Scenarios</a:t>
            </a:r>
            <a:endParaRPr sz="6000">
              <a:solidFill>
                <a:srgbClr val="FFFFFF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9"/>
          <p:cNvSpPr txBox="1"/>
          <p:nvPr/>
        </p:nvSpPr>
        <p:spPr>
          <a:xfrm>
            <a:off x="463650" y="214611"/>
            <a:ext cx="8216700" cy="512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HTTP/2</a:t>
            </a:r>
            <a:endParaRPr sz="6000">
              <a:solidFill>
                <a:srgbClr val="FFFFFF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0"/>
          <p:cNvSpPr txBox="1"/>
          <p:nvPr/>
        </p:nvSpPr>
        <p:spPr>
          <a:xfrm>
            <a:off x="463650" y="214611"/>
            <a:ext cx="8216700" cy="512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Service Worker</a:t>
            </a:r>
            <a:endParaRPr sz="6000">
              <a:solidFill>
                <a:srgbClr val="FFFFFF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1"/>
          <p:cNvSpPr txBox="1"/>
          <p:nvPr/>
        </p:nvSpPr>
        <p:spPr>
          <a:xfrm>
            <a:off x="463650" y="214611"/>
            <a:ext cx="8216700" cy="512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Progressive Web Applications</a:t>
            </a:r>
            <a:endParaRPr sz="6000">
              <a:solidFill>
                <a:srgbClr val="FFFFFF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2"/>
          <p:cNvSpPr txBox="1"/>
          <p:nvPr/>
        </p:nvSpPr>
        <p:spPr>
          <a:xfrm>
            <a:off x="463650" y="214611"/>
            <a:ext cx="8216700" cy="512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Performance Hints</a:t>
            </a:r>
            <a:endParaRPr sz="6000">
              <a:solidFill>
                <a:srgbClr val="FFFFFF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3"/>
          <p:cNvSpPr txBox="1"/>
          <p:nvPr/>
        </p:nvSpPr>
        <p:spPr>
          <a:xfrm>
            <a:off x="463650" y="214611"/>
            <a:ext cx="8216700" cy="512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Building For Node?</a:t>
            </a:r>
            <a:endParaRPr sz="6000">
              <a:solidFill>
                <a:srgbClr val="FFFFFF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4"/>
          <p:cNvSpPr txBox="1"/>
          <p:nvPr/>
        </p:nvSpPr>
        <p:spPr>
          <a:xfrm>
            <a:off x="463650" y="214611"/>
            <a:ext cx="8216700" cy="512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Should you?</a:t>
            </a:r>
            <a:endParaRPr sz="6000">
              <a:solidFill>
                <a:srgbClr val="FFFFFF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3238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9"/>
          <p:cNvSpPr txBox="1"/>
          <p:nvPr/>
        </p:nvSpPr>
        <p:spPr>
          <a:xfrm>
            <a:off x="218700" y="161250"/>
            <a:ext cx="8706600" cy="5283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Goals:</a:t>
            </a:r>
            <a:endParaRPr sz="3000">
              <a:solidFill>
                <a:schemeClr val="lt1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&lt;=200kb</a:t>
            </a:r>
            <a:r>
              <a:rPr lang="en" sz="2400">
                <a:solidFill>
                  <a:schemeClr val="lt1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 (UNCOMPRESSED) </a:t>
            </a:r>
            <a:r>
              <a:rPr i="1" lang="en" sz="2400">
                <a:solidFill>
                  <a:schemeClr val="lt1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Initial</a:t>
            </a:r>
            <a:r>
              <a:rPr lang="en" sz="2400">
                <a:solidFill>
                  <a:schemeClr val="lt1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 JavaScript </a:t>
            </a:r>
            <a:r>
              <a:rPr b="1" lang="en" sz="2400">
                <a:solidFill>
                  <a:schemeClr val="lt1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[total]</a:t>
            </a:r>
            <a:endParaRPr b="1" sz="2400">
              <a:solidFill>
                <a:schemeClr val="lt1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&lt;=100kb</a:t>
            </a:r>
            <a:r>
              <a:rPr lang="en" sz="2400">
                <a:solidFill>
                  <a:schemeClr val="lt1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 (UNCOMPRESSED) </a:t>
            </a:r>
            <a:r>
              <a:rPr i="1" lang="en" sz="2400">
                <a:solidFill>
                  <a:schemeClr val="lt1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Initial</a:t>
            </a:r>
            <a:r>
              <a:rPr lang="en" sz="2400">
                <a:solidFill>
                  <a:schemeClr val="lt1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 CSS </a:t>
            </a:r>
            <a:r>
              <a:rPr b="1" lang="en" sz="2400">
                <a:solidFill>
                  <a:schemeClr val="lt1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[total]</a:t>
            </a:r>
            <a:endParaRPr b="1" sz="2400">
              <a:solidFill>
                <a:schemeClr val="lt1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HTTP: </a:t>
            </a:r>
            <a:r>
              <a:rPr lang="en" sz="2400">
                <a:solidFill>
                  <a:srgbClr val="FF0000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&lt;= 6 Initial Network Calls</a:t>
            </a:r>
            <a:r>
              <a:rPr lang="en" sz="2400">
                <a:solidFill>
                  <a:schemeClr val="lt1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 </a:t>
            </a:r>
            <a:endParaRPr sz="2400">
              <a:solidFill>
                <a:schemeClr val="lt1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HTTP/2: </a:t>
            </a:r>
            <a:r>
              <a:rPr lang="en" sz="2400">
                <a:solidFill>
                  <a:srgbClr val="FF0000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&lt;= 20 Initial Network Calls</a:t>
            </a:r>
            <a:endParaRPr sz="2400">
              <a:solidFill>
                <a:srgbClr val="FF0000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90%</a:t>
            </a:r>
            <a:r>
              <a:rPr lang="en" sz="2400">
                <a:solidFill>
                  <a:schemeClr val="lt1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 Code Coverage (only 10% code unused)</a:t>
            </a:r>
            <a:endParaRPr sz="2400">
              <a:solidFill>
                <a:schemeClr val="lt1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 </a:t>
            </a:r>
            <a:endParaRPr sz="2400">
              <a:solidFill>
                <a:schemeClr val="lt1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5"/>
          <p:cNvSpPr txBox="1"/>
          <p:nvPr/>
        </p:nvSpPr>
        <p:spPr>
          <a:xfrm>
            <a:off x="463650" y="214611"/>
            <a:ext cx="8216700" cy="512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Building For Node?</a:t>
            </a:r>
            <a:endParaRPr sz="6000">
              <a:solidFill>
                <a:srgbClr val="FFFFFF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6"/>
          <p:cNvSpPr txBox="1"/>
          <p:nvPr/>
        </p:nvSpPr>
        <p:spPr>
          <a:xfrm>
            <a:off x="463650" y="214611"/>
            <a:ext cx="8216700" cy="512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Should you?</a:t>
            </a:r>
            <a:endParaRPr sz="6000">
              <a:solidFill>
                <a:srgbClr val="FFFFFF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7"/>
          <p:cNvSpPr txBox="1"/>
          <p:nvPr/>
        </p:nvSpPr>
        <p:spPr>
          <a:xfrm>
            <a:off x="463650" y="214611"/>
            <a:ext cx="8216700" cy="512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Building For Electron?</a:t>
            </a:r>
            <a:endParaRPr sz="6000">
              <a:solidFill>
                <a:srgbClr val="FFFFFF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8"/>
          <p:cNvSpPr txBox="1"/>
          <p:nvPr/>
        </p:nvSpPr>
        <p:spPr>
          <a:xfrm>
            <a:off x="463650" y="214611"/>
            <a:ext cx="8216700" cy="512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Should you?</a:t>
            </a:r>
            <a:endParaRPr sz="6000">
              <a:solidFill>
                <a:srgbClr val="FFFFFF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9"/>
          <p:cNvSpPr txBox="1"/>
          <p:nvPr/>
        </p:nvSpPr>
        <p:spPr>
          <a:xfrm>
            <a:off x="463650" y="214611"/>
            <a:ext cx="8216700" cy="512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Building For Libs?</a:t>
            </a:r>
            <a:endParaRPr sz="6000">
              <a:solidFill>
                <a:srgbClr val="FFFFFF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70"/>
          <p:cNvSpPr txBox="1"/>
          <p:nvPr/>
        </p:nvSpPr>
        <p:spPr>
          <a:xfrm>
            <a:off x="463650" y="214611"/>
            <a:ext cx="8216700" cy="512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Should you?</a:t>
            </a:r>
            <a:endParaRPr sz="6000">
              <a:solidFill>
                <a:srgbClr val="FFFFFF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 txBox="1"/>
          <p:nvPr>
            <p:ph type="title"/>
          </p:nvPr>
        </p:nvSpPr>
        <p:spPr>
          <a:xfrm>
            <a:off x="460950" y="2294833"/>
            <a:ext cx="8222100" cy="112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900">
                <a:latin typeface="Permanent Marker"/>
                <a:ea typeface="Permanent Marker"/>
                <a:cs typeface="Permanent Marker"/>
                <a:sym typeface="Permanent Marker"/>
              </a:rPr>
              <a:t>Code Splitting</a:t>
            </a:r>
            <a:endParaRPr sz="6900"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1"/>
          <p:cNvSpPr txBox="1"/>
          <p:nvPr>
            <p:ph type="title"/>
          </p:nvPr>
        </p:nvSpPr>
        <p:spPr>
          <a:xfrm>
            <a:off x="0" y="0"/>
            <a:ext cx="9144000" cy="148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latin typeface="Permanent Marker"/>
                <a:ea typeface="Permanent Marker"/>
                <a:cs typeface="Permanent Marker"/>
                <a:sym typeface="Permanent Marker"/>
              </a:rPr>
              <a:t>Code Splitting</a:t>
            </a:r>
            <a:endParaRPr sz="9600"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pic>
        <p:nvPicPr>
          <p:cNvPr descr="Screen Shot 2017-06-17 at 4.45.04 PM.png" id="147" name="Google Shape;147;p31"/>
          <p:cNvPicPr preferRelativeResize="0"/>
          <p:nvPr/>
        </p:nvPicPr>
        <p:blipFill rotWithShape="1">
          <a:blip r:embed="rId3">
            <a:alphaModFix/>
          </a:blip>
          <a:srcRect b="73962" l="0" r="0" t="0"/>
          <a:stretch/>
        </p:blipFill>
        <p:spPr>
          <a:xfrm>
            <a:off x="265500" y="1666806"/>
            <a:ext cx="8613001" cy="3813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Big.png" id="152" name="Google Shape;15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275" y="99028"/>
            <a:ext cx="7887447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avLogoBig.png" id="153" name="Google Shape;15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7675" y="1850667"/>
            <a:ext cx="1428750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6-17 at 5.00.24 PM.png" id="158" name="Google Shape;158;p33"/>
          <p:cNvPicPr preferRelativeResize="0"/>
          <p:nvPr/>
        </p:nvPicPr>
        <p:blipFill rotWithShape="1">
          <a:blip r:embed="rId3">
            <a:alphaModFix/>
          </a:blip>
          <a:srcRect b="46099" l="0" r="0" t="23919"/>
          <a:stretch/>
        </p:blipFill>
        <p:spPr>
          <a:xfrm>
            <a:off x="0" y="0"/>
            <a:ext cx="9144000" cy="25941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6-17 at 5.00.24 PM.png" id="159" name="Google Shape;159;p33"/>
          <p:cNvPicPr preferRelativeResize="0"/>
          <p:nvPr/>
        </p:nvPicPr>
        <p:blipFill rotWithShape="1">
          <a:blip r:embed="rId4">
            <a:alphaModFix/>
          </a:blip>
          <a:srcRect b="0" l="0" r="0" t="53473"/>
          <a:stretch/>
        </p:blipFill>
        <p:spPr>
          <a:xfrm>
            <a:off x="0" y="1689389"/>
            <a:ext cx="9144000" cy="402561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0" name="Google Shape;160;p33"/>
          <p:cNvCxnSpPr/>
          <p:nvPr/>
        </p:nvCxnSpPr>
        <p:spPr>
          <a:xfrm rot="10800000">
            <a:off x="3434925" y="3033439"/>
            <a:ext cx="5053200" cy="9942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/>
          <p:nvPr/>
        </p:nvSpPr>
        <p:spPr>
          <a:xfrm>
            <a:off x="0" y="1697500"/>
            <a:ext cx="9144000" cy="2319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go-on-white-bg.png" id="166" name="Google Shape;16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8875" y="880528"/>
            <a:ext cx="9143997" cy="3558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